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1350-D743-4CA1-852C-5365905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75F4A-EBCC-463D-81C6-7D47EC40A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CC7EB-512F-4545-8721-D9B61209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0FC0-FC3D-4E4B-A50C-D1E40A04724C}" type="datetimeFigureOut">
              <a:rPr lang="en-AU" smtClean="0"/>
              <a:t>3/02/2021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10980-2C82-46B6-8CF5-87E1250D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41DE6-0423-499D-918D-182E98AB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DB5F-C974-4656-B463-C993DA883C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438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8F0E-7315-4F84-8725-3B1A2BBE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572D5-8CC4-4DD9-A53C-245D204A2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D3D69-EDB1-4DF3-8D5B-12A62E3E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0FC0-FC3D-4E4B-A50C-D1E40A04724C}" type="datetimeFigureOut">
              <a:rPr lang="en-AU" smtClean="0"/>
              <a:t>3/02/2021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EC05-7195-4564-B1B4-0C0DBD20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20893-CAF0-408F-8AED-FCBBC7F1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DB5F-C974-4656-B463-C993DA883C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068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DE1727-6DE9-4C8B-960E-026850FD3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8A9C3-EF4A-446F-84DC-78DB004A0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E1FE3-BF85-41A3-A3E9-390496D8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0FC0-FC3D-4E4B-A50C-D1E40A04724C}" type="datetimeFigureOut">
              <a:rPr lang="en-AU" smtClean="0"/>
              <a:t>3/02/2021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98E46-E01F-45C0-87FE-A0B7FB95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77962-5104-4141-86BB-223D8BF4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DB5F-C974-4656-B463-C993DA883C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874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84CA9-4B6D-44C5-AEB5-676F4C7C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8CC4A-59F0-4761-8D6E-A7CFE91CE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76389-D4FA-4EEC-BB9E-3FFA286A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0FC0-FC3D-4E4B-A50C-D1E40A04724C}" type="datetimeFigureOut">
              <a:rPr lang="en-AU" smtClean="0"/>
              <a:t>3/02/2021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B0693-D64D-4650-9B02-15DF4AEB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A2405-B23A-46EE-9369-A2B1D613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DB5F-C974-4656-B463-C993DA883C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326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C365-AEB6-4DA6-B538-71B59CE6B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17375-8EB8-47C2-A10F-49A8F3CD7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D684C-6B4B-44DB-85B8-051F5D13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0FC0-FC3D-4E4B-A50C-D1E40A04724C}" type="datetimeFigureOut">
              <a:rPr lang="en-AU" smtClean="0"/>
              <a:t>3/02/2021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E0524-C232-4DE2-BB8B-099BBA04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817EC-8715-4CF4-AD76-5EF31B07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DB5F-C974-4656-B463-C993DA883C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812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C27A0-BEC1-4BB7-8609-F977BA442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277DC-C487-4330-AD3B-604A3F400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74B54-A806-4A39-BD39-AEF0B71C2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A2BE2-69AC-4C9E-BCD1-1B704A2B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0FC0-FC3D-4E4B-A50C-D1E40A04724C}" type="datetimeFigureOut">
              <a:rPr lang="en-AU" smtClean="0"/>
              <a:t>3/02/2021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565A6-0C4B-4A15-B752-FC91AB09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AB33B-1FB5-424A-946E-EDD60306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DB5F-C974-4656-B463-C993DA883C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097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B681-A37E-42A8-AA6A-60B01CCA2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55A7D-35DC-41FD-8CF6-B167AC75A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A2F50-1F4B-4EDC-B3E0-C80E65FD2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C3B6A-87DB-436B-9FFB-C31BDC1D0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56EE73-C549-47AB-A46B-8EC376DEA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755EE0-D1BB-42DD-82A7-E7001551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0FC0-FC3D-4E4B-A50C-D1E40A04724C}" type="datetimeFigureOut">
              <a:rPr lang="en-AU" smtClean="0"/>
              <a:t>3/02/2021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3A999-4105-4306-B796-9229D64E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A8DA19-018D-4EE1-889C-419C8192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DB5F-C974-4656-B463-C993DA883C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520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4F5D6-7862-45B2-9C1D-0AB03B85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36D85-F840-48DD-8528-73DCE66EC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0FC0-FC3D-4E4B-A50C-D1E40A04724C}" type="datetimeFigureOut">
              <a:rPr lang="en-AU" smtClean="0"/>
              <a:t>3/02/2021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7B3D9-C3D5-44FC-BFAF-B4B430C4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3AB45-376D-44AC-871C-FE7670E0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DB5F-C974-4656-B463-C993DA883C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488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B5EE1-FF21-4568-8A97-6C87070A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0FC0-FC3D-4E4B-A50C-D1E40A04724C}" type="datetimeFigureOut">
              <a:rPr lang="en-AU" smtClean="0"/>
              <a:t>3/02/2021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42B7A-EF13-4E29-A5EB-00D1958D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96B44-AC27-4DA6-A5DC-F91D169C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DB5F-C974-4656-B463-C993DA883C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183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3654B-B34E-4FCD-A0E3-28EFD6D5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53C1-0919-4906-8BE7-F64BA326D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EEAE9-8019-4C4A-A3AF-3FC32A413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D7915-E6BF-4800-B728-59BC7D89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0FC0-FC3D-4E4B-A50C-D1E40A04724C}" type="datetimeFigureOut">
              <a:rPr lang="en-AU" smtClean="0"/>
              <a:t>3/02/2021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960E7-FF32-47D5-8E77-615412ADB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CA52F-DA02-406E-9947-30C7E078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DB5F-C974-4656-B463-C993DA883C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823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FA80-6CA6-403D-B052-FB4582BE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6E1C6-7FC7-4AC7-89C8-FCFA9FFD8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955CE-3B78-470A-BC18-E8D710F73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A10AD-3AB0-472E-A3D0-0BC2554F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0FC0-FC3D-4E4B-A50C-D1E40A04724C}" type="datetimeFigureOut">
              <a:rPr lang="en-AU" smtClean="0"/>
              <a:t>3/02/2021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925D4-F589-45E6-BB54-7110284D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6EFE7-7DD8-48C3-9217-F65B0F2D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DB5F-C974-4656-B463-C993DA883C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657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47162-DFD6-4845-9BA2-6E6C9F74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9C194-A25A-4552-B441-3E5A53707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31B85-D8C7-4282-909F-172CFA046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D0FC0-FC3D-4E4B-A50C-D1E40A04724C}" type="datetimeFigureOut">
              <a:rPr lang="en-AU" smtClean="0"/>
              <a:t>3/02/2021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C8B7F-3C3A-4E07-A5B0-39E20E982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CFCDE-DE71-469E-99D3-7A0C51611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EDB5F-C974-4656-B463-C993DA883C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681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hrisyounger/" TargetMode="External"/><Relationship Id="rId2" Type="http://schemas.openxmlformats.org/officeDocument/2006/relationships/hyperlink" Target="mailto:chris@chrisyounger.com.a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573B-3982-407A-8B73-D3D18CE56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753" y="1550255"/>
            <a:ext cx="10245969" cy="1878745"/>
          </a:xfrm>
        </p:spPr>
        <p:txBody>
          <a:bodyPr>
            <a:normAutofit fontScale="90000"/>
          </a:bodyPr>
          <a:lstStyle/>
          <a:p>
            <a:r>
              <a:rPr lang="en-AU" dirty="0"/>
              <a:t>A reusable pattern for linear trendlines and forecasting in Splunk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6446D-E722-4327-9AC9-225B0331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4062"/>
            <a:ext cx="9144000" cy="603738"/>
          </a:xfrm>
        </p:spPr>
        <p:txBody>
          <a:bodyPr/>
          <a:lstStyle/>
          <a:p>
            <a:r>
              <a:rPr lang="en-AU" dirty="0"/>
              <a:t>Chris Younger</a:t>
            </a:r>
          </a:p>
        </p:txBody>
      </p:sp>
    </p:spTree>
    <p:extLst>
      <p:ext uri="{BB962C8B-B14F-4D97-AF65-F5344CB8AC3E}">
        <p14:creationId xmlns:p14="http://schemas.microsoft.com/office/powerpoint/2010/main" val="343935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21E21-6423-4836-B9D9-B359D005A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Who is this guy?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721FD-52F6-48E2-8661-FEC2B85BE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Splunk consultant (JDS Australia)</a:t>
            </a:r>
          </a:p>
          <a:p>
            <a:r>
              <a:rPr lang="en-AU" dirty="0"/>
              <a:t>Member of the </a:t>
            </a:r>
            <a:r>
              <a:rPr lang="en-AU" dirty="0" err="1"/>
              <a:t>SplunkTrust</a:t>
            </a:r>
            <a:endParaRPr lang="en-AU" dirty="0"/>
          </a:p>
          <a:p>
            <a:r>
              <a:rPr lang="en-AU" dirty="0"/>
              <a:t>Developer of 17 </a:t>
            </a:r>
            <a:r>
              <a:rPr lang="en-AU" dirty="0" err="1"/>
              <a:t>Splunkbase</a:t>
            </a:r>
            <a:r>
              <a:rPr lang="en-AU" dirty="0"/>
              <a:t> apps</a:t>
            </a:r>
          </a:p>
          <a:p>
            <a:endParaRPr lang="en-AU" dirty="0"/>
          </a:p>
          <a:p>
            <a:r>
              <a:rPr lang="en-AU" dirty="0"/>
              <a:t>Find me in #apac on </a:t>
            </a:r>
            <a:r>
              <a:rPr lang="en-AU" b="0" i="0" dirty="0">
                <a:effectLst/>
                <a:latin typeface="Slack-Lato"/>
              </a:rPr>
              <a:t>splunk-usergroups.slack.com</a:t>
            </a:r>
          </a:p>
          <a:p>
            <a:r>
              <a:rPr lang="en-AU" dirty="0">
                <a:latin typeface="Slack-Lato"/>
              </a:rPr>
              <a:t>Tag me on Splunk answers</a:t>
            </a:r>
            <a:endParaRPr lang="en-AU" dirty="0"/>
          </a:p>
          <a:p>
            <a:r>
              <a:rPr lang="en-AU" dirty="0">
                <a:hlinkClick r:id="rId2"/>
              </a:rPr>
              <a:t>chris@chrisyounger.com.au</a:t>
            </a:r>
            <a:endParaRPr lang="en-AU" dirty="0"/>
          </a:p>
          <a:p>
            <a:r>
              <a:rPr lang="en-AU" dirty="0">
                <a:hlinkClick r:id="rId3"/>
              </a:rPr>
              <a:t>https://www.linkedin.com/in/chrisyounger/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014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69F4-F6ED-4E22-8B92-FD9C5A48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Problem: How to calculate a linear trendline?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0D69C-79CB-49DC-9DFF-4F2F65BF6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What is a linear trendline?</a:t>
            </a:r>
          </a:p>
          <a:p>
            <a:pPr lvl="1"/>
            <a:r>
              <a:rPr lang="en-AU" dirty="0"/>
              <a:t>A linear trendline is a best-fit, straight line through a time-series data</a:t>
            </a:r>
          </a:p>
          <a:p>
            <a:pPr lvl="1"/>
            <a:r>
              <a:rPr lang="en-AU" dirty="0"/>
              <a:t>Useful to extend into the future for forecasting</a:t>
            </a:r>
          </a:p>
          <a:p>
            <a:pPr lvl="1"/>
            <a:r>
              <a:rPr lang="en-AU" dirty="0"/>
              <a:t>A type of linear regression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pic>
        <p:nvPicPr>
          <p:cNvPr id="3076" name="Picture 4" descr="The layout is adapted to make the trendline more prominent">
            <a:extLst>
              <a:ext uri="{FF2B5EF4-FFF2-40B4-BE49-F238E27FC236}">
                <a16:creationId xmlns:a16="http://schemas.microsoft.com/office/drawing/2014/main" id="{BB4A76C5-472F-465E-8425-CC87E82B4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554" y="3247036"/>
            <a:ext cx="5416446" cy="361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17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69F4-F6ED-4E22-8B92-FD9C5A48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Possible solutions: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0D69C-79CB-49DC-9DFF-4F2F65BF6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92" y="1638056"/>
            <a:ext cx="6738656" cy="4797913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A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2662FC"/>
                </a:solidFill>
                <a:effectLst/>
                <a:latin typeface="Consolas" panose="020B0609020204030204" pitchFamily="49" charset="0"/>
              </a:rPr>
              <a:t>trendline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AU" dirty="0"/>
              <a:t>Can only do moving averages etc. not a straight line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A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AU" b="0" dirty="0">
                <a:solidFill>
                  <a:srgbClr val="2662FC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02AC76"/>
                </a:solidFill>
                <a:effectLst/>
                <a:latin typeface="Consolas" panose="020B0609020204030204" pitchFamily="49" charset="0"/>
              </a:rPr>
              <a:t>algorithm</a:t>
            </a:r>
            <a:r>
              <a:rPr lang="en-AU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LL </a:t>
            </a:r>
          </a:p>
          <a:p>
            <a:pPr lvl="2">
              <a:lnSpc>
                <a:spcPct val="100000"/>
              </a:lnSpc>
            </a:pPr>
            <a:r>
              <a:rPr lang="en-AU" dirty="0"/>
              <a:t>Only for future prediction, needs complex trickery to draw a line of best fit over current data</a:t>
            </a:r>
          </a:p>
          <a:p>
            <a:pPr lvl="1">
              <a:spcBef>
                <a:spcPts val="1800"/>
              </a:spcBef>
            </a:pPr>
            <a:r>
              <a:rPr lang="en-AU" dirty="0"/>
              <a:t>Machine Learning Toolkit (MLTK) </a:t>
            </a:r>
          </a:p>
          <a:p>
            <a:pPr lvl="2"/>
            <a:r>
              <a:rPr lang="en-AU" dirty="0"/>
              <a:t>Complex, computationally expensive</a:t>
            </a:r>
          </a:p>
          <a:p>
            <a:pPr lvl="1">
              <a:spcBef>
                <a:spcPts val="1800"/>
              </a:spcBef>
            </a:pPr>
            <a:r>
              <a:rPr lang="en-AU" dirty="0"/>
              <a:t>A visualization (e.g. scatter line chart) </a:t>
            </a:r>
          </a:p>
          <a:p>
            <a:pPr lvl="2"/>
            <a:r>
              <a:rPr lang="en-AU" dirty="0"/>
              <a:t>Only for display</a:t>
            </a:r>
          </a:p>
          <a:p>
            <a:pPr lvl="1">
              <a:spcBef>
                <a:spcPts val="1800"/>
              </a:spcBef>
            </a:pPr>
            <a:r>
              <a:rPr lang="en-AU" dirty="0"/>
              <a:t>Maths/statistics </a:t>
            </a:r>
          </a:p>
          <a:p>
            <a:pPr lvl="2"/>
            <a:r>
              <a:rPr lang="en-AU" dirty="0"/>
              <a:t>Perfect!</a:t>
            </a:r>
          </a:p>
          <a:p>
            <a:pPr lvl="1">
              <a:spcBef>
                <a:spcPts val="1800"/>
              </a:spcBef>
            </a:pPr>
            <a:r>
              <a:rPr lang="en-AU" dirty="0"/>
              <a:t>This is Splunk, so there are probably other solutions that I am not aware of…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D1124A9-1C2E-4EE1-832A-AFF58DBC4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830" y="1690688"/>
            <a:ext cx="4102478" cy="410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25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302A12-10DE-4D6B-873E-2D53EEA39CF8}"/>
              </a:ext>
            </a:extLst>
          </p:cNvPr>
          <p:cNvSpPr txBox="1"/>
          <p:nvPr/>
        </p:nvSpPr>
        <p:spPr>
          <a:xfrm>
            <a:off x="269823" y="335846"/>
            <a:ext cx="11640823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A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&lt;&lt;two fields/columns of data, _time and value&gt;&gt;</a:t>
            </a:r>
            <a:endParaRPr lang="en-AU" sz="20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1800"/>
              </a:spcBef>
            </a:pPr>
            <a:b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AU" sz="2000" b="1" dirty="0">
                <a:solidFill>
                  <a:srgbClr val="2662FC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AU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1" dirty="0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1" dirty="0" err="1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isnull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</a:t>
            </a:r>
            <a:r>
              <a:rPr lang="en-AU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1" dirty="0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_time)</a:t>
            </a:r>
          </a:p>
          <a:p>
            <a:pPr>
              <a:spcBef>
                <a:spcPts val="1800"/>
              </a:spcBef>
            </a:pP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AU" sz="2000" b="1" dirty="0" err="1">
                <a:solidFill>
                  <a:srgbClr val="2662FC"/>
                </a:solidFill>
                <a:effectLst/>
                <a:latin typeface="Consolas" panose="020B0609020204030204" pitchFamily="49" charset="0"/>
              </a:rPr>
              <a:t>eventstats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1" dirty="0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 </a:t>
            </a:r>
            <a:r>
              <a:rPr lang="en-AU" sz="2000" b="1" dirty="0">
                <a:solidFill>
                  <a:srgbClr val="FF692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numevents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1" dirty="0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 </a:t>
            </a:r>
            <a:r>
              <a:rPr lang="en-AU" sz="2000" b="1" dirty="0">
                <a:solidFill>
                  <a:srgbClr val="FF692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sumX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1" dirty="0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 </a:t>
            </a:r>
            <a:r>
              <a:rPr lang="en-AU" sz="2000" b="1" dirty="0">
                <a:solidFill>
                  <a:srgbClr val="FF692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sumY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1" dirty="0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(eval(x </a:t>
            </a:r>
            <a:r>
              <a:rPr lang="en-AU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value)) </a:t>
            </a:r>
            <a:r>
              <a:rPr lang="en-AU" sz="2000" b="1" dirty="0">
                <a:solidFill>
                  <a:srgbClr val="FF692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sumXY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1" dirty="0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(eval(x </a:t>
            </a:r>
            <a:r>
              <a:rPr lang="en-AU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x)) </a:t>
            </a:r>
            <a:r>
              <a:rPr lang="en-AU" sz="2000" b="1" dirty="0">
                <a:solidFill>
                  <a:srgbClr val="FF692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sumX2 </a:t>
            </a:r>
            <a:r>
              <a:rPr lang="en-AU" sz="2000" b="1" dirty="0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(eval(value </a:t>
            </a:r>
            <a:r>
              <a:rPr lang="en-AU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value)) </a:t>
            </a:r>
            <a:r>
              <a:rPr lang="en-AU" sz="2000" b="1" dirty="0">
                <a:solidFill>
                  <a:srgbClr val="FF692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sumY2</a:t>
            </a:r>
          </a:p>
          <a:p>
            <a:pPr>
              <a:spcBef>
                <a:spcPts val="1800"/>
              </a:spcBef>
            </a:pP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AU" sz="2000" b="1" dirty="0">
                <a:solidFill>
                  <a:srgbClr val="2662FC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slope </a:t>
            </a:r>
            <a:r>
              <a:rPr lang="en-AU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AU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numevents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sumXY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AU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AU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sumX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sumY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AU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AU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numevents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sumX2) </a:t>
            </a:r>
            <a:r>
              <a:rPr lang="en-AU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AU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sumX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sumX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</a:t>
            </a:r>
          </a:p>
          <a:p>
            <a:pPr>
              <a:spcBef>
                <a:spcPts val="1800"/>
              </a:spcBef>
            </a:pP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AU" sz="2000" b="1" dirty="0">
                <a:solidFill>
                  <a:srgbClr val="2662FC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yintercept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AU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sumY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(slope </a:t>
            </a:r>
            <a:r>
              <a:rPr lang="en-AU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sumX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AU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numevents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spcBef>
                <a:spcPts val="1800"/>
              </a:spcBef>
            </a:pP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AU" sz="2000" b="1" dirty="0">
                <a:solidFill>
                  <a:srgbClr val="2662FC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trendline </a:t>
            </a:r>
            <a:r>
              <a:rPr lang="en-AU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AU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yintercept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(slope </a:t>
            </a:r>
            <a:r>
              <a:rPr lang="en-AU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_time)) </a:t>
            </a:r>
          </a:p>
          <a:p>
            <a:pPr>
              <a:spcBef>
                <a:spcPts val="1800"/>
              </a:spcBef>
            </a:pPr>
            <a:b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A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plot the trendline field &gt;&gt;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8B683E4-8DF4-4D1C-AAF0-A3D8ACDD6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431" y="3990302"/>
            <a:ext cx="3997569" cy="286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67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2534-368F-4738-AD19-9DFEE8F2D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94" y="870828"/>
            <a:ext cx="4476967" cy="1325563"/>
          </a:xfrm>
        </p:spPr>
        <p:txBody>
          <a:bodyPr/>
          <a:lstStyle/>
          <a:p>
            <a:r>
              <a:rPr lang="en-AU" dirty="0"/>
              <a:t>Example: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E2D2A1-7B9A-4BB2-8EC2-87020E96C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94" y="2775194"/>
            <a:ext cx="11072639" cy="408280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AU" sz="1400" b="0" dirty="0">
                <a:solidFill>
                  <a:srgbClr val="02AC76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AU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02AC76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AU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"server1"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mount</a:t>
            </a:r>
            <a:r>
              <a:rPr lang="en-AU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"C:"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AU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2662FC"/>
                </a:solidFill>
                <a:effectLst/>
                <a:latin typeface="Consolas" panose="020B0609020204030204" pitchFamily="49" charset="0"/>
              </a:rPr>
              <a:t>timechart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 </a:t>
            </a:r>
            <a:r>
              <a:rPr lang="en-AU" sz="1400" b="0" dirty="0">
                <a:solidFill>
                  <a:srgbClr val="FF692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b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2662FC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AU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 err="1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isnull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</a:t>
            </a:r>
            <a:r>
              <a:rPr lang="en-AU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_time)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AU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2662FC"/>
                </a:solidFill>
                <a:effectLst/>
                <a:latin typeface="Consolas" panose="020B0609020204030204" pitchFamily="49" charset="0"/>
              </a:rPr>
              <a:t>eventstats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 </a:t>
            </a:r>
            <a:r>
              <a:rPr lang="en-AU" sz="1400" b="0" dirty="0">
                <a:solidFill>
                  <a:srgbClr val="FF692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numevents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 </a:t>
            </a:r>
            <a:r>
              <a:rPr lang="en-AU" sz="1400" b="0" dirty="0">
                <a:solidFill>
                  <a:srgbClr val="FF692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sumX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 </a:t>
            </a:r>
            <a:r>
              <a:rPr lang="en-AU" sz="1400" b="0" dirty="0">
                <a:solidFill>
                  <a:srgbClr val="FF692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sumY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(eval(x </a:t>
            </a:r>
            <a:r>
              <a:rPr lang="en-AU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value)) </a:t>
            </a:r>
            <a:r>
              <a:rPr lang="en-AU" sz="1400" b="0" dirty="0">
                <a:solidFill>
                  <a:srgbClr val="FF692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sumXY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(eval(x </a:t>
            </a:r>
            <a:r>
              <a:rPr lang="en-AU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x)) </a:t>
            </a:r>
            <a:r>
              <a:rPr lang="en-AU" sz="1400" b="0" dirty="0">
                <a:solidFill>
                  <a:srgbClr val="FF692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sumX2 </a:t>
            </a:r>
            <a:r>
              <a:rPr lang="en-AU" sz="1400" b="0" dirty="0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(eval(value </a:t>
            </a:r>
            <a:r>
              <a:rPr lang="en-AU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value)) </a:t>
            </a:r>
            <a:r>
              <a:rPr lang="en-AU" sz="1400" b="0" dirty="0">
                <a:solidFill>
                  <a:srgbClr val="FF692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sumY2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AU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2662FC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slope </a:t>
            </a:r>
            <a:r>
              <a:rPr lang="en-AU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numevents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sumXY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AU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sumX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sumY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AU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numevents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sumX2) </a:t>
            </a:r>
            <a:r>
              <a:rPr lang="en-AU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sumX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sumX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AU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2662FC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yintercept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sumY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(slope </a:t>
            </a:r>
            <a:r>
              <a:rPr lang="en-AU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sumX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AU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numevents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AU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2662FC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trendline </a:t>
            </a:r>
            <a:r>
              <a:rPr lang="en-AU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yintercept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(slope </a:t>
            </a:r>
            <a:r>
              <a:rPr lang="en-AU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_time))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b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2662FC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_time value trendline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AU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2662FC"/>
                </a:solidFill>
                <a:effectLst/>
                <a:latin typeface="Consolas" panose="020B0609020204030204" pitchFamily="49" charset="0"/>
              </a:rPr>
              <a:t>rename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 </a:t>
            </a:r>
            <a:r>
              <a:rPr lang="en-AU" sz="1400" b="0" dirty="0">
                <a:solidFill>
                  <a:srgbClr val="FF692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"Usage %"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trendline </a:t>
            </a:r>
            <a:r>
              <a:rPr lang="en-AU" sz="1400" b="0" dirty="0">
                <a:solidFill>
                  <a:srgbClr val="FF692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"Trend"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AU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0BEA4E-310E-4A20-AF4E-8D0CCE3A1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616" y="-1"/>
            <a:ext cx="7573384" cy="3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3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1005-1C04-4DC2-9618-88B40260B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991725" cy="839449"/>
          </a:xfrm>
        </p:spPr>
        <p:txBody>
          <a:bodyPr/>
          <a:lstStyle/>
          <a:p>
            <a:r>
              <a:rPr lang="en-AU" dirty="0"/>
              <a:t>Extending further: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178493-D21E-4107-872E-BB758677F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58" y="871150"/>
            <a:ext cx="11367541" cy="598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95F09-A7AB-4845-87AF-006C30CF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Things to be aware of /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2D2BB-62F2-4513-90EF-0BDC7CCCB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9031" cy="4351338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| </a:t>
            </a:r>
            <a:r>
              <a:rPr lang="en-AU" dirty="0" err="1"/>
              <a:t>eventstats</a:t>
            </a:r>
            <a:r>
              <a:rPr lang="en-AU" dirty="0"/>
              <a:t> can run out of memory with massive datasets</a:t>
            </a:r>
          </a:p>
          <a:p>
            <a:pPr lvl="1"/>
            <a:r>
              <a:rPr lang="en-AU" dirty="0"/>
              <a:t>Increase memory limits or refactor the calculations into two phases(searches), and replace </a:t>
            </a:r>
            <a:r>
              <a:rPr lang="en-AU" dirty="0" err="1"/>
              <a:t>eventstats</a:t>
            </a:r>
            <a:r>
              <a:rPr lang="en-AU" dirty="0"/>
              <a:t> with stats.</a:t>
            </a:r>
          </a:p>
          <a:p>
            <a:endParaRPr lang="en-AU" dirty="0"/>
          </a:p>
          <a:p>
            <a:r>
              <a:rPr lang="en-AU" dirty="0"/>
              <a:t>Use this algorithm with any numeric metric, not just disk drives.</a:t>
            </a:r>
          </a:p>
          <a:p>
            <a:r>
              <a:rPr lang="en-AU" dirty="0"/>
              <a:t>Create a macro for reusability</a:t>
            </a:r>
          </a:p>
          <a:p>
            <a:r>
              <a:rPr lang="en-AU" dirty="0"/>
              <a:t>Extend with a “BY” modifier to calculate for multiple sources at once</a:t>
            </a:r>
          </a:p>
          <a:p>
            <a:r>
              <a:rPr lang="en-AU" dirty="0"/>
              <a:t>Easily forecast into the future using the time picker or time modifiers (e.g. +3mon)</a:t>
            </a:r>
          </a:p>
          <a:p>
            <a:endParaRPr lang="en-AU" dirty="0"/>
          </a:p>
          <a:p>
            <a:r>
              <a:rPr lang="en-AU" dirty="0"/>
              <a:t>Set the trendline to a dotted line using custom XML:</a:t>
            </a:r>
          </a:p>
          <a:p>
            <a:pPr marL="457200" lvl="1" indent="0">
              <a:buNone/>
            </a:pPr>
            <a:r>
              <a:rPr lang="en-AU" sz="2200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AU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AU" sz="2200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2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charting.fieldColors</a:t>
            </a:r>
            <a:r>
              <a:rPr lang="en-AU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2200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{"Trend":"#</a:t>
            </a:r>
            <a:r>
              <a:rPr lang="en-AU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dddddd</a:t>
            </a:r>
            <a:r>
              <a:rPr lang="en-AU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"}</a:t>
            </a:r>
            <a:r>
              <a:rPr lang="en-AU" sz="2200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AU" sz="2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AU" sz="2200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AU" sz="2200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AU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AU" sz="2200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2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charting.fieldDashStyles</a:t>
            </a:r>
            <a:r>
              <a:rPr lang="en-AU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2200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{"</a:t>
            </a:r>
            <a:r>
              <a:rPr lang="en-AU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Trend":"dash</a:t>
            </a:r>
            <a:r>
              <a:rPr lang="en-AU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"}</a:t>
            </a:r>
            <a:r>
              <a:rPr lang="en-AU" sz="2200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AU" sz="2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AU" sz="2200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9928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33BB-B3ED-4E33-A9C8-80310B81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104" y="3945476"/>
            <a:ext cx="4309672" cy="1325563"/>
          </a:xfrm>
        </p:spPr>
        <p:txBody>
          <a:bodyPr/>
          <a:lstStyle/>
          <a:p>
            <a:r>
              <a:rPr lang="en-AU" dirty="0"/>
              <a:t>Any questions?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6B3DD3-6222-4364-9AC1-0DD8D6F20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061" y="3239713"/>
            <a:ext cx="3638758" cy="31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D52B4B-7DAD-49F5-A9C4-A88C84B83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244" y="550675"/>
            <a:ext cx="10873156" cy="1512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Download this deck and supporting code from here:</a:t>
            </a:r>
          </a:p>
          <a:p>
            <a:pPr marL="0" indent="0">
              <a:buNone/>
            </a:pPr>
            <a:r>
              <a:rPr lang="en-AU" sz="3600" b="1" dirty="0"/>
              <a:t>https://github.com/ChrisYounger/SplunkBits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761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6000</TotalTime>
  <Words>645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Slack-Lato</vt:lpstr>
      <vt:lpstr>Office Theme</vt:lpstr>
      <vt:lpstr>A reusable pattern for linear trendlines and forecasting in Splunk</vt:lpstr>
      <vt:lpstr>Who is this guy?</vt:lpstr>
      <vt:lpstr>Problem: How to calculate a linear trendline?</vt:lpstr>
      <vt:lpstr>Possible solutions:</vt:lpstr>
      <vt:lpstr>PowerPoint Presentation</vt:lpstr>
      <vt:lpstr>Example:</vt:lpstr>
      <vt:lpstr>Extending further:</vt:lpstr>
      <vt:lpstr>Things to be aware of / tricks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utilization</dc:title>
  <dc:creator>Chris Younger</dc:creator>
  <cp:lastModifiedBy>Chris Younger</cp:lastModifiedBy>
  <cp:revision>18</cp:revision>
  <dcterms:created xsi:type="dcterms:W3CDTF">2021-02-03T07:15:17Z</dcterms:created>
  <dcterms:modified xsi:type="dcterms:W3CDTF">2021-02-07T11:15:46Z</dcterms:modified>
</cp:coreProperties>
</file>