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9144000"/>
  <p:notesSz cx="7315200" cy="9601200"/>
  <p:embeddedFontLst>
    <p:embeddedFont>
      <p:font typeface="Tahoma"/>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3F7A72-5669-404B-86DC-C4CF9EB8A427}">
  <a:tblStyle styleId="{303F7A72-5669-404B-86DC-C4CF9EB8A4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regular.fntdata"/><Relationship Id="rId90" Type="http://schemas.openxmlformats.org/officeDocument/2006/relationships/slide" Target="slides/slide84.xml"/><Relationship Id="rId92"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60887"/>
            <a:ext cx="5854700" cy="432117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190" name="Google Shape;190;p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Google Shape;283;p2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9" name="Google Shape;289;p2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95" name="Google Shape;295;p2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302" name="Google Shape;302;p2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9" name="Google Shape;309;p2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315" name="Google Shape;315;p3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Google Shape;322;p3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6" name="Google Shape;396;p3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02" name="Google Shape;402;p3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3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09" name="Google Shape;409;p3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00" name="Google Shape;200;p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6" name="Google Shape;416;p3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2" name="Google Shape;422;p3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4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28" name="Google Shape;428;p4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4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35" name="Google Shape;435;p4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4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45" name="Google Shape;445;p4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4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4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52" name="Google Shape;452;p4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4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460" name="Google Shape;460;p4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4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5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23" name="Google Shape;523;p5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5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30" name="Google Shape;530;p5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5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5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37" name="Google Shape;537;p5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5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07" name="Google Shape;207;p1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5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44" name="Google Shape;544;p5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5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51" name="Google Shape;551;p5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5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6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58" name="Google Shape;558;p6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6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6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65" name="Google Shape;565;p6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6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6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72" name="Google Shape;572;p6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6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6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580" name="Google Shape;580;p6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6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6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02" name="Google Shape;602;p6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6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Here stream is the file pointer that is associated with a stream. The fgetc() function fetches the next character from the stream specified by stream. The function then returns the value of an int that is converted from the character.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c is an int value that represents a character. In fact, the int value is converted to an unsigned char before being outputted. stream is the file pointer that is associated with a stream. The fputc() function returns the character written if the function is successful; otherwise, it returns EOF. After a character is written, the fputc() function advances the associated file pointer.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7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09" name="Google Shape;609;p7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7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7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16" name="Google Shape;616;p7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7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7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23" name="Google Shape;623;p7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7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2: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14" name="Google Shape;214;p1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2: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7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30" name="Google Shape;630;p7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7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7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37" name="Google Shape;637;p7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7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80: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4" name="Google Shape;644;p8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8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50" name="Google Shape;650;p8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8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8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57" name="Google Shape;657;p8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8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8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64" name="Google Shape;664;p8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p8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88: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71" name="Google Shape;671;p8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88: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9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78" name="Google Shape;678;p9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9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9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85" name="Google Shape;685;p9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9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9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92" name="Google Shape;692;p9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9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21" name="Google Shape;221;p1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9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699" name="Google Shape;699;p9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9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9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06" name="Google Shape;706;p9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9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K58 – BTVN sua vao file nguon.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10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13" name="Google Shape;713;p10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10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p10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20" name="Google Shape;720;p10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10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10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27" name="Google Shape;727;p10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10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10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34" name="Google Shape;734;p10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10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10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41" name="Google Shape;741;p10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10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11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48" name="Google Shape;748;p11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11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11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55" name="Google Shape;755;p11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11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11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62" name="Google Shape;762;p11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11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fscanf tra ve so item doc thanh cong. Neu het file tra ve EOF.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6: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28" name="Google Shape;228;p16: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6: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117: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9" name="Google Shape;769;p11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11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5" name="Google Shape;775;p11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11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1" name="Google Shape;781;p11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12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787" name="Google Shape;787;p12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12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12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4" name="Google Shape;794;p12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p12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00" name="Google Shape;800;p12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12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12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07" name="Google Shape;807;p12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12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p127: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4" name="Google Shape;814;p12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12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0" name="Google Shape;820;p12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12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6" name="Google Shape;826;p12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18: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130: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2" name="Google Shape;832;p13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13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38" name="Google Shape;838;p13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9" name="Google Shape;839;p13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p13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45" name="Google Shape;845;p13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6" name="Google Shape;846;p13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BTVN 56c 1</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13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52" name="Google Shape;852;p13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13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p13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59" name="Google Shape;859;p13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13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p13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66" name="Google Shape;866;p13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7" name="Google Shape;867;p13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14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73" name="Google Shape;873;p14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4" name="Google Shape;874;p14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ICT 54 BT tuan 2.2</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p143: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80" name="Google Shape;880;p14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143: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p145: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87" name="Google Shape;887;p145: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8" name="Google Shape;888;p145: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p147: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894" name="Google Shape;894;p147: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147: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9: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Bai tap ve nha tuan 1 56 C</a:t>
            </a:r>
            <a:endParaRPr/>
          </a:p>
        </p:txBody>
      </p:sp>
      <p:sp>
        <p:nvSpPr>
          <p:cNvPr id="268" name="Google Shape;268;p19: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p149: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01" name="Google Shape;901;p149: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p150: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907" name="Google Shape;907;p150: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150: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Font typeface="Arial"/>
              <a:buNone/>
            </a:pPr>
            <a:r>
              <a:rPr b="0" i="0" lang="en-US" sz="1800" u="none" cap="none" strike="noStrike"/>
              <a:t>Bai tap ICT tuan 2</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152: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4" name="Google Shape;914;p152: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p153: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0" name="Google Shape;920;p153: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p154:notes"/>
          <p:cNvSpPr txBox="1"/>
          <p:nvPr>
            <p:ph idx="1" type="body"/>
          </p:nvPr>
        </p:nvSpPr>
        <p:spPr>
          <a:xfrm>
            <a:off x="730250" y="4560887"/>
            <a:ext cx="5854700" cy="432117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5" name="Google Shape;925;p154: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1:notes"/>
          <p:cNvSpPr txBox="1"/>
          <p:nvPr/>
        </p:nvSpPr>
        <p:spPr>
          <a:xfrm>
            <a:off x="4143375" y="9120187"/>
            <a:ext cx="3170237" cy="47942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Verdana"/>
              <a:buNone/>
            </a:pPr>
            <a:fld id="{00000000-1234-1234-1234-123412341234}" type="slidenum">
              <a:rPr b="0" i="0" lang="en-US" sz="1300" u="none">
                <a:solidFill>
                  <a:srgbClr val="000000"/>
                </a:solidFill>
                <a:latin typeface="Verdana"/>
                <a:ea typeface="Verdana"/>
                <a:cs typeface="Verdana"/>
                <a:sym typeface="Verdana"/>
              </a:rPr>
              <a:t>‹#›</a:t>
            </a:fld>
            <a:endParaRPr/>
          </a:p>
        </p:txBody>
      </p:sp>
      <p:sp>
        <p:nvSpPr>
          <p:cNvPr id="274" name="Google Shape;274;p21:notes"/>
          <p:cNvSpPr/>
          <p:nvPr>
            <p:ph idx="2" type="sldImg"/>
          </p:nvPr>
        </p:nvSpPr>
        <p:spPr>
          <a:xfrm>
            <a:off x="1257300" y="719137"/>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1:notes"/>
          <p:cNvSpPr txBox="1"/>
          <p:nvPr>
            <p:ph idx="1" type="body"/>
          </p:nvPr>
        </p:nvSpPr>
        <p:spPr>
          <a:xfrm>
            <a:off x="730250" y="4560887"/>
            <a:ext cx="5854700" cy="4321175"/>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1" name="Shape 161"/>
        <p:cNvGrpSpPr/>
        <p:nvPr/>
      </p:nvGrpSpPr>
      <p:grpSpPr>
        <a:xfrm>
          <a:off x="0" y="0"/>
          <a:ext cx="0" cy="0"/>
          <a:chOff x="0" y="0"/>
          <a:chExt cx="0" cy="0"/>
        </a:xfrm>
      </p:grpSpPr>
      <p:sp>
        <p:nvSpPr>
          <p:cNvPr id="162" name="Google Shape;162;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3" name="Google Shape;163;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4" name="Google Shape;164;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6" name="Shape 166"/>
        <p:cNvGrpSpPr/>
        <p:nvPr/>
      </p:nvGrpSpPr>
      <p:grpSpPr>
        <a:xfrm>
          <a:off x="0" y="0"/>
          <a:ext cx="0" cy="0"/>
          <a:chOff x="0" y="0"/>
          <a:chExt cx="0" cy="0"/>
        </a:xfrm>
      </p:grpSpPr>
      <p:sp>
        <p:nvSpPr>
          <p:cNvPr id="167" name="Google Shape;167;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8" name="Google Shape;168;p1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69" name="Google Shape;169;p1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70" name="Google Shape;170;p1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71" name="Google Shape;171;p1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5" name="Shape 175"/>
        <p:cNvGrpSpPr/>
        <p:nvPr/>
      </p:nvGrpSpPr>
      <p:grpSpPr>
        <a:xfrm>
          <a:off x="0" y="0"/>
          <a:ext cx="0" cy="0"/>
          <a:chOff x="0" y="0"/>
          <a:chExt cx="0" cy="0"/>
        </a:xfrm>
      </p:grpSpPr>
      <p:sp>
        <p:nvSpPr>
          <p:cNvPr id="176" name="Google Shape;176;p1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7" name="Google Shape;177;p14"/>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8" name="Google Shape;178;p14"/>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9" name="Google Shape;179;p1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0" name="Google Shape;180;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1" name="Google Shape;181;p1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2" name="Shape 182"/>
        <p:cNvGrpSpPr/>
        <p:nvPr/>
      </p:nvGrpSpPr>
      <p:grpSpPr>
        <a:xfrm>
          <a:off x="0" y="0"/>
          <a:ext cx="0" cy="0"/>
          <a:chOff x="0" y="0"/>
          <a:chExt cx="0" cy="0"/>
        </a:xfrm>
      </p:grpSpPr>
      <p:sp>
        <p:nvSpPr>
          <p:cNvPr id="183" name="Google Shape;183;p1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84" name="Google Shape;184;p1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85" name="Google Shape;185;p1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6" name="Google Shape;186;p1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7" name="Google Shape;187;p1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118" name="Shape 118"/>
        <p:cNvGrpSpPr/>
        <p:nvPr/>
      </p:nvGrpSpPr>
      <p:grpSpPr>
        <a:xfrm>
          <a:off x="0" y="0"/>
          <a:ext cx="0" cy="0"/>
          <a:chOff x="0" y="0"/>
          <a:chExt cx="0" cy="0"/>
        </a:xfrm>
      </p:grpSpPr>
      <p:sp>
        <p:nvSpPr>
          <p:cNvPr id="119" name="Google Shape;119;p5"/>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0" name="Google Shape;120;p5"/>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1" name="Google Shape;121;p5"/>
          <p:cNvSpPr txBox="1"/>
          <p:nvPr>
            <p:ph idx="2" type="body"/>
          </p:nvPr>
        </p:nvSpPr>
        <p:spPr>
          <a:xfrm>
            <a:off x="4648200" y="1600200"/>
            <a:ext cx="4038600" cy="21510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2" name="Google Shape;122;p5"/>
          <p:cNvSpPr txBox="1"/>
          <p:nvPr>
            <p:ph idx="3" type="body"/>
          </p:nvPr>
        </p:nvSpPr>
        <p:spPr>
          <a:xfrm>
            <a:off x="4648200" y="3903663"/>
            <a:ext cx="4038600" cy="21526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3" name="Google Shape;123;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4" name="Google Shape;124;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5" name="Google Shape;125;p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26" name="Shape 126"/>
        <p:cNvGrpSpPr/>
        <p:nvPr/>
      </p:nvGrpSpPr>
      <p:grpSpPr>
        <a:xfrm>
          <a:off x="0" y="0"/>
          <a:ext cx="0" cy="0"/>
          <a:chOff x="0" y="0"/>
          <a:chExt cx="0" cy="0"/>
        </a:xfrm>
      </p:grpSpPr>
      <p:sp>
        <p:nvSpPr>
          <p:cNvPr id="127" name="Google Shape;127;p6"/>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8" name="Google Shape;128;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9" name="Google Shape;129;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0" name="Google Shape;130;p6"/>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7"/>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3" name="Google Shape;133;p7"/>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4" name="Google Shape;134;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5" name="Google Shape;135;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6" name="Google Shape;136;p7"/>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8"/>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9" name="Google Shape;139;p8"/>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0" name="Google Shape;140;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1" name="Google Shape;141;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2" name="Google Shape;142;p8"/>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5" name="Google Shape;145;p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b="0" i="0" sz="3200" u="none" cap="none" strike="noStrike">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46" name="Google Shape;146;p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7" name="Google Shape;147;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8" name="Google Shape;148;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9" name="Google Shape;149;p9"/>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2" name="Google Shape;152;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53" name="Google Shape;153;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54" name="Google Shape;154;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5" name="Google Shape;155;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6" name="Google Shape;156;p10"/>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Google Shape;158;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9" name="Google Shape;159;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79414"/>
            <a:ext cx="9406115" cy="6937413"/>
            <a:chOff x="-25944" y="-79414"/>
            <a:chExt cx="9406115" cy="6937413"/>
          </a:xfrm>
        </p:grpSpPr>
        <p:grpSp>
          <p:nvGrpSpPr>
            <p:cNvPr id="11" name="Google Shape;11;p1"/>
            <p:cNvGrpSpPr/>
            <p:nvPr/>
          </p:nvGrpSpPr>
          <p:grpSpPr>
            <a:xfrm rot="-240000">
              <a:off x="5182729" y="52388"/>
              <a:ext cx="3990737" cy="6065844"/>
              <a:chOff x="4121990" y="889162"/>
              <a:chExt cx="3990737" cy="6065844"/>
            </a:xfrm>
          </p:grpSpPr>
          <p:sp>
            <p:nvSpPr>
              <p:cNvPr id="12" name="Google Shape;12;p1"/>
              <p:cNvSpPr/>
              <p:nvPr/>
            </p:nvSpPr>
            <p:spPr>
              <a:xfrm flipH="1" rot="1440000">
                <a:off x="5608637" y="1217612"/>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89687" y="28543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22650"/>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3487" y="1535112"/>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86475" y="3498850"/>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69025" y="2090737"/>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64087" y="3721100"/>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65745" y="168974"/>
              <a:ext cx="565150" cy="965200"/>
              <a:chOff x="2759075" y="1374775"/>
              <a:chExt cx="204787" cy="249237"/>
            </a:xfrm>
          </p:grpSpPr>
          <p:sp>
            <p:nvSpPr>
              <p:cNvPr id="30" name="Google Shape;30;p1"/>
              <p:cNvSpPr/>
              <p:nvPr/>
            </p:nvSpPr>
            <p:spPr>
              <a:xfrm>
                <a:off x="2759075"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52737"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27337"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1602" y="5233155"/>
              <a:ext cx="793754" cy="793750"/>
              <a:chOff x="2741612" y="1392237"/>
              <a:chExt cx="204788" cy="247650"/>
            </a:xfrm>
          </p:grpSpPr>
          <p:sp>
            <p:nvSpPr>
              <p:cNvPr id="34" name="Google Shape;34;p1"/>
              <p:cNvSpPr/>
              <p:nvPr/>
            </p:nvSpPr>
            <p:spPr>
              <a:xfrm>
                <a:off x="2741612" y="1392237"/>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36687"/>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600200"/>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40084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5647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166" y="-91300"/>
            <a:ext cx="3155626" cy="6947712"/>
            <a:chOff x="-181166" y="-91300"/>
            <a:chExt cx="3155626"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697" y="2709714"/>
              <a:ext cx="2872686" cy="2857369"/>
              <a:chOff x="36843" y="4395877"/>
              <a:chExt cx="1463108" cy="1367138"/>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398" y="5061427"/>
                <a:ext cx="974900" cy="684785"/>
                <a:chOff x="-601177" y="2705133"/>
                <a:chExt cx="974900" cy="684785"/>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88925" y="2735262"/>
                  <a:ext cx="95250" cy="44450"/>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6"/>
          <p:cNvSpPr txBox="1"/>
          <p:nvPr>
            <p:ph type="ctrTitle"/>
          </p:nvPr>
        </p:nvSpPr>
        <p:spPr>
          <a:xfrm>
            <a:off x="2455862" y="1828800"/>
            <a:ext cx="6192837" cy="2349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5200" u="none" cap="none" strike="noStrike">
                <a:solidFill>
                  <a:schemeClr val="dk2"/>
                </a:solidFill>
                <a:latin typeface="Verdana"/>
                <a:ea typeface="Verdana"/>
                <a:cs typeface="Verdana"/>
                <a:sym typeface="Verdana"/>
              </a:rPr>
              <a:t>C Programming Basic – week 1</a:t>
            </a:r>
            <a:br>
              <a:rPr b="1" i="0" lang="en-US" sz="5200" u="none" cap="none" strike="noStrike">
                <a:solidFill>
                  <a:schemeClr val="dk2"/>
                </a:solidFill>
                <a:latin typeface="Verdana"/>
                <a:ea typeface="Verdana"/>
                <a:cs typeface="Verdana"/>
                <a:sym typeface="Verdana"/>
              </a:rPr>
            </a:br>
            <a:endParaRPr/>
          </a:p>
        </p:txBody>
      </p:sp>
      <p:sp>
        <p:nvSpPr>
          <p:cNvPr id="194" name="Google Shape;194;p16"/>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95" name="Google Shape;195;p16"/>
          <p:cNvSpPr txBox="1"/>
          <p:nvPr/>
        </p:nvSpPr>
        <p:spPr>
          <a:xfrm>
            <a:off x="4191000" y="3519487"/>
            <a:ext cx="3733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HEDSPI Project</a:t>
            </a:r>
            <a:endParaRPr/>
          </a:p>
        </p:txBody>
      </p:sp>
      <p:pic>
        <p:nvPicPr>
          <p:cNvPr id="196" name="Google Shape;196;p16"/>
          <p:cNvPicPr preferRelativeResize="0"/>
          <p:nvPr/>
        </p:nvPicPr>
        <p:blipFill rotWithShape="1">
          <a:blip r:embed="rId3">
            <a:alphaModFix/>
          </a:blip>
          <a:srcRect b="0" l="0" r="0" t="0"/>
          <a:stretch/>
        </p:blipFill>
        <p:spPr>
          <a:xfrm>
            <a:off x="76200" y="152400"/>
            <a:ext cx="1447800" cy="954087"/>
          </a:xfrm>
          <a:prstGeom prst="rect">
            <a:avLst/>
          </a:prstGeom>
          <a:noFill/>
          <a:ln>
            <a:noFill/>
          </a:ln>
        </p:spPr>
      </p:pic>
      <p:sp>
        <p:nvSpPr>
          <p:cNvPr id="197" name="Google Shape;197;p16"/>
          <p:cNvSpPr txBox="1"/>
          <p:nvPr/>
        </p:nvSpPr>
        <p:spPr>
          <a:xfrm>
            <a:off x="2286000" y="361950"/>
            <a:ext cx="6019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http://www.4shared.com/file/59508971/2e6ced40/week1.html</a:t>
            </a:r>
            <a:endParaRPr/>
          </a:p>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286" name="Google Shape;286;p25"/>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#define</a:t>
            </a:r>
            <a:r>
              <a:rPr b="1" i="0" lang="en-US" sz="1800" u="none" cap="none" strike="noStrike">
                <a:solidFill>
                  <a:schemeClr val="dk1"/>
                </a:solidFill>
                <a:latin typeface="Courier New"/>
                <a:ea typeface="Courier New"/>
                <a:cs typeface="Courier New"/>
                <a:sym typeface="Courier New"/>
              </a:rPr>
              <a:t> ALPHABET_LEN 26</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    int</a:t>
            </a:r>
            <a:r>
              <a:rPr b="1" i="0" lang="en-US" sz="1800" u="none" cap="none" strike="noStrike">
                <a:solidFill>
                  <a:schemeClr val="dk1"/>
                </a:solidFill>
                <a:latin typeface="Courier New"/>
                <a:ea typeface="Courier New"/>
                <a:cs typeface="Courier New"/>
                <a:sym typeface="Courier New"/>
              </a:rPr>
              <a:t> i = 0,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count[ALPHABET_LEN] = {0};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c =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a line of text: \n");</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Read in letter by letter and update the count array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 = getchar();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while</a:t>
            </a:r>
            <a:r>
              <a:rPr b="1" i="0" lang="en-US" sz="1800" u="none" cap="none" strike="noStrike">
                <a:solidFill>
                  <a:schemeClr val="dk1"/>
                </a:solidFill>
                <a:latin typeface="Courier New"/>
                <a:ea typeface="Courier New"/>
                <a:cs typeface="Courier New"/>
                <a:sym typeface="Courier New"/>
              </a:rPr>
              <a:t> (c != '\n'  &amp;&amp;  c &gt;= 0)</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 &lt;= 'z'  &amp;&amp;  c &gt;=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++count[c - 'a'];</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(c &lt;= 'Z'  &amp;&amp;  c &gt;=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++count[c - 'A'];</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 = getchar();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292" name="Google Shape;292;p26"/>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for (i = 0; i &lt; ABC_LEN; ++i)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if (count[i] &gt; 0)</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printf("The letter '%c' appears %d time(s).\n", 'a' + i, count[i]);</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return 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(20 minutes)</a:t>
            </a:r>
            <a:endParaRPr/>
          </a:p>
        </p:txBody>
      </p:sp>
      <p:sp>
        <p:nvSpPr>
          <p:cNvPr id="299" name="Google Shape;299;p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Implement a function that accepts two integer arrays and returns 1 if they are equal, -1 if they are symetric, 0 otherwise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accepts two arrays of integers from the user and checks for equality</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442912" y="103187"/>
            <a:ext cx="83200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06" name="Google Shape;306;p28"/>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#define SIZE 5</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rgbClr val="3333FF"/>
              </a:buClr>
              <a:buFont typeface="Courier New"/>
              <a:buNone/>
            </a:pP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compare_arrays(</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arr1[],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arr2[],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3333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i = 0;</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3333FF"/>
                </a:solidFill>
                <a:latin typeface="Courier New"/>
                <a:ea typeface="Courier New"/>
                <a:cs typeface="Courier New"/>
                <a:sym typeface="Courier New"/>
              </a:rPr>
              <a:t>for</a:t>
            </a:r>
            <a:r>
              <a:rPr b="1" i="0" lang="en-US" sz="2000" u="none" cap="none" strike="noStrike">
                <a:solidFill>
                  <a:schemeClr val="dk1"/>
                </a:solidFill>
                <a:latin typeface="Courier New"/>
                <a:ea typeface="Courier New"/>
                <a:cs typeface="Courier New"/>
                <a:sym typeface="Courier New"/>
              </a:rPr>
              <a:t> (i = 0; i &lt; size; ++i)</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(arr1[i] != arr2[i])</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0;</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9900"/>
                </a:solidFill>
                <a:latin typeface="Courier New"/>
                <a:ea typeface="Courier New"/>
                <a:cs typeface="Courier New"/>
                <a:sym typeface="Courier New"/>
              </a:rPr>
              <a:t>/* if we got here, both arrays are identical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442912" y="103187"/>
            <a:ext cx="83200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12" name="Google Shape;312;p29"/>
          <p:cNvSpPr txBox="1"/>
          <p:nvPr>
            <p:ph idx="1" type="body"/>
          </p:nvPr>
        </p:nvSpPr>
        <p:spPr>
          <a:xfrm>
            <a:off x="457200" y="9144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input1[SIZE], input2[SIZE], 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a list of %d integers:\n",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SIZE; ++i)	scanf("%d", &amp;input1[i]);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another list of %d integers:\n", SIZE);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SIZE; ++i) scanf("%d", &amp;input2[i]);</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(compare_arrays(input1, input2, SIZE) == 1)</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printf("Both lists are identical!\n");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else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printf("The lists are not identical...\n");</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Exercise 1</a:t>
            </a:r>
            <a:endParaRPr/>
          </a:p>
        </p:txBody>
      </p:sp>
      <p:sp>
        <p:nvSpPr>
          <p:cNvPr id="319" name="Google Shape;319;p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Redo the program which compares two integer array that not use the size parameter.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Strings</a:t>
            </a:r>
            <a:endParaRPr/>
          </a:p>
        </p:txBody>
      </p:sp>
      <p:sp>
        <p:nvSpPr>
          <p:cNvPr id="325" name="Google Shape;325;p3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An array of characters</a:t>
            </a:r>
            <a:endParaRPr/>
          </a:p>
          <a:p>
            <a:pPr indent="-342900" lvl="0" marL="342900" marR="0" rtl="0" algn="l">
              <a:lnSpc>
                <a:spcPct val="100000"/>
              </a:lnSpc>
              <a:spcBef>
                <a:spcPts val="72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Used to store text</a:t>
            </a:r>
            <a:endParaRPr/>
          </a:p>
          <a:p>
            <a:pPr indent="-342900" lvl="0" marL="342900" marR="0" rtl="0" algn="l">
              <a:lnSpc>
                <a:spcPct val="100000"/>
              </a:lnSpc>
              <a:spcBef>
                <a:spcPts val="720"/>
              </a:spcBef>
              <a:spcAft>
                <a:spcPts val="0"/>
              </a:spcAft>
              <a:buClr>
                <a:schemeClr val="dk1"/>
              </a:buClr>
              <a:buSzPts val="3600"/>
              <a:buFont typeface="Verdana"/>
              <a:buChar char="•"/>
            </a:pPr>
            <a:r>
              <a:rPr b="0" i="0" lang="en-US" sz="3600" u="none" cap="none" strike="noStrike">
                <a:solidFill>
                  <a:schemeClr val="dk1"/>
                </a:solidFill>
                <a:latin typeface="Verdana"/>
                <a:ea typeface="Verdana"/>
                <a:cs typeface="Verdana"/>
                <a:sym typeface="Verdana"/>
              </a:rPr>
              <a:t>Another way to initialize:</a:t>
            </a:r>
            <a:endParaRPr/>
          </a:p>
          <a:p>
            <a:pPr indent="-342900" lvl="0" marL="342900" marR="0" rtl="0" algn="l">
              <a:lnSpc>
                <a:spcPct val="100000"/>
              </a:lnSpc>
              <a:spcBef>
                <a:spcPts val="720"/>
              </a:spcBef>
              <a:spcAft>
                <a:spcPts val="0"/>
              </a:spcAft>
              <a:buClr>
                <a:schemeClr val="dk1"/>
              </a:buClr>
              <a:buFont typeface="Verdana"/>
              <a:buNone/>
            </a:pPr>
            <a:r>
              <a:rPr b="0" i="0" lang="en-US" sz="3600" u="none" cap="none" strike="noStrike">
                <a:solidFill>
                  <a:schemeClr val="dk1"/>
                </a:solidFill>
                <a:latin typeface="Verdana"/>
                <a:ea typeface="Verdana"/>
                <a:cs typeface="Verdana"/>
                <a:sym typeface="Verdana"/>
              </a:rPr>
              <a:t>         </a:t>
            </a:r>
            <a:r>
              <a:rPr b="1" i="0" lang="en-US" sz="3600" u="none" cap="none" strike="noStrike">
                <a:solidFill>
                  <a:srgbClr val="3333FF"/>
                </a:solidFill>
                <a:latin typeface="Courier New"/>
                <a:ea typeface="Courier New"/>
                <a:cs typeface="Courier New"/>
                <a:sym typeface="Courier New"/>
              </a:rPr>
              <a:t>char</a:t>
            </a:r>
            <a:r>
              <a:rPr b="1" i="0" lang="en-US" sz="3600" u="none" cap="none" strike="noStrike">
                <a:solidFill>
                  <a:schemeClr val="dk1"/>
                </a:solidFill>
                <a:latin typeface="Courier New"/>
                <a:ea typeface="Courier New"/>
                <a:cs typeface="Courier New"/>
                <a:sym typeface="Courier New"/>
              </a:rPr>
              <a:t> str[] = "Text";</a:t>
            </a:r>
            <a:endParaRPr/>
          </a:p>
          <a:p>
            <a:pPr indent="-114300" lvl="0" marL="342900" marR="0" rtl="0" algn="l">
              <a:spcBef>
                <a:spcPts val="720"/>
              </a:spcBef>
              <a:spcAft>
                <a:spcPts val="0"/>
              </a:spcAft>
              <a:buClr>
                <a:schemeClr val="dk1"/>
              </a:buClr>
              <a:buSzPts val="3600"/>
              <a:buFont typeface="Verdana"/>
              <a:buNone/>
            </a:pPr>
            <a:r>
              <a:t/>
            </a:r>
            <a:endParaRPr b="1" i="0" sz="3600" u="none" cap="none" strike="noStrike">
              <a:solidFill>
                <a:schemeClr val="dk1"/>
              </a:solidFill>
              <a:latin typeface="Courier New"/>
              <a:ea typeface="Courier New"/>
              <a:cs typeface="Courier New"/>
              <a:sym typeface="Courier New"/>
            </a:endParaRPr>
          </a:p>
        </p:txBody>
      </p:sp>
      <p:grpSp>
        <p:nvGrpSpPr>
          <p:cNvPr id="326" name="Google Shape;326;p31"/>
          <p:cNvGrpSpPr/>
          <p:nvPr/>
        </p:nvGrpSpPr>
        <p:grpSpPr>
          <a:xfrm>
            <a:off x="457200" y="4978400"/>
            <a:ext cx="8305800" cy="346075"/>
            <a:chOff x="457200" y="2220912"/>
            <a:chExt cx="8305800" cy="346075"/>
          </a:xfrm>
        </p:grpSpPr>
        <p:sp>
          <p:nvSpPr>
            <p:cNvPr id="327" name="Google Shape;327;p31"/>
            <p:cNvSpPr txBox="1"/>
            <p:nvPr/>
          </p:nvSpPr>
          <p:spPr>
            <a:xfrm>
              <a:off x="9144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a:t>
              </a:r>
              <a:endParaRPr/>
            </a:p>
          </p:txBody>
        </p:sp>
        <p:sp>
          <p:nvSpPr>
            <p:cNvPr id="328" name="Google Shape;328;p31"/>
            <p:cNvSpPr txBox="1"/>
            <p:nvPr/>
          </p:nvSpPr>
          <p:spPr>
            <a:xfrm>
              <a:off x="13716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29" name="Google Shape;329;p31"/>
            <p:cNvSpPr txBox="1"/>
            <p:nvPr/>
          </p:nvSpPr>
          <p:spPr>
            <a:xfrm>
              <a:off x="1828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 '</a:t>
              </a:r>
              <a:endParaRPr/>
            </a:p>
          </p:txBody>
        </p:sp>
        <p:sp>
          <p:nvSpPr>
            <p:cNvPr id="330" name="Google Shape;330;p31"/>
            <p:cNvSpPr txBox="1"/>
            <p:nvPr/>
          </p:nvSpPr>
          <p:spPr>
            <a:xfrm>
              <a:off x="2286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'f'</a:t>
              </a:r>
              <a:endParaRPr/>
            </a:p>
          </p:txBody>
        </p:sp>
        <p:sp>
          <p:nvSpPr>
            <p:cNvPr id="331" name="Google Shape;331;p31"/>
            <p:cNvSpPr txBox="1"/>
            <p:nvPr/>
          </p:nvSpPr>
          <p:spPr>
            <a:xfrm>
              <a:off x="2743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32" name="Google Shape;332;p31"/>
            <p:cNvSpPr txBox="1"/>
            <p:nvPr/>
          </p:nvSpPr>
          <p:spPr>
            <a:xfrm>
              <a:off x="32004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'y'</a:t>
              </a:r>
              <a:endParaRPr/>
            </a:p>
          </p:txBody>
        </p:sp>
        <p:sp>
          <p:nvSpPr>
            <p:cNvPr id="333" name="Google Shape;333;p31"/>
            <p:cNvSpPr txBox="1"/>
            <p:nvPr/>
          </p:nvSpPr>
          <p:spPr>
            <a:xfrm>
              <a:off x="36576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'4'</a:t>
              </a:r>
              <a:endParaRPr/>
            </a:p>
          </p:txBody>
        </p:sp>
        <p:sp>
          <p:nvSpPr>
            <p:cNvPr id="334" name="Google Shape;334;p31"/>
            <p:cNvSpPr txBox="1"/>
            <p:nvPr/>
          </p:nvSpPr>
          <p:spPr>
            <a:xfrm>
              <a:off x="4114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'7'</a:t>
              </a:r>
              <a:endParaRPr/>
            </a:p>
          </p:txBody>
        </p:sp>
        <p:sp>
          <p:nvSpPr>
            <p:cNvPr id="335" name="Google Shape;335;p31"/>
            <p:cNvSpPr txBox="1"/>
            <p:nvPr/>
          </p:nvSpPr>
          <p:spPr>
            <a:xfrm>
              <a:off x="4572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36" name="Google Shape;336;p31"/>
            <p:cNvSpPr txBox="1"/>
            <p:nvPr/>
          </p:nvSpPr>
          <p:spPr>
            <a:xfrm>
              <a:off x="5029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'_'</a:t>
              </a:r>
              <a:endParaRPr/>
            </a:p>
          </p:txBody>
        </p:sp>
        <p:sp>
          <p:nvSpPr>
            <p:cNvPr id="337" name="Google Shape;337;p31"/>
            <p:cNvSpPr txBox="1"/>
            <p:nvPr/>
          </p:nvSpPr>
          <p:spPr>
            <a:xfrm>
              <a:off x="54864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'e'</a:t>
              </a:r>
              <a:endParaRPr/>
            </a:p>
          </p:txBody>
        </p:sp>
        <p:sp>
          <p:nvSpPr>
            <p:cNvPr id="338" name="Google Shape;338;p31"/>
            <p:cNvSpPr txBox="1"/>
            <p:nvPr/>
          </p:nvSpPr>
          <p:spPr>
            <a:xfrm>
              <a:off x="59436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'g'</a:t>
              </a:r>
              <a:endParaRPr/>
            </a:p>
          </p:txBody>
        </p:sp>
        <p:sp>
          <p:nvSpPr>
            <p:cNvPr id="339" name="Google Shape;339;p31"/>
            <p:cNvSpPr txBox="1"/>
            <p:nvPr/>
          </p:nvSpPr>
          <p:spPr>
            <a:xfrm>
              <a:off x="6400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40" name="Google Shape;340;p31"/>
            <p:cNvSpPr txBox="1"/>
            <p:nvPr/>
          </p:nvSpPr>
          <p:spPr>
            <a:xfrm>
              <a:off x="68580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41" name="Google Shape;341;p31"/>
            <p:cNvSpPr txBox="1"/>
            <p:nvPr/>
          </p:nvSpPr>
          <p:spPr>
            <a:xfrm>
              <a:off x="73152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42" name="Google Shape;342;p31"/>
            <p:cNvSpPr txBox="1"/>
            <p:nvPr/>
          </p:nvSpPr>
          <p:spPr>
            <a:xfrm>
              <a:off x="7772400" y="2220912"/>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43" name="Google Shape;343;p31"/>
            <p:cNvSpPr txBox="1"/>
            <p:nvPr/>
          </p:nvSpPr>
          <p:spPr>
            <a:xfrm>
              <a:off x="4572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44" name="Google Shape;344;p31"/>
            <p:cNvSpPr txBox="1"/>
            <p:nvPr/>
          </p:nvSpPr>
          <p:spPr>
            <a:xfrm>
              <a:off x="8305800" y="2220912"/>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nvGrpSpPr>
          <p:cNvPr id="345" name="Google Shape;345;p31"/>
          <p:cNvGrpSpPr/>
          <p:nvPr/>
        </p:nvGrpSpPr>
        <p:grpSpPr>
          <a:xfrm>
            <a:off x="457200" y="4978400"/>
            <a:ext cx="8305800" cy="873125"/>
            <a:chOff x="457200" y="2667000"/>
            <a:chExt cx="8305800" cy="873125"/>
          </a:xfrm>
        </p:grpSpPr>
        <p:sp>
          <p:nvSpPr>
            <p:cNvPr id="346" name="Google Shape;346;p31"/>
            <p:cNvSpPr txBox="1"/>
            <p:nvPr/>
          </p:nvSpPr>
          <p:spPr>
            <a:xfrm>
              <a:off x="457200" y="3200400"/>
              <a:ext cx="457200" cy="339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600" u="none">
                  <a:solidFill>
                    <a:schemeClr val="dk1"/>
                  </a:solidFill>
                  <a:latin typeface="Tahoma"/>
                  <a:ea typeface="Tahoma"/>
                  <a:cs typeface="Tahoma"/>
                  <a:sym typeface="Tahoma"/>
                </a:rPr>
                <a:t>str</a:t>
              </a:r>
              <a:endParaRPr/>
            </a:p>
          </p:txBody>
        </p:sp>
        <p:cxnSp>
          <p:nvCxnSpPr>
            <p:cNvPr id="347" name="Google Shape;347;p31"/>
            <p:cNvCxnSpPr/>
            <p:nvPr/>
          </p:nvCxnSpPr>
          <p:spPr>
            <a:xfrm flipH="1" rot="10800000">
              <a:off x="914400" y="3043237"/>
              <a:ext cx="228600" cy="342900"/>
            </a:xfrm>
            <a:prstGeom prst="bentConnector2">
              <a:avLst/>
            </a:prstGeom>
            <a:noFill/>
            <a:ln cap="flat" cmpd="sng" w="9525">
              <a:solidFill>
                <a:schemeClr val="dk1"/>
              </a:solidFill>
              <a:prstDash val="solid"/>
              <a:miter lim="800000"/>
              <a:headEnd len="sm" w="sm" type="none"/>
              <a:tailEnd len="med" w="med" type="triangle"/>
            </a:ln>
          </p:spPr>
        </p:cxnSp>
        <p:grpSp>
          <p:nvGrpSpPr>
            <p:cNvPr id="348" name="Google Shape;348;p31"/>
            <p:cNvGrpSpPr/>
            <p:nvPr/>
          </p:nvGrpSpPr>
          <p:grpSpPr>
            <a:xfrm>
              <a:off x="457200" y="2667000"/>
              <a:ext cx="8305800" cy="346075"/>
              <a:chOff x="457200" y="3756025"/>
              <a:chExt cx="8305800" cy="346075"/>
            </a:xfrm>
          </p:grpSpPr>
          <p:sp>
            <p:nvSpPr>
              <p:cNvPr id="349" name="Google Shape;349;p31"/>
              <p:cNvSpPr txBox="1"/>
              <p:nvPr/>
            </p:nvSpPr>
            <p:spPr>
              <a:xfrm>
                <a:off x="914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'H'</a:t>
                </a:r>
                <a:endParaRPr/>
              </a:p>
            </p:txBody>
          </p:sp>
          <p:sp>
            <p:nvSpPr>
              <p:cNvPr id="350" name="Google Shape;350;p31"/>
              <p:cNvSpPr txBox="1"/>
              <p:nvPr/>
            </p:nvSpPr>
            <p:spPr>
              <a:xfrm>
                <a:off x="1371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'e'</a:t>
                </a:r>
                <a:endParaRPr/>
              </a:p>
            </p:txBody>
          </p:sp>
          <p:sp>
            <p:nvSpPr>
              <p:cNvPr id="351" name="Google Shape;351;p31"/>
              <p:cNvSpPr txBox="1"/>
              <p:nvPr/>
            </p:nvSpPr>
            <p:spPr>
              <a:xfrm>
                <a:off x="1828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2" name="Google Shape;352;p31"/>
              <p:cNvSpPr txBox="1"/>
              <p:nvPr/>
            </p:nvSpPr>
            <p:spPr>
              <a:xfrm>
                <a:off x="2286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3" name="Google Shape;353;p31"/>
              <p:cNvSpPr txBox="1"/>
              <p:nvPr/>
            </p:nvSpPr>
            <p:spPr>
              <a:xfrm>
                <a:off x="2743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54" name="Google Shape;354;p31"/>
              <p:cNvSpPr txBox="1"/>
              <p:nvPr/>
            </p:nvSpPr>
            <p:spPr>
              <a:xfrm>
                <a:off x="3200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 '</a:t>
                </a:r>
                <a:endParaRPr/>
              </a:p>
            </p:txBody>
          </p:sp>
          <p:sp>
            <p:nvSpPr>
              <p:cNvPr id="355" name="Google Shape;355;p31"/>
              <p:cNvSpPr txBox="1"/>
              <p:nvPr/>
            </p:nvSpPr>
            <p:spPr>
              <a:xfrm>
                <a:off x="36576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'w'</a:t>
                </a:r>
                <a:endParaRPr/>
              </a:p>
            </p:txBody>
          </p:sp>
          <p:sp>
            <p:nvSpPr>
              <p:cNvPr id="356" name="Google Shape;356;p31"/>
              <p:cNvSpPr txBox="1"/>
              <p:nvPr/>
            </p:nvSpPr>
            <p:spPr>
              <a:xfrm>
                <a:off x="4114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57" name="Google Shape;357;p31"/>
              <p:cNvSpPr txBox="1"/>
              <p:nvPr/>
            </p:nvSpPr>
            <p:spPr>
              <a:xfrm>
                <a:off x="4572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'r'</a:t>
                </a:r>
                <a:endParaRPr/>
              </a:p>
            </p:txBody>
          </p:sp>
          <p:sp>
            <p:nvSpPr>
              <p:cNvPr id="358" name="Google Shape;358;p31"/>
              <p:cNvSpPr txBox="1"/>
              <p:nvPr/>
            </p:nvSpPr>
            <p:spPr>
              <a:xfrm>
                <a:off x="5029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59" name="Google Shape;359;p31"/>
              <p:cNvSpPr txBox="1"/>
              <p:nvPr/>
            </p:nvSpPr>
            <p:spPr>
              <a:xfrm>
                <a:off x="5486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'd'</a:t>
                </a:r>
                <a:endParaRPr/>
              </a:p>
            </p:txBody>
          </p:sp>
          <p:sp>
            <p:nvSpPr>
              <p:cNvPr id="360" name="Google Shape;360;p31"/>
              <p:cNvSpPr txBox="1"/>
              <p:nvPr/>
            </p:nvSpPr>
            <p:spPr>
              <a:xfrm>
                <a:off x="5943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'g'</a:t>
                </a:r>
                <a:endParaRPr/>
              </a:p>
            </p:txBody>
          </p:sp>
          <p:sp>
            <p:nvSpPr>
              <p:cNvPr id="361" name="Google Shape;361;p31"/>
              <p:cNvSpPr txBox="1"/>
              <p:nvPr/>
            </p:nvSpPr>
            <p:spPr>
              <a:xfrm>
                <a:off x="6400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62" name="Google Shape;362;p31"/>
              <p:cNvSpPr txBox="1"/>
              <p:nvPr/>
            </p:nvSpPr>
            <p:spPr>
              <a:xfrm>
                <a:off x="6858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63" name="Google Shape;363;p31"/>
              <p:cNvSpPr txBox="1"/>
              <p:nvPr/>
            </p:nvSpPr>
            <p:spPr>
              <a:xfrm>
                <a:off x="73152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64" name="Google Shape;364;p31"/>
              <p:cNvSpPr txBox="1"/>
              <p:nvPr/>
            </p:nvSpPr>
            <p:spPr>
              <a:xfrm>
                <a:off x="7772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65" name="Google Shape;365;p31"/>
              <p:cNvSpPr txBox="1"/>
              <p:nvPr/>
            </p:nvSpPr>
            <p:spPr>
              <a:xfrm>
                <a:off x="457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66" name="Google Shape;366;p31"/>
              <p:cNvSpPr txBox="1"/>
              <p:nvPr/>
            </p:nvSpPr>
            <p:spPr>
              <a:xfrm>
                <a:off x="8305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grpSp>
        <p:nvGrpSpPr>
          <p:cNvPr id="367" name="Google Shape;367;p31"/>
          <p:cNvGrpSpPr/>
          <p:nvPr/>
        </p:nvGrpSpPr>
        <p:grpSpPr>
          <a:xfrm>
            <a:off x="457200" y="4981575"/>
            <a:ext cx="8305800" cy="1574800"/>
            <a:chOff x="381000" y="2220912"/>
            <a:chExt cx="8305800" cy="1574800"/>
          </a:xfrm>
        </p:grpSpPr>
        <p:grpSp>
          <p:nvGrpSpPr>
            <p:cNvPr id="368" name="Google Shape;368;p31"/>
            <p:cNvGrpSpPr/>
            <p:nvPr/>
          </p:nvGrpSpPr>
          <p:grpSpPr>
            <a:xfrm>
              <a:off x="381000" y="2220912"/>
              <a:ext cx="8305800" cy="1131888"/>
              <a:chOff x="381000" y="2220912"/>
              <a:chExt cx="8305800" cy="1131888"/>
            </a:xfrm>
          </p:grpSpPr>
          <p:grpSp>
            <p:nvGrpSpPr>
              <p:cNvPr id="369" name="Google Shape;369;p31"/>
              <p:cNvGrpSpPr/>
              <p:nvPr/>
            </p:nvGrpSpPr>
            <p:grpSpPr>
              <a:xfrm>
                <a:off x="381000" y="2220912"/>
                <a:ext cx="8305800" cy="873125"/>
                <a:chOff x="457200" y="2667000"/>
                <a:chExt cx="8305800" cy="873125"/>
              </a:xfrm>
            </p:grpSpPr>
            <p:sp>
              <p:nvSpPr>
                <p:cNvPr id="370" name="Google Shape;370;p31"/>
                <p:cNvSpPr txBox="1"/>
                <p:nvPr/>
              </p:nvSpPr>
              <p:spPr>
                <a:xfrm>
                  <a:off x="457200" y="3200400"/>
                  <a:ext cx="457200" cy="339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600" u="none">
                      <a:solidFill>
                        <a:schemeClr val="dk1"/>
                      </a:solidFill>
                      <a:latin typeface="Tahoma"/>
                      <a:ea typeface="Tahoma"/>
                      <a:cs typeface="Tahoma"/>
                      <a:sym typeface="Tahoma"/>
                    </a:rPr>
                    <a:t>str</a:t>
                  </a:r>
                  <a:endParaRPr/>
                </a:p>
              </p:txBody>
            </p:sp>
            <p:cxnSp>
              <p:nvCxnSpPr>
                <p:cNvPr id="371" name="Google Shape;371;p31"/>
                <p:cNvCxnSpPr/>
                <p:nvPr/>
              </p:nvCxnSpPr>
              <p:spPr>
                <a:xfrm flipH="1" rot="10800000">
                  <a:off x="914400" y="3043237"/>
                  <a:ext cx="228600" cy="342900"/>
                </a:xfrm>
                <a:prstGeom prst="bentConnector2">
                  <a:avLst/>
                </a:prstGeom>
                <a:noFill/>
                <a:ln cap="flat" cmpd="sng" w="9525">
                  <a:solidFill>
                    <a:schemeClr val="dk1"/>
                  </a:solidFill>
                  <a:prstDash val="solid"/>
                  <a:miter lim="800000"/>
                  <a:headEnd len="sm" w="sm" type="none"/>
                  <a:tailEnd len="med" w="med" type="triangle"/>
                </a:ln>
              </p:spPr>
            </p:cxnSp>
            <p:grpSp>
              <p:nvGrpSpPr>
                <p:cNvPr id="372" name="Google Shape;372;p31"/>
                <p:cNvGrpSpPr/>
                <p:nvPr/>
              </p:nvGrpSpPr>
              <p:grpSpPr>
                <a:xfrm>
                  <a:off x="457200" y="2667000"/>
                  <a:ext cx="8305800" cy="346075"/>
                  <a:chOff x="457200" y="3756025"/>
                  <a:chExt cx="8305800" cy="346075"/>
                </a:xfrm>
              </p:grpSpPr>
              <p:sp>
                <p:nvSpPr>
                  <p:cNvPr id="373" name="Google Shape;373;p31"/>
                  <p:cNvSpPr txBox="1"/>
                  <p:nvPr/>
                </p:nvSpPr>
                <p:spPr>
                  <a:xfrm>
                    <a:off x="914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'H'</a:t>
                    </a:r>
                    <a:endParaRPr/>
                  </a:p>
                </p:txBody>
              </p:sp>
              <p:sp>
                <p:nvSpPr>
                  <p:cNvPr id="374" name="Google Shape;374;p31"/>
                  <p:cNvSpPr txBox="1"/>
                  <p:nvPr/>
                </p:nvSpPr>
                <p:spPr>
                  <a:xfrm>
                    <a:off x="1371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'e'</a:t>
                    </a:r>
                    <a:endParaRPr/>
                  </a:p>
                </p:txBody>
              </p:sp>
              <p:sp>
                <p:nvSpPr>
                  <p:cNvPr id="375" name="Google Shape;375;p31"/>
                  <p:cNvSpPr txBox="1"/>
                  <p:nvPr/>
                </p:nvSpPr>
                <p:spPr>
                  <a:xfrm>
                    <a:off x="1828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76" name="Google Shape;376;p31"/>
                  <p:cNvSpPr txBox="1"/>
                  <p:nvPr/>
                </p:nvSpPr>
                <p:spPr>
                  <a:xfrm>
                    <a:off x="2286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77" name="Google Shape;377;p31"/>
                  <p:cNvSpPr txBox="1"/>
                  <p:nvPr/>
                </p:nvSpPr>
                <p:spPr>
                  <a:xfrm>
                    <a:off x="2743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78" name="Google Shape;378;p31"/>
                  <p:cNvSpPr txBox="1"/>
                  <p:nvPr/>
                </p:nvSpPr>
                <p:spPr>
                  <a:xfrm>
                    <a:off x="3200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 '</a:t>
                    </a:r>
                    <a:endParaRPr/>
                  </a:p>
                </p:txBody>
              </p:sp>
              <p:sp>
                <p:nvSpPr>
                  <p:cNvPr id="379" name="Google Shape;379;p31"/>
                  <p:cNvSpPr txBox="1"/>
                  <p:nvPr/>
                </p:nvSpPr>
                <p:spPr>
                  <a:xfrm>
                    <a:off x="36576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'w'</a:t>
                    </a:r>
                    <a:endParaRPr/>
                  </a:p>
                </p:txBody>
              </p:sp>
              <p:sp>
                <p:nvSpPr>
                  <p:cNvPr id="380" name="Google Shape;380;p31"/>
                  <p:cNvSpPr txBox="1"/>
                  <p:nvPr/>
                </p:nvSpPr>
                <p:spPr>
                  <a:xfrm>
                    <a:off x="4114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'o'</a:t>
                    </a:r>
                    <a:endParaRPr/>
                  </a:p>
                </p:txBody>
              </p:sp>
              <p:sp>
                <p:nvSpPr>
                  <p:cNvPr id="381" name="Google Shape;381;p31"/>
                  <p:cNvSpPr txBox="1"/>
                  <p:nvPr/>
                </p:nvSpPr>
                <p:spPr>
                  <a:xfrm>
                    <a:off x="4572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'r'</a:t>
                    </a:r>
                    <a:endParaRPr/>
                  </a:p>
                </p:txBody>
              </p:sp>
              <p:sp>
                <p:nvSpPr>
                  <p:cNvPr id="382" name="Google Shape;382;p31"/>
                  <p:cNvSpPr txBox="1"/>
                  <p:nvPr/>
                </p:nvSpPr>
                <p:spPr>
                  <a:xfrm>
                    <a:off x="5029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'l'</a:t>
                    </a:r>
                    <a:endParaRPr/>
                  </a:p>
                </p:txBody>
              </p:sp>
              <p:sp>
                <p:nvSpPr>
                  <p:cNvPr id="383" name="Google Shape;383;p31"/>
                  <p:cNvSpPr txBox="1"/>
                  <p:nvPr/>
                </p:nvSpPr>
                <p:spPr>
                  <a:xfrm>
                    <a:off x="54864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'd'</a:t>
                    </a:r>
                    <a:endParaRPr/>
                  </a:p>
                </p:txBody>
              </p:sp>
              <p:sp>
                <p:nvSpPr>
                  <p:cNvPr id="384" name="Google Shape;384;p31"/>
                  <p:cNvSpPr txBox="1"/>
                  <p:nvPr/>
                </p:nvSpPr>
                <p:spPr>
                  <a:xfrm>
                    <a:off x="59436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3333FF"/>
                      </a:buClr>
                      <a:buFont typeface="Arial"/>
                      <a:buNone/>
                    </a:pPr>
                    <a:r>
                      <a:rPr b="0" i="0" lang="en-US" sz="1600" u="none">
                        <a:solidFill>
                          <a:srgbClr val="3333FF"/>
                        </a:solidFill>
                        <a:latin typeface="Arial"/>
                        <a:ea typeface="Arial"/>
                        <a:cs typeface="Arial"/>
                        <a:sym typeface="Arial"/>
                      </a:rPr>
                      <a:t>'\0'</a:t>
                    </a:r>
                    <a:endParaRPr/>
                  </a:p>
                </p:txBody>
              </p:sp>
              <p:sp>
                <p:nvSpPr>
                  <p:cNvPr id="385" name="Google Shape;385;p31"/>
                  <p:cNvSpPr txBox="1"/>
                  <p:nvPr/>
                </p:nvSpPr>
                <p:spPr>
                  <a:xfrm>
                    <a:off x="6400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
                    </a:r>
                    <a:endParaRPr/>
                  </a:p>
                </p:txBody>
              </p:sp>
              <p:sp>
                <p:nvSpPr>
                  <p:cNvPr id="386" name="Google Shape;386;p31"/>
                  <p:cNvSpPr txBox="1"/>
                  <p:nvPr/>
                </p:nvSpPr>
                <p:spPr>
                  <a:xfrm>
                    <a:off x="68580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87" name="Google Shape;387;p31"/>
                  <p:cNvSpPr txBox="1"/>
                  <p:nvPr/>
                </p:nvSpPr>
                <p:spPr>
                  <a:xfrm>
                    <a:off x="73152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a:t>
                    </a:r>
                    <a:endParaRPr/>
                  </a:p>
                </p:txBody>
              </p:sp>
              <p:sp>
                <p:nvSpPr>
                  <p:cNvPr id="388" name="Google Shape;388;p31"/>
                  <p:cNvSpPr txBox="1"/>
                  <p:nvPr/>
                </p:nvSpPr>
                <p:spPr>
                  <a:xfrm>
                    <a:off x="7772400" y="3756025"/>
                    <a:ext cx="5334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'v'</a:t>
                    </a:r>
                    <a:endParaRPr/>
                  </a:p>
                </p:txBody>
              </p:sp>
              <p:sp>
                <p:nvSpPr>
                  <p:cNvPr id="389" name="Google Shape;389;p31"/>
                  <p:cNvSpPr txBox="1"/>
                  <p:nvPr/>
                </p:nvSpPr>
                <p:spPr>
                  <a:xfrm>
                    <a:off x="4572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sp>
                <p:nvSpPr>
                  <p:cNvPr id="390" name="Google Shape;390;p31"/>
                  <p:cNvSpPr txBox="1"/>
                  <p:nvPr/>
                </p:nvSpPr>
                <p:spPr>
                  <a:xfrm>
                    <a:off x="8305800" y="3756025"/>
                    <a:ext cx="457200" cy="3460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t>
                    </a:r>
                    <a:endParaRPr/>
                  </a:p>
                </p:txBody>
              </p:sp>
            </p:grpSp>
          </p:grpSp>
          <p:sp>
            <p:nvSpPr>
              <p:cNvPr id="391" name="Google Shape;391;p31"/>
              <p:cNvSpPr/>
              <p:nvPr/>
            </p:nvSpPr>
            <p:spPr>
              <a:xfrm>
                <a:off x="5943600" y="2590800"/>
                <a:ext cx="228600" cy="762000"/>
              </a:xfrm>
              <a:prstGeom prst="upArrow">
                <a:avLst>
                  <a:gd fmla="val 6923" name="adj1"/>
                  <a:gd fmla="val 4140" name="adj2"/>
                </a:avLst>
              </a:prstGeom>
              <a:solidFill>
                <a:srgbClr val="FF0000"/>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Google Shape;392;p31"/>
              <p:cNvSpPr txBox="1"/>
              <p:nvPr/>
            </p:nvSpPr>
            <p:spPr>
              <a:xfrm rot="5400000">
                <a:off x="5677228" y="2964215"/>
                <a:ext cx="761345" cy="158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393" name="Google Shape;393;p31"/>
            <p:cNvSpPr txBox="1"/>
            <p:nvPr/>
          </p:nvSpPr>
          <p:spPr>
            <a:xfrm>
              <a:off x="5410200" y="34290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Terminator</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a:t>
            </a:r>
            <a:endParaRPr/>
          </a:p>
        </p:txBody>
      </p:sp>
      <p:sp>
        <p:nvSpPr>
          <p:cNvPr id="399" name="Google Shape;399;p3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 order to hold a string of N characters we need an array of length N + 1</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So the previous initialization is equivalent to </a:t>
            </a:r>
            <a:endParaRPr/>
          </a:p>
          <a:p>
            <a:pPr indent="-342900" lvl="0" marL="342900" marR="0" rtl="0" algn="l">
              <a:lnSpc>
                <a:spcPct val="100000"/>
              </a:lnSpc>
              <a:spcBef>
                <a:spcPts val="720"/>
              </a:spcBef>
              <a:spcAft>
                <a:spcPts val="0"/>
              </a:spcAft>
              <a:buClr>
                <a:schemeClr val="dk1"/>
              </a:buClr>
              <a:buFont typeface="Verdana"/>
              <a:buNone/>
            </a:pPr>
            <a:r>
              <a:rPr b="0" i="0" lang="en-US" sz="36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str[] = {'b', 'l', 'a', 'b', 'l', 'a',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 and character related function</a:t>
            </a:r>
            <a:endParaRPr/>
          </a:p>
        </p:txBody>
      </p:sp>
      <p:sp>
        <p:nvSpPr>
          <p:cNvPr id="406" name="Google Shape;406;p3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getchar()</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 = getchar()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scanf</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scanf("%s", str);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gets()</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gets(str);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String and character related function</a:t>
            </a:r>
            <a:endParaRPr/>
          </a:p>
        </p:txBody>
      </p:sp>
      <p:sp>
        <p:nvSpPr>
          <p:cNvPr id="413" name="Google Shape;413;p3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strlen(const char s[])</a:t>
            </a: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a:t>
            </a:r>
            <a:r>
              <a:rPr b="0" i="0" lang="en-US" sz="2400" u="none" cap="none" strike="noStrike">
                <a:solidFill>
                  <a:schemeClr val="dk1"/>
                </a:solidFill>
                <a:latin typeface="Verdana"/>
                <a:ea typeface="Verdana"/>
                <a:cs typeface="Verdana"/>
                <a:sym typeface="Verdana"/>
              </a:rPr>
              <a:t>returns the length of s</a:t>
            </a:r>
            <a:endParaRPr/>
          </a:p>
          <a:p>
            <a:pPr indent="-285750" lvl="1" marL="74295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strcmp(const char s1[],</a:t>
            </a:r>
            <a:br>
              <a:rPr b="1" i="0" lang="en-US" sz="2800" u="none" cap="none" strike="noStrike">
                <a:solidFill>
                  <a:schemeClr val="dk1"/>
                </a:solidFill>
                <a:latin typeface="Courier New"/>
                <a:ea typeface="Courier New"/>
                <a:cs typeface="Courier New"/>
                <a:sym typeface="Courier New"/>
              </a:rPr>
            </a:br>
            <a:r>
              <a:rPr b="1" i="0" lang="en-US" sz="2800" u="none" cap="none" strike="noStrike">
                <a:solidFill>
                  <a:schemeClr val="dk1"/>
                </a:solidFill>
                <a:latin typeface="Courier New"/>
                <a:ea typeface="Courier New"/>
                <a:cs typeface="Courier New"/>
                <a:sym typeface="Courier New"/>
              </a:rPr>
              <a:t>       const char s2[])</a:t>
            </a: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compares s1 with s2</a:t>
            </a:r>
            <a:endParaRPr/>
          </a:p>
          <a:p>
            <a:pPr indent="-285750" lvl="1" marL="74295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strcpy(char s1[],</a:t>
            </a:r>
            <a:br>
              <a:rPr b="1" i="0" lang="en-US" sz="2800" u="none" cap="none" strike="noStrike">
                <a:solidFill>
                  <a:schemeClr val="dk1"/>
                </a:solidFill>
                <a:latin typeface="Courier New"/>
                <a:ea typeface="Courier New"/>
                <a:cs typeface="Courier New"/>
                <a:sym typeface="Courier New"/>
              </a:rPr>
            </a:br>
            <a:r>
              <a:rPr b="1" i="0" lang="en-US" sz="2800" u="none" cap="none" strike="noStrike">
                <a:solidFill>
                  <a:schemeClr val="dk1"/>
                </a:solidFill>
                <a:latin typeface="Courier New"/>
                <a:ea typeface="Courier New"/>
                <a:cs typeface="Courier New"/>
                <a:sym typeface="Courier New"/>
              </a:rPr>
              <a:t>       const char s2[])</a:t>
            </a:r>
            <a:br>
              <a:rPr b="1" i="0" lang="en-US" sz="2800" u="none" cap="none" strike="noStrike">
                <a:solidFill>
                  <a:schemeClr val="dk1"/>
                </a:solidFill>
                <a:latin typeface="Courier New"/>
                <a:ea typeface="Courier New"/>
                <a:cs typeface="Courier New"/>
                <a:sym typeface="Courier New"/>
              </a:rPr>
            </a:br>
            <a:r>
              <a:rPr b="0" i="0" lang="en-US" sz="2400" u="none" cap="none" strike="noStrike">
                <a:solidFill>
                  <a:schemeClr val="dk1"/>
                </a:solidFill>
                <a:latin typeface="Verdana"/>
                <a:ea typeface="Verdana"/>
                <a:cs typeface="Verdana"/>
                <a:sym typeface="Verdana"/>
              </a:rPr>
              <a:t>copies to contents of s2 to s1</a:t>
            </a:r>
            <a:endParaRPr/>
          </a:p>
          <a:p>
            <a:pPr indent="-285750" lvl="1" marL="742950" marR="0" rtl="0" algn="l">
              <a:lnSpc>
                <a:spcPct val="100000"/>
              </a:lnSpc>
              <a:spcBef>
                <a:spcPts val="480"/>
              </a:spcBef>
              <a:spcAft>
                <a:spcPts val="0"/>
              </a:spcAft>
              <a:buClr>
                <a:schemeClr val="dk1"/>
              </a:buClr>
              <a:buSzPts val="2400"/>
              <a:buFont typeface="Courier New"/>
              <a:buChar char="–"/>
            </a:pPr>
            <a:r>
              <a:rPr b="1" i="0" lang="en-US" sz="2400" u="none" cap="none" strike="noStrike">
                <a:solidFill>
                  <a:schemeClr val="dk1"/>
                </a:solidFill>
                <a:latin typeface="Courier New"/>
                <a:ea typeface="Courier New"/>
                <a:cs typeface="Courier New"/>
                <a:sym typeface="Courier New"/>
              </a:rPr>
              <a:t>strcat(char s1[], char s2[])</a:t>
            </a:r>
            <a:br>
              <a:rPr b="1" i="0" lang="en-US" sz="2400" u="none" cap="none" strike="noStrike">
                <a:solidFill>
                  <a:schemeClr val="dk1"/>
                </a:solidFill>
                <a:latin typeface="Courier New"/>
                <a:ea typeface="Courier New"/>
                <a:cs typeface="Courier New"/>
                <a:sym typeface="Courier New"/>
              </a:rPr>
            </a:br>
            <a:r>
              <a:rPr b="0" i="0" lang="en-US" sz="2000" u="none" cap="none" strike="noStrike">
                <a:solidFill>
                  <a:schemeClr val="dk1"/>
                </a:solidFill>
                <a:latin typeface="Verdana"/>
                <a:ea typeface="Verdana"/>
                <a:cs typeface="Verdana"/>
                <a:sym typeface="Verdana"/>
              </a:rPr>
              <a:t>concatenate to contents of s2 to s1, then store at s1</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Introduction</a:t>
            </a:r>
            <a:endParaRPr/>
          </a:p>
        </p:txBody>
      </p:sp>
      <p:sp>
        <p:nvSpPr>
          <p:cNvPr id="204" name="Google Shape;204;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 Programming practice in UNIX environment.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Programming topics related to [Data Structures and Algorithms]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Compiler: gcc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Editor: Emacs, K-Developper.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19" name="Google Shape;419;p3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that: </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gets a string and two chars</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functions scans the string and replaces every occurrence of the first char with the second one.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to test the above function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program should read  a string from the user (no spaces) and two characters, then call the function with the input, and print the result.</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example</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input: “papa”, ‘p’, ‘m’</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output: “mama”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K60</a:t>
            </a:r>
            <a:endParaRPr/>
          </a:p>
        </p:txBody>
      </p:sp>
      <p:sp>
        <p:nvSpPr>
          <p:cNvPr id="425" name="Google Shape;425;p3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Extend the function in previous exercise by replacing two characters by two string</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replace(“papa”, “pa”, “ba”) return “baba”.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2" name="Google Shape;432;p37"/>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333FF"/>
              </a:buClr>
              <a:buFont typeface="Courier New"/>
              <a:buNone/>
            </a:pPr>
            <a:r>
              <a:rPr b="1" i="0" lang="en-US" sz="2400" u="none" cap="none" strike="noStrike">
                <a:solidFill>
                  <a:srgbClr val="3333FF"/>
                </a:solidFill>
                <a:latin typeface="Courier New"/>
                <a:ea typeface="Courier New"/>
                <a:cs typeface="Courier New"/>
                <a:sym typeface="Courier New"/>
              </a:rPr>
              <a:t>void</a:t>
            </a:r>
            <a:r>
              <a:rPr b="1" i="0" lang="en-US" sz="2400" u="none" cap="none" strike="noStrike">
                <a:solidFill>
                  <a:schemeClr val="dk1"/>
                </a:solidFill>
                <a:latin typeface="Courier New"/>
                <a:ea typeface="Courier New"/>
                <a:cs typeface="Courier New"/>
                <a:sym typeface="Courier New"/>
              </a:rPr>
              <a:t> replace(</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str[],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replace_what,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r>
              <a:rPr b="1" i="0" lang="en-US" sz="2400" u="none" cap="none" strike="noStrike">
                <a:solidFill>
                  <a:srgbClr val="3333FF"/>
                </a:solidFill>
                <a:latin typeface="Courier New"/>
                <a:ea typeface="Courier New"/>
                <a:cs typeface="Courier New"/>
                <a:sym typeface="Courier New"/>
              </a:rPr>
              <a:t>char</a:t>
            </a:r>
            <a:r>
              <a:rPr b="1" i="0" lang="en-US" sz="2400" u="none" cap="none" strike="noStrike">
                <a:solidFill>
                  <a:schemeClr val="dk1"/>
                </a:solidFill>
                <a:latin typeface="Courier New"/>
                <a:ea typeface="Courier New"/>
                <a:cs typeface="Courier New"/>
                <a:sym typeface="Courier New"/>
              </a:rPr>
              <a:t> replace_with)</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int i;</a:t>
            </a:r>
            <a:endParaRPr/>
          </a:p>
          <a:p>
            <a:pPr indent="-342900" lvl="0" marL="342900" marR="0" rtl="0" algn="l">
              <a:lnSpc>
                <a:spcPct val="9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for (i = 0; str[i] != '\0'; ++i)</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if (str[i] == replace_what)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str[i] = replace_with;</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9" name="Google Shape;439;p38"/>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#define</a:t>
            </a:r>
            <a:r>
              <a:rPr b="1" i="0" lang="en-US" sz="1800" u="none" cap="none" strike="noStrike">
                <a:solidFill>
                  <a:schemeClr val="dk1"/>
                </a:solidFill>
                <a:latin typeface="Courier New"/>
                <a:ea typeface="Courier New"/>
                <a:cs typeface="Courier New"/>
                <a:sym typeface="Courier New"/>
              </a:rPr>
              <a:t> STRING_LEN 100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str[STRING_LEN + 1];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replace_what, replace_with, tmp;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a string (no spaces)\n");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scanf("%100s", str);</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printf("Letter to replace: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 %c", &amp;replace_what);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do {tmp=getchar();} while (tmp!='\n');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printf("Letter to replace with: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 %c", &amp;replace_with);</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replace(str, replace_what, replace_with);</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result: %s\n", str);</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p:txBody>
      </p:sp>
      <p:sp>
        <p:nvSpPr>
          <p:cNvPr id="440" name="Google Shape;440;p38"/>
          <p:cNvSpPr/>
          <p:nvPr/>
        </p:nvSpPr>
        <p:spPr>
          <a:xfrm>
            <a:off x="2286000" y="1828800"/>
            <a:ext cx="16002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1" name="Google Shape;441;p38"/>
          <p:cNvSpPr/>
          <p:nvPr/>
        </p:nvSpPr>
        <p:spPr>
          <a:xfrm>
            <a:off x="1828800" y="2971800"/>
            <a:ext cx="10668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2" name="Google Shape;442;p38"/>
          <p:cNvSpPr/>
          <p:nvPr/>
        </p:nvSpPr>
        <p:spPr>
          <a:xfrm>
            <a:off x="1828800" y="3810000"/>
            <a:ext cx="1066800" cy="6096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Execise: Tokenizer</a:t>
            </a:r>
            <a:endParaRPr/>
          </a:p>
        </p:txBody>
      </p:sp>
      <p:sp>
        <p:nvSpPr>
          <p:cNvPr id="449" name="Google Shape;449;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reading a sentence from users. Then display each word in the sentence in a line. A word is defined as a sequence of characters without space. For example: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The house  nextdoor is   very old.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house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 - Declaration</a:t>
            </a:r>
            <a:endParaRPr/>
          </a:p>
        </p:txBody>
      </p:sp>
      <p:sp>
        <p:nvSpPr>
          <p:cNvPr id="456" name="Google Shape;456;p40"/>
          <p:cNvSpPr txBox="1"/>
          <p:nvPr/>
        </p:nvSpPr>
        <p:spPr>
          <a:xfrm>
            <a:off x="949325" y="2743200"/>
            <a:ext cx="7661275"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 pointer is declared by adding a * before the variable name.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Pointer is a variable that contains an address in memory.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The address should be the address of a variable or an array that we defined.</a:t>
            </a:r>
            <a:endParaRPr/>
          </a:p>
        </p:txBody>
      </p:sp>
      <p:sp>
        <p:nvSpPr>
          <p:cNvPr id="457" name="Google Shape;457;p40"/>
          <p:cNvSpPr txBox="1"/>
          <p:nvPr/>
        </p:nvSpPr>
        <p:spPr>
          <a:xfrm>
            <a:off x="1143000" y="1905000"/>
            <a:ext cx="4451350" cy="531812"/>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0" i="0" lang="en-US" sz="2800" u="none">
                <a:solidFill>
                  <a:schemeClr val="dk1"/>
                </a:solidFill>
                <a:latin typeface="Courier New"/>
                <a:ea typeface="Courier New"/>
                <a:cs typeface="Courier New"/>
                <a:sym typeface="Courier New"/>
              </a:rPr>
              <a:t>type </a:t>
            </a:r>
            <a:r>
              <a:rPr b="1" i="0" lang="en-US" sz="2800" u="none">
                <a:solidFill>
                  <a:srgbClr val="0000CC"/>
                </a:solidFill>
                <a:latin typeface="Courier New"/>
                <a:ea typeface="Courier New"/>
                <a:cs typeface="Courier New"/>
                <a:sym typeface="Courier New"/>
              </a:rPr>
              <a:t>*</a:t>
            </a:r>
            <a:r>
              <a:rPr b="0" i="0" lang="en-US" sz="2800" u="none">
                <a:solidFill>
                  <a:schemeClr val="dk1"/>
                </a:solidFill>
                <a:latin typeface="Courier New"/>
                <a:ea typeface="Courier New"/>
                <a:cs typeface="Courier New"/>
                <a:sym typeface="Courier New"/>
              </a:rPr>
              <a:t>variable_name;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Pointers</a:t>
            </a:r>
            <a:endParaRPr/>
          </a:p>
        </p:txBody>
      </p:sp>
      <p:sp>
        <p:nvSpPr>
          <p:cNvPr id="464" name="Google Shape;464;p4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Here </a:t>
            </a:r>
            <a:r>
              <a:rPr b="0" i="0" lang="en-US" sz="2800" u="none" cap="none" strike="noStrike">
                <a:solidFill>
                  <a:srgbClr val="333333"/>
                </a:solidFill>
                <a:latin typeface="Verdana"/>
                <a:ea typeface="Verdana"/>
                <a:cs typeface="Verdana"/>
                <a:sym typeface="Verdana"/>
              </a:rPr>
              <a:t>ptr</a:t>
            </a:r>
            <a:r>
              <a:rPr b="0" i="0" lang="en-US" sz="2800" u="none" cap="none" strike="noStrike">
                <a:solidFill>
                  <a:schemeClr val="dk1"/>
                </a:solidFill>
                <a:latin typeface="Verdana"/>
                <a:ea typeface="Verdana"/>
                <a:cs typeface="Verdana"/>
                <a:sym typeface="Verdana"/>
              </a:rPr>
              <a:t> is said to </a:t>
            </a:r>
            <a:r>
              <a:rPr b="0" i="1" lang="en-US" sz="2800" u="none" cap="none" strike="noStrike">
                <a:solidFill>
                  <a:schemeClr val="dk1"/>
                </a:solidFill>
                <a:latin typeface="Verdana"/>
                <a:ea typeface="Verdana"/>
                <a:cs typeface="Verdana"/>
                <a:sym typeface="Verdana"/>
              </a:rPr>
              <a:t>point</a:t>
            </a:r>
            <a:r>
              <a:rPr b="0" i="0" lang="en-US" sz="2800" u="none" cap="none" strike="noStrike">
                <a:solidFill>
                  <a:schemeClr val="dk1"/>
                </a:solidFill>
                <a:latin typeface="Verdana"/>
                <a:ea typeface="Verdana"/>
                <a:cs typeface="Verdana"/>
                <a:sym typeface="Verdana"/>
              </a:rPr>
              <a:t> to the address of variable </a:t>
            </a:r>
            <a:r>
              <a:rPr b="0" i="0" lang="en-US" sz="2800" u="none" cap="none" strike="noStrike">
                <a:solidFill>
                  <a:srgbClr val="333333"/>
                </a:solidFill>
                <a:latin typeface="Verdana"/>
                <a:ea typeface="Verdana"/>
                <a:cs typeface="Verdana"/>
                <a:sym typeface="Verdana"/>
              </a:rPr>
              <a:t>c</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rgbClr val="333333"/>
              </a:solidFill>
              <a:latin typeface="Verdana"/>
              <a:ea typeface="Verdana"/>
              <a:cs typeface="Verdana"/>
              <a:sym typeface="Verdana"/>
            </a:endParaRPr>
          </a:p>
        </p:txBody>
      </p:sp>
      <p:sp>
        <p:nvSpPr>
          <p:cNvPr id="465" name="Google Shape;465;p41"/>
          <p:cNvSpPr txBox="1"/>
          <p:nvPr/>
        </p:nvSpPr>
        <p:spPr>
          <a:xfrm>
            <a:off x="685800" y="2209800"/>
            <a:ext cx="7772400" cy="182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6" name="Google Shape;466;p41"/>
          <p:cNvSpPr txBox="1"/>
          <p:nvPr/>
        </p:nvSpPr>
        <p:spPr>
          <a:xfrm>
            <a:off x="2819400" y="2743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C</a:t>
            </a:r>
            <a:endParaRPr/>
          </a:p>
        </p:txBody>
      </p:sp>
      <p:sp>
        <p:nvSpPr>
          <p:cNvPr id="467" name="Google Shape;467;p41"/>
          <p:cNvSpPr txBox="1"/>
          <p:nvPr/>
        </p:nvSpPr>
        <p:spPr>
          <a:xfrm>
            <a:off x="22860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8" name="Google Shape;468;p41"/>
          <p:cNvSpPr txBox="1"/>
          <p:nvPr/>
        </p:nvSpPr>
        <p:spPr>
          <a:xfrm>
            <a:off x="27432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a:t>
            </a:r>
            <a:endParaRPr/>
          </a:p>
        </p:txBody>
      </p:sp>
      <p:sp>
        <p:nvSpPr>
          <p:cNvPr id="469" name="Google Shape;469;p41"/>
          <p:cNvSpPr txBox="1"/>
          <p:nvPr/>
        </p:nvSpPr>
        <p:spPr>
          <a:xfrm>
            <a:off x="4114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0" name="Google Shape;470;p41"/>
          <p:cNvSpPr txBox="1"/>
          <p:nvPr/>
        </p:nvSpPr>
        <p:spPr>
          <a:xfrm>
            <a:off x="45720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1" name="Google Shape;471;p41"/>
          <p:cNvSpPr txBox="1"/>
          <p:nvPr/>
        </p:nvSpPr>
        <p:spPr>
          <a:xfrm>
            <a:off x="50292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2" name="Google Shape;472;p41"/>
          <p:cNvSpPr txBox="1"/>
          <p:nvPr/>
        </p:nvSpPr>
        <p:spPr>
          <a:xfrm>
            <a:off x="54864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3" name="Google Shape;473;p41"/>
          <p:cNvSpPr txBox="1"/>
          <p:nvPr/>
        </p:nvSpPr>
        <p:spPr>
          <a:xfrm>
            <a:off x="5943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4" name="Google Shape;474;p41"/>
          <p:cNvSpPr txBox="1"/>
          <p:nvPr/>
        </p:nvSpPr>
        <p:spPr>
          <a:xfrm>
            <a:off x="32766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475" name="Google Shape;475;p41"/>
          <p:cNvSpPr txBox="1"/>
          <p:nvPr/>
        </p:nvSpPr>
        <p:spPr>
          <a:xfrm>
            <a:off x="37338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476" name="Google Shape;476;p41"/>
          <p:cNvSpPr txBox="1"/>
          <p:nvPr/>
        </p:nvSpPr>
        <p:spPr>
          <a:xfrm>
            <a:off x="6400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7" name="Google Shape;477;p41"/>
          <p:cNvSpPr txBox="1"/>
          <p:nvPr/>
        </p:nvSpPr>
        <p:spPr>
          <a:xfrm>
            <a:off x="1371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8" name="Google Shape;478;p41"/>
          <p:cNvSpPr txBox="1"/>
          <p:nvPr/>
        </p:nvSpPr>
        <p:spPr>
          <a:xfrm>
            <a:off x="32004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9" name="Google Shape;479;p41"/>
          <p:cNvSpPr txBox="1"/>
          <p:nvPr/>
        </p:nvSpPr>
        <p:spPr>
          <a:xfrm>
            <a:off x="36576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0" name="Google Shape;480;p41"/>
          <p:cNvSpPr txBox="1"/>
          <p:nvPr/>
        </p:nvSpPr>
        <p:spPr>
          <a:xfrm>
            <a:off x="1828800" y="3124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1" name="Google Shape;481;p41"/>
          <p:cNvSpPr txBox="1"/>
          <p:nvPr/>
        </p:nvSpPr>
        <p:spPr>
          <a:xfrm>
            <a:off x="13716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482" name="Google Shape;482;p41"/>
          <p:cNvSpPr txBox="1"/>
          <p:nvPr/>
        </p:nvSpPr>
        <p:spPr>
          <a:xfrm>
            <a:off x="6477000" y="3124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483" name="Google Shape;483;p41"/>
          <p:cNvSpPr txBox="1"/>
          <p:nvPr/>
        </p:nvSpPr>
        <p:spPr>
          <a:xfrm>
            <a:off x="2286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173</a:t>
            </a:r>
            <a:endParaRPr/>
          </a:p>
        </p:txBody>
      </p:sp>
      <p:sp>
        <p:nvSpPr>
          <p:cNvPr id="484" name="Google Shape;484;p41"/>
          <p:cNvSpPr txBox="1"/>
          <p:nvPr/>
        </p:nvSpPr>
        <p:spPr>
          <a:xfrm>
            <a:off x="1905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172</a:t>
            </a:r>
            <a:endParaRPr/>
          </a:p>
        </p:txBody>
      </p:sp>
      <p:sp>
        <p:nvSpPr>
          <p:cNvPr id="485" name="Google Shape;485;p41"/>
          <p:cNvSpPr txBox="1"/>
          <p:nvPr/>
        </p:nvSpPr>
        <p:spPr>
          <a:xfrm>
            <a:off x="27432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174</a:t>
            </a:r>
            <a:endParaRPr/>
          </a:p>
        </p:txBody>
      </p:sp>
      <p:sp>
        <p:nvSpPr>
          <p:cNvPr id="486" name="Google Shape;486;p41"/>
          <p:cNvSpPr txBox="1"/>
          <p:nvPr/>
        </p:nvSpPr>
        <p:spPr>
          <a:xfrm>
            <a:off x="32004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175</a:t>
            </a:r>
            <a:endParaRPr/>
          </a:p>
        </p:txBody>
      </p:sp>
      <p:sp>
        <p:nvSpPr>
          <p:cNvPr id="487" name="Google Shape;487;p41"/>
          <p:cNvSpPr txBox="1"/>
          <p:nvPr/>
        </p:nvSpPr>
        <p:spPr>
          <a:xfrm>
            <a:off x="36576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176</a:t>
            </a:r>
            <a:endParaRPr/>
          </a:p>
        </p:txBody>
      </p:sp>
      <p:sp>
        <p:nvSpPr>
          <p:cNvPr id="488" name="Google Shape;488;p41"/>
          <p:cNvSpPr txBox="1"/>
          <p:nvPr/>
        </p:nvSpPr>
        <p:spPr>
          <a:xfrm>
            <a:off x="41148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177</a:t>
            </a:r>
            <a:endParaRPr/>
          </a:p>
        </p:txBody>
      </p:sp>
      <p:sp>
        <p:nvSpPr>
          <p:cNvPr id="489" name="Google Shape;489;p41"/>
          <p:cNvSpPr txBox="1"/>
          <p:nvPr/>
        </p:nvSpPr>
        <p:spPr>
          <a:xfrm>
            <a:off x="45720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178</a:t>
            </a:r>
            <a:endParaRPr/>
          </a:p>
        </p:txBody>
      </p:sp>
      <p:sp>
        <p:nvSpPr>
          <p:cNvPr id="490" name="Google Shape;490;p41"/>
          <p:cNvSpPr txBox="1"/>
          <p:nvPr/>
        </p:nvSpPr>
        <p:spPr>
          <a:xfrm>
            <a:off x="50292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179</a:t>
            </a:r>
            <a:endParaRPr/>
          </a:p>
        </p:txBody>
      </p:sp>
      <p:sp>
        <p:nvSpPr>
          <p:cNvPr id="491" name="Google Shape;491;p41"/>
          <p:cNvSpPr txBox="1"/>
          <p:nvPr/>
        </p:nvSpPr>
        <p:spPr>
          <a:xfrm>
            <a:off x="54864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180</a:t>
            </a:r>
            <a:endParaRPr/>
          </a:p>
        </p:txBody>
      </p:sp>
      <p:sp>
        <p:nvSpPr>
          <p:cNvPr id="492" name="Google Shape;492;p41"/>
          <p:cNvSpPr txBox="1"/>
          <p:nvPr/>
        </p:nvSpPr>
        <p:spPr>
          <a:xfrm>
            <a:off x="5943600" y="35814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181</a:t>
            </a:r>
            <a:endParaRPr/>
          </a:p>
        </p:txBody>
      </p:sp>
      <p:sp>
        <p:nvSpPr>
          <p:cNvPr id="493" name="Google Shape;493;p41"/>
          <p:cNvSpPr txBox="1"/>
          <p:nvPr/>
        </p:nvSpPr>
        <p:spPr>
          <a:xfrm>
            <a:off x="36576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4" name="Google Shape;494;p41"/>
          <p:cNvSpPr txBox="1"/>
          <p:nvPr/>
        </p:nvSpPr>
        <p:spPr>
          <a:xfrm>
            <a:off x="41148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174</a:t>
            </a:r>
            <a:endParaRPr/>
          </a:p>
        </p:txBody>
      </p:sp>
      <p:sp>
        <p:nvSpPr>
          <p:cNvPr id="495" name="Google Shape;495;p41"/>
          <p:cNvSpPr txBox="1"/>
          <p:nvPr/>
        </p:nvSpPr>
        <p:spPr>
          <a:xfrm>
            <a:off x="5486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6" name="Google Shape;496;p41"/>
          <p:cNvSpPr txBox="1"/>
          <p:nvPr/>
        </p:nvSpPr>
        <p:spPr>
          <a:xfrm>
            <a:off x="59436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7" name="Google Shape;497;p41"/>
          <p:cNvSpPr txBox="1"/>
          <p:nvPr/>
        </p:nvSpPr>
        <p:spPr>
          <a:xfrm>
            <a:off x="64008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8" name="Google Shape;498;p41"/>
          <p:cNvSpPr txBox="1"/>
          <p:nvPr/>
        </p:nvSpPr>
        <p:spPr>
          <a:xfrm>
            <a:off x="68580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9" name="Google Shape;499;p41"/>
          <p:cNvSpPr txBox="1"/>
          <p:nvPr/>
        </p:nvSpPr>
        <p:spPr>
          <a:xfrm>
            <a:off x="7315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0" name="Google Shape;500;p41"/>
          <p:cNvSpPr txBox="1"/>
          <p:nvPr/>
        </p:nvSpPr>
        <p:spPr>
          <a:xfrm>
            <a:off x="46482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501" name="Google Shape;501;p41"/>
          <p:cNvSpPr txBox="1"/>
          <p:nvPr/>
        </p:nvSpPr>
        <p:spPr>
          <a:xfrm>
            <a:off x="51054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502" name="Google Shape;502;p41"/>
          <p:cNvSpPr txBox="1"/>
          <p:nvPr/>
        </p:nvSpPr>
        <p:spPr>
          <a:xfrm>
            <a:off x="7772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3" name="Google Shape;503;p41"/>
          <p:cNvSpPr txBox="1"/>
          <p:nvPr/>
        </p:nvSpPr>
        <p:spPr>
          <a:xfrm>
            <a:off x="2743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4" name="Google Shape;504;p41"/>
          <p:cNvSpPr txBox="1"/>
          <p:nvPr/>
        </p:nvSpPr>
        <p:spPr>
          <a:xfrm>
            <a:off x="45720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5" name="Google Shape;505;p41"/>
          <p:cNvSpPr txBox="1"/>
          <p:nvPr/>
        </p:nvSpPr>
        <p:spPr>
          <a:xfrm>
            <a:off x="50292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6" name="Google Shape;506;p41"/>
          <p:cNvSpPr txBox="1"/>
          <p:nvPr/>
        </p:nvSpPr>
        <p:spPr>
          <a:xfrm>
            <a:off x="3200400" y="45720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7" name="Google Shape;507;p41"/>
          <p:cNvSpPr txBox="1"/>
          <p:nvPr/>
        </p:nvSpPr>
        <p:spPr>
          <a:xfrm>
            <a:off x="27432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508" name="Google Shape;508;p41"/>
          <p:cNvSpPr txBox="1"/>
          <p:nvPr/>
        </p:nvSpPr>
        <p:spPr>
          <a:xfrm>
            <a:off x="7848600" y="45720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509" name="Google Shape;509;p41"/>
          <p:cNvSpPr txBox="1"/>
          <p:nvPr/>
        </p:nvSpPr>
        <p:spPr>
          <a:xfrm>
            <a:off x="4191000" y="4191000"/>
            <a:ext cx="685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Ptr</a:t>
            </a:r>
            <a:endParaRPr/>
          </a:p>
        </p:txBody>
      </p:sp>
      <p:sp>
        <p:nvSpPr>
          <p:cNvPr id="510" name="Google Shape;510;p41"/>
          <p:cNvSpPr txBox="1"/>
          <p:nvPr/>
        </p:nvSpPr>
        <p:spPr>
          <a:xfrm>
            <a:off x="3657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833</a:t>
            </a:r>
            <a:endParaRPr/>
          </a:p>
        </p:txBody>
      </p:sp>
      <p:sp>
        <p:nvSpPr>
          <p:cNvPr id="511" name="Google Shape;511;p41"/>
          <p:cNvSpPr txBox="1"/>
          <p:nvPr/>
        </p:nvSpPr>
        <p:spPr>
          <a:xfrm>
            <a:off x="3276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832</a:t>
            </a:r>
            <a:endParaRPr/>
          </a:p>
        </p:txBody>
      </p:sp>
      <p:sp>
        <p:nvSpPr>
          <p:cNvPr id="512" name="Google Shape;512;p41"/>
          <p:cNvSpPr txBox="1"/>
          <p:nvPr/>
        </p:nvSpPr>
        <p:spPr>
          <a:xfrm>
            <a:off x="41148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834</a:t>
            </a:r>
            <a:endParaRPr/>
          </a:p>
        </p:txBody>
      </p:sp>
      <p:sp>
        <p:nvSpPr>
          <p:cNvPr id="513" name="Google Shape;513;p41"/>
          <p:cNvSpPr txBox="1"/>
          <p:nvPr/>
        </p:nvSpPr>
        <p:spPr>
          <a:xfrm>
            <a:off x="45720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835</a:t>
            </a:r>
            <a:endParaRPr/>
          </a:p>
        </p:txBody>
      </p:sp>
      <p:sp>
        <p:nvSpPr>
          <p:cNvPr id="514" name="Google Shape;514;p41"/>
          <p:cNvSpPr txBox="1"/>
          <p:nvPr/>
        </p:nvSpPr>
        <p:spPr>
          <a:xfrm>
            <a:off x="50292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836</a:t>
            </a:r>
            <a:endParaRPr/>
          </a:p>
        </p:txBody>
      </p:sp>
      <p:sp>
        <p:nvSpPr>
          <p:cNvPr id="515" name="Google Shape;515;p41"/>
          <p:cNvSpPr txBox="1"/>
          <p:nvPr/>
        </p:nvSpPr>
        <p:spPr>
          <a:xfrm>
            <a:off x="54864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837</a:t>
            </a:r>
            <a:endParaRPr/>
          </a:p>
        </p:txBody>
      </p:sp>
      <p:sp>
        <p:nvSpPr>
          <p:cNvPr id="516" name="Google Shape;516;p41"/>
          <p:cNvSpPr txBox="1"/>
          <p:nvPr/>
        </p:nvSpPr>
        <p:spPr>
          <a:xfrm>
            <a:off x="59436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838</a:t>
            </a:r>
            <a:endParaRPr/>
          </a:p>
        </p:txBody>
      </p:sp>
      <p:sp>
        <p:nvSpPr>
          <p:cNvPr id="517" name="Google Shape;517;p41"/>
          <p:cNvSpPr txBox="1"/>
          <p:nvPr/>
        </p:nvSpPr>
        <p:spPr>
          <a:xfrm>
            <a:off x="64008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839</a:t>
            </a:r>
            <a:endParaRPr/>
          </a:p>
        </p:txBody>
      </p:sp>
      <p:sp>
        <p:nvSpPr>
          <p:cNvPr id="518" name="Google Shape;518;p41"/>
          <p:cNvSpPr txBox="1"/>
          <p:nvPr/>
        </p:nvSpPr>
        <p:spPr>
          <a:xfrm>
            <a:off x="68580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840</a:t>
            </a:r>
            <a:endParaRPr/>
          </a:p>
        </p:txBody>
      </p:sp>
      <p:sp>
        <p:nvSpPr>
          <p:cNvPr id="519" name="Google Shape;519;p41"/>
          <p:cNvSpPr txBox="1"/>
          <p:nvPr/>
        </p:nvSpPr>
        <p:spPr>
          <a:xfrm>
            <a:off x="7315200" y="5029200"/>
            <a:ext cx="4572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000" u="none">
                <a:solidFill>
                  <a:schemeClr val="dk1"/>
                </a:solidFill>
                <a:latin typeface="Tahoma"/>
                <a:ea typeface="Tahoma"/>
                <a:cs typeface="Tahoma"/>
                <a:sym typeface="Tahoma"/>
              </a:rPr>
              <a:t>841</a:t>
            </a:r>
            <a:endParaRPr/>
          </a:p>
        </p:txBody>
      </p:sp>
      <p:cxnSp>
        <p:nvCxnSpPr>
          <p:cNvPr id="520" name="Google Shape;520;p41"/>
          <p:cNvCxnSpPr/>
          <p:nvPr/>
        </p:nvCxnSpPr>
        <p:spPr>
          <a:xfrm rot="10800000">
            <a:off x="3048000" y="3505200"/>
            <a:ext cx="1219200" cy="1066800"/>
          </a:xfrm>
          <a:prstGeom prst="straightConnector1">
            <a:avLst/>
          </a:prstGeom>
          <a:noFill/>
          <a:ln cap="flat" cmpd="sng" w="38100">
            <a:solidFill>
              <a:schemeClr val="dk1"/>
            </a:solidFill>
            <a:prstDash val="solid"/>
            <a:miter lim="800000"/>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Referencing and Dereferencing</a:t>
            </a:r>
            <a:endParaRPr/>
          </a:p>
        </p:txBody>
      </p:sp>
      <p:sp>
        <p:nvSpPr>
          <p:cNvPr id="527" name="Google Shape;527;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n;</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*iptr; </a:t>
            </a:r>
            <a:r>
              <a:rPr b="1" i="0" lang="en-US" sz="2000" u="none" cap="none" strike="noStrike">
                <a:solidFill>
                  <a:schemeClr val="dk1"/>
                </a:solidFill>
                <a:latin typeface="Courier New"/>
                <a:ea typeface="Courier New"/>
                <a:cs typeface="Courier New"/>
                <a:sym typeface="Courier New"/>
              </a:rPr>
              <a:t>/* Declare P as a pointer to int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 = 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&amp;n;</a:t>
            </a:r>
            <a:endParaRPr/>
          </a:p>
          <a:p>
            <a:pPr indent="-342900" lvl="0" marL="342900" marR="0" rtl="0" algn="l">
              <a:lnSpc>
                <a:spcPct val="9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printf(“%d”, *iptr); </a:t>
            </a:r>
            <a:r>
              <a:rPr b="1" i="0" lang="en-US" sz="2400" u="none" cap="none" strike="noStrike">
                <a:solidFill>
                  <a:schemeClr val="dk1"/>
                </a:solidFill>
                <a:latin typeface="Courier New"/>
                <a:ea typeface="Courier New"/>
                <a:cs typeface="Courier New"/>
                <a:sym typeface="Courier New"/>
              </a:rPr>
              <a:t>/* Prints out ‘7’*/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177;</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printf(“%d”, n); </a:t>
            </a:r>
            <a:r>
              <a:rPr b="1" i="0" lang="en-US" sz="2400" u="none" cap="none" strike="noStrike">
                <a:solidFill>
                  <a:schemeClr val="dk1"/>
                </a:solidFill>
                <a:latin typeface="Courier New"/>
                <a:ea typeface="Courier New"/>
                <a:cs typeface="Courier New"/>
                <a:sym typeface="Courier New"/>
              </a:rPr>
              <a:t>/* Prints out ‘177’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iptr = 177; </a:t>
            </a:r>
            <a:r>
              <a:rPr b="1" i="0" lang="en-US" sz="2400" u="none" cap="none" strike="noStrike">
                <a:solidFill>
                  <a:schemeClr val="dk1"/>
                </a:solidFill>
                <a:latin typeface="Courier New"/>
                <a:ea typeface="Courier New"/>
                <a:cs typeface="Courier New"/>
                <a:sym typeface="Courier New"/>
              </a:rPr>
              <a:t>/* This is unadvisable!! */</a:t>
            </a:r>
            <a:endParaRPr/>
          </a:p>
          <a:p>
            <a:pPr indent="-342900" lvl="0" marL="342900" marR="0" rtl="0" algn="l">
              <a:lnSpc>
                <a:spcPct val="9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Exercises</a:t>
            </a:r>
            <a:endParaRPr/>
          </a:p>
        </p:txBody>
      </p:sp>
      <p:sp>
        <p:nvSpPr>
          <p:cNvPr id="534" name="Google Shape;534;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function that accepts a double parameter and returns its integer and fraction parts.</a:t>
            </a:r>
            <a:endParaRPr/>
          </a:p>
          <a:p>
            <a:pPr indent="-342900" lvl="0" marL="342900" marR="0" rtl="0" algn="l">
              <a:lnSpc>
                <a:spcPct val="100000"/>
              </a:lnSpc>
              <a:spcBef>
                <a:spcPts val="640"/>
              </a:spcBef>
              <a:spcAft>
                <a:spcPts val="0"/>
              </a:spcAft>
              <a:buClr>
                <a:schemeClr val="dk1"/>
              </a:buClr>
              <a:buFont typeface="Verdana"/>
              <a:buNone/>
            </a:pPr>
            <a:r>
              <a:t/>
            </a:r>
            <a:endParaRPr b="1"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program that accepts a number from the user and prints out its integer and fraction parts, using this function.</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4"/>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541" name="Google Shape;541;p44"/>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void</a:t>
            </a:r>
            <a:r>
              <a:rPr b="1" i="0" lang="en-US" sz="1600" u="none" cap="none" strike="noStrike">
                <a:solidFill>
                  <a:schemeClr val="dk1"/>
                </a:solidFill>
                <a:latin typeface="Verdana"/>
                <a:ea typeface="Verdana"/>
                <a:cs typeface="Verdana"/>
                <a:sym typeface="Verdana"/>
              </a:rPr>
              <a:t> split(</a:t>
            </a:r>
            <a:r>
              <a:rPr b="1" i="0" lang="en-US" sz="1600" u="none" cap="none" strike="noStrike">
                <a:solidFill>
                  <a:srgbClr val="0000CC"/>
                </a:solidFill>
                <a:latin typeface="Verdana"/>
                <a:ea typeface="Verdana"/>
                <a:cs typeface="Verdana"/>
                <a:sym typeface="Verdana"/>
              </a:rPr>
              <a:t>double</a:t>
            </a:r>
            <a:r>
              <a:rPr b="1" i="0" lang="en-US" sz="1600" u="none" cap="none" strike="noStrike">
                <a:solidFill>
                  <a:schemeClr val="dk1"/>
                </a:solidFill>
                <a:latin typeface="Verdana"/>
                <a:ea typeface="Verdana"/>
                <a:cs typeface="Verdana"/>
                <a:sym typeface="Verdana"/>
              </a:rPr>
              <a:t> num,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*int_part,</a:t>
            </a:r>
            <a:r>
              <a:rPr b="1" i="0" lang="en-US" sz="1600" u="none" cap="none" strike="noStrike">
                <a:solidFill>
                  <a:srgbClr val="0000CC"/>
                </a:solidFill>
                <a:latin typeface="Verdana"/>
                <a:ea typeface="Verdana"/>
                <a:cs typeface="Verdana"/>
                <a:sym typeface="Verdana"/>
              </a:rPr>
              <a:t> double</a:t>
            </a:r>
            <a:r>
              <a:rPr b="1" i="0" lang="en-US" sz="1600" u="none" cap="none" strike="noStrike">
                <a:solidFill>
                  <a:schemeClr val="dk1"/>
                </a:solidFill>
                <a:latin typeface="Verdana"/>
                <a:ea typeface="Verdana"/>
                <a:cs typeface="Verdana"/>
                <a:sym typeface="Verdana"/>
              </a:rPr>
              <a:t> *frac_part)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*int_part =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)num;</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*frac_part = num - *int_part;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rgbClr val="0000CC"/>
              </a:buClr>
              <a:buFont typeface="Verdana"/>
              <a:buNone/>
            </a:pP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main(</a:t>
            </a:r>
            <a:r>
              <a:rPr b="1" i="0" lang="en-US" sz="1600" u="none" cap="none" strike="noStrike">
                <a:solidFill>
                  <a:srgbClr val="0000CC"/>
                </a:solidFill>
                <a:latin typeface="Verdana"/>
                <a:ea typeface="Verdana"/>
                <a:cs typeface="Verdana"/>
                <a:sym typeface="Verdana"/>
              </a:rPr>
              <a:t>void</a:t>
            </a: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double</a:t>
            </a:r>
            <a:r>
              <a:rPr b="1" i="0" lang="en-US" sz="1600" u="none" cap="none" strike="noStrike">
                <a:solidFill>
                  <a:schemeClr val="dk1"/>
                </a:solidFill>
                <a:latin typeface="Verdana"/>
                <a:ea typeface="Verdana"/>
                <a:cs typeface="Verdana"/>
                <a:sym typeface="Verdana"/>
              </a:rPr>
              <a:t> num, fraction;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int</a:t>
            </a:r>
            <a:r>
              <a:rPr b="1" i="0" lang="en-US" sz="1600" u="none" cap="none" strike="noStrike">
                <a:solidFill>
                  <a:schemeClr val="dk1"/>
                </a:solidFill>
                <a:latin typeface="Verdana"/>
                <a:ea typeface="Verdana"/>
                <a:cs typeface="Verdana"/>
                <a:sym typeface="Verdana"/>
              </a:rPr>
              <a:t> integer;</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printf("Please enter a real number: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scanf("%f", &amp;num);</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split(num, &amp;integer, &amp;fraction);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printf("The integer part is %d\n", integer);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printf("The remaining fraction is %f\n", fraction);</a:t>
            </a:r>
            <a:endParaRPr/>
          </a:p>
          <a:p>
            <a:pPr indent="-342900" lvl="0" marL="342900" marR="0" rtl="0" algn="l">
              <a:lnSpc>
                <a:spcPct val="80000"/>
              </a:lnSpc>
              <a:spcBef>
                <a:spcPts val="320"/>
              </a:spcBef>
              <a:spcAft>
                <a:spcPts val="0"/>
              </a:spcAft>
              <a:buClr>
                <a:schemeClr val="dk1"/>
              </a:buClr>
              <a:buFont typeface="Verdana"/>
              <a:buNone/>
            </a:pPr>
            <a:r>
              <a:t/>
            </a:r>
            <a:endParaRPr b="1" i="0" sz="1600" u="none" cap="none" strike="noStrike">
              <a:solidFill>
                <a:schemeClr val="dk1"/>
              </a:solidFill>
              <a:latin typeface="Verdana"/>
              <a:ea typeface="Verdana"/>
              <a:cs typeface="Verdana"/>
              <a:sym typeface="Verdana"/>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r>
              <a:rPr b="1" i="0" lang="en-US" sz="1600" u="none" cap="none" strike="noStrike">
                <a:solidFill>
                  <a:srgbClr val="0000CC"/>
                </a:solidFill>
                <a:latin typeface="Verdana"/>
                <a:ea typeface="Verdana"/>
                <a:cs typeface="Verdana"/>
                <a:sym typeface="Verdana"/>
              </a:rPr>
              <a:t>return</a:t>
            </a:r>
            <a:r>
              <a:rPr b="1" i="0" lang="en-US" sz="1600" u="none" cap="none" strike="noStrike">
                <a:solidFill>
                  <a:schemeClr val="dk1"/>
                </a:solidFill>
                <a:latin typeface="Verdana"/>
                <a:ea typeface="Verdana"/>
                <a:cs typeface="Verdana"/>
                <a:sym typeface="Verdana"/>
              </a:rPr>
              <a:t> 0;</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241300" lvl="0" marL="342900" marR="0" rtl="0" algn="l">
              <a:spcBef>
                <a:spcPts val="320"/>
              </a:spcBef>
              <a:spcAft>
                <a:spcPts val="0"/>
              </a:spcAft>
              <a:buClr>
                <a:schemeClr val="dk1"/>
              </a:buClr>
              <a:buSzPts val="1600"/>
              <a:buFont typeface="Verdana"/>
              <a:buNone/>
            </a:pPr>
            <a:r>
              <a:t/>
            </a:r>
            <a:endParaRPr b="1" i="0" sz="1600" u="none" cap="none" strike="noStrik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gcc syntax</a:t>
            </a:r>
            <a:endParaRPr/>
          </a:p>
        </p:txBody>
      </p:sp>
      <p:sp>
        <p:nvSpPr>
          <p:cNvPr id="211" name="Google Shape;211;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Parameter:</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-Wall : turn on all alerts</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-c: make object file</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-o: name of output file</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-g: debug information</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-l: library </a:t>
            </a:r>
            <a:endParaRPr/>
          </a:p>
          <a:p>
            <a:pPr indent="-285750" lvl="1" marL="74295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gcc –Wall hello.c –o runhello</a:t>
            </a:r>
            <a:endParaRPr/>
          </a:p>
          <a:p>
            <a:pPr indent="-285750" lvl="1" marL="74295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./runhello</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ICT54.2</a:t>
            </a:r>
            <a:endParaRPr/>
          </a:p>
        </p:txBody>
      </p:sp>
      <p:sp>
        <p:nvSpPr>
          <p:cNvPr id="548" name="Google Shape;548;p4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Write a program that uses random number generation to create sentences. The program should use four arrays of strings called </a:t>
            </a:r>
            <a:r>
              <a:rPr b="1" i="0" lang="en-US" sz="1800" u="none" cap="none" strike="noStrike">
                <a:solidFill>
                  <a:schemeClr val="dk1"/>
                </a:solidFill>
                <a:latin typeface="Verdana"/>
                <a:ea typeface="Verdana"/>
                <a:cs typeface="Verdana"/>
                <a:sym typeface="Verdana"/>
              </a:rPr>
              <a:t>article, noun, verb and preposition</a:t>
            </a:r>
            <a:r>
              <a:rPr b="0" i="0" lang="en-US" sz="1800" u="none" cap="none" strike="noStrike">
                <a:solidFill>
                  <a:schemeClr val="dk1"/>
                </a:solidFill>
                <a:latin typeface="Verdana"/>
                <a:ea typeface="Verdana"/>
                <a:cs typeface="Verdana"/>
                <a:sym typeface="Verdana"/>
              </a:rPr>
              <a:t>. The program should create a sentence by selecting a word at random from each array in the following order: </a:t>
            </a:r>
            <a:r>
              <a:rPr b="1" i="0" lang="en-US" sz="1800" u="none" cap="none" strike="noStrike">
                <a:solidFill>
                  <a:schemeClr val="dk1"/>
                </a:solidFill>
                <a:latin typeface="Verdana"/>
                <a:ea typeface="Verdana"/>
                <a:cs typeface="Verdana"/>
                <a:sym typeface="Verdana"/>
              </a:rPr>
              <a:t>article, noun, verb, preposition, article and noun</a:t>
            </a:r>
            <a:r>
              <a:rPr b="0" i="0" lang="en-US" sz="1800" u="none" cap="none" strike="noStrike">
                <a:solidFill>
                  <a:schemeClr val="dk1"/>
                </a:solidFill>
                <a:latin typeface="Verdana"/>
                <a:ea typeface="Verdana"/>
                <a:cs typeface="Verdana"/>
                <a:sym typeface="Verdana"/>
              </a:rPr>
              <a:t>. As each word is picked, it should be concatenated to the previous words in an array that is large enough to hold the entire sentence. The words should be separated by spaces. When the final sentence is output, it should start with a capital letter and end with a period. The program should generate 10 such sentences.</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article array should contain the articles "the", "a", "one", "some" and "any";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noun array should contain the nouns "boy", "girl", "dog", "town" and "car";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verb array should contain the verbs "drove", "jumped", "ran", "walked" and "skipped"; </a:t>
            </a:r>
            <a:endParaRPr/>
          </a:p>
          <a:p>
            <a:pPr indent="-342900" lvl="0" marL="3429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the preposition array should contain the   prepositions "to", "from", "over", "under" and "on".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555" name="Google Shape;555;p4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function with the prototype:</a:t>
            </a:r>
            <a:endParaRPr/>
          </a:p>
          <a:p>
            <a:pPr indent="-342900" lvl="0" marL="342900" marR="0" rtl="0" algn="l">
              <a:lnSpc>
                <a:spcPct val="90000"/>
              </a:lnSpc>
              <a:spcBef>
                <a:spcPts val="560"/>
              </a:spcBef>
              <a:spcAft>
                <a:spcPts val="0"/>
              </a:spcAft>
              <a:buClr>
                <a:srgbClr val="0000CC"/>
              </a:buClr>
              <a:buFont typeface="Courier New"/>
              <a:buNone/>
            </a:pPr>
            <a:r>
              <a:rPr b="1" i="0" lang="en-US" sz="2800" u="none" cap="none" strike="noStrike">
                <a:solidFill>
                  <a:srgbClr val="0000CC"/>
                </a:solidFill>
                <a:latin typeface="Courier New"/>
                <a:ea typeface="Courier New"/>
                <a:cs typeface="Courier New"/>
                <a:sym typeface="Courier New"/>
              </a:rPr>
              <a:t>void</a:t>
            </a:r>
            <a:r>
              <a:rPr b="1" i="0" lang="en-US" sz="2800" u="none" cap="none" strike="noStrike">
                <a:solidFill>
                  <a:schemeClr val="dk1"/>
                </a:solidFill>
                <a:latin typeface="Courier New"/>
                <a:ea typeface="Courier New"/>
                <a:cs typeface="Courier New"/>
                <a:sym typeface="Courier New"/>
              </a:rPr>
              <a:t> replace_char(</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*str,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c1, </a:t>
            </a:r>
            <a:endParaRPr/>
          </a:p>
          <a:p>
            <a:pPr indent="-342900" lvl="0" marL="342900" marR="0" rtl="0" algn="l">
              <a:lnSpc>
                <a:spcPct val="9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r>
              <a:rPr b="1" i="0" lang="en-US" sz="2800" u="none" cap="none" strike="noStrike">
                <a:solidFill>
                  <a:srgbClr val="0000CC"/>
                </a:solidFill>
                <a:latin typeface="Courier New"/>
                <a:ea typeface="Courier New"/>
                <a:cs typeface="Courier New"/>
                <a:sym typeface="Courier New"/>
              </a:rPr>
              <a:t>char</a:t>
            </a:r>
            <a:r>
              <a:rPr b="1" i="0" lang="en-US" sz="2800" u="none" cap="none" strike="noStrike">
                <a:solidFill>
                  <a:schemeClr val="dk1"/>
                </a:solidFill>
                <a:latin typeface="Courier New"/>
                <a:ea typeface="Courier New"/>
                <a:cs typeface="Courier New"/>
                <a:sym typeface="Courier New"/>
              </a:rPr>
              <a:t> c2);</a:t>
            </a:r>
            <a:endParaRPr b="0" i="0" sz="40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It replaces each appearance of</a:t>
            </a:r>
            <a:r>
              <a:rPr b="1" i="0" lang="en-US" sz="3200" u="none" cap="none" strike="noStrike">
                <a:solidFill>
                  <a:schemeClr val="dk1"/>
                </a:solidFill>
                <a:latin typeface="Courier New"/>
                <a:ea typeface="Courier New"/>
                <a:cs typeface="Courier New"/>
                <a:sym typeface="Courier New"/>
              </a:rPr>
              <a:t> c1</a:t>
            </a:r>
            <a:r>
              <a:rPr b="0" i="0" lang="en-US" sz="3200" u="none" cap="none" strike="noStrike">
                <a:solidFill>
                  <a:schemeClr val="dk1"/>
                </a:solidFill>
                <a:latin typeface="Verdana"/>
                <a:ea typeface="Verdana"/>
                <a:cs typeface="Verdana"/>
                <a:sym typeface="Verdana"/>
              </a:rPr>
              <a:t> by </a:t>
            </a:r>
            <a:r>
              <a:rPr b="1" i="0" lang="en-US" sz="3200" u="none" cap="none" strike="noStrike">
                <a:solidFill>
                  <a:schemeClr val="dk1"/>
                </a:solidFill>
                <a:latin typeface="Courier New"/>
                <a:ea typeface="Courier New"/>
                <a:cs typeface="Courier New"/>
                <a:sym typeface="Courier New"/>
              </a:rPr>
              <a:t>c2</a:t>
            </a:r>
            <a:r>
              <a:rPr b="0" i="0" lang="en-US" sz="3200" u="none" cap="none" strike="noStrike">
                <a:solidFill>
                  <a:schemeClr val="dk1"/>
                </a:solidFill>
                <a:latin typeface="Verdana"/>
                <a:ea typeface="Verdana"/>
                <a:cs typeface="Verdana"/>
                <a:sym typeface="Verdana"/>
              </a:rPr>
              <a:t> in the string </a:t>
            </a:r>
            <a:r>
              <a:rPr b="1" i="0" lang="en-US" sz="3200" u="none" cap="none" strike="noStrike">
                <a:solidFill>
                  <a:schemeClr val="dk1"/>
                </a:solidFill>
                <a:latin typeface="Courier New"/>
                <a:ea typeface="Courier New"/>
                <a:cs typeface="Courier New"/>
                <a:sym typeface="Courier New"/>
              </a:rPr>
              <a:t>str. </a:t>
            </a:r>
            <a:br>
              <a:rPr b="1" i="0" lang="en-US" sz="3200" u="none" cap="none" strike="noStrike">
                <a:solidFill>
                  <a:schemeClr val="dk1"/>
                </a:solidFill>
                <a:latin typeface="Courier New"/>
                <a:ea typeface="Courier New"/>
                <a:cs typeface="Courier New"/>
                <a:sym typeface="Courier New"/>
              </a:rPr>
            </a:br>
            <a:r>
              <a:rPr b="1" i="0" lang="en-US" sz="3200" u="none" cap="none" strike="noStrike">
                <a:solidFill>
                  <a:srgbClr val="CC0000"/>
                </a:solidFill>
                <a:latin typeface="Verdana"/>
                <a:ea typeface="Verdana"/>
                <a:cs typeface="Verdana"/>
                <a:sym typeface="Verdana"/>
              </a:rPr>
              <a:t>Do not use the</a:t>
            </a:r>
            <a:r>
              <a:rPr b="1" i="0" lang="en-US" sz="3200" u="none" cap="none" strike="noStrike">
                <a:solidFill>
                  <a:srgbClr val="CC0000"/>
                </a:solidFill>
                <a:latin typeface="Courier New"/>
                <a:ea typeface="Courier New"/>
                <a:cs typeface="Courier New"/>
                <a:sym typeface="Courier New"/>
              </a:rPr>
              <a:t> [] </a:t>
            </a:r>
            <a:r>
              <a:rPr b="1" i="0" lang="en-US" sz="3200" u="none" cap="none" strike="noStrike">
                <a:solidFill>
                  <a:srgbClr val="CC0000"/>
                </a:solidFill>
                <a:latin typeface="Verdana"/>
                <a:ea typeface="Verdana"/>
                <a:cs typeface="Verdana"/>
                <a:sym typeface="Verdana"/>
              </a:rPr>
              <a:t>operator!</a:t>
            </a:r>
            <a:endParaRPr b="0" i="0" sz="3200" u="none" cap="none" strike="noStrike">
              <a:solidFill>
                <a:srgbClr val="CC0000"/>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Demonstrate your function with a program that uses it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562" name="Google Shape;562;p47"/>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void</a:t>
            </a:r>
            <a:r>
              <a:rPr b="1" i="0" lang="en-US" sz="2200" u="none" cap="none" strike="noStrike">
                <a:solidFill>
                  <a:schemeClr val="dk1"/>
                </a:solidFill>
                <a:latin typeface="Courier New"/>
                <a:ea typeface="Courier New"/>
                <a:cs typeface="Courier New"/>
                <a:sym typeface="Courier New"/>
              </a:rPr>
              <a:t> replace_char(</a:t>
            </a:r>
            <a:r>
              <a:rPr b="1" i="0" lang="en-US" sz="2200" u="none" cap="none" strike="noStrike">
                <a:solidFill>
                  <a:srgbClr val="0000CC"/>
                </a:solidFill>
                <a:latin typeface="Courier New"/>
                <a:ea typeface="Courier New"/>
                <a:cs typeface="Courier New"/>
                <a:sym typeface="Courier New"/>
              </a:rPr>
              <a:t>char</a:t>
            </a:r>
            <a:r>
              <a:rPr b="1" i="0" lang="en-US" sz="2200" u="none" cap="none" strike="noStrike">
                <a:solidFill>
                  <a:schemeClr val="dk1"/>
                </a:solidFill>
                <a:latin typeface="Courier New"/>
                <a:ea typeface="Courier New"/>
                <a:cs typeface="Courier New"/>
                <a:sym typeface="Courier New"/>
              </a:rPr>
              <a:t> *str, char c1, char c2)</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if</a:t>
            </a:r>
            <a:r>
              <a:rPr b="1" i="0" lang="en-US" sz="2200" u="none" cap="none" strike="noStrike">
                <a:solidFill>
                  <a:schemeClr val="dk1"/>
                </a:solidFill>
                <a:latin typeface="Courier New"/>
                <a:ea typeface="Courier New"/>
                <a:cs typeface="Courier New"/>
                <a:sym typeface="Courier New"/>
              </a:rPr>
              <a:t> (str == NULL)</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00CC"/>
                </a:solidFill>
                <a:latin typeface="Courier New"/>
                <a:ea typeface="Courier New"/>
                <a:cs typeface="Courier New"/>
                <a:sym typeface="Courier New"/>
              </a:rPr>
              <a:t>return</a:t>
            </a: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while</a:t>
            </a:r>
            <a:r>
              <a:rPr b="1" i="0" lang="en-US" sz="2200" u="none" cap="none" strike="noStrike">
                <a:solidFill>
                  <a:schemeClr val="dk1"/>
                </a:solidFill>
                <a:latin typeface="Courier New"/>
                <a:ea typeface="Courier New"/>
                <a:cs typeface="Courier New"/>
                <a:sym typeface="Courier New"/>
              </a:rPr>
              <a:t> (*str != '\0')</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40"/>
              </a:spcBef>
              <a:spcAft>
                <a:spcPts val="0"/>
              </a:spcAft>
              <a:buClr>
                <a:srgbClr val="0000CC"/>
              </a:buClr>
              <a:buFont typeface="Courier New"/>
              <a:buNone/>
            </a:pPr>
            <a:r>
              <a:rPr b="1" i="0" lang="en-US" sz="2200" u="none" cap="none" strike="noStrike">
                <a:solidFill>
                  <a:srgbClr val="0000CC"/>
                </a:solidFill>
                <a:latin typeface="Courier New"/>
                <a:ea typeface="Courier New"/>
                <a:cs typeface="Courier New"/>
                <a:sym typeface="Courier New"/>
              </a:rPr>
              <a:t>        if</a:t>
            </a:r>
            <a:r>
              <a:rPr b="1" i="0" lang="en-US" sz="2200" u="none" cap="none" strike="noStrike">
                <a:solidFill>
                  <a:schemeClr val="dk1"/>
                </a:solidFill>
                <a:latin typeface="Courier New"/>
                <a:ea typeface="Courier New"/>
                <a:cs typeface="Courier New"/>
                <a:sym typeface="Courier New"/>
              </a:rPr>
              <a:t> (*str == c1)</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*str = c2;</a:t>
            </a:r>
            <a:endParaRPr/>
          </a:p>
          <a:p>
            <a:pPr indent="-342900" lvl="0" marL="342900" marR="0" rtl="0" algn="l">
              <a:lnSpc>
                <a:spcPct val="8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++str;</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203200" lvl="0" marL="342900" marR="0" rtl="0" algn="l">
              <a:spcBef>
                <a:spcPts val="440"/>
              </a:spcBef>
              <a:spcAft>
                <a:spcPts val="0"/>
              </a:spcAft>
              <a:buClr>
                <a:schemeClr val="dk1"/>
              </a:buClr>
              <a:buSzPts val="2200"/>
              <a:buFont typeface="Verdana"/>
              <a:buNone/>
            </a:pPr>
            <a:r>
              <a:t/>
            </a:r>
            <a:endParaRPr b="1" i="0" sz="2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Command line arguments</a:t>
            </a:r>
            <a:endParaRPr/>
          </a:p>
        </p:txBody>
      </p:sp>
      <p:sp>
        <p:nvSpPr>
          <p:cNvPr id="569" name="Google Shape;569;p4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Command line arguments are arguments for the </a:t>
            </a:r>
            <a:r>
              <a:rPr b="1" i="0" lang="en-US" sz="3200" u="none" cap="none" strike="noStrike">
                <a:solidFill>
                  <a:schemeClr val="dk1"/>
                </a:solidFill>
                <a:latin typeface="Courier New"/>
                <a:ea typeface="Courier New"/>
                <a:cs typeface="Courier New"/>
                <a:sym typeface="Courier New"/>
              </a:rPr>
              <a:t>main</a:t>
            </a:r>
            <a:r>
              <a:rPr b="0" i="0" lang="en-US" sz="3200" u="none" cap="none" strike="noStrike">
                <a:solidFill>
                  <a:schemeClr val="dk1"/>
                </a:solidFill>
                <a:latin typeface="Verdana"/>
                <a:ea typeface="Verdana"/>
                <a:cs typeface="Verdana"/>
                <a:sym typeface="Verdana"/>
              </a:rPr>
              <a:t> function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Recall that main is basically a function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It can receive arguments like other functions</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 ‘calling function’ in this case is the operating system, or another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‘main’ prototype</a:t>
            </a:r>
            <a:endParaRPr/>
          </a:p>
        </p:txBody>
      </p:sp>
      <p:sp>
        <p:nvSpPr>
          <p:cNvPr id="576" name="Google Shape;576;p49"/>
          <p:cNvSpPr txBox="1"/>
          <p:nvPr/>
        </p:nvSpPr>
        <p:spPr>
          <a:xfrm>
            <a:off x="949325" y="1981200"/>
            <a:ext cx="7661275"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want </a:t>
            </a:r>
            <a:r>
              <a:rPr b="1" i="0" lang="en-US" sz="2800" u="none">
                <a:solidFill>
                  <a:schemeClr val="dk1"/>
                </a:solidFill>
                <a:latin typeface="Courier New"/>
                <a:ea typeface="Courier New"/>
                <a:cs typeface="Courier New"/>
                <a:sym typeface="Courier New"/>
              </a:rPr>
              <a:t>main</a:t>
            </a:r>
            <a:r>
              <a:rPr b="0" i="0" lang="en-US" sz="2800" u="none">
                <a:solidFill>
                  <a:schemeClr val="dk1"/>
                </a:solidFill>
                <a:latin typeface="Verdana"/>
                <a:ea typeface="Verdana"/>
                <a:cs typeface="Verdana"/>
                <a:sym typeface="Verdana"/>
              </a:rPr>
              <a:t> to accept command line arguments, we must define it like this</a:t>
            </a:r>
            <a:endParaRPr/>
          </a:p>
          <a:p>
            <a:pPr indent="-285750" lvl="1" marL="742950" marR="0" rtl="0" algn="l">
              <a:lnSpc>
                <a:spcPct val="100000"/>
              </a:lnSpc>
              <a:spcBef>
                <a:spcPts val="480"/>
              </a:spcBef>
              <a:spcAft>
                <a:spcPts val="0"/>
              </a:spcAft>
              <a:buClr>
                <a:srgbClr val="3333FF"/>
              </a:buClr>
              <a:buSzPts val="2400"/>
              <a:buFont typeface="Courier New"/>
              <a:buChar char="–"/>
            </a:pPr>
            <a:r>
              <a:rPr b="1" i="0" lang="en-US" sz="2400" u="none" cap="none" strike="noStrike">
                <a:solidFill>
                  <a:srgbClr val="3333FF"/>
                </a:solidFill>
                <a:latin typeface="Courier New"/>
                <a:ea typeface="Courier New"/>
                <a:cs typeface="Courier New"/>
                <a:sym typeface="Courier New"/>
              </a:rPr>
              <a:t>argc</a:t>
            </a:r>
            <a:r>
              <a:rPr b="0" i="0" lang="en-US" sz="2400" u="none" cap="none" strike="noStrike">
                <a:solidFill>
                  <a:schemeClr val="dk1"/>
                </a:solidFill>
                <a:latin typeface="Verdana"/>
                <a:ea typeface="Verdana"/>
                <a:cs typeface="Verdana"/>
                <a:sym typeface="Verdana"/>
              </a:rPr>
              <a:t> holds the number of arguments that were entered by the caller</a:t>
            </a:r>
            <a:endParaRPr/>
          </a:p>
          <a:p>
            <a:pPr indent="-285750" lvl="1" marL="742950" marR="0" rtl="0" algn="l">
              <a:lnSpc>
                <a:spcPct val="100000"/>
              </a:lnSpc>
              <a:spcBef>
                <a:spcPts val="480"/>
              </a:spcBef>
              <a:spcAft>
                <a:spcPts val="0"/>
              </a:spcAft>
              <a:buClr>
                <a:srgbClr val="3333FF"/>
              </a:buClr>
              <a:buSzPts val="2400"/>
              <a:buFont typeface="Courier New"/>
              <a:buChar char="–"/>
            </a:pPr>
            <a:r>
              <a:rPr b="1" i="0" lang="en-US" sz="2400" u="none" cap="none" strike="noStrike">
                <a:solidFill>
                  <a:srgbClr val="3333FF"/>
                </a:solidFill>
                <a:latin typeface="Courier New"/>
                <a:ea typeface="Courier New"/>
                <a:cs typeface="Courier New"/>
                <a:sym typeface="Courier New"/>
              </a:rPr>
              <a:t>argv</a:t>
            </a:r>
            <a:r>
              <a:rPr b="0" i="0" lang="en-US" sz="2400" u="none" cap="none" strike="noStrike">
                <a:solidFill>
                  <a:schemeClr val="dk1"/>
                </a:solidFill>
                <a:latin typeface="Verdana"/>
                <a:ea typeface="Verdana"/>
                <a:cs typeface="Verdana"/>
                <a:sym typeface="Verdana"/>
              </a:rPr>
              <a:t> is an array of pointers to char – an array of strings – holding the text values of the arguments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first argument is always the program’s name</a:t>
            </a:r>
            <a:endParaRPr/>
          </a:p>
        </p:txBody>
      </p:sp>
      <p:sp>
        <p:nvSpPr>
          <p:cNvPr id="577" name="Google Shape;577;p49"/>
          <p:cNvSpPr txBox="1"/>
          <p:nvPr/>
        </p:nvSpPr>
        <p:spPr>
          <a:xfrm>
            <a:off x="1219200" y="1676400"/>
            <a:ext cx="70866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main(</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argc,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argv[])</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‘main’ prototype</a:t>
            </a:r>
            <a:endParaRPr/>
          </a:p>
        </p:txBody>
      </p:sp>
      <p:sp>
        <p:nvSpPr>
          <p:cNvPr id="584" name="Google Shape;584;p50"/>
          <p:cNvSpPr txBox="1"/>
          <p:nvPr/>
        </p:nvSpPr>
        <p:spPr>
          <a:xfrm>
            <a:off x="1219200" y="1676400"/>
            <a:ext cx="70866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main(</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argc,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argv[])</a:t>
            </a:r>
            <a:endParaRPr/>
          </a:p>
        </p:txBody>
      </p:sp>
      <p:sp>
        <p:nvSpPr>
          <p:cNvPr id="585" name="Google Shape;585;p50"/>
          <p:cNvSpPr txBox="1"/>
          <p:nvPr/>
        </p:nvSpPr>
        <p:spPr>
          <a:xfrm>
            <a:off x="1600200" y="2667000"/>
            <a:ext cx="16446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argc : 3</a:t>
            </a:r>
            <a:endParaRPr/>
          </a:p>
        </p:txBody>
      </p:sp>
      <p:sp>
        <p:nvSpPr>
          <p:cNvPr id="586" name="Google Shape;586;p50"/>
          <p:cNvSpPr txBox="1"/>
          <p:nvPr/>
        </p:nvSpPr>
        <p:spPr>
          <a:xfrm>
            <a:off x="1600200" y="3581400"/>
            <a:ext cx="12795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argv :</a:t>
            </a:r>
            <a:endParaRPr/>
          </a:p>
        </p:txBody>
      </p:sp>
      <p:cxnSp>
        <p:nvCxnSpPr>
          <p:cNvPr id="587" name="Google Shape;587;p50"/>
          <p:cNvCxnSpPr/>
          <p:nvPr/>
        </p:nvCxnSpPr>
        <p:spPr>
          <a:xfrm>
            <a:off x="4268787" y="3789362"/>
            <a:ext cx="0" cy="536575"/>
          </a:xfrm>
          <a:prstGeom prst="straightConnector1">
            <a:avLst/>
          </a:prstGeom>
          <a:noFill/>
          <a:ln cap="flat" cmpd="sng" w="38100">
            <a:solidFill>
              <a:schemeClr val="dk1"/>
            </a:solidFill>
            <a:prstDash val="solid"/>
            <a:miter lim="800000"/>
            <a:headEnd len="sm" w="sm" type="oval"/>
            <a:tailEnd len="med" w="med" type="triangle"/>
          </a:ln>
        </p:spPr>
      </p:cxnSp>
      <p:grpSp>
        <p:nvGrpSpPr>
          <p:cNvPr id="588" name="Google Shape;588;p50"/>
          <p:cNvGrpSpPr/>
          <p:nvPr/>
        </p:nvGrpSpPr>
        <p:grpSpPr>
          <a:xfrm>
            <a:off x="3843337" y="3505200"/>
            <a:ext cx="2495550" cy="609600"/>
            <a:chOff x="3843337" y="3505200"/>
            <a:chExt cx="2495550" cy="609600"/>
          </a:xfrm>
        </p:grpSpPr>
        <p:sp>
          <p:nvSpPr>
            <p:cNvPr id="589" name="Google Shape;589;p50"/>
            <p:cNvSpPr txBox="1"/>
            <p:nvPr/>
          </p:nvSpPr>
          <p:spPr>
            <a:xfrm>
              <a:off x="3843337"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0" name="Google Shape;590;p50"/>
            <p:cNvSpPr txBox="1"/>
            <p:nvPr/>
          </p:nvSpPr>
          <p:spPr>
            <a:xfrm>
              <a:off x="4681537"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1" name="Google Shape;591;p50"/>
            <p:cNvSpPr txBox="1"/>
            <p:nvPr/>
          </p:nvSpPr>
          <p:spPr>
            <a:xfrm>
              <a:off x="5505450" y="3505200"/>
              <a:ext cx="833437"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92" name="Google Shape;592;p50"/>
          <p:cNvSpPr txBox="1"/>
          <p:nvPr/>
        </p:nvSpPr>
        <p:spPr>
          <a:xfrm>
            <a:off x="3952875" y="4403725"/>
            <a:ext cx="611187" cy="20034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3" name="Google Shape;593;p50"/>
          <p:cNvSpPr txBox="1"/>
          <p:nvPr/>
        </p:nvSpPr>
        <p:spPr>
          <a:xfrm>
            <a:off x="4783137" y="4403725"/>
            <a:ext cx="611187"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4" name="Google Shape;594;p50"/>
          <p:cNvSpPr txBox="1"/>
          <p:nvPr/>
        </p:nvSpPr>
        <p:spPr>
          <a:xfrm>
            <a:off x="5614987" y="4403725"/>
            <a:ext cx="611187" cy="10017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95" name="Google Shape;595;p50"/>
          <p:cNvSpPr txBox="1"/>
          <p:nvPr/>
        </p:nvSpPr>
        <p:spPr>
          <a:xfrm>
            <a:off x="5697537" y="4462462"/>
            <a:ext cx="449262" cy="942975"/>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1</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7</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8</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sp>
        <p:nvSpPr>
          <p:cNvPr id="596" name="Google Shape;596;p50"/>
          <p:cNvSpPr txBox="1"/>
          <p:nvPr/>
        </p:nvSpPr>
        <p:spPr>
          <a:xfrm>
            <a:off x="4022725" y="4410075"/>
            <a:ext cx="449262" cy="20066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p</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r</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o</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g</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n</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a</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m</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e</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sp>
        <p:nvSpPr>
          <p:cNvPr id="597" name="Google Shape;597;p50"/>
          <p:cNvSpPr txBox="1"/>
          <p:nvPr/>
        </p:nvSpPr>
        <p:spPr>
          <a:xfrm>
            <a:off x="4856162" y="4432300"/>
            <a:ext cx="449262" cy="11557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t</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e</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x</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t</a:t>
            </a:r>
            <a:br>
              <a:rPr b="1" i="0" lang="en-US" sz="1400" u="none">
                <a:solidFill>
                  <a:schemeClr val="dk1"/>
                </a:solidFill>
                <a:latin typeface="Arial"/>
                <a:ea typeface="Arial"/>
                <a:cs typeface="Arial"/>
                <a:sym typeface="Arial"/>
              </a:rPr>
            </a:br>
            <a:r>
              <a:rPr b="1" i="0" lang="en-US" sz="1400" u="none">
                <a:solidFill>
                  <a:schemeClr val="dk1"/>
                </a:solidFill>
                <a:latin typeface="Arial"/>
                <a:ea typeface="Arial"/>
                <a:cs typeface="Arial"/>
                <a:sym typeface="Arial"/>
              </a:rPr>
              <a:t>\0</a:t>
            </a:r>
            <a:endParaRPr/>
          </a:p>
        </p:txBody>
      </p:sp>
      <p:cxnSp>
        <p:nvCxnSpPr>
          <p:cNvPr id="598" name="Google Shape;598;p50"/>
          <p:cNvCxnSpPr/>
          <p:nvPr/>
        </p:nvCxnSpPr>
        <p:spPr>
          <a:xfrm>
            <a:off x="5092700" y="3789362"/>
            <a:ext cx="0" cy="536575"/>
          </a:xfrm>
          <a:prstGeom prst="straightConnector1">
            <a:avLst/>
          </a:prstGeom>
          <a:noFill/>
          <a:ln cap="flat" cmpd="sng" w="38100">
            <a:solidFill>
              <a:schemeClr val="dk1"/>
            </a:solidFill>
            <a:prstDash val="solid"/>
            <a:miter lim="800000"/>
            <a:headEnd len="sm" w="sm" type="oval"/>
            <a:tailEnd len="med" w="med" type="triangle"/>
          </a:ln>
        </p:spPr>
      </p:cxnSp>
      <p:cxnSp>
        <p:nvCxnSpPr>
          <p:cNvPr id="599" name="Google Shape;599;p50"/>
          <p:cNvCxnSpPr/>
          <p:nvPr/>
        </p:nvCxnSpPr>
        <p:spPr>
          <a:xfrm>
            <a:off x="5930900" y="3789362"/>
            <a:ext cx="0" cy="536575"/>
          </a:xfrm>
          <a:prstGeom prst="straightConnector1">
            <a:avLst/>
          </a:prstGeom>
          <a:noFill/>
          <a:ln cap="flat" cmpd="sng" w="38100">
            <a:solidFill>
              <a:schemeClr val="dk1"/>
            </a:solidFill>
            <a:prstDash val="solid"/>
            <a:miter lim="800000"/>
            <a:headEnd len="sm" w="sm" type="oval"/>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5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606" name="Google Shape;606;p5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accepts two numbers as command line arguments, representing a rectangle’s height and width (as floating-point numbers).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program should display the rectangle’s area and perimeter</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52"/>
          <p:cNvSpPr txBox="1"/>
          <p:nvPr>
            <p:ph type="title"/>
          </p:nvPr>
        </p:nvSpPr>
        <p:spPr>
          <a:xfrm>
            <a:off x="442912" y="103187"/>
            <a:ext cx="2909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613" name="Google Shape;613;p52"/>
          <p:cNvSpPr txBox="1"/>
          <p:nvPr>
            <p:ph idx="1" type="body"/>
          </p:nvPr>
        </p:nvSpPr>
        <p:spPr>
          <a:xfrm>
            <a:off x="457200" y="914400"/>
            <a:ext cx="83820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argc, </a:t>
            </a:r>
            <a:r>
              <a:rPr b="1" i="0" lang="en-US" sz="1800" u="none" cap="none" strike="noStrike">
                <a:solidFill>
                  <a:srgbClr val="0000FF"/>
                </a:solidFill>
                <a:latin typeface="Courier New"/>
                <a:ea typeface="Courier New"/>
                <a:cs typeface="Courier New"/>
                <a:sym typeface="Courier New"/>
              </a:rPr>
              <a:t>char</a:t>
            </a:r>
            <a:r>
              <a:rPr b="1" i="0" lang="en-US" sz="1800" u="none" cap="none" strike="noStrike">
                <a:solidFill>
                  <a:schemeClr val="dk1"/>
                </a:solidFill>
                <a:latin typeface="Courier New"/>
                <a:ea typeface="Courier New"/>
                <a:cs typeface="Courier New"/>
                <a:sym typeface="Courier New"/>
              </a:rPr>
              <a:t>* argv[])</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double</a:t>
            </a:r>
            <a:r>
              <a:rPr b="1" i="0" lang="en-US" sz="1800" u="none" cap="none" strike="noStrike">
                <a:solidFill>
                  <a:schemeClr val="dk1"/>
                </a:solidFill>
                <a:latin typeface="Courier New"/>
                <a:ea typeface="Courier New"/>
                <a:cs typeface="Courier New"/>
                <a:sym typeface="Courier New"/>
              </a:rPr>
              <a:t> width, height;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(argc != 3)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printf("Wrong number of arguments!\n");</a:t>
            </a:r>
            <a:endParaRPr/>
          </a:p>
          <a:p>
            <a:pPr indent="-342900" lvl="0" marL="342900" marR="0" rtl="0" algn="l">
              <a:lnSpc>
                <a:spcPct val="80000"/>
              </a:lnSpc>
              <a:spcBef>
                <a:spcPts val="36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        return</a:t>
            </a:r>
            <a:r>
              <a:rPr b="1" i="0" lang="en-US" sz="1800" u="none" cap="none" strike="noStrike">
                <a:solidFill>
                  <a:schemeClr val="dk1"/>
                </a:solidFill>
                <a:latin typeface="Courier New"/>
                <a:ea typeface="Courier New"/>
                <a:cs typeface="Courier New"/>
                <a:sym typeface="Courier New"/>
              </a:rPr>
              <a:t>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width = atof(argv[1]);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height = atof(argv[2]);</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rectangle's area is %f\n", width * height);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printf("The rectangle's perimeter is %f\n",</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2 * (width + height));</a:t>
            </a:r>
            <a:br>
              <a:rPr b="1" i="0" lang="en-US" sz="1800" u="none" cap="none" strike="noStrike">
                <a:solidFill>
                  <a:schemeClr val="dk1"/>
                </a:solidFill>
                <a:latin typeface="Courier New"/>
                <a:ea typeface="Courier New"/>
                <a:cs typeface="Courier New"/>
                <a:sym typeface="Courier New"/>
              </a:rPr>
            </a:br>
            <a:endParaRPr/>
          </a:p>
          <a:p>
            <a:pPr indent="-342900" lvl="0" marL="342900" marR="0" rtl="0" algn="l">
              <a:lnSpc>
                <a:spcPct val="80000"/>
              </a:lnSpc>
              <a:spcBef>
                <a:spcPts val="36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    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5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WordReplication</a:t>
            </a:r>
            <a:endParaRPr/>
          </a:p>
        </p:txBody>
      </p:sp>
      <p:sp>
        <p:nvSpPr>
          <p:cNvPr id="620" name="Google Shape;620;p5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replicates a word for n time. For example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replicate go 7 →gogogogogogogo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Sentence Inverter</a:t>
            </a:r>
            <a:endParaRPr/>
          </a:p>
        </p:txBody>
      </p:sp>
      <p:sp>
        <p:nvSpPr>
          <p:cNvPr id="627" name="Google Shape;627;p5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take a sentences as a sequence of word in command line and print them in inverse order.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This week: Basic Data Structures and Algorithms</a:t>
            </a:r>
            <a:endParaRPr/>
          </a:p>
        </p:txBody>
      </p:sp>
      <p:sp>
        <p:nvSpPr>
          <p:cNvPr id="218" name="Google Shape;218;p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Topic: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String, Pointer Review</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Character based File operations in UNIX</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Programming Exercises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634" name="Google Shape;634;p5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calculates e</a:t>
            </a:r>
            <a:r>
              <a:rPr b="0" baseline="30000" i="0" lang="en-US" sz="3200" u="none" cap="none" strike="noStrike">
                <a:solidFill>
                  <a:schemeClr val="dk1"/>
                </a:solidFill>
                <a:latin typeface="Verdana"/>
                <a:ea typeface="Verdana"/>
                <a:cs typeface="Verdana"/>
                <a:sym typeface="Verdana"/>
              </a:rPr>
              <a:t>x </a:t>
            </a:r>
            <a:r>
              <a:rPr b="0" i="0" lang="en-US" sz="3200" u="none" cap="none" strike="noStrike">
                <a:solidFill>
                  <a:schemeClr val="dk1"/>
                </a:solidFill>
                <a:latin typeface="Verdana"/>
                <a:ea typeface="Verdana"/>
                <a:cs typeface="Verdana"/>
                <a:sym typeface="Verdana"/>
              </a:rPr>
              <a:t>with two optional syntax:</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 50</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 50 0.0003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5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work</a:t>
            </a:r>
            <a:endParaRPr/>
          </a:p>
        </p:txBody>
      </p:sp>
      <p:sp>
        <p:nvSpPr>
          <p:cNvPr id="641" name="Google Shape;641;p5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command line program that solve the second degree equation ax</a:t>
            </a:r>
            <a:r>
              <a:rPr b="0" baseline="30000" i="0" lang="en-US" sz="3200" u="none" cap="none" strike="noStrike">
                <a:solidFill>
                  <a:schemeClr val="dk1"/>
                </a:solidFill>
                <a:latin typeface="Verdana"/>
                <a:ea typeface="Verdana"/>
                <a:cs typeface="Verdana"/>
                <a:sym typeface="Verdana"/>
              </a:rPr>
              <a:t>2</a:t>
            </a:r>
            <a:r>
              <a:rPr b="0" i="0" lang="en-US" sz="3200" u="none" cap="none" strike="noStrike">
                <a:solidFill>
                  <a:schemeClr val="dk1"/>
                </a:solidFill>
                <a:latin typeface="Verdana"/>
                <a:ea typeface="Verdana"/>
                <a:cs typeface="Verdana"/>
                <a:sym typeface="Verdana"/>
              </a:rPr>
              <a:t> + bx +c =0</a:t>
            </a:r>
            <a:r>
              <a:rPr b="0" baseline="30000" i="0" lang="en-US" sz="3200" u="none" cap="none" strike="noStrike">
                <a:solidFill>
                  <a:schemeClr val="dk1"/>
                </a:solidFill>
                <a:latin typeface="Verdana"/>
                <a:ea typeface="Verdana"/>
                <a:cs typeface="Verdana"/>
                <a:sym typeface="Verdana"/>
              </a:rPr>
              <a:t> </a:t>
            </a:r>
            <a:r>
              <a:rPr b="0" i="0" lang="en-US" sz="3200" u="none" cap="none" strike="noStrike">
                <a:solidFill>
                  <a:schemeClr val="dk1"/>
                </a:solidFill>
                <a:latin typeface="Verdana"/>
                <a:ea typeface="Verdana"/>
                <a:cs typeface="Verdana"/>
                <a:sym typeface="Verdana"/>
              </a:rPr>
              <a:t>with the following syntax: sde a b 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Example sde 1 2 1 return: x1=x2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647" name="Google Shape;647;p5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Improve exercise from week 1 that it can take command line arguments.</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replace bachkhoahoabinh oa ii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File Handling</a:t>
            </a:r>
            <a:endParaRPr/>
          </a:p>
        </p:txBody>
      </p:sp>
      <p:sp>
        <p:nvSpPr>
          <p:cNvPr id="654" name="Google Shape;654;p5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C communicates with files using a new datatype called a file pointer. </a:t>
            </a:r>
            <a:endParaRPr/>
          </a:p>
          <a:p>
            <a:pPr indent="-165100" lvl="0" marL="342900" marR="0" rtl="0" algn="l">
              <a:lnSpc>
                <a:spcPct val="100000"/>
              </a:lnSpc>
              <a:spcBef>
                <a:spcPts val="560"/>
              </a:spcBef>
              <a:spcAft>
                <a:spcPts val="0"/>
              </a:spcAft>
              <a:buClr>
                <a:schemeClr val="dk1"/>
              </a:buClr>
              <a:buSzPts val="2800"/>
              <a:buFont typeface="Verdana"/>
              <a:buNone/>
            </a:pPr>
            <a:r>
              <a:t/>
            </a:r>
            <a:endParaRPr b="1"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File pointer:</a:t>
            </a:r>
            <a:endParaRPr/>
          </a:p>
          <a:p>
            <a:pPr indent="-285750" lvl="1" marL="742950" marR="0" rtl="0" algn="l">
              <a:lnSpc>
                <a:spcPct val="10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references a disk file. </a:t>
            </a:r>
            <a:endParaRPr/>
          </a:p>
          <a:p>
            <a:pPr indent="-285750" lvl="1" marL="742950" marR="0" rtl="0" algn="l">
              <a:lnSpc>
                <a:spcPct val="10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used by a stream to conduct the operation of the I/O functions. </a:t>
            </a:r>
            <a:endParaRPr/>
          </a:p>
          <a:p>
            <a:pPr indent="-133350" lvl="1" marL="742950" marR="0" rtl="0" algn="l">
              <a:lnSpc>
                <a:spcPct val="100000"/>
              </a:lnSpc>
              <a:spcBef>
                <a:spcPts val="480"/>
              </a:spcBef>
              <a:spcAft>
                <a:spcPts val="0"/>
              </a:spcAft>
              <a:buClr>
                <a:schemeClr val="dk1"/>
              </a:buClr>
              <a:buSzPts val="2400"/>
              <a:buFont typeface="Verdana"/>
              <a:buNone/>
            </a:pPr>
            <a:r>
              <a:t/>
            </a:r>
            <a:endParaRPr b="1"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FILE *fptr;</a:t>
            </a:r>
            <a:r>
              <a:rPr b="0" i="0" lang="en-US" sz="2800" u="none" cap="none" strike="noStrike">
                <a:solidFill>
                  <a:schemeClr val="dk1"/>
                </a:solidFill>
                <a:latin typeface="Verdana"/>
                <a:ea typeface="Verdana"/>
                <a:cs typeface="Verdana"/>
                <a:sym typeface="Verdana"/>
              </a:rPr>
              <a:t> </a:t>
            </a:r>
            <a:endParaRPr b="1"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4 major operations</a:t>
            </a:r>
            <a:endParaRPr/>
          </a:p>
        </p:txBody>
      </p:sp>
      <p:sp>
        <p:nvSpPr>
          <p:cNvPr id="661" name="Google Shape;661;p5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Open the file</a:t>
            </a:r>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Read from a file → program</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to a file: Program → file</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Close the file.</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Opening a file</a:t>
            </a:r>
            <a:endParaRPr/>
          </a:p>
        </p:txBody>
      </p:sp>
      <p:sp>
        <p:nvSpPr>
          <p:cNvPr id="668" name="Google Shape;668;p60"/>
          <p:cNvSpPr txBox="1"/>
          <p:nvPr>
            <p:ph idx="1" type="body"/>
          </p:nvPr>
        </p:nvSpPr>
        <p:spPr>
          <a:xfrm>
            <a:off x="457200" y="1600200"/>
            <a:ext cx="8077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fopen() function.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FILE *fopen(const char *filename, const char *mode); </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FILE *fptr;</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if ((fptr = fopen("test.txt", "r")) == NULL){</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printf("Cannot open test.txt file.\n");</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exit(1);</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6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Opening a file</a:t>
            </a:r>
            <a:endParaRPr/>
          </a:p>
        </p:txBody>
      </p:sp>
      <p:sp>
        <p:nvSpPr>
          <p:cNvPr id="675" name="Google Shape;675;p6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filename: name of the file.</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can be a string literal: </a:t>
            </a:r>
            <a:r>
              <a:rPr b="1" i="0" lang="en-US" sz="2400" u="none" cap="none" strike="noStrike">
                <a:solidFill>
                  <a:schemeClr val="dk1"/>
                </a:solidFill>
                <a:latin typeface="Courier New"/>
                <a:ea typeface="Courier New"/>
                <a:cs typeface="Courier New"/>
                <a:sym typeface="Courier New"/>
              </a:rPr>
              <a:t>“data.txt”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may contain the full path of the file: </a:t>
            </a:r>
            <a:r>
              <a:rPr b="1" i="0" lang="en-US" sz="2400" u="none" cap="none" strike="noStrike">
                <a:solidFill>
                  <a:schemeClr val="dk1"/>
                </a:solidFill>
                <a:latin typeface="Courier New"/>
                <a:ea typeface="Courier New"/>
                <a:cs typeface="Courier New"/>
                <a:sym typeface="Courier New"/>
              </a:rPr>
              <a:t>“/root/hedspi/CProgrammingBasic/Lab1/data.txt”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may be a character array that contains the file name:</a:t>
            </a:r>
            <a:endParaRPr/>
          </a:p>
          <a:p>
            <a:pPr indent="-285750" lvl="1" marL="742950" marR="0" rtl="0" algn="l">
              <a:lnSpc>
                <a:spcPct val="100000"/>
              </a:lnSpc>
              <a:spcBef>
                <a:spcPts val="48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Courier New"/>
                <a:ea typeface="Courier New"/>
                <a:cs typeface="Courier New"/>
                <a:sym typeface="Courier New"/>
              </a:rPr>
              <a:t>char file_name[] = “junk.txt”;</a:t>
            </a:r>
            <a:endParaRPr/>
          </a:p>
          <a:p>
            <a:pPr indent="-285750" lvl="1" marL="742950" marR="0" rtl="0" algn="l">
              <a:lnSpc>
                <a:spcPct val="10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rgbClr val="CC6600"/>
              </a:buClr>
              <a:buSzPts val="2800"/>
              <a:buFont typeface="Times New Roman"/>
              <a:buChar char="•"/>
            </a:pPr>
            <a:r>
              <a:rPr b="1" i="1" lang="en-US" sz="2800" u="none" cap="none" strike="noStrike">
                <a:solidFill>
                  <a:srgbClr val="CC6600"/>
                </a:solidFill>
                <a:latin typeface="Times New Roman"/>
                <a:ea typeface="Times New Roman"/>
                <a:cs typeface="Times New Roman"/>
                <a:sym typeface="Times New Roman"/>
              </a:rPr>
              <a:t>NOTE:</a:t>
            </a:r>
            <a:r>
              <a:rPr b="0" i="1" lang="en-US" sz="2800" u="none" cap="none" strike="noStrike">
                <a:solidFill>
                  <a:schemeClr val="dk1"/>
                </a:solidFill>
                <a:latin typeface="Times New Roman"/>
                <a:ea typeface="Times New Roman"/>
                <a:cs typeface="Times New Roman"/>
                <a:sym typeface="Times New Roman"/>
              </a:rPr>
              <a:t> If the file path is not specified, the file  is located in the same folder as the C program.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6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Mode for text file</a:t>
            </a:r>
            <a:endParaRPr/>
          </a:p>
        </p:txBody>
      </p:sp>
      <p:graphicFrame>
        <p:nvGraphicFramePr>
          <p:cNvPr id="682" name="Google Shape;682;p62"/>
          <p:cNvGraphicFramePr/>
          <p:nvPr/>
        </p:nvGraphicFramePr>
        <p:xfrm>
          <a:off x="457200" y="1600200"/>
          <a:ext cx="3000000" cy="3000000"/>
        </p:xfrm>
        <a:graphic>
          <a:graphicData uri="http://schemas.openxmlformats.org/drawingml/2006/table">
            <a:tbl>
              <a:tblPr>
                <a:noFill/>
                <a:tableStyleId>{303F7A72-5669-404B-86DC-C4CF9EB8A427}</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reading.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text file for writing.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appending.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03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text file for reading or writing. </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text file for reading or writing.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a:t>
                      </a:r>
                      <a:endParaRPr/>
                    </a:p>
                  </a:txBody>
                  <a:tcPr marT="45725" marB="45725"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text file for appending.</a:t>
                      </a:r>
                      <a:endParaRPr/>
                    </a:p>
                  </a:txBody>
                  <a:tcPr marT="45725" marB="45725"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6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Mode for binary file</a:t>
            </a:r>
            <a:endParaRPr/>
          </a:p>
        </p:txBody>
      </p:sp>
      <p:graphicFrame>
        <p:nvGraphicFramePr>
          <p:cNvPr id="689" name="Google Shape;689;p63"/>
          <p:cNvGraphicFramePr/>
          <p:nvPr/>
        </p:nvGraphicFramePr>
        <p:xfrm>
          <a:off x="457200" y="1600200"/>
          <a:ext cx="3000000" cy="3000000"/>
        </p:xfrm>
        <a:graphic>
          <a:graphicData uri="http://schemas.openxmlformats.org/drawingml/2006/table">
            <a:tbl>
              <a:tblPr>
                <a:noFill/>
                <a:tableStyleId>{303F7A72-5669-404B-86DC-C4CF9EB8A427}</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appending.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or writing.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reading 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binary file for appending.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6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Closing a file</a:t>
            </a:r>
            <a:endParaRPr/>
          </a:p>
        </p:txBody>
      </p:sp>
      <p:sp>
        <p:nvSpPr>
          <p:cNvPr id="696" name="Google Shape;696;p6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fclose command can be used to disconnect a file pointer from a file. </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 fclose(FILE *stream);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a:t>
            </a:r>
            <a:endParaRPr/>
          </a:p>
        </p:txBody>
      </p:sp>
      <p:sp>
        <p:nvSpPr>
          <p:cNvPr id="225" name="Google Shape;225;p2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 block of many variables of the same type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can be declared for any type</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E.g. </a:t>
            </a:r>
            <a:r>
              <a:rPr b="0" i="0" lang="en-US" sz="2400" u="none" cap="none" strike="noStrike">
                <a:solidFill>
                  <a:srgbClr val="3333FF"/>
                </a:solidFill>
                <a:latin typeface="Courier New"/>
                <a:ea typeface="Courier New"/>
                <a:cs typeface="Courier New"/>
                <a:sym typeface="Courier New"/>
              </a:rPr>
              <a:t>int</a:t>
            </a:r>
            <a:r>
              <a:rPr b="0" i="0" lang="en-US" sz="2400" u="none" cap="none" strike="noStrike">
                <a:solidFill>
                  <a:schemeClr val="dk1"/>
                </a:solidFill>
                <a:latin typeface="Courier New"/>
                <a:ea typeface="Courier New"/>
                <a:cs typeface="Courier New"/>
                <a:sym typeface="Courier New"/>
              </a:rPr>
              <a:t> A[10]</a:t>
            </a:r>
            <a:r>
              <a:rPr b="0" i="0" lang="en-US" sz="2400" u="none" cap="none" strike="noStrike">
                <a:solidFill>
                  <a:schemeClr val="dk1"/>
                </a:solidFill>
                <a:latin typeface="Verdana"/>
                <a:ea typeface="Verdana"/>
                <a:cs typeface="Verdana"/>
                <a:sym typeface="Verdana"/>
              </a:rPr>
              <a:t> is an array of 10 integers.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Examples: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list of students’ marks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series of numbers entered by user</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vectors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matrices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65"/>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Example: File Open and Close</a:t>
            </a:r>
            <a:endParaRPr/>
          </a:p>
        </p:txBody>
      </p:sp>
      <p:sp>
        <p:nvSpPr>
          <p:cNvPr id="703" name="Google Shape;703;p65"/>
          <p:cNvSpPr txBox="1"/>
          <p:nvPr>
            <p:ph idx="1" type="body"/>
          </p:nvPr>
        </p:nvSpPr>
        <p:spPr>
          <a:xfrm>
            <a:off x="457200" y="990600"/>
            <a:ext cx="8229600" cy="506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  /* Opening and closing a file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  #include &lt;stdio.h&gt;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3:</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4:  enum {SUCCESS, FAIL};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5:</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6:  main(void)</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7: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8:     FILE *fptr;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9:     char filename[]= "haiku.txt";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10:    int reval = SUCCESS;</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11:</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12:    if ((fptr = fopen(filename, "r")) == NULL){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13:       printf("Cannot open %s.\n", filename);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14:       reval = FAIL;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15:    } else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16:       printf("The value of fptr: 0x%p\n", 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17:       printf("Ready to close the file.");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18:       fclose(fptr);</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19: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20:</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21:    return reval;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22: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Reading and Writing Disk Files</a:t>
            </a:r>
            <a:endParaRPr/>
          </a:p>
        </p:txBody>
      </p:sp>
      <p:sp>
        <p:nvSpPr>
          <p:cNvPr id="710" name="Google Shape;710;p6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 C, you can perform I/O operations in the following ways:</a:t>
            </a:r>
            <a:endParaRPr/>
          </a:p>
          <a:p>
            <a:pPr indent="-285750" lvl="1" marL="742950" marR="0" rtl="0" algn="l">
              <a:lnSpc>
                <a:spcPct val="100000"/>
              </a:lnSpc>
              <a:spcBef>
                <a:spcPts val="480"/>
              </a:spcBef>
              <a:spcAft>
                <a:spcPts val="0"/>
              </a:spcAft>
              <a:buClr>
                <a:srgbClr val="FF3300"/>
              </a:buClr>
              <a:buSzPts val="2400"/>
              <a:buFont typeface="Verdana"/>
              <a:buChar char="–"/>
            </a:pPr>
            <a:r>
              <a:rPr b="1" i="0" lang="en-US" sz="2400" u="none" cap="none" strike="noStrike">
                <a:solidFill>
                  <a:srgbClr val="FF3300"/>
                </a:solidFill>
                <a:latin typeface="Verdana"/>
                <a:ea typeface="Verdana"/>
                <a:cs typeface="Verdana"/>
                <a:sym typeface="Verdana"/>
              </a:rPr>
              <a:t>Read or write one character at a time.</a:t>
            </a:r>
            <a:r>
              <a:rPr b="0" i="0" lang="en-US" sz="2400" u="none" cap="none" strike="noStrike">
                <a:solidFill>
                  <a:schemeClr val="dk1"/>
                </a:solidFill>
                <a:latin typeface="Verdana"/>
                <a:ea typeface="Verdana"/>
                <a:cs typeface="Verdana"/>
                <a:sym typeface="Verdana"/>
              </a:rPr>
              <a:t> </a:t>
            </a:r>
            <a:endParaRPr/>
          </a:p>
          <a:p>
            <a:pPr indent="-133350" lvl="1" marL="74295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285750" lvl="1" marL="742950" marR="0" rtl="0" algn="l">
              <a:lnSpc>
                <a:spcPct val="100000"/>
              </a:lnSpc>
              <a:spcBef>
                <a:spcPts val="480"/>
              </a:spcBef>
              <a:spcAft>
                <a:spcPts val="0"/>
              </a:spcAft>
              <a:buClr>
                <a:srgbClr val="FF3300"/>
              </a:buClr>
              <a:buSzPts val="2400"/>
              <a:buFont typeface="Verdana"/>
              <a:buChar char="–"/>
            </a:pPr>
            <a:r>
              <a:rPr b="1" i="0" lang="en-US" sz="2400" u="none" cap="none" strike="noStrike">
                <a:solidFill>
                  <a:srgbClr val="FF3300"/>
                </a:solidFill>
                <a:latin typeface="Verdana"/>
                <a:ea typeface="Verdana"/>
                <a:cs typeface="Verdana"/>
                <a:sym typeface="Verdana"/>
              </a:rPr>
              <a:t>Read or write one line of text (that is, one character line) at a time. </a:t>
            </a:r>
            <a:endParaRPr/>
          </a:p>
          <a:p>
            <a:pPr indent="-285750" lvl="1" marL="742950" marR="0" rtl="0" algn="l">
              <a:lnSpc>
                <a:spcPct val="100000"/>
              </a:lnSpc>
              <a:spcBef>
                <a:spcPts val="480"/>
              </a:spcBef>
              <a:spcAft>
                <a:spcPts val="0"/>
              </a:spcAft>
              <a:buClr>
                <a:schemeClr val="dk1"/>
              </a:buClr>
              <a:buFont typeface="Verdana"/>
              <a:buNone/>
            </a:pPr>
            <a:r>
              <a:t/>
            </a:r>
            <a:endParaRPr b="1" i="0" sz="2400" u="none" cap="none" strike="noStrike">
              <a:solidFill>
                <a:srgbClr val="FF3300"/>
              </a:solidFill>
              <a:latin typeface="Verdana"/>
              <a:ea typeface="Verdana"/>
              <a:cs typeface="Verdana"/>
              <a:sym typeface="Verdana"/>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Read or write one block of characters at a time. </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6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Character based file operations in UNIX</a:t>
            </a:r>
            <a:endParaRPr/>
          </a:p>
        </p:txBody>
      </p:sp>
      <p:sp>
        <p:nvSpPr>
          <p:cNvPr id="717" name="Google Shape;717;p6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3300"/>
              </a:buClr>
              <a:buSzPts val="2800"/>
              <a:buFont typeface="Verdana"/>
              <a:buChar char="•"/>
            </a:pPr>
            <a:r>
              <a:rPr b="1" i="0" lang="en-US" sz="2800" u="none" cap="none" strike="noStrike">
                <a:solidFill>
                  <a:srgbClr val="FF3300"/>
                </a:solidFill>
                <a:latin typeface="Verdana"/>
                <a:ea typeface="Verdana"/>
                <a:cs typeface="Verdana"/>
                <a:sym typeface="Verdana"/>
              </a:rPr>
              <a:t>Read or write one character at a time.</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Character input and output</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fgetc() and fputc() </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fgetc(FILE *stream); </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fputc(int c , FILE *stream); </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6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F1</a:t>
            </a:r>
            <a:endParaRPr/>
          </a:p>
        </p:txBody>
      </p:sp>
      <p:sp>
        <p:nvSpPr>
          <p:cNvPr id="724" name="Google Shape;724;p6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Create a text file name lab1.txt with the content as you want.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to read from a text file one character at a time, then write it to a new file with the name lab1w.txt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69"/>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731" name="Google Shape;731;p69"/>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enum {SUCCESS, FAIL};</a:t>
            </a:r>
            <a:endParaRPr/>
          </a:p>
          <a:p>
            <a:pPr indent="-342900" lvl="0" marL="342900" marR="0" rtl="0" algn="l">
              <a:lnSpc>
                <a:spcPct val="9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CharReadWrite(FILE *fin, FILE *fout)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((c=fgetc(fin)) != EOF){</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fputc(c, fout);  /* write to a file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putchar(c);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 display character on the screen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0"/>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Solution</a:t>
            </a:r>
            <a:endParaRPr/>
          </a:p>
        </p:txBody>
      </p:sp>
      <p:sp>
        <p:nvSpPr>
          <p:cNvPr id="738" name="Google Shape;738;p70"/>
          <p:cNvSpPr txBox="1"/>
          <p:nvPr>
            <p:ph idx="1" type="body"/>
          </p:nvPr>
        </p:nvSpPr>
        <p:spPr>
          <a:xfrm>
            <a:off x="457200" y="685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enum {SUCCESS, FAIL};</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main(void)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FILE *fptr1, *fptr2;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 filename1[]= "lab1a.txt";</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 filename2[]= "lab1.txt";</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int reval = SUCCESS;</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if ((fptr1 = fopen(filename1, "w")) == NULL){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printf("Cannot open %s.\n", filename1);</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reval = FAIL;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 else if ((fptr2 = fopen(filename2, "r")) == NULL){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printf("Cannot open %s.\n", filename2);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reval = FAIL;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 else {</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CharReadWrite(fptr2, fptr1);</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fclose(fptr1);</a:t>
            </a:r>
            <a:endParaRPr/>
          </a:p>
          <a:p>
            <a:pPr indent="-285750" lvl="1" marL="74295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fclose(fptr2);</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return reval;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  work 3</a:t>
            </a:r>
            <a:endParaRPr/>
          </a:p>
        </p:txBody>
      </p:sp>
      <p:sp>
        <p:nvSpPr>
          <p:cNvPr id="745" name="Google Shape;745;p7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the command cp by your self to copy a text file to another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Attention: Check syntax – help user..</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mycp a1.txt a2.txt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7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bổ sung</a:t>
            </a:r>
            <a:endParaRPr/>
          </a:p>
        </p:txBody>
      </p:sp>
      <p:sp>
        <p:nvSpPr>
          <p:cNvPr id="752" name="Google Shape;752;p7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Viết chương trình tên là statsfile nhận 1 tham số dòng lệnh là tên 1 file văn bản.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Sau đó in ra thống kê số lần xuất hiện của các ký tự (không phân biệt chữ hoa chữ thường) có trong nội dung file (In kết quả ra màn hình)</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Dùng chương trình đã dịch để thống kê chương trình nguồn.</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Ghi kết quả vào file sourcestats.txt</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7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(cont)</a:t>
            </a:r>
            <a:endParaRPr/>
          </a:p>
        </p:txBody>
      </p:sp>
      <p:sp>
        <p:nvSpPr>
          <p:cNvPr id="759" name="Google Shape;759;p7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to read sentences from a specified file one character at a time.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Each capital letter is converted into a lower-case letter, and each lower-case letter is converted into a capital letter. The new sentence is then written into another file.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Note that you must output numbers, the signs as they are.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74"/>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766" name="Google Shape;766;p74"/>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Just modify the function CharReadWrite and character manipulate functions in &lt;ctype.h&gt; </a:t>
            </a:r>
            <a:endParaRPr/>
          </a:p>
          <a:p>
            <a:pPr indent="-342900" lvl="0" marL="342900" marR="0" rtl="0" algn="l">
              <a:lnSpc>
                <a:spcPct val="90000"/>
              </a:lnSpc>
              <a:spcBef>
                <a:spcPts val="440"/>
              </a:spcBef>
              <a:spcAft>
                <a:spcPts val="0"/>
              </a:spcAft>
              <a:buClr>
                <a:schemeClr val="dk1"/>
              </a:buClr>
              <a:buFont typeface="Verdana"/>
              <a:buNone/>
            </a:pPr>
            <a:r>
              <a:t/>
            </a:r>
            <a:endParaRPr b="1" i="0" sz="2200" u="none" cap="none" strike="noStrike">
              <a:solidFill>
                <a:schemeClr val="dk1"/>
              </a:solidFill>
              <a:latin typeface="Courier New"/>
              <a:ea typeface="Courier New"/>
              <a:cs typeface="Courier New"/>
              <a:sym typeface="Courier New"/>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CharReadWrite(FILE *fin, FILE *fout)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((c=fgetc(fin)) != EOF){</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if islower(c) c=toupper(c);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else if isupper(c) c=tolower(c);</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fputc(c, fout);  /* write to a file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putchar(c);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 display character on the screen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Arrays in Memory</a:t>
            </a:r>
            <a:endParaRPr/>
          </a:p>
        </p:txBody>
      </p:sp>
      <p:sp>
        <p:nvSpPr>
          <p:cNvPr id="232" name="Google Shape;232;p21"/>
          <p:cNvSpPr txBox="1"/>
          <p:nvPr/>
        </p:nvSpPr>
        <p:spPr>
          <a:xfrm>
            <a:off x="685800" y="1828800"/>
            <a:ext cx="7772400" cy="4419600"/>
          </a:xfrm>
          <a:prstGeom prst="rect">
            <a:avLst/>
          </a:prstGeom>
          <a:noFill/>
          <a:ln>
            <a:noFill/>
          </a:ln>
        </p:spPr>
        <p:txBody>
          <a:bodyPr anchorCtr="0" anchor="t" bIns="45700" lIns="91425" spcFirstLastPara="1" rIns="91425" wrap="square" tIns="45700">
            <a:noAutofit/>
          </a:bodyPr>
          <a:lstStyle/>
          <a:p>
            <a:pPr indent="-447675" lvl="0" marL="447675"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Sequence of variables of specified type</a:t>
            </a:r>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array variable itself holds the address in memory of beginning of sequence</a:t>
            </a:r>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Example:</a:t>
            </a:r>
            <a:endParaRPr/>
          </a:p>
          <a:p>
            <a:pPr indent="-447675" lvl="0" marL="447675"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a:t>
            </a:r>
            <a:r>
              <a:rPr b="1" i="0" lang="en-US" sz="2400" u="none">
                <a:solidFill>
                  <a:schemeClr val="dk1"/>
                </a:solidFill>
                <a:latin typeface="Courier New"/>
                <a:ea typeface="Courier New"/>
                <a:cs typeface="Courier New"/>
                <a:sym typeface="Courier New"/>
              </a:rPr>
              <a:t>double S[10];</a:t>
            </a:r>
            <a:r>
              <a:rPr b="0" i="0" lang="en-US" sz="2800" u="none">
                <a:solidFill>
                  <a:schemeClr val="dk1"/>
                </a:solidFill>
                <a:latin typeface="Verdana"/>
                <a:ea typeface="Verdana"/>
                <a:cs typeface="Verdana"/>
                <a:sym typeface="Verdana"/>
              </a:rPr>
              <a:t>  </a:t>
            </a:r>
            <a:endParaRPr/>
          </a:p>
          <a:p>
            <a:pPr indent="-447675" lvl="0" marL="447675" marR="0" rtl="0" algn="l">
              <a:lnSpc>
                <a:spcPct val="10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447675" lvl="0" marL="447675"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k-th element of array A is specified by A[k-1]   </a:t>
            </a:r>
            <a:r>
              <a:rPr b="1" i="0" lang="en-US" sz="2800" u="none">
                <a:solidFill>
                  <a:srgbClr val="3333FF"/>
                </a:solidFill>
                <a:latin typeface="Verdana"/>
                <a:ea typeface="Verdana"/>
                <a:cs typeface="Verdana"/>
                <a:sym typeface="Verdana"/>
              </a:rPr>
              <a:t>(0-based)</a:t>
            </a:r>
            <a:endParaRPr/>
          </a:p>
          <a:p>
            <a:pPr indent="0" lvl="0" marL="0" marR="0" rtl="0" algn="l">
              <a:lnSpc>
                <a:spcPct val="100000"/>
              </a:lnSpc>
              <a:spcBef>
                <a:spcPts val="0"/>
              </a:spcBef>
              <a:spcAft>
                <a:spcPts val="0"/>
              </a:spcAft>
              <a:buNone/>
            </a:pPr>
            <a:r>
              <a:t/>
            </a:r>
            <a:endParaRPr b="1" i="0" sz="2800" u="none">
              <a:solidFill>
                <a:srgbClr val="3333FF"/>
              </a:solidFill>
              <a:latin typeface="Verdana"/>
              <a:ea typeface="Verdana"/>
              <a:cs typeface="Verdana"/>
              <a:sym typeface="Verdana"/>
            </a:endParaRPr>
          </a:p>
        </p:txBody>
      </p:sp>
      <p:sp>
        <p:nvSpPr>
          <p:cNvPr id="233" name="Google Shape;233;p21"/>
          <p:cNvSpPr txBox="1"/>
          <p:nvPr/>
        </p:nvSpPr>
        <p:spPr>
          <a:xfrm>
            <a:off x="4114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4" name="Google Shape;234;p21"/>
          <p:cNvSpPr txBox="1"/>
          <p:nvPr/>
        </p:nvSpPr>
        <p:spPr>
          <a:xfrm>
            <a:off x="45720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5" name="Google Shape;235;p21"/>
          <p:cNvSpPr txBox="1"/>
          <p:nvPr/>
        </p:nvSpPr>
        <p:spPr>
          <a:xfrm>
            <a:off x="50292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6" name="Google Shape;236;p21"/>
          <p:cNvSpPr txBox="1"/>
          <p:nvPr/>
        </p:nvSpPr>
        <p:spPr>
          <a:xfrm>
            <a:off x="54864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7" name="Google Shape;237;p21"/>
          <p:cNvSpPr txBox="1"/>
          <p:nvPr/>
        </p:nvSpPr>
        <p:spPr>
          <a:xfrm>
            <a:off x="5943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8" name="Google Shape;238;p21"/>
          <p:cNvSpPr txBox="1"/>
          <p:nvPr/>
        </p:nvSpPr>
        <p:spPr>
          <a:xfrm>
            <a:off x="6400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9" name="Google Shape;239;p21"/>
          <p:cNvSpPr txBox="1"/>
          <p:nvPr/>
        </p:nvSpPr>
        <p:spPr>
          <a:xfrm>
            <a:off x="68580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0" name="Google Shape;240;p21"/>
          <p:cNvSpPr txBox="1"/>
          <p:nvPr/>
        </p:nvSpPr>
        <p:spPr>
          <a:xfrm>
            <a:off x="73152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1" name="Google Shape;241;p21"/>
          <p:cNvSpPr txBox="1"/>
          <p:nvPr/>
        </p:nvSpPr>
        <p:spPr>
          <a:xfrm>
            <a:off x="77724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2" name="Google Shape;242;p21"/>
          <p:cNvSpPr txBox="1"/>
          <p:nvPr/>
        </p:nvSpPr>
        <p:spPr>
          <a:xfrm>
            <a:off x="8229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3" name="Google Shape;243;p21"/>
          <p:cNvSpPr txBox="1"/>
          <p:nvPr/>
        </p:nvSpPr>
        <p:spPr>
          <a:xfrm>
            <a:off x="41910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0</a:t>
            </a:r>
            <a:endParaRPr/>
          </a:p>
        </p:txBody>
      </p:sp>
      <p:sp>
        <p:nvSpPr>
          <p:cNvPr id="244" name="Google Shape;244;p21"/>
          <p:cNvSpPr txBox="1"/>
          <p:nvPr/>
        </p:nvSpPr>
        <p:spPr>
          <a:xfrm>
            <a:off x="46482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a:t>
            </a:r>
            <a:endParaRPr/>
          </a:p>
        </p:txBody>
      </p:sp>
      <p:sp>
        <p:nvSpPr>
          <p:cNvPr id="245" name="Google Shape;245;p21"/>
          <p:cNvSpPr txBox="1"/>
          <p:nvPr/>
        </p:nvSpPr>
        <p:spPr>
          <a:xfrm>
            <a:off x="51054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a:t>
            </a:r>
            <a:endParaRPr/>
          </a:p>
        </p:txBody>
      </p:sp>
      <p:sp>
        <p:nvSpPr>
          <p:cNvPr id="246" name="Google Shape;246;p21"/>
          <p:cNvSpPr txBox="1"/>
          <p:nvPr/>
        </p:nvSpPr>
        <p:spPr>
          <a:xfrm>
            <a:off x="55626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3</a:t>
            </a:r>
            <a:endParaRPr/>
          </a:p>
        </p:txBody>
      </p:sp>
      <p:sp>
        <p:nvSpPr>
          <p:cNvPr id="247" name="Google Shape;247;p21"/>
          <p:cNvSpPr txBox="1"/>
          <p:nvPr/>
        </p:nvSpPr>
        <p:spPr>
          <a:xfrm>
            <a:off x="6019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4</a:t>
            </a:r>
            <a:endParaRPr/>
          </a:p>
        </p:txBody>
      </p:sp>
      <p:sp>
        <p:nvSpPr>
          <p:cNvPr id="248" name="Google Shape;248;p21"/>
          <p:cNvSpPr txBox="1"/>
          <p:nvPr/>
        </p:nvSpPr>
        <p:spPr>
          <a:xfrm>
            <a:off x="64770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a:t>
            </a:r>
            <a:endParaRPr/>
          </a:p>
        </p:txBody>
      </p:sp>
      <p:sp>
        <p:nvSpPr>
          <p:cNvPr id="249" name="Google Shape;249;p21"/>
          <p:cNvSpPr txBox="1"/>
          <p:nvPr/>
        </p:nvSpPr>
        <p:spPr>
          <a:xfrm>
            <a:off x="69342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a:t>
            </a:r>
            <a:endParaRPr/>
          </a:p>
        </p:txBody>
      </p:sp>
      <p:sp>
        <p:nvSpPr>
          <p:cNvPr id="250" name="Google Shape;250;p21"/>
          <p:cNvSpPr txBox="1"/>
          <p:nvPr/>
        </p:nvSpPr>
        <p:spPr>
          <a:xfrm>
            <a:off x="73914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a:t>
            </a:r>
            <a:endParaRPr/>
          </a:p>
        </p:txBody>
      </p:sp>
      <p:sp>
        <p:nvSpPr>
          <p:cNvPr id="251" name="Google Shape;251;p21"/>
          <p:cNvSpPr txBox="1"/>
          <p:nvPr/>
        </p:nvSpPr>
        <p:spPr>
          <a:xfrm>
            <a:off x="78486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a:t>
            </a:r>
            <a:endParaRPr/>
          </a:p>
        </p:txBody>
      </p:sp>
      <p:sp>
        <p:nvSpPr>
          <p:cNvPr id="252" name="Google Shape;252;p21"/>
          <p:cNvSpPr txBox="1"/>
          <p:nvPr/>
        </p:nvSpPr>
        <p:spPr>
          <a:xfrm>
            <a:off x="8305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a:t>
            </a:r>
            <a:endParaRPr/>
          </a:p>
        </p:txBody>
      </p:sp>
      <p:sp>
        <p:nvSpPr>
          <p:cNvPr id="253" name="Google Shape;253;p21"/>
          <p:cNvSpPr txBox="1"/>
          <p:nvPr/>
        </p:nvSpPr>
        <p:spPr>
          <a:xfrm>
            <a:off x="3657600" y="4800600"/>
            <a:ext cx="304800" cy="3698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S</a:t>
            </a:r>
            <a:endParaRPr/>
          </a:p>
        </p:txBody>
      </p:sp>
      <p:cxnSp>
        <p:nvCxnSpPr>
          <p:cNvPr id="254" name="Google Shape;254;p21"/>
          <p:cNvCxnSpPr/>
          <p:nvPr/>
        </p:nvCxnSpPr>
        <p:spPr>
          <a:xfrm flipH="1" rot="10800000">
            <a:off x="3962400" y="4648237"/>
            <a:ext cx="381000" cy="338100"/>
          </a:xfrm>
          <a:prstGeom prst="bentConnector2">
            <a:avLst/>
          </a:prstGeom>
          <a:noFill/>
          <a:ln cap="flat" cmpd="sng" w="9525">
            <a:solidFill>
              <a:schemeClr val="dk1"/>
            </a:solidFill>
            <a:prstDash val="solid"/>
            <a:miter lim="800000"/>
            <a:headEnd len="sm" w="sm" type="none"/>
            <a:tailEnd len="med" w="med" type="triangle"/>
          </a:ln>
        </p:spPr>
      </p:cxnSp>
      <p:sp>
        <p:nvSpPr>
          <p:cNvPr id="255" name="Google Shape;255;p21"/>
          <p:cNvSpPr txBox="1"/>
          <p:nvPr/>
        </p:nvSpPr>
        <p:spPr>
          <a:xfrm>
            <a:off x="86868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6" name="Google Shape;256;p21"/>
          <p:cNvSpPr txBox="1"/>
          <p:nvPr/>
        </p:nvSpPr>
        <p:spPr>
          <a:xfrm>
            <a:off x="3657600" y="426720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7" name="Google Shape;257;p21"/>
          <p:cNvSpPr txBox="1"/>
          <p:nvPr/>
        </p:nvSpPr>
        <p:spPr>
          <a:xfrm>
            <a:off x="8686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
        <p:nvSpPr>
          <p:cNvPr id="258" name="Google Shape;258;p21"/>
          <p:cNvSpPr txBox="1"/>
          <p:nvPr/>
        </p:nvSpPr>
        <p:spPr>
          <a:xfrm>
            <a:off x="3733800" y="4267200"/>
            <a:ext cx="304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772" name="Google Shape;772;p7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Given a text file call class1EF.txt. Write a program to insert a space line between each line in file's content.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778" name="Google Shape;778;p76"/>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#include &lt;stdlib.h&gt;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void   double_space(FILE *, FILE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void   prn_info(char *);</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int main(int argc, char **argv)</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FILE   *ifp, *ofp;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 (argc != 3)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prn_info(argv[0]);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exit(1);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ifp = fopen(argv[1], "r");     /* open for reading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ofp = fopen(argv[2], "w");     /* open for writing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double_space(ifp, ofp);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fclose(ifp);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fclose(ofp);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7"/>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784" name="Google Shape;784;p77"/>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void double_space(FILE *ifp, FILE *ofp)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c;</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while ((c = fgetc(ifp)) != EOF)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fputc(c, ofp);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 == '\n')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fputc('\n', ofp);   /* found a newline - duplicate 				it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void prn_info(char *pgm_name)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printf("\n%s%s%s\n\n%s%s\n\n",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"Usage:  ", pgm_name, "  infile  outfile",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"The contents of infile will be double-spaced ",</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"and written to outfile.");</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7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Mã hóa cộng (tuần 2)</a:t>
            </a:r>
            <a:endParaRPr/>
          </a:p>
        </p:txBody>
      </p:sp>
      <p:sp>
        <p:nvSpPr>
          <p:cNvPr id="791" name="Google Shape;791;p7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Viết chương trình mã hóa file văn bản theo thuật toán mã hóa cộng nhận hai tham số:</a:t>
            </a:r>
            <a:endParaRPr/>
          </a:p>
          <a:p>
            <a:pPr indent="-285750" lvl="1" marL="742950" marR="0" rtl="0" algn="l">
              <a:lnSpc>
                <a:spcPct val="70000"/>
              </a:lnSpc>
              <a:spcBef>
                <a:spcPts val="380"/>
              </a:spcBef>
              <a:spcAft>
                <a:spcPts val="0"/>
              </a:spcAft>
              <a:buClr>
                <a:schemeClr val="dk1"/>
              </a:buClr>
              <a:buSzPts val="1900"/>
              <a:buFont typeface="Verdana"/>
              <a:buChar char="–"/>
            </a:pPr>
            <a:r>
              <a:rPr b="0" i="0" lang="en-US" sz="1900" u="none" cap="none" strike="noStrike">
                <a:solidFill>
                  <a:schemeClr val="dk1"/>
                </a:solidFill>
                <a:latin typeface="Verdana"/>
                <a:ea typeface="Verdana"/>
                <a:cs typeface="Verdana"/>
                <a:sym typeface="Verdana"/>
              </a:rPr>
              <a:t>tên file</a:t>
            </a:r>
            <a:endParaRPr/>
          </a:p>
          <a:p>
            <a:pPr indent="-285750" lvl="1" marL="742950" marR="0" rtl="0" algn="l">
              <a:lnSpc>
                <a:spcPct val="70000"/>
              </a:lnSpc>
              <a:spcBef>
                <a:spcPts val="380"/>
              </a:spcBef>
              <a:spcAft>
                <a:spcPts val="0"/>
              </a:spcAft>
              <a:buClr>
                <a:schemeClr val="dk1"/>
              </a:buClr>
              <a:buSzPts val="1900"/>
              <a:buFont typeface="Verdana"/>
              <a:buChar char="–"/>
            </a:pPr>
            <a:r>
              <a:rPr b="0" i="0" lang="en-US" sz="1900" u="none" cap="none" strike="noStrike">
                <a:solidFill>
                  <a:schemeClr val="dk1"/>
                </a:solidFill>
                <a:latin typeface="Verdana"/>
                <a:ea typeface="Verdana"/>
                <a:cs typeface="Verdana"/>
                <a:sym typeface="Verdana"/>
              </a:rPr>
              <a:t>độ lệch cộng</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Thuật toán đơn giản như sau: nếu độ lệch cộng là 3: thì các ký tự sẽ được mã hóa thành ký tự đứng sau nó 3 vị trí trong bảng mã ASCII. </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Ví dụ A→D, B→ E</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Sau đó viết chương trình tương tự nhưng có tác dụng giải mã (decode) </a:t>
            </a:r>
            <a:endParaRPr/>
          </a:p>
          <a:p>
            <a:pPr indent="-203200" lvl="0" marL="342900" marR="0" rtl="0" algn="l">
              <a:lnSpc>
                <a:spcPct val="70000"/>
              </a:lnSpc>
              <a:spcBef>
                <a:spcPts val="440"/>
              </a:spcBef>
              <a:spcAft>
                <a:spcPts val="0"/>
              </a:spcAft>
              <a:buClr>
                <a:schemeClr val="dk1"/>
              </a:buClr>
              <a:buSzPts val="2200"/>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B. Cải tiến để việc mã hóa là vòng tròn trong bảng chữ cái. Ví dụ A-&gt; D,…, Z -&gt;C</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Kết quả mã hóa, giải mã đều thực hiện trực tiếp trên file nguồn.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7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ICT56</a:t>
            </a:r>
            <a:endParaRPr/>
          </a:p>
        </p:txBody>
      </p:sp>
      <p:sp>
        <p:nvSpPr>
          <p:cNvPr id="797" name="Google Shape;797;p7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tham số dòng lệnh là đường dẫn đến một file văn bản (kích thước &lt;80 dòng). Chương trình thêm một dòng mới vào cuối file với nội dung chứa các ký tự đầu tiên của các dòng trong file ban đầu.</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8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3300"/>
              </a:buClr>
              <a:buFont typeface="Verdana"/>
              <a:buNone/>
            </a:pPr>
            <a:r>
              <a:rPr b="0" i="0" lang="en-US" sz="4400" u="none" cap="none" strike="noStrike">
                <a:solidFill>
                  <a:srgbClr val="FF3300"/>
                </a:solidFill>
                <a:latin typeface="Verdana"/>
                <a:ea typeface="Verdana"/>
                <a:cs typeface="Verdana"/>
                <a:sym typeface="Verdana"/>
              </a:rPr>
              <a:t>Read or write one line at a time.</a:t>
            </a:r>
            <a:endParaRPr/>
          </a:p>
        </p:txBody>
      </p:sp>
      <p:sp>
        <p:nvSpPr>
          <p:cNvPr id="804" name="Google Shape;804;p8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Two functions: fgets() and fputs()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char *fgets(char *s, int n, FILE *stream);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 references an array that is used to store characters</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 specifies the maximum number of array elements.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fgets() function can read up to n-1 characters, and can append a null character after the last character fetched, until a newline or an EOF is encountered.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8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3300"/>
              </a:buClr>
              <a:buFont typeface="Verdana"/>
              <a:buNone/>
            </a:pPr>
            <a:r>
              <a:rPr b="0" i="0" lang="en-US" sz="4400" u="none" cap="none" strike="noStrike">
                <a:solidFill>
                  <a:srgbClr val="FF3300"/>
                </a:solidFill>
                <a:latin typeface="Verdana"/>
                <a:ea typeface="Verdana"/>
                <a:cs typeface="Verdana"/>
                <a:sym typeface="Verdana"/>
              </a:rPr>
              <a:t>Read or write one line at a time.</a:t>
            </a:r>
            <a:endParaRPr/>
          </a:p>
        </p:txBody>
      </p:sp>
      <p:sp>
        <p:nvSpPr>
          <p:cNvPr id="811" name="Google Shape;811;p8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 fputs(const char *s, FILE *stream);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 array that contains the characters to be written to a file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return value</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0 for success </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non zero in case of fail.</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8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817" name="Google Shape;817;p8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Redo the exercise F1 but the program will read and write one character line at a time.</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83"/>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23" name="Google Shape;823;p83"/>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enum {SUCCESS, FAIL, MAX_LEN = 81 };</a:t>
            </a:r>
            <a:endParaRPr/>
          </a:p>
          <a:p>
            <a:pPr indent="-342900" lvl="0" marL="342900" marR="0" rtl="0" algn="l">
              <a:lnSpc>
                <a:spcPct val="8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void LineReadWrite(FILE *fin, FILE *fout)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buff[MAX_LEN];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while (fgets(buff, MAX_LEN, fin) != NULL)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fputs(buff, fout);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printf("%s", buff);</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84"/>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Solution</a:t>
            </a:r>
            <a:endParaRPr/>
          </a:p>
        </p:txBody>
      </p:sp>
      <p:sp>
        <p:nvSpPr>
          <p:cNvPr id="829" name="Google Shape;829;p84"/>
          <p:cNvSpPr txBox="1"/>
          <p:nvPr>
            <p:ph idx="1" type="body"/>
          </p:nvPr>
        </p:nvSpPr>
        <p:spPr>
          <a:xfrm>
            <a:off x="457200" y="685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main(void)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FILE *fptr1, *fptr2;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char filename1[]= "lab1a.txt";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char filename2[]= "lab1.txt";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if ((fptr1 = fopen(filename1, "w"))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printf("Cannot open %s.\n", filename1);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 else if ((fptr2 = fopen(filename2, "r"))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printf("Cannot open %s.\n", filename2);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 else {</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LineReadWrite(fptr2, fptr1);</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fclose(fptr1);</a:t>
            </a:r>
            <a:endParaRPr/>
          </a:p>
          <a:p>
            <a:pPr indent="-285750" lvl="1" marL="74295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fclose(fptr2);</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Example - reverse</a:t>
            </a:r>
            <a:endParaRPr/>
          </a:p>
        </p:txBody>
      </p:sp>
      <p:sp>
        <p:nvSpPr>
          <p:cNvPr id="264" name="Google Shape;264;p2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#include</a:t>
            </a:r>
            <a:r>
              <a:rPr b="1" i="0" lang="en-US" sz="1800" u="none" cap="none" strike="noStrike">
                <a:solidFill>
                  <a:schemeClr val="dk1"/>
                </a:solidFill>
                <a:latin typeface="Courier New"/>
                <a:ea typeface="Courier New"/>
                <a:cs typeface="Courier New"/>
                <a:sym typeface="Courier New"/>
              </a:rPr>
              <a:t> &lt;stdio.h&gt;</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3333FF"/>
              </a:buClr>
              <a:buFont typeface="Courier New"/>
              <a:buNone/>
            </a:pP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3333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i, A[10];</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printf("please enter 10 numbers:\n");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for</a:t>
            </a:r>
            <a:r>
              <a:rPr b="1" i="0" lang="en-US" sz="1800" u="none" cap="none" strike="noStrike">
                <a:solidFill>
                  <a:schemeClr val="dk1"/>
                </a:solidFill>
                <a:latin typeface="Courier New"/>
                <a:ea typeface="Courier New"/>
                <a:cs typeface="Courier New"/>
                <a:sym typeface="Courier New"/>
              </a:rPr>
              <a:t>(i=0; i&lt;10; 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scanf("%d", &amp;A[i]);</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printf("numbers in reversed order:\n");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for</a:t>
            </a:r>
            <a:r>
              <a:rPr b="1" i="0" lang="en-US" sz="1800" u="none" cap="none" strike="noStrike">
                <a:solidFill>
                  <a:schemeClr val="dk1"/>
                </a:solidFill>
                <a:latin typeface="Courier New"/>
                <a:ea typeface="Courier New"/>
                <a:cs typeface="Courier New"/>
                <a:sym typeface="Courier New"/>
              </a:rPr>
              <a:t>(i=9; i&gt;=0; 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printf("%d\n", A[i]);</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3333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8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New Exercise (ICT54)</a:t>
            </a:r>
            <a:endParaRPr/>
          </a:p>
        </p:txBody>
      </p:sp>
      <p:sp>
        <p:nvSpPr>
          <p:cNvPr id="835" name="Google Shape;835;p8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named mycat that read and display on the screen the content of a given file. The command can take 1 or 2 arguments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cat &lt;filename&gt; : display content to the end</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cat &lt;filename&gt; -p : view page by page.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8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 and write formated text</a:t>
            </a:r>
            <a:endParaRPr/>
          </a:p>
        </p:txBody>
      </p:sp>
      <p:sp>
        <p:nvSpPr>
          <p:cNvPr id="842" name="Google Shape;842;p8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fscanf( FILE *stream, const char *format, ...);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This function works like scanf except that it read from a file stream.</a:t>
            </a:r>
            <a:endParaRPr/>
          </a:p>
          <a:p>
            <a:pPr indent="-165100" lvl="0" marL="342900" marR="0" rtl="0" algn="l">
              <a:lnSpc>
                <a:spcPct val="10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 fprintf(FILE *stream, const char *format, ...); </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only difference between fprintf and printf is that fprintf can redirect output to a particular stream.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8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849" name="Google Shape;849;p8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Write a program to read two or more lines into an array of character strings one by one from a specified file and find the length of each line. You must write the length of each line and character string in the file.</a:t>
            </a:r>
            <a:endParaRPr/>
          </a:p>
          <a:p>
            <a:pPr indent="-342900" lvl="0" marL="342900" marR="0" rtl="0" algn="l">
              <a:lnSpc>
                <a:spcPct val="9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For example, one line in an input file</a:t>
            </a:r>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The quick brown fox jumps over the lazy dog.</a:t>
            </a:r>
            <a:endParaRPr/>
          </a:p>
          <a:p>
            <a:pPr indent="-342900" lvl="0" marL="342900" marR="0" rtl="0" algn="l">
              <a:lnSpc>
                <a:spcPct val="9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should be output as follows.</a:t>
            </a:r>
            <a:endParaRPr/>
          </a:p>
          <a:p>
            <a:pPr indent="-342900" lvl="0" marL="342900" marR="0" rtl="0" algn="l">
              <a:lnSpc>
                <a:spcPct val="9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44 The quick brown fox jumps over the lazy dog.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8"/>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56" name="Google Shape;856;p88"/>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1" lang="en-US" sz="2400" u="none" cap="none" strike="noStrike">
                <a:solidFill>
                  <a:schemeClr val="dk1"/>
                </a:solidFill>
                <a:latin typeface="Courier New"/>
                <a:ea typeface="Courier New"/>
                <a:cs typeface="Courier New"/>
                <a:sym typeface="Courier New"/>
              </a:rPr>
              <a:t>Just Modify the function LineReadWrite using strlen and fprintf</a:t>
            </a:r>
            <a:endParaRPr/>
          </a:p>
          <a:p>
            <a:pPr indent="-342900" lvl="0" marL="342900" marR="0" rtl="0" algn="l">
              <a:lnSpc>
                <a:spcPct val="80000"/>
              </a:lnSpc>
              <a:spcBef>
                <a:spcPts val="480"/>
              </a:spcBef>
              <a:spcAft>
                <a:spcPts val="0"/>
              </a:spcAft>
              <a:buClr>
                <a:schemeClr val="dk1"/>
              </a:buClr>
              <a:buFont typeface="Verdana"/>
              <a:buNone/>
            </a:pPr>
            <a:r>
              <a:t/>
            </a:r>
            <a:endParaRPr b="1" i="1"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LineReadWrite(FILE *fin, FILE *fout)</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char buff[MAX_LEN];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int len;</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while (fgets(buff, MAX_LEN, fin)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len = strlen(buff)-1;</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fprintf(fout, "%d %s", len, buff);</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printf("%s", buff);</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8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(tuần 2)</a:t>
            </a:r>
            <a:endParaRPr/>
          </a:p>
        </p:txBody>
      </p:sp>
      <p:sp>
        <p:nvSpPr>
          <p:cNvPr id="863" name="Google Shape;863;p8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Tạo một file văn bản nội dung là danh sách lớp của sinh viên. Mỗi dòng gồm 4 trường sau:</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STT   Mã số SV Họ Và Tên  Số ĐT</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Sau đó đọc các thông tin này từ file vào một mảng cấu trúc.</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Yêu cầu nhập điểm cho mỗi SV</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Ghi lại kết quả vào file bangdiem.txt có thêm trường điểm tương ứng mỗi SV</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Hòa trộn theo dòng </a:t>
            </a:r>
            <a:endParaRPr/>
          </a:p>
        </p:txBody>
      </p:sp>
      <p:sp>
        <p:nvSpPr>
          <p:cNvPr id="870" name="Google Shape;870;p9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nhận tham số từ dòng lệnh</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merge file1 file2 file3</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Chương trình sẽ đọc file1 file2 vào tạo ra file 3 với nội dung xen kẽ 1 dòng từ file1 sẽ đến 1 dòng từ file2. Chú ý là số dòng của file1 file2 khác nhau – khi không thể copy xen kẽ thì việc copy thực hiện bình thường.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91"/>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877" name="Google Shape;877;p91"/>
          <p:cNvSpPr txBox="1"/>
          <p:nvPr>
            <p:ph idx="1" type="body"/>
          </p:nvPr>
        </p:nvSpPr>
        <p:spPr>
          <a:xfrm>
            <a:off x="4572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LineMerge(FILE *f1, FILE *f2, FILE *f3)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buff1[MAX_LEN], buff2[MAX_LEN];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int len;</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((fgets(buff1, MAX_LEN, f1) != NULL)&amp;&amp; (fgets(buff2, MAX_LEN, f2)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fputs(buff2,f3);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if (buff1!= NULL)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(fgets(buff1, MAX_LEN, f1)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fputs(buff1,f3);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while (fgets(buff2, MAX_LEN, f2) != NULL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fputs(buff2,f3);</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9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Source code with line number</a:t>
            </a:r>
            <a:endParaRPr/>
          </a:p>
        </p:txBody>
      </p:sp>
      <p:sp>
        <p:nvSpPr>
          <p:cNvPr id="884" name="Google Shape;884;p9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convert your source code C to a file that indicate the line number at the beginning of each line of code.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9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a:t>
            </a:r>
            <a:endParaRPr/>
          </a:p>
        </p:txBody>
      </p:sp>
      <p:sp>
        <p:nvSpPr>
          <p:cNvPr id="891" name="Google Shape;891;p9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Write a program to read a text file created with emacs. Put a line number to the head of the line and output the contents of the file to the standard output. A text file name can be specified as the argument to the program.</a:t>
            </a:r>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For example, the following content of a text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This is sample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Hello!</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is output as follows.</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1 This is sample file.</a:t>
            </a:r>
            <a:endParaRPr/>
          </a:p>
          <a:p>
            <a:pPr indent="-285750" lvl="1" marL="742950" marR="0" rtl="0" algn="l">
              <a:lnSpc>
                <a:spcPct val="9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2 Hello!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9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3: File compare</a:t>
            </a:r>
            <a:endParaRPr/>
          </a:p>
        </p:txBody>
      </p:sp>
      <p:sp>
        <p:nvSpPr>
          <p:cNvPr id="898" name="Google Shape;898;p9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Write a program to compare two files given as the command parameters and indicates: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the first line where they differ(line numbers).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all lines where they differ.</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Find the median element</a:t>
            </a:r>
            <a:endParaRPr/>
          </a:p>
        </p:txBody>
      </p:sp>
      <p:sp>
        <p:nvSpPr>
          <p:cNvPr id="271" name="Google Shape;271;p2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Continue the previous program by displaying the median element of the array.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Median(A) ~ Average(A)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9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ICT58 – Bộ lọc nội dung</a:t>
            </a:r>
            <a:endParaRPr/>
          </a:p>
        </p:txBody>
      </p:sp>
      <p:sp>
        <p:nvSpPr>
          <p:cNvPr id="904" name="Google Shape;904;p9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Tưởng tượng các bạn phải viết một chương trình lọc các nội dung in ra màn hình. Chương trình thay tất cả các từ nhạy cảm bằng xâu gồm các ký tự đặc biệt (ví dụ *,#) có độ dài tương ứng. Viết chương trình có tham số dòng lệnh là một file và ký tự dùng để thay thế. Chú ý ký tự trắng không cần thay thế.</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Ví dụ: ./filter myfile.txt # sẽ in ra màn hình:</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Cam ## ## #### khong dung noi quy dinh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9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See you next time</a:t>
            </a:r>
            <a:endParaRPr/>
          </a:p>
        </p:txBody>
      </p:sp>
      <p:sp>
        <p:nvSpPr>
          <p:cNvPr id="911" name="Google Shape;911;p9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9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Copy a File</a:t>
            </a:r>
            <a:endParaRPr/>
          </a:p>
        </p:txBody>
      </p:sp>
      <p:sp>
        <p:nvSpPr>
          <p:cNvPr id="917" name="Google Shape;917;p9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copy one text file to another.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98"/>
          <p:cNvSpPr txBox="1"/>
          <p:nvPr>
            <p:ph idx="1" type="body"/>
          </p:nvPr>
        </p:nvSpPr>
        <p:spPr>
          <a:xfrm>
            <a:off x="457200" y="152400"/>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main()   /* FILE_COPY.C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char in_name[25], out_name[25];</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FILE *in_file, *out_file, *fopen ();</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int c;</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printf("File to be copied:\n");</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scanf("%24s", in_name);</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printf("Output filename:\n");</a:t>
            </a:r>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scanf("%24s", out_name);</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in_file = fopen ( in_name, "r");</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99"/>
          <p:cNvSpPr txBox="1"/>
          <p:nvPr>
            <p:ph idx="1" type="body"/>
          </p:nvPr>
        </p:nvSpPr>
        <p:spPr>
          <a:xfrm>
            <a:off x="457200" y="152400"/>
            <a:ext cx="8229600" cy="590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t/>
            </a:r>
            <a:endParaRPr b="0"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if( in_file == NULL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printf("Cannot open %s for reading.\n", 	in_name);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out_file = fopen (out_name, "w");</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if( out_file == NULL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printf("Can't open %s for 					writing.\n",out_name);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while( (c = getc( in_file)) != EOF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putc (c, out_file);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putc (c, out_file);   /* copy EOF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printf("File has been copied.\n");</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fclose (out_file);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fclose (in_file);</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278" name="Google Shape;278;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program that gets an input line from the user (ends with ‘\n’) and displays the number of times each letter appears in it.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
        <p:nvSpPr>
          <p:cNvPr id="279" name="Google Shape;279;p24"/>
          <p:cNvSpPr txBox="1"/>
          <p:nvPr/>
        </p:nvSpPr>
        <p:spPr>
          <a:xfrm>
            <a:off x="1524000" y="3124200"/>
            <a:ext cx="6477000" cy="2563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The output for the input line:  “hello, world!”</a:t>
            </a:r>
            <a:br>
              <a:rPr b="0" i="0" lang="en-US" sz="1800" u="none">
                <a:solidFill>
                  <a:schemeClr val="dk1"/>
                </a:solidFill>
                <a:latin typeface="Tahoma"/>
                <a:ea typeface="Tahoma"/>
                <a:cs typeface="Tahoma"/>
                <a:sym typeface="Tahoma"/>
              </a:rPr>
            </a:br>
            <a:br>
              <a:rPr b="0" i="0" lang="en-US" sz="1800" u="none">
                <a:solidFill>
                  <a:schemeClr val="dk1"/>
                </a:solidFill>
                <a:latin typeface="Tahoma"/>
                <a:ea typeface="Tahoma"/>
                <a:cs typeface="Tahoma"/>
                <a:sym typeface="Tahoma"/>
              </a:rPr>
            </a:br>
            <a:r>
              <a:rPr b="0" i="0" lang="en-US" sz="1800" u="none">
                <a:solidFill>
                  <a:schemeClr val="dk1"/>
                </a:solidFill>
                <a:latin typeface="Arial"/>
                <a:ea typeface="Arial"/>
                <a:cs typeface="Arial"/>
                <a:sym typeface="Arial"/>
              </a:rPr>
              <a:t>The letter 'd'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'e'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'h'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'l' appears 3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'o' appears 2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'r' appears 1 time(s).</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letter 'w' appears 1 time(s).</a:t>
            </a:r>
            <a:endParaRPr/>
          </a:p>
        </p:txBody>
      </p:sp>
      <p:sp>
        <p:nvSpPr>
          <p:cNvPr id="280" name="Google Shape;280;p24"/>
          <p:cNvSpPr txBox="1"/>
          <p:nvPr/>
        </p:nvSpPr>
        <p:spPr>
          <a:xfrm>
            <a:off x="762000" y="5715000"/>
            <a:ext cx="81534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Tahoma"/>
              <a:buNone/>
            </a:pPr>
            <a:r>
              <a:rPr b="0" i="0" lang="en-US" sz="2800" u="none">
                <a:solidFill>
                  <a:srgbClr val="FF0000"/>
                </a:solidFill>
                <a:latin typeface="Tahoma"/>
                <a:ea typeface="Tahoma"/>
                <a:cs typeface="Tahoma"/>
                <a:sym typeface="Tahoma"/>
              </a:rPr>
              <a:t>Assume all inputs are lower-case!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