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Google Shape;17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6" name="Google Shape;296;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2" name="Google Shape;30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1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8" name="Google Shape;308;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4" name="Google Shape;314;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0" name="Google Shape;320;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6" name="Google Shape;326;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2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3" name="Google Shape;333;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5" name="Google Shape;35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2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8" name="Google Shape;378;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1" name="Google Shape;401;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Google Shape;18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2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6" name="Google Shape;426;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p2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0" name="Google Shape;450;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2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9" name="Google Shape;46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2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5" name="Google Shape;47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2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2" name="Google Shape;482;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2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8" name="Google Shape;488;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3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4" name="Google Shape;494;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3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8" name="Google Shape;528;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3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4" name="Google Shape;53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3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0" name="Google Shape;540;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 name="Google Shape;19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3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Google Shape;546;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3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2" name="Google Shape;552;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p3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8" name="Google Shape;558;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3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64" name="Google Shape;56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3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0" name="Google Shape;570;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3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6" name="Google Shape;576;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4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2" name="Google Shape;582;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p4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88" name="Google Shape;588;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p4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94" name="Google Shape;594;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4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0" name="Google Shape;600;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5" name="Google Shape;225;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p4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6" name="Google Shape;606;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4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2" name="Google Shape;612;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4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18" name="Google Shape;618;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4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4" name="Google Shape;624;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4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1" name="Google Shape;631;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p4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37" name="Google Shape;637;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p5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3" name="Google Shape;643;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5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49" name="Google Shape;649;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p5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3" name="Google Shape;663;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p5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69" name="Google Shape;669;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4" name="Google Shape;24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5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5" name="Google Shape;675;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p5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1" name="Google Shape;681;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p5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87" name="Google Shape;687;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p5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3" name="Google Shape;693;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5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9" name="Google Shape;699;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9" name="Shape 719"/>
        <p:cNvGrpSpPr/>
        <p:nvPr/>
      </p:nvGrpSpPr>
      <p:grpSpPr>
        <a:xfrm>
          <a:off x="0" y="0"/>
          <a:ext cx="0" cy="0"/>
          <a:chOff x="0" y="0"/>
          <a:chExt cx="0" cy="0"/>
        </a:xfrm>
      </p:grpSpPr>
      <p:sp>
        <p:nvSpPr>
          <p:cNvPr id="720" name="Google Shape;720;p6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1" name="Google Shape;721;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6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39" name="Google Shape;739;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p6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5" name="Google Shape;745;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p6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1" name="Google Shape;751;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6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57" name="Google Shape;757;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0" name="Google Shape;250;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6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3" name="Google Shape;763;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7" name="Shape 767"/>
        <p:cNvGrpSpPr/>
        <p:nvPr/>
      </p:nvGrpSpPr>
      <p:grpSpPr>
        <a:xfrm>
          <a:off x="0" y="0"/>
          <a:ext cx="0" cy="0"/>
          <a:chOff x="0" y="0"/>
          <a:chExt cx="0" cy="0"/>
        </a:xfrm>
      </p:grpSpPr>
      <p:sp>
        <p:nvSpPr>
          <p:cNvPr id="768" name="Google Shape;768;p6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9" name="Google Shape;769;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6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75" name="Google Shape;775;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6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1" name="Google Shape;781;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5" name="Shape 785"/>
        <p:cNvGrpSpPr/>
        <p:nvPr/>
      </p:nvGrpSpPr>
      <p:grpSpPr>
        <a:xfrm>
          <a:off x="0" y="0"/>
          <a:ext cx="0" cy="0"/>
          <a:chOff x="0" y="0"/>
          <a:chExt cx="0" cy="0"/>
        </a:xfrm>
      </p:grpSpPr>
      <p:sp>
        <p:nvSpPr>
          <p:cNvPr id="786" name="Google Shape;786;p6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7" name="Google Shape;787;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p7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3" name="Google Shape;793;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p7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99" name="Google Shape;799;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7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5" name="Google Shape;805;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p7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1" name="Google Shape;811;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p74: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17" name="Google Shape;817;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5" name="Google Shape;275;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p75: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3" name="Google Shape;823;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Google Shape;828;p76: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9" name="Google Shape;829;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p77: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35" name="Google Shape;835;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78: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1" name="Google Shape;841;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p79: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7" name="Google Shape;847;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p80: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3" name="Google Shape;853;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p81: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59" name="Google Shape;859;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p8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65" name="Google Shape;865;p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4" name="Google Shape;284;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731837" y="4560887"/>
            <a:ext cx="5851525" cy="431958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Google Shape;29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2" name="Shape 162"/>
        <p:cNvGrpSpPr/>
        <p:nvPr/>
      </p:nvGrpSpPr>
      <p:grpSpPr>
        <a:xfrm>
          <a:off x="0" y="0"/>
          <a:ext cx="0" cy="0"/>
          <a:chOff x="0" y="0"/>
          <a:chExt cx="0" cy="0"/>
        </a:xfrm>
      </p:grpSpPr>
      <p:sp>
        <p:nvSpPr>
          <p:cNvPr id="163" name="Google Shape;163;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4" name="Google Shape;164;p12"/>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6" name="Google Shape;166;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7" name="Google Shape;167;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8" name="Google Shape;168;p1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9" name="Shape 169"/>
        <p:cNvGrpSpPr/>
        <p:nvPr/>
      </p:nvGrpSpPr>
      <p:grpSpPr>
        <a:xfrm>
          <a:off x="0" y="0"/>
          <a:ext cx="0" cy="0"/>
          <a:chOff x="0" y="0"/>
          <a:chExt cx="0" cy="0"/>
        </a:xfrm>
      </p:grpSpPr>
      <p:sp>
        <p:nvSpPr>
          <p:cNvPr id="170" name="Google Shape;170;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1" name="Google Shape;171;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sp>
        <p:nvSpPr>
          <p:cNvPr id="119" name="Google Shape;119;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0" name="Google Shape;120;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1" name="Google Shape;121;p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6"/>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4" name="Google Shape;124;p6"/>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5" name="Google Shape;125;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6" name="Google Shape;126;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7" name="Google Shape;127;p6"/>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8" name="Shape 128"/>
        <p:cNvGrpSpPr/>
        <p:nvPr/>
      </p:nvGrpSpPr>
      <p:grpSpPr>
        <a:xfrm>
          <a:off x="0" y="0"/>
          <a:ext cx="0" cy="0"/>
          <a:chOff x="0" y="0"/>
          <a:chExt cx="0" cy="0"/>
        </a:xfrm>
      </p:grpSpPr>
      <p:sp>
        <p:nvSpPr>
          <p:cNvPr id="129" name="Google Shape;129;p7"/>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0" name="Google Shape;130;p7"/>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1" name="Google Shape;131;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2" name="Google Shape;132;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3" name="Google Shape;133;p7"/>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4" name="Shape 134"/>
        <p:cNvGrpSpPr/>
        <p:nvPr/>
      </p:nvGrpSpPr>
      <p:grpSpPr>
        <a:xfrm>
          <a:off x="0" y="0"/>
          <a:ext cx="0" cy="0"/>
          <a:chOff x="0" y="0"/>
          <a:chExt cx="0" cy="0"/>
        </a:xfrm>
      </p:grpSpPr>
      <p:sp>
        <p:nvSpPr>
          <p:cNvPr id="135" name="Google Shape;135;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6" name="Google Shape;136;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b="0" i="0" sz="3200" u="none" cap="none" strike="noStrike">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37" name="Google Shape;137;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38" name="Google Shape;138;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9" name="Google Shape;139;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0" name="Google Shape;140;p8"/>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3" name="Google Shape;143;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4" name="Google Shape;144;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5" name="Google Shape;145;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6" name="Google Shape;146;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7" name="Google Shape;147;p9"/>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8" name="Shape 148"/>
        <p:cNvGrpSpPr/>
        <p:nvPr/>
      </p:nvGrpSpPr>
      <p:grpSpPr>
        <a:xfrm>
          <a:off x="0" y="0"/>
          <a:ext cx="0" cy="0"/>
          <a:chOff x="0" y="0"/>
          <a:chExt cx="0" cy="0"/>
        </a:xfrm>
      </p:grpSpPr>
      <p:sp>
        <p:nvSpPr>
          <p:cNvPr id="149" name="Google Shape;149;p10"/>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0" name="Google Shape;150;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1" name="Google Shape;151;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2" name="Google Shape;152;p10"/>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5" name="Google Shape;155;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56" name="Google Shape;156;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7" name="Google Shape;157;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58" name="Google Shape;158;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9" name="Google Shape;159;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1" name="Google Shape;161;p1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83962"/>
            <a:ext cx="9415426" cy="6941961"/>
            <a:chOff x="-25944" y="-83962"/>
            <a:chExt cx="9415426" cy="6941961"/>
          </a:xfrm>
        </p:grpSpPr>
        <p:grpSp>
          <p:nvGrpSpPr>
            <p:cNvPr id="11" name="Google Shape;11;p1"/>
            <p:cNvGrpSpPr/>
            <p:nvPr/>
          </p:nvGrpSpPr>
          <p:grpSpPr>
            <a:xfrm rot="-240000">
              <a:off x="5198604" y="47626"/>
              <a:ext cx="3984387" cy="6059494"/>
              <a:chOff x="4128340" y="895512"/>
              <a:chExt cx="3984387" cy="6059494"/>
            </a:xfrm>
          </p:grpSpPr>
          <p:sp>
            <p:nvSpPr>
              <p:cNvPr id="12" name="Google Shape;12;p1"/>
              <p:cNvSpPr/>
              <p:nvPr/>
            </p:nvSpPr>
            <p:spPr>
              <a:xfrm flipH="1" rot="1440000">
                <a:off x="5608637" y="1223962"/>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94450" y="28543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29000"/>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3487" y="1539875"/>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92825" y="3503612"/>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72200" y="2097087"/>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70437" y="3721100"/>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72095" y="181674"/>
              <a:ext cx="565150" cy="965200"/>
              <a:chOff x="2752725" y="1374775"/>
              <a:chExt cx="204787" cy="249237"/>
            </a:xfrm>
          </p:grpSpPr>
          <p:sp>
            <p:nvSpPr>
              <p:cNvPr id="30" name="Google Shape;30;p1"/>
              <p:cNvSpPr/>
              <p:nvPr/>
            </p:nvSpPr>
            <p:spPr>
              <a:xfrm>
                <a:off x="2752725"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46387"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20987"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1601" y="5239505"/>
              <a:ext cx="793754" cy="793750"/>
              <a:chOff x="2741612" y="1385887"/>
              <a:chExt cx="204788" cy="247650"/>
            </a:xfrm>
          </p:grpSpPr>
          <p:sp>
            <p:nvSpPr>
              <p:cNvPr id="34" name="Google Shape;34;p1"/>
              <p:cNvSpPr/>
              <p:nvPr/>
            </p:nvSpPr>
            <p:spPr>
              <a:xfrm>
                <a:off x="2741612" y="1385887"/>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30337"/>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593850"/>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41354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4377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156" y="-91300"/>
            <a:ext cx="3168099" cy="6947712"/>
            <a:chOff x="-181156" y="-91300"/>
            <a:chExt cx="3168099"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726" y="2710371"/>
              <a:ext cx="2885238" cy="2857269"/>
              <a:chOff x="36843" y="4395877"/>
              <a:chExt cx="1469501" cy="1367090"/>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401" y="5061539"/>
                <a:ext cx="981297" cy="684514"/>
                <a:chOff x="-601177" y="2705404"/>
                <a:chExt cx="981297" cy="684514"/>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96068" y="2736056"/>
                  <a:ext cx="95250" cy="42862"/>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4"/>
          <p:cNvSpPr txBox="1"/>
          <p:nvPr>
            <p:ph type="ctrTitle"/>
          </p:nvPr>
        </p:nvSpPr>
        <p:spPr>
          <a:xfrm>
            <a:off x="2514600" y="1905000"/>
            <a:ext cx="6192837" cy="1511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4800" u="none" cap="none" strike="noStrike">
                <a:solidFill>
                  <a:schemeClr val="dk2"/>
                </a:solidFill>
                <a:latin typeface="Verdana"/>
                <a:ea typeface="Verdana"/>
                <a:cs typeface="Verdana"/>
                <a:sym typeface="Verdana"/>
              </a:rPr>
              <a:t>C Programming Basic – week 4,5</a:t>
            </a:r>
            <a:endParaRPr/>
          </a:p>
        </p:txBody>
      </p:sp>
      <p:sp>
        <p:nvSpPr>
          <p:cNvPr id="180" name="Google Shape;180;p14"/>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81" name="Google Shape;181;p14"/>
          <p:cNvSpPr txBox="1"/>
          <p:nvPr/>
        </p:nvSpPr>
        <p:spPr>
          <a:xfrm>
            <a:off x="4191000" y="3519487"/>
            <a:ext cx="3733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Data Structure and Algorithms</a:t>
            </a:r>
            <a:endParaRPr/>
          </a:p>
        </p:txBody>
      </p:sp>
      <p:pic>
        <p:nvPicPr>
          <p:cNvPr id="182" name="Google Shape;182;p14"/>
          <p:cNvPicPr preferRelativeResize="0"/>
          <p:nvPr/>
        </p:nvPicPr>
        <p:blipFill rotWithShape="1">
          <a:blip r:embed="rId3">
            <a:alphaModFix/>
          </a:blip>
          <a:srcRect b="0" l="0" r="0" t="0"/>
          <a:stretch/>
        </p:blipFill>
        <p:spPr>
          <a:xfrm>
            <a:off x="76200" y="152400"/>
            <a:ext cx="1446895" cy="953777"/>
          </a:xfrm>
          <a:prstGeom prst="rect">
            <a:avLst/>
          </a:prstGeom>
          <a:noFill/>
          <a:ln>
            <a:noFill/>
          </a:ln>
        </p:spPr>
      </p:pic>
      <p:sp>
        <p:nvSpPr>
          <p:cNvPr id="183" name="Google Shape;183;p14"/>
          <p:cNvSpPr txBox="1"/>
          <p:nvPr/>
        </p:nvSpPr>
        <p:spPr>
          <a:xfrm>
            <a:off x="1651000" y="228600"/>
            <a:ext cx="749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http://www.4shared.com/file/59509023/a7824c3/week45.html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 implementation using structure</a:t>
            </a:r>
            <a:endParaRPr/>
          </a:p>
        </p:txBody>
      </p:sp>
      <p:sp>
        <p:nvSpPr>
          <p:cNvPr id="299" name="Google Shape;299;p2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Implementation (c): stack is declared as </a:t>
            </a:r>
            <a:r>
              <a:rPr b="0" i="1" lang="en-US" sz="2800" u="none" cap="none" strike="noStrike">
                <a:solidFill>
                  <a:schemeClr val="dk1"/>
                </a:solidFill>
                <a:latin typeface="Verdana"/>
                <a:ea typeface="Verdana"/>
                <a:cs typeface="Verdana"/>
                <a:sym typeface="Verdana"/>
              </a:rPr>
              <a:t>a structure</a:t>
            </a:r>
            <a:r>
              <a:rPr b="0" i="0" lang="en-US" sz="2800" u="none" cap="none" strike="noStrike">
                <a:solidFill>
                  <a:schemeClr val="dk1"/>
                </a:solidFill>
                <a:latin typeface="Verdana"/>
                <a:ea typeface="Verdana"/>
                <a:cs typeface="Verdana"/>
                <a:sym typeface="Verdana"/>
              </a:rPr>
              <a:t> with two fields: one for storage, one for keeping track of the topmost position</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#define Max 50</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typedef int Eltype;</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typedef struct StackRec    {</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Eltype storage[Max];</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int top;</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285750" lvl="1" marL="74295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typedef struct StackRec StackType;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 implementation using structure</a:t>
            </a:r>
            <a:endParaRPr/>
          </a:p>
        </p:txBody>
      </p:sp>
      <p:sp>
        <p:nvSpPr>
          <p:cNvPr id="305" name="Google Shape;305;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Initialize(StackType *stack)      push(Eltype el, StackType *stack)</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(*stack).top=0;                         if (full(*stack))</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printf(“stack overflow”);</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empty(StackType stack)                 else (*stack).storage[</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(*stack).top++]=el;</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return stack.top ==0;          Eltype pop(StackType *stack)</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full(StackType stack)                  if (empty(*stack))</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printf(“stack underflow”);</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return stack.top == Max;            else return </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(*stack).storage[--(*stack).top];;</a:t>
            </a:r>
            <a:endParaRPr/>
          </a:p>
          <a:p>
            <a:pPr indent="-342900" lvl="0" marL="342900" marR="0" rtl="0" algn="l">
              <a:lnSpc>
                <a:spcPct val="80000"/>
              </a:lnSpc>
              <a:spcBef>
                <a:spcPts val="360"/>
              </a:spcBef>
              <a:spcAft>
                <a:spcPts val="0"/>
              </a:spcAft>
              <a:buClr>
                <a:schemeClr val="dk1"/>
              </a:buClr>
              <a:buFont typeface="Verdana"/>
              <a:buNone/>
            </a:pPr>
            <a:r>
              <a:rPr b="1" i="0" lang="en-US" sz="1800" u="none" cap="none" strike="noStrike">
                <a:solidFill>
                  <a:schemeClr val="dk1"/>
                </a:solidFill>
                <a:latin typeface="Verdana"/>
                <a:ea typeface="Verdana"/>
                <a:cs typeface="Verdana"/>
                <a:sym typeface="Verdana"/>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Compile file with library</a:t>
            </a:r>
            <a:endParaRPr/>
          </a:p>
        </p:txBody>
      </p:sp>
      <p:sp>
        <p:nvSpPr>
          <p:cNvPr id="311" name="Google Shape;311;p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You'got stack.h, stack.c and test.c</a:t>
            </a:r>
            <a:endParaRPr/>
          </a:p>
          <a:p>
            <a:pPr indent="-342900" lvl="0" marL="342900" marR="0" rtl="0" algn="l">
              <a:lnSpc>
                <a:spcPct val="90000"/>
              </a:lnSpc>
              <a:spcBef>
                <a:spcPts val="560"/>
              </a:spcBef>
              <a:spcAft>
                <a:spcPts val="0"/>
              </a:spcAft>
              <a:buClr>
                <a:schemeClr val="dk1"/>
              </a:buClr>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9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You need to insert this line: </a:t>
            </a:r>
            <a:endParaRPr/>
          </a:p>
          <a:p>
            <a:pPr indent="-342900" lvl="0" marL="342900" marR="0" rtl="0" algn="l">
              <a:lnSpc>
                <a:spcPct val="9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#include "stack.h" </a:t>
            </a:r>
            <a:endParaRPr/>
          </a:p>
          <a:p>
            <a:pPr indent="-342900" lvl="0" marL="342900" marR="0" rtl="0" algn="l">
              <a:lnSpc>
                <a:spcPct val="9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into stack.c and test.c</a:t>
            </a:r>
            <a:endParaRPr/>
          </a:p>
          <a:p>
            <a:pPr indent="-342900" lvl="0" marL="342900" marR="0" rtl="0" algn="l">
              <a:lnSpc>
                <a:spcPct val="90000"/>
              </a:lnSpc>
              <a:spcBef>
                <a:spcPts val="560"/>
              </a:spcBef>
              <a:spcAft>
                <a:spcPts val="0"/>
              </a:spcAft>
              <a:buClr>
                <a:schemeClr val="dk1"/>
              </a:buClr>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9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gcc – c stack.c</a:t>
            </a:r>
            <a:endParaRPr/>
          </a:p>
          <a:p>
            <a:pPr indent="-342900" lvl="0" marL="342900" marR="0" rtl="0" algn="l">
              <a:lnSpc>
                <a:spcPct val="9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gcc –c test.c</a:t>
            </a:r>
            <a:endParaRPr/>
          </a:p>
          <a:p>
            <a:pPr indent="-342900" lvl="0" marL="342900" marR="0" rtl="0" algn="l">
              <a:lnSpc>
                <a:spcPct val="9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gcc – o test.out test.o stack.o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Simple program using stack</a:t>
            </a:r>
            <a:endParaRPr/>
          </a:p>
        </p:txBody>
      </p:sp>
      <p:sp>
        <p:nvSpPr>
          <p:cNvPr id="317" name="Google Shape;317;p2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convert a positive integer in decimal form to binary form using library stack you have developped.</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Extend this program to transform from decimal to hexadecimal 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Implementation using linked list</a:t>
            </a:r>
            <a:endParaRPr/>
          </a:p>
        </p:txBody>
      </p:sp>
      <p:sp>
        <p:nvSpPr>
          <p:cNvPr id="323" name="Google Shape;323;p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Implementation of stacks using linked lists are very simple</a:t>
            </a:r>
            <a:endParaRPr/>
          </a:p>
          <a:p>
            <a:pPr indent="-215900" lvl="0" marL="342900" marR="0" rtl="0" algn="l">
              <a:lnSpc>
                <a:spcPct val="8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The difference between a normal linked list and a stack using a linked list is that some of the linked list operations are not available for stacks</a:t>
            </a:r>
            <a:endParaRPr/>
          </a:p>
          <a:p>
            <a:pPr indent="-215900" lvl="0" marL="342900" marR="0" rtl="0" algn="l">
              <a:lnSpc>
                <a:spcPct val="8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Being a stack we have only one insert operation called push().</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 In many ways push is the same as insert in the front</a:t>
            </a:r>
            <a:endParaRPr/>
          </a:p>
          <a:p>
            <a:pPr indent="-215900" lvl="0" marL="342900" marR="0" rtl="0" algn="l">
              <a:lnSpc>
                <a:spcPct val="8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We have also one delete operation called pop()</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This operation is the same as the operation delete from the front</a:t>
            </a:r>
            <a:endParaRPr/>
          </a:p>
          <a:p>
            <a:pPr indent="-228600" lvl="0" marL="342900" marR="0" rtl="0" algn="l">
              <a:spcBef>
                <a:spcPts val="36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Pictorial view of stack</a:t>
            </a:r>
            <a:endParaRPr/>
          </a:p>
        </p:txBody>
      </p:sp>
      <p:pic>
        <p:nvPicPr>
          <p:cNvPr id="329" name="Google Shape;329;p28"/>
          <p:cNvPicPr preferRelativeResize="0"/>
          <p:nvPr>
            <p:ph idx="1" type="body"/>
          </p:nvPr>
        </p:nvPicPr>
        <p:blipFill rotWithShape="1">
          <a:blip r:embed="rId3">
            <a:alphaModFix/>
          </a:blip>
          <a:srcRect b="0" l="0" r="0" t="0"/>
          <a:stretch/>
        </p:blipFill>
        <p:spPr>
          <a:xfrm>
            <a:off x="457200" y="1600200"/>
            <a:ext cx="8077200" cy="4456112"/>
          </a:xfrm>
          <a:prstGeom prst="rect">
            <a:avLst/>
          </a:prstGeom>
          <a:noFill/>
          <a:ln>
            <a:noFill/>
          </a:ln>
        </p:spPr>
      </p:pic>
      <p:sp>
        <p:nvSpPr>
          <p:cNvPr id="330" name="Google Shape;330;p28"/>
          <p:cNvSpPr txBox="1"/>
          <p:nvPr/>
        </p:nvSpPr>
        <p:spPr>
          <a:xfrm>
            <a:off x="5410200" y="2209800"/>
            <a:ext cx="3124200" cy="210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2400" u="none">
                <a:solidFill>
                  <a:schemeClr val="dk1"/>
                </a:solidFill>
                <a:latin typeface="Verdana"/>
                <a:ea typeface="Verdana"/>
                <a:cs typeface="Verdana"/>
                <a:sym typeface="Verdana"/>
              </a:rPr>
              <a:t>struct node { </a:t>
            </a:r>
            <a:endParaRPr/>
          </a:p>
          <a:p>
            <a:pPr indent="0" lvl="0" marL="0" marR="0" rtl="0" algn="l">
              <a:lnSpc>
                <a:spcPct val="100000"/>
              </a:lnSpc>
              <a:spcBef>
                <a:spcPts val="1200"/>
              </a:spcBef>
              <a:spcAft>
                <a:spcPts val="0"/>
              </a:spcAft>
              <a:buClr>
                <a:schemeClr val="dk1"/>
              </a:buClr>
              <a:buFont typeface="Verdana"/>
              <a:buNone/>
            </a:pPr>
            <a:r>
              <a:rPr b="0" i="0" lang="en-US" sz="2400" u="none">
                <a:solidFill>
                  <a:schemeClr val="dk1"/>
                </a:solidFill>
                <a:latin typeface="Verdana"/>
                <a:ea typeface="Verdana"/>
                <a:cs typeface="Verdana"/>
                <a:sym typeface="Verdana"/>
              </a:rPr>
              <a:t>int data;</a:t>
            </a:r>
            <a:endParaRPr/>
          </a:p>
          <a:p>
            <a:pPr indent="0" lvl="0" marL="0" marR="0" rtl="0" algn="l">
              <a:lnSpc>
                <a:spcPct val="100000"/>
              </a:lnSpc>
              <a:spcBef>
                <a:spcPts val="1200"/>
              </a:spcBef>
              <a:spcAft>
                <a:spcPts val="0"/>
              </a:spcAft>
              <a:buClr>
                <a:schemeClr val="dk1"/>
              </a:buClr>
              <a:buFont typeface="Verdana"/>
              <a:buNone/>
            </a:pPr>
            <a:r>
              <a:rPr b="0" i="0" lang="en-US" sz="2400" u="none">
                <a:solidFill>
                  <a:schemeClr val="dk1"/>
                </a:solidFill>
                <a:latin typeface="Verdana"/>
                <a:ea typeface="Verdana"/>
                <a:cs typeface="Verdana"/>
                <a:sym typeface="Verdana"/>
              </a:rPr>
              <a:t>struct node *link;</a:t>
            </a:r>
            <a:endParaRPr/>
          </a:p>
          <a:p>
            <a:pPr indent="0" lvl="0" marL="0" marR="0" rtl="0" algn="l">
              <a:lnSpc>
                <a:spcPct val="100000"/>
              </a:lnSpc>
              <a:spcBef>
                <a:spcPts val="1200"/>
              </a:spcBef>
              <a:spcAft>
                <a:spcPts val="0"/>
              </a:spcAft>
              <a:buClr>
                <a:schemeClr val="dk1"/>
              </a:buClr>
              <a:buFont typeface="Verdana"/>
              <a:buNone/>
            </a:pPr>
            <a:r>
              <a:rPr b="0" i="0" lang="en-US" sz="2400" u="none">
                <a:solidFill>
                  <a:schemeClr val="dk1"/>
                </a:solidFill>
                <a:latin typeface="Verdana"/>
                <a:ea typeface="Verdana"/>
                <a:cs typeface="Verdana"/>
                <a:sym typeface="Verdana"/>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Push </a:t>
            </a:r>
            <a:endParaRPr/>
          </a:p>
        </p:txBody>
      </p:sp>
      <p:sp>
        <p:nvSpPr>
          <p:cNvPr id="336" name="Google Shape;336;p29"/>
          <p:cNvSpPr txBox="1"/>
          <p:nvPr>
            <p:ph idx="1" type="body"/>
          </p:nvPr>
        </p:nvSpPr>
        <p:spPr>
          <a:xfrm>
            <a:off x="4038600" y="1295400"/>
            <a:ext cx="4860925"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struct node *push(struct node *p, int value)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struct node *temp;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r>
              <a:rPr b="0" i="0" lang="en-US" sz="1600" u="none" cap="none" strike="noStrike">
                <a:solidFill>
                  <a:srgbClr val="3333FF"/>
                </a:solidFill>
                <a:latin typeface="Verdana"/>
                <a:ea typeface="Verdana"/>
                <a:cs typeface="Verdana"/>
                <a:sym typeface="Verdana"/>
              </a:rPr>
              <a:t>temp=(struct node *)malloc(sizeof(struct node));</a:t>
            </a:r>
            <a:endParaRPr/>
          </a:p>
          <a:p>
            <a:pPr indent="-342900" lvl="0" marL="342900" marR="0" rtl="0" algn="l">
              <a:lnSpc>
                <a:spcPct val="100000"/>
              </a:lnSpc>
              <a:spcBef>
                <a:spcPts val="1000"/>
              </a:spcBef>
              <a:spcAft>
                <a:spcPts val="0"/>
              </a:spcAft>
              <a:buClr>
                <a:srgbClr val="3333FF"/>
              </a:buClr>
              <a:buFont typeface="Verdana"/>
              <a:buNone/>
            </a:pPr>
            <a:r>
              <a:rPr b="0" i="0" lang="en-US" sz="1600" u="none" cap="none" strike="noStrike">
                <a:solidFill>
                  <a:srgbClr val="3333FF"/>
                </a:solidFill>
                <a:latin typeface="Verdana"/>
                <a:ea typeface="Verdana"/>
                <a:cs typeface="Verdana"/>
                <a:sym typeface="Verdana"/>
              </a:rPr>
              <a:t>	if(temp==NULL)  {</a:t>
            </a:r>
            <a:endParaRPr/>
          </a:p>
          <a:p>
            <a:pPr indent="-342900" lvl="0" marL="342900" marR="0" rtl="0" algn="l">
              <a:lnSpc>
                <a:spcPct val="100000"/>
              </a:lnSpc>
              <a:spcBef>
                <a:spcPts val="1000"/>
              </a:spcBef>
              <a:spcAft>
                <a:spcPts val="0"/>
              </a:spcAft>
              <a:buClr>
                <a:srgbClr val="3333FF"/>
              </a:buClr>
              <a:buFont typeface="Verdana"/>
              <a:buNone/>
            </a:pPr>
            <a:r>
              <a:rPr b="0" i="0" lang="en-US" sz="1600" u="none" cap="none" strike="noStrike">
                <a:solidFill>
                  <a:srgbClr val="3333FF"/>
                </a:solidFill>
                <a:latin typeface="Verdana"/>
                <a:ea typeface="Verdana"/>
                <a:cs typeface="Verdana"/>
                <a:sym typeface="Verdana"/>
              </a:rPr>
              <a:t>      printf("No Memory available Error\n");</a:t>
            </a:r>
            <a:endParaRPr/>
          </a:p>
          <a:p>
            <a:pPr indent="-342900" lvl="0" marL="342900" marR="0" rtl="0" algn="l">
              <a:lnSpc>
                <a:spcPct val="100000"/>
              </a:lnSpc>
              <a:spcBef>
                <a:spcPts val="1000"/>
              </a:spcBef>
              <a:spcAft>
                <a:spcPts val="0"/>
              </a:spcAft>
              <a:buClr>
                <a:srgbClr val="3333FF"/>
              </a:buClr>
              <a:buFont typeface="Verdana"/>
              <a:buNone/>
            </a:pPr>
            <a:r>
              <a:rPr b="0" i="0" lang="en-US" sz="1600" u="none" cap="none" strike="noStrike">
                <a:solidFill>
                  <a:srgbClr val="3333FF"/>
                </a:solidFill>
                <a:latin typeface="Verdana"/>
                <a:ea typeface="Verdana"/>
                <a:cs typeface="Verdana"/>
                <a:sym typeface="Verdana"/>
              </a:rPr>
              <a:t>      exit(0);</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r>
              <a:rPr b="0" i="0" lang="en-US" sz="1600" u="none" cap="none" strike="noStrike">
                <a:solidFill>
                  <a:srgbClr val="3333FF"/>
                </a:solidFill>
                <a:latin typeface="Verdana"/>
                <a:ea typeface="Verdana"/>
                <a:cs typeface="Verdana"/>
                <a:sym typeface="Verdana"/>
              </a:rPr>
              <a:t>temp-&gt;data = value;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temp-&gt;link = 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 = temp;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return(p);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p:txBody>
      </p:sp>
      <p:sp>
        <p:nvSpPr>
          <p:cNvPr id="337" name="Google Shape;337;p29"/>
          <p:cNvSpPr txBox="1"/>
          <p:nvPr/>
        </p:nvSpPr>
        <p:spPr>
          <a:xfrm>
            <a:off x="1219200" y="155892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338" name="Google Shape;338;p29"/>
          <p:cNvSpPr txBox="1"/>
          <p:nvPr/>
        </p:nvSpPr>
        <p:spPr>
          <a:xfrm>
            <a:off x="1219200" y="19319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39" name="Google Shape;339;p29"/>
          <p:cNvSpPr txBox="1"/>
          <p:nvPr/>
        </p:nvSpPr>
        <p:spPr>
          <a:xfrm>
            <a:off x="1651000" y="1990725"/>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40" name="Google Shape;340;p29"/>
          <p:cNvCxnSpPr/>
          <p:nvPr/>
        </p:nvCxnSpPr>
        <p:spPr>
          <a:xfrm>
            <a:off x="1765300" y="2192337"/>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341" name="Google Shape;341;p29"/>
          <p:cNvSpPr txBox="1"/>
          <p:nvPr/>
        </p:nvSpPr>
        <p:spPr>
          <a:xfrm>
            <a:off x="1219200" y="25669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342" name="Google Shape;342;p29"/>
          <p:cNvSpPr txBox="1"/>
          <p:nvPr/>
        </p:nvSpPr>
        <p:spPr>
          <a:xfrm>
            <a:off x="1219200" y="29400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3" name="Google Shape;343;p29"/>
          <p:cNvSpPr txBox="1"/>
          <p:nvPr/>
        </p:nvSpPr>
        <p:spPr>
          <a:xfrm>
            <a:off x="1651000" y="2998787"/>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44" name="Google Shape;344;p29"/>
          <p:cNvCxnSpPr/>
          <p:nvPr/>
        </p:nvCxnSpPr>
        <p:spPr>
          <a:xfrm>
            <a:off x="1765300" y="3200400"/>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345" name="Google Shape;345;p29"/>
          <p:cNvSpPr txBox="1"/>
          <p:nvPr/>
        </p:nvSpPr>
        <p:spPr>
          <a:xfrm>
            <a:off x="1219200" y="35750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346" name="Google Shape;346;p29"/>
          <p:cNvSpPr txBox="1"/>
          <p:nvPr/>
        </p:nvSpPr>
        <p:spPr>
          <a:xfrm>
            <a:off x="1219200" y="39481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347" name="Google Shape;347;p29"/>
          <p:cNvSpPr txBox="1"/>
          <p:nvPr/>
        </p:nvSpPr>
        <p:spPr>
          <a:xfrm>
            <a:off x="228600" y="8382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top </a:t>
            </a:r>
            <a:endParaRPr/>
          </a:p>
        </p:txBody>
      </p:sp>
      <p:cxnSp>
        <p:nvCxnSpPr>
          <p:cNvPr id="348" name="Google Shape;348;p29"/>
          <p:cNvCxnSpPr/>
          <p:nvPr/>
        </p:nvCxnSpPr>
        <p:spPr>
          <a:xfrm>
            <a:off x="876300" y="838200"/>
            <a:ext cx="882600" cy="720600"/>
          </a:xfrm>
          <a:prstGeom prst="bentConnector3">
            <a:avLst>
              <a:gd fmla="val 0" name="adj1"/>
            </a:avLst>
          </a:prstGeom>
          <a:noFill/>
          <a:ln cap="flat" cmpd="sng" w="9525">
            <a:solidFill>
              <a:schemeClr val="dk1"/>
            </a:solidFill>
            <a:prstDash val="solid"/>
            <a:miter lim="800000"/>
            <a:headEnd len="sm" w="sm" type="none"/>
            <a:tailEnd len="med" w="med" type="triangle"/>
          </a:ln>
        </p:spPr>
      </p:cxnSp>
      <p:sp>
        <p:nvSpPr>
          <p:cNvPr id="349" name="Google Shape;349;p29"/>
          <p:cNvSpPr txBox="1"/>
          <p:nvPr/>
        </p:nvSpPr>
        <p:spPr>
          <a:xfrm>
            <a:off x="2590800" y="17811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45</a:t>
            </a:r>
            <a:endParaRPr/>
          </a:p>
        </p:txBody>
      </p:sp>
      <p:sp>
        <p:nvSpPr>
          <p:cNvPr id="350" name="Google Shape;350;p29"/>
          <p:cNvSpPr txBox="1"/>
          <p:nvPr/>
        </p:nvSpPr>
        <p:spPr>
          <a:xfrm>
            <a:off x="2590800" y="215423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1" name="Google Shape;351;p29"/>
          <p:cNvSpPr txBox="1"/>
          <p:nvPr/>
        </p:nvSpPr>
        <p:spPr>
          <a:xfrm>
            <a:off x="2735262" y="1074737"/>
            <a:ext cx="7905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Temp </a:t>
            </a:r>
            <a:endParaRPr/>
          </a:p>
        </p:txBody>
      </p:sp>
      <p:cxnSp>
        <p:nvCxnSpPr>
          <p:cNvPr id="352" name="Google Shape;352;p29"/>
          <p:cNvCxnSpPr/>
          <p:nvPr/>
        </p:nvCxnSpPr>
        <p:spPr>
          <a:xfrm>
            <a:off x="3165475" y="1435100"/>
            <a:ext cx="0" cy="360362"/>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6" name="Shape 356"/>
        <p:cNvGrpSpPr/>
        <p:nvPr/>
      </p:nvGrpSpPr>
      <p:grpSpPr>
        <a:xfrm>
          <a:off x="0" y="0"/>
          <a:ext cx="0" cy="0"/>
          <a:chOff x="0" y="0"/>
          <a:chExt cx="0" cy="0"/>
        </a:xfrm>
      </p:grpSpPr>
      <p:sp>
        <p:nvSpPr>
          <p:cNvPr id="357" name="Google Shape;357;p30"/>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Push </a:t>
            </a:r>
            <a:endParaRPr/>
          </a:p>
        </p:txBody>
      </p:sp>
      <p:sp>
        <p:nvSpPr>
          <p:cNvPr id="358" name="Google Shape;358;p30"/>
          <p:cNvSpPr txBox="1"/>
          <p:nvPr>
            <p:ph idx="1" type="body"/>
          </p:nvPr>
        </p:nvSpPr>
        <p:spPr>
          <a:xfrm>
            <a:off x="4038600" y="1295400"/>
            <a:ext cx="4860925"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struct node *push(struct node *p, int value)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struct node *temp;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temp=(struct node *)malloc(sizeof(struct node));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if(temp==NULL)  {</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printf("No Memory available Error\n");</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exit(0);</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temp-&gt;data = value;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r>
              <a:rPr b="0" i="0" lang="en-US" sz="1600" u="none" cap="none" strike="noStrike">
                <a:solidFill>
                  <a:srgbClr val="3333FF"/>
                </a:solidFill>
                <a:latin typeface="Verdana"/>
                <a:ea typeface="Verdana"/>
                <a:cs typeface="Verdana"/>
                <a:sym typeface="Verdana"/>
              </a:rPr>
              <a:t>temp-&gt;link = 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 = temp;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return(p);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p:txBody>
      </p:sp>
      <p:sp>
        <p:nvSpPr>
          <p:cNvPr id="359" name="Google Shape;359;p30"/>
          <p:cNvSpPr txBox="1"/>
          <p:nvPr/>
        </p:nvSpPr>
        <p:spPr>
          <a:xfrm>
            <a:off x="1219200" y="155892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360" name="Google Shape;360;p30"/>
          <p:cNvSpPr txBox="1"/>
          <p:nvPr/>
        </p:nvSpPr>
        <p:spPr>
          <a:xfrm>
            <a:off x="1219200" y="19319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1" name="Google Shape;361;p30"/>
          <p:cNvSpPr txBox="1"/>
          <p:nvPr/>
        </p:nvSpPr>
        <p:spPr>
          <a:xfrm>
            <a:off x="1651000" y="1990725"/>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62" name="Google Shape;362;p30"/>
          <p:cNvCxnSpPr/>
          <p:nvPr/>
        </p:nvCxnSpPr>
        <p:spPr>
          <a:xfrm>
            <a:off x="1765300" y="2192337"/>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363" name="Google Shape;363;p30"/>
          <p:cNvSpPr txBox="1"/>
          <p:nvPr/>
        </p:nvSpPr>
        <p:spPr>
          <a:xfrm>
            <a:off x="1219200" y="25669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364" name="Google Shape;364;p30"/>
          <p:cNvSpPr txBox="1"/>
          <p:nvPr/>
        </p:nvSpPr>
        <p:spPr>
          <a:xfrm>
            <a:off x="1219200" y="29400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5" name="Google Shape;365;p30"/>
          <p:cNvSpPr txBox="1"/>
          <p:nvPr/>
        </p:nvSpPr>
        <p:spPr>
          <a:xfrm>
            <a:off x="1651000" y="2998787"/>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66" name="Google Shape;366;p30"/>
          <p:cNvCxnSpPr/>
          <p:nvPr/>
        </p:nvCxnSpPr>
        <p:spPr>
          <a:xfrm>
            <a:off x="1765300" y="3200400"/>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367" name="Google Shape;367;p30"/>
          <p:cNvSpPr txBox="1"/>
          <p:nvPr/>
        </p:nvSpPr>
        <p:spPr>
          <a:xfrm>
            <a:off x="1219200" y="35750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368" name="Google Shape;368;p30"/>
          <p:cNvSpPr txBox="1"/>
          <p:nvPr/>
        </p:nvSpPr>
        <p:spPr>
          <a:xfrm>
            <a:off x="1219200" y="39481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369" name="Google Shape;369;p30"/>
          <p:cNvSpPr txBox="1"/>
          <p:nvPr/>
        </p:nvSpPr>
        <p:spPr>
          <a:xfrm>
            <a:off x="228600" y="8382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top </a:t>
            </a:r>
            <a:endParaRPr/>
          </a:p>
        </p:txBody>
      </p:sp>
      <p:cxnSp>
        <p:nvCxnSpPr>
          <p:cNvPr id="370" name="Google Shape;370;p30"/>
          <p:cNvCxnSpPr/>
          <p:nvPr/>
        </p:nvCxnSpPr>
        <p:spPr>
          <a:xfrm>
            <a:off x="876300" y="838200"/>
            <a:ext cx="882600" cy="720600"/>
          </a:xfrm>
          <a:prstGeom prst="bentConnector3">
            <a:avLst>
              <a:gd fmla="val 0" name="adj1"/>
            </a:avLst>
          </a:prstGeom>
          <a:noFill/>
          <a:ln cap="flat" cmpd="sng" w="9525">
            <a:solidFill>
              <a:schemeClr val="dk1"/>
            </a:solidFill>
            <a:prstDash val="solid"/>
            <a:miter lim="800000"/>
            <a:headEnd len="sm" w="sm" type="none"/>
            <a:tailEnd len="med" w="med" type="triangle"/>
          </a:ln>
        </p:spPr>
      </p:cxnSp>
      <p:sp>
        <p:nvSpPr>
          <p:cNvPr id="371" name="Google Shape;371;p30"/>
          <p:cNvSpPr txBox="1"/>
          <p:nvPr/>
        </p:nvSpPr>
        <p:spPr>
          <a:xfrm>
            <a:off x="2590800" y="13239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45</a:t>
            </a:r>
            <a:endParaRPr/>
          </a:p>
        </p:txBody>
      </p:sp>
      <p:sp>
        <p:nvSpPr>
          <p:cNvPr id="372" name="Google Shape;372;p30"/>
          <p:cNvSpPr txBox="1"/>
          <p:nvPr/>
        </p:nvSpPr>
        <p:spPr>
          <a:xfrm>
            <a:off x="2590800" y="169703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73" name="Google Shape;373;p30"/>
          <p:cNvSpPr txBox="1"/>
          <p:nvPr/>
        </p:nvSpPr>
        <p:spPr>
          <a:xfrm>
            <a:off x="2735262" y="617537"/>
            <a:ext cx="7905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Temp </a:t>
            </a:r>
            <a:endParaRPr/>
          </a:p>
        </p:txBody>
      </p:sp>
      <p:cxnSp>
        <p:nvCxnSpPr>
          <p:cNvPr id="374" name="Google Shape;374;p30"/>
          <p:cNvCxnSpPr/>
          <p:nvPr/>
        </p:nvCxnSpPr>
        <p:spPr>
          <a:xfrm>
            <a:off x="3165475" y="977900"/>
            <a:ext cx="0" cy="360362"/>
          </a:xfrm>
          <a:prstGeom prst="straightConnector1">
            <a:avLst/>
          </a:prstGeom>
          <a:noFill/>
          <a:ln cap="flat" cmpd="sng" w="9525">
            <a:solidFill>
              <a:schemeClr val="dk1"/>
            </a:solidFill>
            <a:prstDash val="solid"/>
            <a:miter lim="800000"/>
            <a:headEnd len="sm" w="sm" type="none"/>
            <a:tailEnd len="med" w="med" type="triangle"/>
          </a:ln>
        </p:spPr>
      </p:cxnSp>
      <p:cxnSp>
        <p:nvCxnSpPr>
          <p:cNvPr id="375" name="Google Shape;375;p30"/>
          <p:cNvCxnSpPr/>
          <p:nvPr/>
        </p:nvCxnSpPr>
        <p:spPr>
          <a:xfrm rot="10800000">
            <a:off x="2286000" y="1828800"/>
            <a:ext cx="838200"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Push </a:t>
            </a:r>
            <a:endParaRPr/>
          </a:p>
        </p:txBody>
      </p:sp>
      <p:sp>
        <p:nvSpPr>
          <p:cNvPr id="381" name="Google Shape;381;p31"/>
          <p:cNvSpPr txBox="1"/>
          <p:nvPr>
            <p:ph idx="1" type="body"/>
          </p:nvPr>
        </p:nvSpPr>
        <p:spPr>
          <a:xfrm>
            <a:off x="4038600" y="1295400"/>
            <a:ext cx="4860925"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struct node *push(struct node *p, int value)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struct node *temp;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temp=(struct node *)malloc(sizeof(struct node));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if(temp==NULL)  {</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printf("No Memory available Error\n");</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exit(0);</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temp-&gt;data = value;</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temp-&gt;link = 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r>
              <a:rPr b="0" i="0" lang="en-US" sz="1600" u="none" cap="none" strike="noStrike">
                <a:solidFill>
                  <a:srgbClr val="3333FF"/>
                </a:solidFill>
                <a:latin typeface="Verdana"/>
                <a:ea typeface="Verdana"/>
                <a:cs typeface="Verdana"/>
                <a:sym typeface="Verdana"/>
              </a:rPr>
              <a:t>p = temp;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return(p);</a:t>
            </a:r>
            <a:endParaRPr/>
          </a:p>
          <a:p>
            <a:pPr indent="-342900" lvl="0" marL="342900" marR="0" rtl="0" algn="l">
              <a:lnSpc>
                <a:spcPct val="100000"/>
              </a:lnSpc>
              <a:spcBef>
                <a:spcPts val="100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p:txBody>
      </p:sp>
      <p:sp>
        <p:nvSpPr>
          <p:cNvPr id="382" name="Google Shape;382;p31"/>
          <p:cNvSpPr txBox="1"/>
          <p:nvPr/>
        </p:nvSpPr>
        <p:spPr>
          <a:xfrm>
            <a:off x="1219200" y="155892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383" name="Google Shape;383;p31"/>
          <p:cNvSpPr txBox="1"/>
          <p:nvPr/>
        </p:nvSpPr>
        <p:spPr>
          <a:xfrm>
            <a:off x="1219200" y="19319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4" name="Google Shape;384;p31"/>
          <p:cNvSpPr txBox="1"/>
          <p:nvPr/>
        </p:nvSpPr>
        <p:spPr>
          <a:xfrm>
            <a:off x="1651000" y="1990725"/>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85" name="Google Shape;385;p31"/>
          <p:cNvCxnSpPr/>
          <p:nvPr/>
        </p:nvCxnSpPr>
        <p:spPr>
          <a:xfrm>
            <a:off x="1765300" y="2192337"/>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386" name="Google Shape;386;p31"/>
          <p:cNvSpPr txBox="1"/>
          <p:nvPr/>
        </p:nvSpPr>
        <p:spPr>
          <a:xfrm>
            <a:off x="1219200" y="25669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387" name="Google Shape;387;p31"/>
          <p:cNvSpPr txBox="1"/>
          <p:nvPr/>
        </p:nvSpPr>
        <p:spPr>
          <a:xfrm>
            <a:off x="1219200" y="29400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8" name="Google Shape;388;p31"/>
          <p:cNvSpPr txBox="1"/>
          <p:nvPr/>
        </p:nvSpPr>
        <p:spPr>
          <a:xfrm>
            <a:off x="1651000" y="2998787"/>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89" name="Google Shape;389;p31"/>
          <p:cNvCxnSpPr/>
          <p:nvPr/>
        </p:nvCxnSpPr>
        <p:spPr>
          <a:xfrm>
            <a:off x="1765300" y="3200400"/>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390" name="Google Shape;390;p31"/>
          <p:cNvSpPr txBox="1"/>
          <p:nvPr/>
        </p:nvSpPr>
        <p:spPr>
          <a:xfrm>
            <a:off x="1219200" y="35750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391" name="Google Shape;391;p31"/>
          <p:cNvSpPr txBox="1"/>
          <p:nvPr/>
        </p:nvSpPr>
        <p:spPr>
          <a:xfrm>
            <a:off x="1219200" y="39481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392" name="Google Shape;392;p31"/>
          <p:cNvSpPr txBox="1"/>
          <p:nvPr/>
        </p:nvSpPr>
        <p:spPr>
          <a:xfrm>
            <a:off x="228600" y="838200"/>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top </a:t>
            </a:r>
            <a:endParaRPr/>
          </a:p>
        </p:txBody>
      </p:sp>
      <p:cxnSp>
        <p:nvCxnSpPr>
          <p:cNvPr id="393" name="Google Shape;393;p31"/>
          <p:cNvCxnSpPr/>
          <p:nvPr/>
        </p:nvCxnSpPr>
        <p:spPr>
          <a:xfrm>
            <a:off x="876300" y="838200"/>
            <a:ext cx="1714500" cy="666900"/>
          </a:xfrm>
          <a:prstGeom prst="bentConnector4">
            <a:avLst>
              <a:gd fmla="val 0" name="adj1"/>
              <a:gd fmla="val 0" name="adj2"/>
            </a:avLst>
          </a:prstGeom>
          <a:noFill/>
          <a:ln cap="flat" cmpd="sng" w="9525">
            <a:solidFill>
              <a:schemeClr val="dk1"/>
            </a:solidFill>
            <a:prstDash val="solid"/>
            <a:miter lim="800000"/>
            <a:headEnd len="sm" w="sm" type="none"/>
            <a:tailEnd len="med" w="med" type="triangle"/>
          </a:ln>
        </p:spPr>
      </p:cxnSp>
      <p:sp>
        <p:nvSpPr>
          <p:cNvPr id="394" name="Google Shape;394;p31"/>
          <p:cNvSpPr txBox="1"/>
          <p:nvPr/>
        </p:nvSpPr>
        <p:spPr>
          <a:xfrm>
            <a:off x="2590800" y="13239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45</a:t>
            </a:r>
            <a:endParaRPr/>
          </a:p>
        </p:txBody>
      </p:sp>
      <p:sp>
        <p:nvSpPr>
          <p:cNvPr id="395" name="Google Shape;395;p31"/>
          <p:cNvSpPr txBox="1"/>
          <p:nvPr/>
        </p:nvSpPr>
        <p:spPr>
          <a:xfrm>
            <a:off x="2590800" y="169703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6" name="Google Shape;396;p31"/>
          <p:cNvSpPr txBox="1"/>
          <p:nvPr/>
        </p:nvSpPr>
        <p:spPr>
          <a:xfrm>
            <a:off x="2735262" y="617537"/>
            <a:ext cx="7905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Temp </a:t>
            </a:r>
            <a:endParaRPr/>
          </a:p>
        </p:txBody>
      </p:sp>
      <p:cxnSp>
        <p:nvCxnSpPr>
          <p:cNvPr id="397" name="Google Shape;397;p31"/>
          <p:cNvCxnSpPr/>
          <p:nvPr/>
        </p:nvCxnSpPr>
        <p:spPr>
          <a:xfrm>
            <a:off x="3165475" y="977900"/>
            <a:ext cx="0" cy="360362"/>
          </a:xfrm>
          <a:prstGeom prst="straightConnector1">
            <a:avLst/>
          </a:prstGeom>
          <a:noFill/>
          <a:ln cap="flat" cmpd="sng" w="9525">
            <a:solidFill>
              <a:schemeClr val="dk1"/>
            </a:solidFill>
            <a:prstDash val="solid"/>
            <a:miter lim="800000"/>
            <a:headEnd len="sm" w="sm" type="none"/>
            <a:tailEnd len="med" w="med" type="triangle"/>
          </a:ln>
        </p:spPr>
      </p:cxnSp>
      <p:cxnSp>
        <p:nvCxnSpPr>
          <p:cNvPr id="398" name="Google Shape;398;p31"/>
          <p:cNvCxnSpPr/>
          <p:nvPr/>
        </p:nvCxnSpPr>
        <p:spPr>
          <a:xfrm rot="10800000">
            <a:off x="2286000" y="1828800"/>
            <a:ext cx="838200"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Pop (linked list)</a:t>
            </a:r>
            <a:endParaRPr/>
          </a:p>
        </p:txBody>
      </p:sp>
      <p:sp>
        <p:nvSpPr>
          <p:cNvPr id="404" name="Google Shape;404;p32"/>
          <p:cNvSpPr txBox="1"/>
          <p:nvPr/>
        </p:nvSpPr>
        <p:spPr>
          <a:xfrm>
            <a:off x="1446212" y="26606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405" name="Google Shape;405;p32"/>
          <p:cNvSpPr txBox="1"/>
          <p:nvPr/>
        </p:nvSpPr>
        <p:spPr>
          <a:xfrm>
            <a:off x="1446212" y="30337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6" name="Google Shape;406;p32"/>
          <p:cNvSpPr txBox="1"/>
          <p:nvPr/>
        </p:nvSpPr>
        <p:spPr>
          <a:xfrm>
            <a:off x="1878012" y="3092450"/>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07" name="Google Shape;407;p32"/>
          <p:cNvCxnSpPr/>
          <p:nvPr/>
        </p:nvCxnSpPr>
        <p:spPr>
          <a:xfrm>
            <a:off x="1992312" y="3294062"/>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08" name="Google Shape;408;p32"/>
          <p:cNvSpPr txBox="1"/>
          <p:nvPr/>
        </p:nvSpPr>
        <p:spPr>
          <a:xfrm>
            <a:off x="1446212" y="36687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409" name="Google Shape;409;p32"/>
          <p:cNvSpPr txBox="1"/>
          <p:nvPr/>
        </p:nvSpPr>
        <p:spPr>
          <a:xfrm>
            <a:off x="1446212" y="40417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10" name="Google Shape;410;p32"/>
          <p:cNvSpPr txBox="1"/>
          <p:nvPr/>
        </p:nvSpPr>
        <p:spPr>
          <a:xfrm>
            <a:off x="1878012" y="4100512"/>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11" name="Google Shape;411;p32"/>
          <p:cNvCxnSpPr/>
          <p:nvPr/>
        </p:nvCxnSpPr>
        <p:spPr>
          <a:xfrm>
            <a:off x="1992312" y="4302125"/>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12" name="Google Shape;412;p32"/>
          <p:cNvSpPr txBox="1"/>
          <p:nvPr/>
        </p:nvSpPr>
        <p:spPr>
          <a:xfrm>
            <a:off x="1446212" y="46767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413" name="Google Shape;413;p32"/>
          <p:cNvSpPr txBox="1"/>
          <p:nvPr/>
        </p:nvSpPr>
        <p:spPr>
          <a:xfrm>
            <a:off x="1446212" y="504983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414" name="Google Shape;414;p32"/>
          <p:cNvSpPr txBox="1"/>
          <p:nvPr/>
        </p:nvSpPr>
        <p:spPr>
          <a:xfrm>
            <a:off x="1444625" y="162242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45</a:t>
            </a:r>
            <a:endParaRPr/>
          </a:p>
        </p:txBody>
      </p:sp>
      <p:sp>
        <p:nvSpPr>
          <p:cNvPr id="415" name="Google Shape;415;p32"/>
          <p:cNvSpPr txBox="1"/>
          <p:nvPr/>
        </p:nvSpPr>
        <p:spPr>
          <a:xfrm>
            <a:off x="1444625" y="19954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16" name="Google Shape;416;p32"/>
          <p:cNvSpPr txBox="1"/>
          <p:nvPr/>
        </p:nvSpPr>
        <p:spPr>
          <a:xfrm>
            <a:off x="1878012" y="2054225"/>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17" name="Google Shape;417;p32"/>
          <p:cNvCxnSpPr/>
          <p:nvPr/>
        </p:nvCxnSpPr>
        <p:spPr>
          <a:xfrm>
            <a:off x="1992312" y="2255837"/>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18" name="Google Shape;418;p32"/>
          <p:cNvSpPr txBox="1"/>
          <p:nvPr/>
        </p:nvSpPr>
        <p:spPr>
          <a:xfrm>
            <a:off x="76200" y="1227137"/>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top </a:t>
            </a:r>
            <a:endParaRPr/>
          </a:p>
        </p:txBody>
      </p:sp>
      <p:sp>
        <p:nvSpPr>
          <p:cNvPr id="419" name="Google Shape;419;p32"/>
          <p:cNvSpPr txBox="1"/>
          <p:nvPr/>
        </p:nvSpPr>
        <p:spPr>
          <a:xfrm>
            <a:off x="3460750" y="1233487"/>
            <a:ext cx="7905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Temp </a:t>
            </a:r>
            <a:endParaRPr/>
          </a:p>
        </p:txBody>
      </p:sp>
      <p:cxnSp>
        <p:nvCxnSpPr>
          <p:cNvPr id="420" name="Google Shape;420;p32"/>
          <p:cNvCxnSpPr/>
          <p:nvPr/>
        </p:nvCxnSpPr>
        <p:spPr>
          <a:xfrm flipH="1">
            <a:off x="2524125" y="1665287"/>
            <a:ext cx="1223962" cy="144462"/>
          </a:xfrm>
          <a:prstGeom prst="straightConnector1">
            <a:avLst/>
          </a:prstGeom>
          <a:noFill/>
          <a:ln cap="flat" cmpd="sng" w="9525">
            <a:solidFill>
              <a:schemeClr val="dk1"/>
            </a:solidFill>
            <a:prstDash val="solid"/>
            <a:miter lim="800000"/>
            <a:headEnd len="sm" w="sm" type="none"/>
            <a:tailEnd len="med" w="med" type="triangle"/>
          </a:ln>
        </p:spPr>
      </p:cxnSp>
      <p:cxnSp>
        <p:nvCxnSpPr>
          <p:cNvPr id="421" name="Google Shape;421;p32"/>
          <p:cNvCxnSpPr/>
          <p:nvPr/>
        </p:nvCxnSpPr>
        <p:spPr>
          <a:xfrm>
            <a:off x="652462" y="1520825"/>
            <a:ext cx="792162" cy="360362"/>
          </a:xfrm>
          <a:prstGeom prst="straightConnector1">
            <a:avLst/>
          </a:prstGeom>
          <a:noFill/>
          <a:ln cap="flat" cmpd="sng" w="9525">
            <a:solidFill>
              <a:schemeClr val="dk1"/>
            </a:solidFill>
            <a:prstDash val="solid"/>
            <a:miter lim="800000"/>
            <a:headEnd len="sm" w="sm" type="none"/>
            <a:tailEnd len="med" w="med" type="triangle"/>
          </a:ln>
        </p:spPr>
      </p:cxnSp>
      <p:sp>
        <p:nvSpPr>
          <p:cNvPr id="422" name="Google Shape;422;p32"/>
          <p:cNvSpPr txBox="1"/>
          <p:nvPr>
            <p:ph idx="1" type="body"/>
          </p:nvPr>
        </p:nvSpPr>
        <p:spPr>
          <a:xfrm>
            <a:off x="3124200" y="2111375"/>
            <a:ext cx="5768975" cy="4365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struct node *pop(struct node *p, int *value)</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struct node *temp;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if(p==NULL)</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printf(" The stack is empty can 	not pop Error\n");</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exit(0);</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r>
              <a:rPr b="1" i="0" lang="en-US" sz="1800" u="none" cap="none" strike="noStrike">
                <a:solidFill>
                  <a:srgbClr val="FF3300"/>
                </a:solidFill>
                <a:latin typeface="Courier New"/>
                <a:ea typeface="Courier New"/>
                <a:cs typeface="Courier New"/>
                <a:sym typeface="Courier New"/>
              </a:rPr>
              <a:t>*value = p-&gt;data;</a:t>
            </a:r>
            <a:endParaRPr/>
          </a:p>
          <a:p>
            <a:pPr indent="-342900" lvl="0" marL="342900" marR="0" rtl="0" algn="l">
              <a:lnSpc>
                <a:spcPct val="80000"/>
              </a:lnSpc>
              <a:spcBef>
                <a:spcPts val="360"/>
              </a:spcBef>
              <a:spcAft>
                <a:spcPts val="0"/>
              </a:spcAft>
              <a:buClr>
                <a:srgbClr val="FF3300"/>
              </a:buClr>
              <a:buFont typeface="Courier New"/>
              <a:buNone/>
            </a:pPr>
            <a:r>
              <a:rPr b="1" i="0" lang="en-US" sz="1800" u="none" cap="none" strike="noStrike">
                <a:solidFill>
                  <a:srgbClr val="FF3300"/>
                </a:solidFill>
                <a:latin typeface="Courier New"/>
                <a:ea typeface="Courier New"/>
                <a:cs typeface="Courier New"/>
                <a:sym typeface="Courier New"/>
              </a:rPr>
              <a:t>   temp = 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p = p-&gt;link;</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free(temp);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return(p);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Verdana"/>
              <a:buNone/>
            </a:pPr>
            <a:r>
              <a:t/>
            </a:r>
            <a:endParaRPr b="0" i="0" sz="1800" u="none" cap="none" strike="noStrike">
              <a:solidFill>
                <a:srgbClr val="333333"/>
              </a:solidFill>
              <a:latin typeface="Courier New"/>
              <a:ea typeface="Courier New"/>
              <a:cs typeface="Courier New"/>
              <a:sym typeface="Courier New"/>
            </a:endParaRPr>
          </a:p>
          <a:p>
            <a:pPr indent="-228600" lvl="0" marL="342900" marR="0" rtl="0" algn="l">
              <a:spcBef>
                <a:spcPts val="360"/>
              </a:spcBef>
              <a:spcAft>
                <a:spcPts val="0"/>
              </a:spcAft>
              <a:buClr>
                <a:schemeClr val="dk1"/>
              </a:buClr>
              <a:buSzPts val="1800"/>
              <a:buFont typeface="Verdana"/>
              <a:buNone/>
            </a:pPr>
            <a:r>
              <a:t/>
            </a:r>
            <a:endParaRPr b="0" i="0" sz="1800" u="none" cap="none" strike="noStrike">
              <a:solidFill>
                <a:srgbClr val="333333"/>
              </a:solidFill>
              <a:latin typeface="Courier New"/>
              <a:ea typeface="Courier New"/>
              <a:cs typeface="Courier New"/>
              <a:sym typeface="Courier New"/>
            </a:endParaRPr>
          </a:p>
        </p:txBody>
      </p:sp>
      <p:sp>
        <p:nvSpPr>
          <p:cNvPr id="423" name="Google Shape;423;p32"/>
          <p:cNvSpPr/>
          <p:nvPr/>
        </p:nvSpPr>
        <p:spPr>
          <a:xfrm>
            <a:off x="5638800" y="5257800"/>
            <a:ext cx="2971800" cy="1219200"/>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Value at top element need </a:t>
            </a:r>
            <a:endParaRPr/>
          </a:p>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 be save before pop operation</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Topics of this week</a:t>
            </a:r>
            <a:endParaRPr/>
          </a:p>
        </p:txBody>
      </p:sp>
      <p:sp>
        <p:nvSpPr>
          <p:cNvPr id="189" name="Google Shape;189;p15"/>
          <p:cNvSpPr txBox="1"/>
          <p:nvPr>
            <p:ph idx="1" type="body"/>
          </p:nvPr>
        </p:nvSpPr>
        <p:spPr>
          <a:xfrm>
            <a:off x="457200" y="1600200"/>
            <a:ext cx="6172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Data structure: Stack</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Implementation of stack using array</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Implementation of stack using linked list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Data structure Queue</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Implementation of circular queue using array</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Implementation of queue using linked list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Exercises on Stack and Queue</a:t>
            </a:r>
            <a:endParaRPr/>
          </a:p>
          <a:p>
            <a:pPr indent="-133350" lvl="1" marL="74295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pic>
        <p:nvPicPr>
          <p:cNvPr id="190" name="Google Shape;190;p15"/>
          <p:cNvPicPr preferRelativeResize="0"/>
          <p:nvPr/>
        </p:nvPicPr>
        <p:blipFill rotWithShape="1">
          <a:blip r:embed="rId3">
            <a:alphaModFix/>
          </a:blip>
          <a:srcRect b="0" l="0" r="0" t="0"/>
          <a:stretch/>
        </p:blipFill>
        <p:spPr>
          <a:xfrm>
            <a:off x="6448425" y="1676400"/>
            <a:ext cx="2695395" cy="39262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27" name="Shape 427"/>
        <p:cNvGrpSpPr/>
        <p:nvPr/>
      </p:nvGrpSpPr>
      <p:grpSpPr>
        <a:xfrm>
          <a:off x="0" y="0"/>
          <a:ext cx="0" cy="0"/>
          <a:chOff x="0" y="0"/>
          <a:chExt cx="0" cy="0"/>
        </a:xfrm>
      </p:grpSpPr>
      <p:sp>
        <p:nvSpPr>
          <p:cNvPr id="428" name="Google Shape;428;p33"/>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Pop (linked list)</a:t>
            </a:r>
            <a:endParaRPr/>
          </a:p>
        </p:txBody>
      </p:sp>
      <p:sp>
        <p:nvSpPr>
          <p:cNvPr id="429" name="Google Shape;429;p33"/>
          <p:cNvSpPr txBox="1"/>
          <p:nvPr/>
        </p:nvSpPr>
        <p:spPr>
          <a:xfrm>
            <a:off x="1446212" y="26606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430" name="Google Shape;430;p33"/>
          <p:cNvSpPr txBox="1"/>
          <p:nvPr/>
        </p:nvSpPr>
        <p:spPr>
          <a:xfrm>
            <a:off x="1446212" y="30337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1" name="Google Shape;431;p33"/>
          <p:cNvSpPr txBox="1"/>
          <p:nvPr/>
        </p:nvSpPr>
        <p:spPr>
          <a:xfrm>
            <a:off x="1878012" y="3092450"/>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32" name="Google Shape;432;p33"/>
          <p:cNvCxnSpPr/>
          <p:nvPr/>
        </p:nvCxnSpPr>
        <p:spPr>
          <a:xfrm>
            <a:off x="1992312" y="3294062"/>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33" name="Google Shape;433;p33"/>
          <p:cNvSpPr txBox="1"/>
          <p:nvPr/>
        </p:nvSpPr>
        <p:spPr>
          <a:xfrm>
            <a:off x="1446212" y="36687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434" name="Google Shape;434;p33"/>
          <p:cNvSpPr txBox="1"/>
          <p:nvPr/>
        </p:nvSpPr>
        <p:spPr>
          <a:xfrm>
            <a:off x="1446212" y="40417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5" name="Google Shape;435;p33"/>
          <p:cNvSpPr txBox="1"/>
          <p:nvPr/>
        </p:nvSpPr>
        <p:spPr>
          <a:xfrm>
            <a:off x="1878012" y="4100512"/>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36" name="Google Shape;436;p33"/>
          <p:cNvCxnSpPr/>
          <p:nvPr/>
        </p:nvCxnSpPr>
        <p:spPr>
          <a:xfrm>
            <a:off x="1992312" y="4302125"/>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37" name="Google Shape;437;p33"/>
          <p:cNvSpPr txBox="1"/>
          <p:nvPr/>
        </p:nvSpPr>
        <p:spPr>
          <a:xfrm>
            <a:off x="1446212" y="46767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438" name="Google Shape;438;p33"/>
          <p:cNvSpPr txBox="1"/>
          <p:nvPr/>
        </p:nvSpPr>
        <p:spPr>
          <a:xfrm>
            <a:off x="1446212" y="504983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439" name="Google Shape;439;p33"/>
          <p:cNvSpPr txBox="1"/>
          <p:nvPr/>
        </p:nvSpPr>
        <p:spPr>
          <a:xfrm>
            <a:off x="1444625" y="162242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45</a:t>
            </a:r>
            <a:endParaRPr/>
          </a:p>
        </p:txBody>
      </p:sp>
      <p:sp>
        <p:nvSpPr>
          <p:cNvPr id="440" name="Google Shape;440;p33"/>
          <p:cNvSpPr txBox="1"/>
          <p:nvPr/>
        </p:nvSpPr>
        <p:spPr>
          <a:xfrm>
            <a:off x="1444625" y="199548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1" name="Google Shape;441;p33"/>
          <p:cNvSpPr txBox="1"/>
          <p:nvPr/>
        </p:nvSpPr>
        <p:spPr>
          <a:xfrm>
            <a:off x="1878012" y="2054225"/>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42" name="Google Shape;442;p33"/>
          <p:cNvCxnSpPr/>
          <p:nvPr/>
        </p:nvCxnSpPr>
        <p:spPr>
          <a:xfrm>
            <a:off x="1992312" y="2255837"/>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43" name="Google Shape;443;p33"/>
          <p:cNvSpPr txBox="1"/>
          <p:nvPr/>
        </p:nvSpPr>
        <p:spPr>
          <a:xfrm>
            <a:off x="76200" y="1227137"/>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top </a:t>
            </a:r>
            <a:endParaRPr/>
          </a:p>
        </p:txBody>
      </p:sp>
      <p:sp>
        <p:nvSpPr>
          <p:cNvPr id="444" name="Google Shape;444;p33"/>
          <p:cNvSpPr txBox="1"/>
          <p:nvPr/>
        </p:nvSpPr>
        <p:spPr>
          <a:xfrm>
            <a:off x="3460750" y="1233487"/>
            <a:ext cx="7905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Temp </a:t>
            </a:r>
            <a:endParaRPr/>
          </a:p>
        </p:txBody>
      </p:sp>
      <p:cxnSp>
        <p:nvCxnSpPr>
          <p:cNvPr id="445" name="Google Shape;445;p33"/>
          <p:cNvCxnSpPr/>
          <p:nvPr/>
        </p:nvCxnSpPr>
        <p:spPr>
          <a:xfrm flipH="1">
            <a:off x="2524125" y="1665287"/>
            <a:ext cx="1223962" cy="144462"/>
          </a:xfrm>
          <a:prstGeom prst="straightConnector1">
            <a:avLst/>
          </a:prstGeom>
          <a:noFill/>
          <a:ln cap="flat" cmpd="sng" w="9525">
            <a:solidFill>
              <a:schemeClr val="dk1"/>
            </a:solidFill>
            <a:prstDash val="solid"/>
            <a:miter lim="800000"/>
            <a:headEnd len="sm" w="sm" type="none"/>
            <a:tailEnd len="med" w="med" type="triangle"/>
          </a:ln>
        </p:spPr>
      </p:cxnSp>
      <p:sp>
        <p:nvSpPr>
          <p:cNvPr id="446" name="Google Shape;446;p33"/>
          <p:cNvSpPr txBox="1"/>
          <p:nvPr>
            <p:ph idx="1" type="body"/>
          </p:nvPr>
        </p:nvSpPr>
        <p:spPr>
          <a:xfrm>
            <a:off x="3124200" y="2111375"/>
            <a:ext cx="5768975" cy="4365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struct node *pop(struct node *p, int *value)</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struct node *temp;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if(p==NULL)</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printf(" The stack is empty can 	not pop Error\n");</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exit(0);</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*value = p-&gt;data;</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temp = 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r>
              <a:rPr b="1" i="0" lang="en-US" sz="1800" u="none" cap="none" strike="noStrike">
                <a:solidFill>
                  <a:srgbClr val="FF3300"/>
                </a:solidFill>
                <a:latin typeface="Courier New"/>
                <a:ea typeface="Courier New"/>
                <a:cs typeface="Courier New"/>
                <a:sym typeface="Courier New"/>
              </a:rPr>
              <a:t>p = p-&gt;link;</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free(temp);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return(p);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Verdana"/>
              <a:buNone/>
            </a:pPr>
            <a:r>
              <a:t/>
            </a:r>
            <a:endParaRPr b="0" i="0" sz="1800" u="none" cap="none" strike="noStrike">
              <a:solidFill>
                <a:srgbClr val="333333"/>
              </a:solidFill>
              <a:latin typeface="Courier New"/>
              <a:ea typeface="Courier New"/>
              <a:cs typeface="Courier New"/>
              <a:sym typeface="Courier New"/>
            </a:endParaRPr>
          </a:p>
          <a:p>
            <a:pPr indent="-228600" lvl="0" marL="342900" marR="0" rtl="0" algn="l">
              <a:spcBef>
                <a:spcPts val="360"/>
              </a:spcBef>
              <a:spcAft>
                <a:spcPts val="0"/>
              </a:spcAft>
              <a:buClr>
                <a:schemeClr val="dk1"/>
              </a:buClr>
              <a:buSzPts val="1800"/>
              <a:buFont typeface="Verdana"/>
              <a:buNone/>
            </a:pPr>
            <a:r>
              <a:t/>
            </a:r>
            <a:endParaRPr b="0" i="0" sz="1800" u="none" cap="none" strike="noStrike">
              <a:solidFill>
                <a:srgbClr val="333333"/>
              </a:solidFill>
              <a:latin typeface="Courier New"/>
              <a:ea typeface="Courier New"/>
              <a:cs typeface="Courier New"/>
              <a:sym typeface="Courier New"/>
            </a:endParaRPr>
          </a:p>
        </p:txBody>
      </p:sp>
      <p:cxnSp>
        <p:nvCxnSpPr>
          <p:cNvPr id="447" name="Google Shape;447;p33"/>
          <p:cNvCxnSpPr/>
          <p:nvPr/>
        </p:nvCxnSpPr>
        <p:spPr>
          <a:xfrm flipH="1" rot="-5400000">
            <a:off x="386638" y="1939049"/>
            <a:ext cx="1247700" cy="722400"/>
          </a:xfrm>
          <a:prstGeom prst="bentConnector2">
            <a:avLst/>
          </a:prstGeom>
          <a:noFill/>
          <a:ln cap="flat" cmpd="sng" w="12700">
            <a:solidFill>
              <a:srgbClr val="FF0000"/>
            </a:solidFill>
            <a:prstDash val="solid"/>
            <a:miter lim="800000"/>
            <a:headEnd len="sm" w="sm" type="none"/>
            <a:tailEnd len="med" w="med" type="triangle"/>
          </a:ln>
        </p:spPr>
      </p:cxn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51" name="Shape 451"/>
        <p:cNvGrpSpPr/>
        <p:nvPr/>
      </p:nvGrpSpPr>
      <p:grpSpPr>
        <a:xfrm>
          <a:off x="0" y="0"/>
          <a:ext cx="0" cy="0"/>
          <a:chOff x="0" y="0"/>
          <a:chExt cx="0" cy="0"/>
        </a:xfrm>
      </p:grpSpPr>
      <p:sp>
        <p:nvSpPr>
          <p:cNvPr id="452" name="Google Shape;452;p34"/>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Pop (linked list)</a:t>
            </a:r>
            <a:endParaRPr/>
          </a:p>
        </p:txBody>
      </p:sp>
      <p:sp>
        <p:nvSpPr>
          <p:cNvPr id="453" name="Google Shape;453;p34"/>
          <p:cNvSpPr txBox="1"/>
          <p:nvPr/>
        </p:nvSpPr>
        <p:spPr>
          <a:xfrm>
            <a:off x="1446212" y="2660650"/>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454" name="Google Shape;454;p34"/>
          <p:cNvSpPr txBox="1"/>
          <p:nvPr/>
        </p:nvSpPr>
        <p:spPr>
          <a:xfrm>
            <a:off x="1446212" y="30337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55" name="Google Shape;455;p34"/>
          <p:cNvSpPr txBox="1"/>
          <p:nvPr/>
        </p:nvSpPr>
        <p:spPr>
          <a:xfrm>
            <a:off x="1878012" y="3092450"/>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56" name="Google Shape;456;p34"/>
          <p:cNvCxnSpPr/>
          <p:nvPr/>
        </p:nvCxnSpPr>
        <p:spPr>
          <a:xfrm>
            <a:off x="1992312" y="3294062"/>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57" name="Google Shape;457;p34"/>
          <p:cNvSpPr txBox="1"/>
          <p:nvPr/>
        </p:nvSpPr>
        <p:spPr>
          <a:xfrm>
            <a:off x="1446212" y="3668712"/>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458" name="Google Shape;458;p34"/>
          <p:cNvSpPr txBox="1"/>
          <p:nvPr/>
        </p:nvSpPr>
        <p:spPr>
          <a:xfrm>
            <a:off x="1446212" y="40417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59" name="Google Shape;459;p34"/>
          <p:cNvSpPr txBox="1"/>
          <p:nvPr/>
        </p:nvSpPr>
        <p:spPr>
          <a:xfrm>
            <a:off x="1878012" y="4100512"/>
            <a:ext cx="215900" cy="2159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60" name="Google Shape;460;p34"/>
          <p:cNvCxnSpPr/>
          <p:nvPr/>
        </p:nvCxnSpPr>
        <p:spPr>
          <a:xfrm>
            <a:off x="1992312" y="4302125"/>
            <a:ext cx="0" cy="374650"/>
          </a:xfrm>
          <a:prstGeom prst="straightConnector1">
            <a:avLst/>
          </a:prstGeom>
          <a:noFill/>
          <a:ln cap="flat" cmpd="sng" w="9525">
            <a:solidFill>
              <a:schemeClr val="dk1"/>
            </a:solidFill>
            <a:prstDash val="solid"/>
            <a:miter lim="800000"/>
            <a:headEnd len="sm" w="sm" type="none"/>
            <a:tailEnd len="med" w="med" type="triangle"/>
          </a:ln>
        </p:spPr>
      </p:cxnSp>
      <p:sp>
        <p:nvSpPr>
          <p:cNvPr id="461" name="Google Shape;461;p34"/>
          <p:cNvSpPr txBox="1"/>
          <p:nvPr/>
        </p:nvSpPr>
        <p:spPr>
          <a:xfrm>
            <a:off x="1446212" y="4676775"/>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462" name="Google Shape;462;p34"/>
          <p:cNvSpPr txBox="1"/>
          <p:nvPr/>
        </p:nvSpPr>
        <p:spPr>
          <a:xfrm>
            <a:off x="1446212" y="5049837"/>
            <a:ext cx="10795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463" name="Google Shape;463;p34"/>
          <p:cNvSpPr txBox="1"/>
          <p:nvPr/>
        </p:nvSpPr>
        <p:spPr>
          <a:xfrm>
            <a:off x="76200" y="1227137"/>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top </a:t>
            </a:r>
            <a:endParaRPr/>
          </a:p>
        </p:txBody>
      </p:sp>
      <p:sp>
        <p:nvSpPr>
          <p:cNvPr id="464" name="Google Shape;464;p34"/>
          <p:cNvSpPr txBox="1"/>
          <p:nvPr/>
        </p:nvSpPr>
        <p:spPr>
          <a:xfrm>
            <a:off x="2438400" y="1219200"/>
            <a:ext cx="7905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Temp </a:t>
            </a:r>
            <a:endParaRPr/>
          </a:p>
        </p:txBody>
      </p:sp>
      <p:sp>
        <p:nvSpPr>
          <p:cNvPr id="465" name="Google Shape;465;p34"/>
          <p:cNvSpPr txBox="1"/>
          <p:nvPr>
            <p:ph idx="1" type="body"/>
          </p:nvPr>
        </p:nvSpPr>
        <p:spPr>
          <a:xfrm>
            <a:off x="3124200" y="2111375"/>
            <a:ext cx="5768975" cy="4365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struct node *pop(struct node *p, int *value)</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struct node *temp;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if(p==NULL)</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printf(" The stack is empty can 	not pop Error\n");</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exit(0);</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*value = p-&gt;data;</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temp = 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p = p-&gt;link;</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a:t>
            </a:r>
            <a:r>
              <a:rPr b="1" i="0" lang="en-US" sz="1800" u="none" cap="none" strike="noStrike">
                <a:solidFill>
                  <a:srgbClr val="FF3300"/>
                </a:solidFill>
                <a:latin typeface="Courier New"/>
                <a:ea typeface="Courier New"/>
                <a:cs typeface="Courier New"/>
                <a:sym typeface="Courier New"/>
              </a:rPr>
              <a:t>free(temp);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   return(p);</a:t>
            </a:r>
            <a:endParaRPr/>
          </a:p>
          <a:p>
            <a:pPr indent="-342900" lvl="0" marL="342900" marR="0" rtl="0" algn="l">
              <a:lnSpc>
                <a:spcPct val="80000"/>
              </a:lnSpc>
              <a:spcBef>
                <a:spcPts val="360"/>
              </a:spcBef>
              <a:spcAft>
                <a:spcPts val="0"/>
              </a:spcAft>
              <a:buClr>
                <a:srgbClr val="333333"/>
              </a:buClr>
              <a:buFont typeface="Courier New"/>
              <a:buNone/>
            </a:pPr>
            <a:r>
              <a:rPr b="1" i="0" lang="en-US" sz="1800" u="none" cap="none" strike="noStrike">
                <a:solidFill>
                  <a:srgbClr val="333333"/>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Verdana"/>
              <a:buNone/>
            </a:pPr>
            <a:r>
              <a:t/>
            </a:r>
            <a:endParaRPr b="0" i="0" sz="1800" u="none" cap="none" strike="noStrike">
              <a:solidFill>
                <a:srgbClr val="333333"/>
              </a:solidFill>
              <a:latin typeface="Courier New"/>
              <a:ea typeface="Courier New"/>
              <a:cs typeface="Courier New"/>
              <a:sym typeface="Courier New"/>
            </a:endParaRPr>
          </a:p>
          <a:p>
            <a:pPr indent="-228600" lvl="0" marL="342900" marR="0" rtl="0" algn="l">
              <a:spcBef>
                <a:spcPts val="360"/>
              </a:spcBef>
              <a:spcAft>
                <a:spcPts val="0"/>
              </a:spcAft>
              <a:buClr>
                <a:schemeClr val="dk1"/>
              </a:buClr>
              <a:buSzPts val="1800"/>
              <a:buFont typeface="Verdana"/>
              <a:buNone/>
            </a:pPr>
            <a:r>
              <a:t/>
            </a:r>
            <a:endParaRPr b="0" i="0" sz="1800" u="none" cap="none" strike="noStrike">
              <a:solidFill>
                <a:srgbClr val="333333"/>
              </a:solidFill>
              <a:latin typeface="Courier New"/>
              <a:ea typeface="Courier New"/>
              <a:cs typeface="Courier New"/>
              <a:sym typeface="Courier New"/>
            </a:endParaRPr>
          </a:p>
        </p:txBody>
      </p:sp>
      <p:cxnSp>
        <p:nvCxnSpPr>
          <p:cNvPr id="466" name="Google Shape;466;p34"/>
          <p:cNvCxnSpPr/>
          <p:nvPr/>
        </p:nvCxnSpPr>
        <p:spPr>
          <a:xfrm flipH="1" rot="-5400000">
            <a:off x="386638" y="1939049"/>
            <a:ext cx="1247700" cy="722400"/>
          </a:xfrm>
          <a:prstGeom prst="bentConnector2">
            <a:avLst/>
          </a:prstGeom>
          <a:noFill/>
          <a:ln cap="flat" cmpd="sng" w="12700">
            <a:solidFill>
              <a:srgbClr val="FF0000"/>
            </a:solidFill>
            <a:prstDash val="solid"/>
            <a:miter lim="800000"/>
            <a:headEnd len="sm" w="sm" type="none"/>
            <a:tailEnd len="med" w="med" type="triangle"/>
          </a:ln>
        </p:spPr>
      </p:cxn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Attention</a:t>
            </a:r>
            <a:endParaRPr/>
          </a:p>
        </p:txBody>
      </p:sp>
      <p:sp>
        <p:nvSpPr>
          <p:cNvPr id="472" name="Google Shape;472;p3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Remeber to implement FreeStack Function in your lib.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36"/>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Using stack in program</a:t>
            </a:r>
            <a:endParaRPr/>
          </a:p>
        </p:txBody>
      </p:sp>
      <p:sp>
        <p:nvSpPr>
          <p:cNvPr id="478" name="Google Shape;478;p36"/>
          <p:cNvSpPr txBox="1"/>
          <p:nvPr>
            <p:ph idx="1" type="body"/>
          </p:nvPr>
        </p:nvSpPr>
        <p:spPr>
          <a:xfrm>
            <a:off x="228600" y="914400"/>
            <a:ext cx="3962400" cy="506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include &lt;stdio.h&gt;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include &lt;stdlib.h&gt;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void main()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struct node *top = NULL;</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int n,value;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do</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do</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printf("Enter the element </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to be pushed\n");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scanf("%d",&amp;value);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top = push(top,value);</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printf("Enter 1 to   	continue\n");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1" i="0" lang="en-US" sz="1600" u="none" cap="none" strike="noStrike">
                <a:solidFill>
                  <a:schemeClr val="dk1"/>
                </a:solidFill>
                <a:latin typeface="Verdana"/>
                <a:ea typeface="Verdana"/>
                <a:cs typeface="Verdana"/>
                <a:sym typeface="Verdana"/>
              </a:rPr>
              <a:t>      } while(n == 1);</a:t>
            </a:r>
            <a:endParaRPr/>
          </a:p>
          <a:p>
            <a:pPr indent="-241300" lvl="0" marL="342900" marR="0" rtl="0" algn="l">
              <a:spcBef>
                <a:spcPts val="320"/>
              </a:spcBef>
              <a:spcAft>
                <a:spcPts val="0"/>
              </a:spcAft>
              <a:buClr>
                <a:schemeClr val="dk1"/>
              </a:buClr>
              <a:buSzPts val="1600"/>
              <a:buFont typeface="Verdana"/>
              <a:buNone/>
            </a:pPr>
            <a:r>
              <a:t/>
            </a:r>
            <a:endParaRPr b="1" i="0" sz="1600" u="none" cap="none" strike="noStrike">
              <a:solidFill>
                <a:schemeClr val="dk1"/>
              </a:solidFill>
              <a:latin typeface="Verdana"/>
              <a:ea typeface="Verdana"/>
              <a:cs typeface="Verdana"/>
              <a:sym typeface="Verdana"/>
            </a:endParaRPr>
          </a:p>
        </p:txBody>
      </p:sp>
      <p:sp>
        <p:nvSpPr>
          <p:cNvPr id="479" name="Google Shape;479;p36"/>
          <p:cNvSpPr txBox="1"/>
          <p:nvPr/>
        </p:nvSpPr>
        <p:spPr>
          <a:xfrm>
            <a:off x="4191000" y="3429000"/>
            <a:ext cx="50292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600" u="none">
                <a:solidFill>
                  <a:schemeClr val="dk1"/>
                </a:solidFill>
                <a:latin typeface="Verdana"/>
                <a:ea typeface="Verdana"/>
                <a:cs typeface="Verdana"/>
                <a:sym typeface="Verdana"/>
              </a:rPr>
              <a:t>printf("Enter 1 to pop an element\n");</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while( n == 1)</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top = pop(top,&amp;value);</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printf("The value poped is 	%d\n",value);</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printf("Enter 1 to pop an element\n");</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printf("Enter 1 to continue\n");</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   } while(n == 1);</a:t>
            </a:r>
            <a:endParaRPr/>
          </a:p>
          <a:p>
            <a:pPr indent="-342900" lvl="0" marL="342900" marR="0" rtl="0" algn="l">
              <a:lnSpc>
                <a:spcPct val="80000"/>
              </a:lnSpc>
              <a:spcBef>
                <a:spcPts val="320"/>
              </a:spcBef>
              <a:spcAft>
                <a:spcPts val="0"/>
              </a:spcAft>
              <a:buClr>
                <a:schemeClr val="dk1"/>
              </a:buClr>
              <a:buFont typeface="Verdana"/>
              <a:buNone/>
            </a:pPr>
            <a:r>
              <a:rPr b="1" i="0" lang="en-US" sz="1600" u="none">
                <a:solidFill>
                  <a:schemeClr val="dk1"/>
                </a:solidFill>
                <a:latin typeface="Verdana"/>
                <a:ea typeface="Verdana"/>
                <a:cs typeface="Verdana"/>
                <a:sym typeface="Verdana"/>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37"/>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Using stack in program</a:t>
            </a:r>
            <a:endParaRPr/>
          </a:p>
        </p:txBody>
      </p:sp>
      <p:sp>
        <p:nvSpPr>
          <p:cNvPr id="485" name="Google Shape;485;p37"/>
          <p:cNvSpPr txBox="1"/>
          <p:nvPr>
            <p:ph idx="1" type="body"/>
          </p:nvPr>
        </p:nvSpPr>
        <p:spPr>
          <a:xfrm>
            <a:off x="457200" y="990600"/>
            <a:ext cx="52578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printf("Enter 1 to pop an element\n");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while( n == 1)</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top = pop(top,&amp;value);</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printf("The value poped is %d\n",value);</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printf("Enter 1 to pop an element\n");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printf("Enter 1 to continue\n");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scanf("%d",&amp;n);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 while(n == 1);</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3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Exercises</a:t>
            </a:r>
            <a:endParaRPr/>
          </a:p>
        </p:txBody>
      </p:sp>
      <p:sp>
        <p:nvSpPr>
          <p:cNvPr id="491" name="Google Shape;491;p3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Test the "stack" type that you've defined in a program that read from user a string, then reverse it.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Verdana"/>
              <a:buNone/>
            </a:pPr>
            <a:r>
              <a:rPr b="0" i="0" lang="en-US" sz="4400" u="none" cap="none" strike="noStrike">
                <a:solidFill>
                  <a:schemeClr val="dk1"/>
                </a:solidFill>
                <a:latin typeface="Verdana"/>
                <a:ea typeface="Verdana"/>
                <a:cs typeface="Verdana"/>
                <a:sym typeface="Verdana"/>
              </a:rPr>
              <a:t>BTVN1: Adding very large numbers</a:t>
            </a:r>
            <a:endParaRPr/>
          </a:p>
        </p:txBody>
      </p:sp>
      <p:sp>
        <p:nvSpPr>
          <p:cNvPr id="497" name="Google Shape;497;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Treat these numbers as strings of numerals, store the numbers corresponding to these numerals on two stacks, and then perform addition by popping numbers from the stacks</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
        <p:nvSpPr>
          <p:cNvPr id="498" name="Google Shape;498;p39"/>
          <p:cNvSpPr txBox="1"/>
          <p:nvPr/>
        </p:nvSpPr>
        <p:spPr>
          <a:xfrm>
            <a:off x="1828800" y="38449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9" name="Google Shape;499;p39"/>
          <p:cNvSpPr txBox="1"/>
          <p:nvPr/>
        </p:nvSpPr>
        <p:spPr>
          <a:xfrm>
            <a:off x="1828800" y="43021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3</a:t>
            </a:r>
            <a:endParaRPr/>
          </a:p>
        </p:txBody>
      </p:sp>
      <p:sp>
        <p:nvSpPr>
          <p:cNvPr id="500" name="Google Shape;500;p39"/>
          <p:cNvSpPr txBox="1"/>
          <p:nvPr/>
        </p:nvSpPr>
        <p:spPr>
          <a:xfrm>
            <a:off x="1828800" y="47593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1" name="Google Shape;501;p39"/>
          <p:cNvSpPr txBox="1"/>
          <p:nvPr/>
        </p:nvSpPr>
        <p:spPr>
          <a:xfrm>
            <a:off x="1828800" y="52165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2" name="Google Shape;502;p39"/>
          <p:cNvSpPr txBox="1"/>
          <p:nvPr/>
        </p:nvSpPr>
        <p:spPr>
          <a:xfrm>
            <a:off x="3276600" y="38449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3" name="Google Shape;503;p39"/>
          <p:cNvSpPr txBox="1"/>
          <p:nvPr/>
        </p:nvSpPr>
        <p:spPr>
          <a:xfrm>
            <a:off x="3276600" y="43021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4" name="Google Shape;504;p39"/>
          <p:cNvSpPr txBox="1"/>
          <p:nvPr/>
        </p:nvSpPr>
        <p:spPr>
          <a:xfrm>
            <a:off x="3276600" y="47593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5" name="Google Shape;505;p39"/>
          <p:cNvSpPr txBox="1"/>
          <p:nvPr/>
        </p:nvSpPr>
        <p:spPr>
          <a:xfrm>
            <a:off x="3276600" y="52165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6" name="Google Shape;506;p39"/>
          <p:cNvSpPr txBox="1"/>
          <p:nvPr/>
        </p:nvSpPr>
        <p:spPr>
          <a:xfrm>
            <a:off x="4724400" y="38449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7" name="Google Shape;507;p39"/>
          <p:cNvSpPr txBox="1"/>
          <p:nvPr/>
        </p:nvSpPr>
        <p:spPr>
          <a:xfrm>
            <a:off x="4724400" y="43021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8" name="Google Shape;508;p39"/>
          <p:cNvSpPr txBox="1"/>
          <p:nvPr/>
        </p:nvSpPr>
        <p:spPr>
          <a:xfrm>
            <a:off x="4724400" y="47593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9" name="Google Shape;509;p39"/>
          <p:cNvSpPr txBox="1"/>
          <p:nvPr/>
        </p:nvSpPr>
        <p:spPr>
          <a:xfrm>
            <a:off x="4724400" y="52165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0" name="Google Shape;510;p39"/>
          <p:cNvSpPr txBox="1"/>
          <p:nvPr/>
        </p:nvSpPr>
        <p:spPr>
          <a:xfrm>
            <a:off x="2057400" y="3844925"/>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sp>
        <p:nvSpPr>
          <p:cNvPr id="511" name="Google Shape;511;p39"/>
          <p:cNvSpPr txBox="1"/>
          <p:nvPr/>
        </p:nvSpPr>
        <p:spPr>
          <a:xfrm>
            <a:off x="2041525" y="47244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7</a:t>
            </a:r>
            <a:endParaRPr/>
          </a:p>
        </p:txBody>
      </p:sp>
      <p:sp>
        <p:nvSpPr>
          <p:cNvPr id="512" name="Google Shape;512;p39"/>
          <p:cNvSpPr txBox="1"/>
          <p:nvPr/>
        </p:nvSpPr>
        <p:spPr>
          <a:xfrm>
            <a:off x="2041525" y="52578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8</a:t>
            </a:r>
            <a:endParaRPr/>
          </a:p>
        </p:txBody>
      </p:sp>
      <p:sp>
        <p:nvSpPr>
          <p:cNvPr id="513" name="Google Shape;513;p39"/>
          <p:cNvSpPr txBox="1"/>
          <p:nvPr/>
        </p:nvSpPr>
        <p:spPr>
          <a:xfrm>
            <a:off x="3413125" y="38862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9</a:t>
            </a:r>
            <a:endParaRPr/>
          </a:p>
        </p:txBody>
      </p:sp>
      <p:sp>
        <p:nvSpPr>
          <p:cNvPr id="514" name="Google Shape;514;p39"/>
          <p:cNvSpPr txBox="1"/>
          <p:nvPr/>
        </p:nvSpPr>
        <p:spPr>
          <a:xfrm>
            <a:off x="3413125" y="42672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2</a:t>
            </a:r>
            <a:endParaRPr/>
          </a:p>
        </p:txBody>
      </p:sp>
      <p:sp>
        <p:nvSpPr>
          <p:cNvPr id="515" name="Google Shape;515;p39"/>
          <p:cNvSpPr txBox="1"/>
          <p:nvPr/>
        </p:nvSpPr>
        <p:spPr>
          <a:xfrm>
            <a:off x="3413125" y="48006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6</a:t>
            </a:r>
            <a:endParaRPr/>
          </a:p>
        </p:txBody>
      </p:sp>
      <p:sp>
        <p:nvSpPr>
          <p:cNvPr id="516" name="Google Shape;516;p39"/>
          <p:cNvSpPr txBox="1"/>
          <p:nvPr/>
        </p:nvSpPr>
        <p:spPr>
          <a:xfrm>
            <a:off x="3489325" y="52578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5</a:t>
            </a:r>
            <a:endParaRPr/>
          </a:p>
        </p:txBody>
      </p:sp>
      <p:sp>
        <p:nvSpPr>
          <p:cNvPr id="517" name="Google Shape;517;p39"/>
          <p:cNvSpPr txBox="1"/>
          <p:nvPr/>
        </p:nvSpPr>
        <p:spPr>
          <a:xfrm>
            <a:off x="2727325" y="4495800"/>
            <a:ext cx="35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518" name="Google Shape;518;p39"/>
          <p:cNvSpPr txBox="1"/>
          <p:nvPr/>
        </p:nvSpPr>
        <p:spPr>
          <a:xfrm>
            <a:off x="4191000" y="4530725"/>
            <a:ext cx="355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519" name="Google Shape;519;p39"/>
          <p:cNvSpPr txBox="1"/>
          <p:nvPr/>
        </p:nvSpPr>
        <p:spPr>
          <a:xfrm>
            <a:off x="4724400" y="3387725"/>
            <a:ext cx="762000" cy="457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20" name="Google Shape;520;p39"/>
          <p:cNvSpPr txBox="1"/>
          <p:nvPr/>
        </p:nvSpPr>
        <p:spPr>
          <a:xfrm>
            <a:off x="1752600" y="5826125"/>
            <a:ext cx="39560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8732     +     5629   =   14361   </a:t>
            </a:r>
            <a:endParaRPr/>
          </a:p>
        </p:txBody>
      </p:sp>
      <p:sp>
        <p:nvSpPr>
          <p:cNvPr id="521" name="Google Shape;521;p39"/>
          <p:cNvSpPr txBox="1"/>
          <p:nvPr/>
        </p:nvSpPr>
        <p:spPr>
          <a:xfrm>
            <a:off x="4860925" y="52578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a:t>
            </a:r>
            <a:endParaRPr/>
          </a:p>
        </p:txBody>
      </p:sp>
      <p:sp>
        <p:nvSpPr>
          <p:cNvPr id="522" name="Google Shape;522;p39"/>
          <p:cNvSpPr txBox="1"/>
          <p:nvPr/>
        </p:nvSpPr>
        <p:spPr>
          <a:xfrm>
            <a:off x="4937125" y="47244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6</a:t>
            </a:r>
            <a:endParaRPr/>
          </a:p>
        </p:txBody>
      </p:sp>
      <p:sp>
        <p:nvSpPr>
          <p:cNvPr id="523" name="Google Shape;523;p39"/>
          <p:cNvSpPr txBox="1"/>
          <p:nvPr/>
        </p:nvSpPr>
        <p:spPr>
          <a:xfrm>
            <a:off x="4860925" y="42672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3</a:t>
            </a:r>
            <a:endParaRPr/>
          </a:p>
        </p:txBody>
      </p:sp>
      <p:sp>
        <p:nvSpPr>
          <p:cNvPr id="524" name="Google Shape;524;p39"/>
          <p:cNvSpPr txBox="1"/>
          <p:nvPr/>
        </p:nvSpPr>
        <p:spPr>
          <a:xfrm>
            <a:off x="4937125" y="38862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4</a:t>
            </a:r>
            <a:endParaRPr/>
          </a:p>
        </p:txBody>
      </p:sp>
      <p:sp>
        <p:nvSpPr>
          <p:cNvPr id="525" name="Google Shape;525;p39"/>
          <p:cNvSpPr txBox="1"/>
          <p:nvPr/>
        </p:nvSpPr>
        <p:spPr>
          <a:xfrm>
            <a:off x="4860925" y="33528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Verdana"/>
              <a:buNone/>
            </a:pPr>
            <a:r>
              <a:rPr b="0" i="0" lang="en-US" sz="4400" u="none" cap="none" strike="noStrike">
                <a:solidFill>
                  <a:schemeClr val="dk1"/>
                </a:solidFill>
                <a:latin typeface="Verdana"/>
                <a:ea typeface="Verdana"/>
                <a:cs typeface="Verdana"/>
                <a:sym typeface="Verdana"/>
              </a:rPr>
              <a:t>Adding very large numbers: detail algorithm</a:t>
            </a:r>
            <a:endParaRPr/>
          </a:p>
        </p:txBody>
      </p:sp>
      <p:sp>
        <p:nvSpPr>
          <p:cNvPr id="531" name="Google Shape;531;p4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Read the numerals of the first number and store the numbers corresponding to them on one stack;</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Read the numerals of the second number and store the numbers corresponding to them on another stack;</a:t>
            </a:r>
            <a:endParaRPr/>
          </a:p>
          <a:p>
            <a:pPr indent="-342900" lvl="0" marL="342900" marR="0" rtl="0" algn="l">
              <a:lnSpc>
                <a:spcPct val="8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result</a:t>
            </a:r>
            <a:r>
              <a:rPr b="0" i="1" lang="en-US" sz="2400" u="none" cap="none" strike="noStrike">
                <a:solidFill>
                  <a:schemeClr val="dk1"/>
                </a:solidFill>
                <a:latin typeface="Verdana"/>
                <a:ea typeface="Verdana"/>
                <a:cs typeface="Verdana"/>
                <a:sym typeface="Verdana"/>
              </a:rPr>
              <a:t>=0;</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while at least one stack is not empty</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    pop a number from each non-empty stack and add them;</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    push the sum (minus 10 if necessary) on the result stack;</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    store carry in </a:t>
            </a:r>
            <a:r>
              <a:rPr b="1" i="0" lang="en-US" sz="2400" u="none" cap="none" strike="noStrike">
                <a:solidFill>
                  <a:schemeClr val="dk1"/>
                </a:solidFill>
                <a:latin typeface="Verdana"/>
                <a:ea typeface="Verdana"/>
                <a:cs typeface="Verdana"/>
                <a:sym typeface="Verdana"/>
              </a:rPr>
              <a:t>result</a:t>
            </a:r>
            <a:r>
              <a:rPr b="0" i="1" lang="en-US" sz="24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push carry on the result stack if it is not zero;</a:t>
            </a:r>
            <a:endParaRPr/>
          </a:p>
          <a:p>
            <a:pPr indent="-342900" lvl="0" marL="342900" marR="0" rtl="0" algn="l">
              <a:lnSpc>
                <a:spcPct val="80000"/>
              </a:lnSpc>
              <a:spcBef>
                <a:spcPts val="480"/>
              </a:spcBef>
              <a:spcAft>
                <a:spcPts val="0"/>
              </a:spcAft>
              <a:buClr>
                <a:schemeClr val="dk1"/>
              </a:buClr>
              <a:buFont typeface="Verdana"/>
              <a:buNone/>
            </a:pPr>
            <a:r>
              <a:rPr b="0" i="1" lang="en-US" sz="2400" u="none" cap="none" strike="noStrike">
                <a:solidFill>
                  <a:schemeClr val="dk1"/>
                </a:solidFill>
                <a:latin typeface="Verdana"/>
                <a:ea typeface="Verdana"/>
                <a:cs typeface="Verdana"/>
                <a:sym typeface="Verdana"/>
              </a:rPr>
              <a:t>pop numbers from the result stack and display them;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4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bổ sung K55C</a:t>
            </a:r>
            <a:endParaRPr/>
          </a:p>
        </p:txBody>
      </p:sp>
      <p:sp>
        <p:nvSpPr>
          <p:cNvPr id="537" name="Google Shape;537;p4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Bài 2: Áp dụng cho phép trừ hai số lớn.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4.1 Stack using array</a:t>
            </a:r>
            <a:endParaRPr/>
          </a:p>
        </p:txBody>
      </p:sp>
      <p:sp>
        <p:nvSpPr>
          <p:cNvPr id="543" name="Google Shape;543;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We assume that you make a mobile phone’s address book.</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Declare a structure "Address" that can hold at least "name", "telephone number" and "e-mail address".</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Write a program that copies data of an address book from a file to another file using a stack. First, read data of the address book from the file and push them on a stack. Then pop data from the stack and write them to the file in the order of popped. In other words, data read first should be read out last and data read last should be read out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a:t>
            </a:r>
            <a:endParaRPr/>
          </a:p>
        </p:txBody>
      </p:sp>
      <p:sp>
        <p:nvSpPr>
          <p:cNvPr id="196" name="Google Shape;196;p16"/>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 stack is a </a:t>
            </a:r>
            <a:r>
              <a:rPr b="1" i="0" lang="en-US" sz="2800" u="none" cap="none" strike="noStrike">
                <a:solidFill>
                  <a:schemeClr val="dk1"/>
                </a:solidFill>
                <a:latin typeface="Verdana"/>
                <a:ea typeface="Verdana"/>
                <a:cs typeface="Verdana"/>
                <a:sym typeface="Verdana"/>
              </a:rPr>
              <a:t>linear data structure</a:t>
            </a:r>
            <a:r>
              <a:rPr b="0" i="0" lang="en-US" sz="2800" u="none" cap="none" strike="noStrike">
                <a:solidFill>
                  <a:schemeClr val="dk1"/>
                </a:solidFill>
                <a:latin typeface="Verdana"/>
                <a:ea typeface="Verdana"/>
                <a:cs typeface="Verdana"/>
                <a:sym typeface="Verdana"/>
              </a:rPr>
              <a:t> which can be </a:t>
            </a:r>
            <a:r>
              <a:rPr b="1" i="0" lang="en-US" sz="2800" u="none" cap="none" strike="noStrike">
                <a:solidFill>
                  <a:schemeClr val="dk1"/>
                </a:solidFill>
                <a:latin typeface="Verdana"/>
                <a:ea typeface="Verdana"/>
                <a:cs typeface="Verdana"/>
                <a:sym typeface="Verdana"/>
              </a:rPr>
              <a:t>accessed only at one of its ends</a:t>
            </a:r>
            <a:r>
              <a:rPr b="0" i="0" lang="en-US" sz="2800" u="none" cap="none" strike="noStrike">
                <a:solidFill>
                  <a:schemeClr val="dk1"/>
                </a:solidFill>
                <a:latin typeface="Verdana"/>
                <a:ea typeface="Verdana"/>
                <a:cs typeface="Verdana"/>
                <a:sym typeface="Verdana"/>
              </a:rPr>
              <a:t> for storing and retrieving data.</a:t>
            </a:r>
            <a:endParaRPr/>
          </a:p>
          <a:p>
            <a:pPr indent="-165100" lvl="0" marL="342900" marR="0" rtl="0" algn="l">
              <a:lnSpc>
                <a:spcPct val="100000"/>
              </a:lnSpc>
              <a:spcBef>
                <a:spcPts val="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 LIFO (Last In First Out) structure</a:t>
            </a:r>
            <a:endParaRPr/>
          </a:p>
          <a:p>
            <a:pPr indent="-165100" lvl="0" marL="342900" marR="0" rtl="0" algn="l">
              <a:lnSpc>
                <a:spcPct val="100000"/>
              </a:lnSpc>
              <a:spcBef>
                <a:spcPts val="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
        <p:nvSpPr>
          <p:cNvPr id="197" name="Google Shape;197;p16"/>
          <p:cNvSpPr txBox="1"/>
          <p:nvPr/>
        </p:nvSpPr>
        <p:spPr>
          <a:xfrm>
            <a:off x="493712" y="4518025"/>
            <a:ext cx="9461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198" name="Google Shape;198;p16"/>
          <p:cNvSpPr txBox="1"/>
          <p:nvPr/>
        </p:nvSpPr>
        <p:spPr>
          <a:xfrm>
            <a:off x="814387" y="3409950"/>
            <a:ext cx="457200" cy="190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99" name="Google Shape;199;p16"/>
          <p:cNvSpPr txBox="1"/>
          <p:nvPr/>
        </p:nvSpPr>
        <p:spPr>
          <a:xfrm>
            <a:off x="2185987" y="3409950"/>
            <a:ext cx="457200" cy="190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200" name="Google Shape;200;p16"/>
          <p:cNvSpPr txBox="1"/>
          <p:nvPr/>
        </p:nvSpPr>
        <p:spPr>
          <a:xfrm>
            <a:off x="4700587" y="3409950"/>
            <a:ext cx="457200" cy="190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D</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201" name="Google Shape;201;p16"/>
          <p:cNvSpPr txBox="1"/>
          <p:nvPr/>
        </p:nvSpPr>
        <p:spPr>
          <a:xfrm>
            <a:off x="3481387" y="3409950"/>
            <a:ext cx="533400" cy="190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202" name="Google Shape;202;p16"/>
          <p:cNvSpPr txBox="1"/>
          <p:nvPr/>
        </p:nvSpPr>
        <p:spPr>
          <a:xfrm>
            <a:off x="7215187" y="3409950"/>
            <a:ext cx="457200" cy="190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D</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203" name="Google Shape;203;p16"/>
          <p:cNvSpPr txBox="1"/>
          <p:nvPr/>
        </p:nvSpPr>
        <p:spPr>
          <a:xfrm>
            <a:off x="5995987" y="3409950"/>
            <a:ext cx="457200" cy="1905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E</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D</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a:p>
            <a:pPr indent="0" lvl="0" marL="0" marR="0" rtl="0" algn="ctr">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cxnSp>
        <p:nvCxnSpPr>
          <p:cNvPr id="204" name="Google Shape;204;p16"/>
          <p:cNvCxnSpPr/>
          <p:nvPr/>
        </p:nvCxnSpPr>
        <p:spPr>
          <a:xfrm rot="10800000">
            <a:off x="1347787" y="5086350"/>
            <a:ext cx="228600" cy="0"/>
          </a:xfrm>
          <a:prstGeom prst="straightConnector1">
            <a:avLst/>
          </a:prstGeom>
          <a:noFill/>
          <a:ln cap="flat" cmpd="sng" w="9525">
            <a:solidFill>
              <a:schemeClr val="dk1"/>
            </a:solidFill>
            <a:prstDash val="solid"/>
            <a:miter lim="800000"/>
            <a:headEnd len="sm" w="sm" type="none"/>
            <a:tailEnd len="med" w="med" type="triangle"/>
          </a:ln>
        </p:spPr>
      </p:cxnSp>
      <p:sp>
        <p:nvSpPr>
          <p:cNvPr id="205" name="Google Shape;205;p16"/>
          <p:cNvSpPr txBox="1"/>
          <p:nvPr/>
        </p:nvSpPr>
        <p:spPr>
          <a:xfrm>
            <a:off x="1576387" y="4857750"/>
            <a:ext cx="573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a:t>
            </a:r>
            <a:endParaRPr/>
          </a:p>
        </p:txBody>
      </p:sp>
      <p:cxnSp>
        <p:nvCxnSpPr>
          <p:cNvPr id="206" name="Google Shape;206;p16"/>
          <p:cNvCxnSpPr/>
          <p:nvPr/>
        </p:nvCxnSpPr>
        <p:spPr>
          <a:xfrm>
            <a:off x="814387" y="3409950"/>
            <a:ext cx="457200" cy="0"/>
          </a:xfrm>
          <a:prstGeom prst="straightConnector1">
            <a:avLst/>
          </a:prstGeom>
          <a:noFill/>
          <a:ln cap="flat" cmpd="sng" w="9525">
            <a:solidFill>
              <a:schemeClr val="lt1"/>
            </a:solidFill>
            <a:prstDash val="solid"/>
            <a:miter lim="800000"/>
            <a:headEnd len="sm" w="sm" type="none"/>
            <a:tailEnd len="sm" w="sm" type="none"/>
          </a:ln>
        </p:spPr>
      </p:cxnSp>
      <p:cxnSp>
        <p:nvCxnSpPr>
          <p:cNvPr id="207" name="Google Shape;207;p16"/>
          <p:cNvCxnSpPr/>
          <p:nvPr/>
        </p:nvCxnSpPr>
        <p:spPr>
          <a:xfrm>
            <a:off x="2185987" y="3409950"/>
            <a:ext cx="457200" cy="0"/>
          </a:xfrm>
          <a:prstGeom prst="straightConnector1">
            <a:avLst/>
          </a:prstGeom>
          <a:noFill/>
          <a:ln cap="flat" cmpd="sng" w="9525">
            <a:solidFill>
              <a:schemeClr val="lt1"/>
            </a:solidFill>
            <a:prstDash val="solid"/>
            <a:miter lim="800000"/>
            <a:headEnd len="sm" w="sm" type="none"/>
            <a:tailEnd len="sm" w="sm" type="none"/>
          </a:ln>
        </p:spPr>
      </p:cxnSp>
      <p:cxnSp>
        <p:nvCxnSpPr>
          <p:cNvPr id="208" name="Google Shape;208;p16"/>
          <p:cNvCxnSpPr/>
          <p:nvPr/>
        </p:nvCxnSpPr>
        <p:spPr>
          <a:xfrm>
            <a:off x="3481387" y="3409950"/>
            <a:ext cx="533400" cy="0"/>
          </a:xfrm>
          <a:prstGeom prst="straightConnector1">
            <a:avLst/>
          </a:prstGeom>
          <a:noFill/>
          <a:ln cap="flat" cmpd="sng" w="9525">
            <a:solidFill>
              <a:schemeClr val="lt1"/>
            </a:solidFill>
            <a:prstDash val="solid"/>
            <a:miter lim="800000"/>
            <a:headEnd len="sm" w="sm" type="none"/>
            <a:tailEnd len="sm" w="sm" type="none"/>
          </a:ln>
        </p:spPr>
      </p:cxnSp>
      <p:cxnSp>
        <p:nvCxnSpPr>
          <p:cNvPr id="209" name="Google Shape;209;p16"/>
          <p:cNvCxnSpPr/>
          <p:nvPr/>
        </p:nvCxnSpPr>
        <p:spPr>
          <a:xfrm>
            <a:off x="4700587" y="3409950"/>
            <a:ext cx="457200" cy="0"/>
          </a:xfrm>
          <a:prstGeom prst="straightConnector1">
            <a:avLst/>
          </a:prstGeom>
          <a:noFill/>
          <a:ln cap="flat" cmpd="sng" w="9525">
            <a:solidFill>
              <a:schemeClr val="lt1"/>
            </a:solidFill>
            <a:prstDash val="solid"/>
            <a:miter lim="800000"/>
            <a:headEnd len="sm" w="sm" type="none"/>
            <a:tailEnd len="sm" w="sm" type="none"/>
          </a:ln>
        </p:spPr>
      </p:cxnSp>
      <p:cxnSp>
        <p:nvCxnSpPr>
          <p:cNvPr id="210" name="Google Shape;210;p16"/>
          <p:cNvCxnSpPr/>
          <p:nvPr/>
        </p:nvCxnSpPr>
        <p:spPr>
          <a:xfrm>
            <a:off x="5995987" y="3409950"/>
            <a:ext cx="457200" cy="0"/>
          </a:xfrm>
          <a:prstGeom prst="straightConnector1">
            <a:avLst/>
          </a:prstGeom>
          <a:noFill/>
          <a:ln cap="flat" cmpd="sng" w="9525">
            <a:solidFill>
              <a:schemeClr val="lt1"/>
            </a:solidFill>
            <a:prstDash val="solid"/>
            <a:miter lim="800000"/>
            <a:headEnd len="sm" w="sm" type="none"/>
            <a:tailEnd len="sm" w="sm" type="none"/>
          </a:ln>
        </p:spPr>
      </p:cxnSp>
      <p:cxnSp>
        <p:nvCxnSpPr>
          <p:cNvPr id="211" name="Google Shape;211;p16"/>
          <p:cNvCxnSpPr/>
          <p:nvPr/>
        </p:nvCxnSpPr>
        <p:spPr>
          <a:xfrm>
            <a:off x="7215187" y="3409950"/>
            <a:ext cx="457200" cy="0"/>
          </a:xfrm>
          <a:prstGeom prst="straightConnector1">
            <a:avLst/>
          </a:prstGeom>
          <a:noFill/>
          <a:ln cap="flat" cmpd="sng" w="9525">
            <a:solidFill>
              <a:schemeClr val="lt1"/>
            </a:solidFill>
            <a:prstDash val="solid"/>
            <a:miter lim="800000"/>
            <a:headEnd len="sm" w="sm" type="none"/>
            <a:tailEnd len="sm" w="sm" type="none"/>
          </a:ln>
        </p:spPr>
      </p:cxnSp>
      <p:cxnSp>
        <p:nvCxnSpPr>
          <p:cNvPr id="212" name="Google Shape;212;p16"/>
          <p:cNvCxnSpPr/>
          <p:nvPr/>
        </p:nvCxnSpPr>
        <p:spPr>
          <a:xfrm rot="10800000">
            <a:off x="2643187" y="4781550"/>
            <a:ext cx="228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3" name="Google Shape;213;p16"/>
          <p:cNvCxnSpPr/>
          <p:nvPr/>
        </p:nvCxnSpPr>
        <p:spPr>
          <a:xfrm rot="10800000">
            <a:off x="4014787" y="4324350"/>
            <a:ext cx="228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4" name="Google Shape;214;p16"/>
          <p:cNvCxnSpPr/>
          <p:nvPr/>
        </p:nvCxnSpPr>
        <p:spPr>
          <a:xfrm rot="10800000">
            <a:off x="5157787" y="3943350"/>
            <a:ext cx="228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5" name="Google Shape;215;p16"/>
          <p:cNvCxnSpPr/>
          <p:nvPr/>
        </p:nvCxnSpPr>
        <p:spPr>
          <a:xfrm rot="10800000">
            <a:off x="6453187" y="3562350"/>
            <a:ext cx="2286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6" name="Google Shape;216;p16"/>
          <p:cNvCxnSpPr/>
          <p:nvPr/>
        </p:nvCxnSpPr>
        <p:spPr>
          <a:xfrm rot="10800000">
            <a:off x="7672387" y="3943350"/>
            <a:ext cx="228600" cy="0"/>
          </a:xfrm>
          <a:prstGeom prst="straightConnector1">
            <a:avLst/>
          </a:prstGeom>
          <a:noFill/>
          <a:ln cap="flat" cmpd="sng" w="9525">
            <a:solidFill>
              <a:schemeClr val="dk1"/>
            </a:solidFill>
            <a:prstDash val="solid"/>
            <a:miter lim="800000"/>
            <a:headEnd len="sm" w="sm" type="none"/>
            <a:tailEnd len="med" w="med" type="triangle"/>
          </a:ln>
        </p:spPr>
      </p:cxnSp>
      <p:sp>
        <p:nvSpPr>
          <p:cNvPr id="217" name="Google Shape;217;p16"/>
          <p:cNvSpPr txBox="1"/>
          <p:nvPr/>
        </p:nvSpPr>
        <p:spPr>
          <a:xfrm>
            <a:off x="2855912" y="4518025"/>
            <a:ext cx="573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a:t>
            </a:r>
            <a:endParaRPr/>
          </a:p>
        </p:txBody>
      </p:sp>
      <p:sp>
        <p:nvSpPr>
          <p:cNvPr id="218" name="Google Shape;218;p16"/>
          <p:cNvSpPr txBox="1"/>
          <p:nvPr/>
        </p:nvSpPr>
        <p:spPr>
          <a:xfrm>
            <a:off x="4151312" y="4137025"/>
            <a:ext cx="573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a:t>
            </a:r>
            <a:endParaRPr/>
          </a:p>
        </p:txBody>
      </p:sp>
      <p:sp>
        <p:nvSpPr>
          <p:cNvPr id="219" name="Google Shape;219;p16"/>
          <p:cNvSpPr txBox="1"/>
          <p:nvPr/>
        </p:nvSpPr>
        <p:spPr>
          <a:xfrm>
            <a:off x="5294312" y="3679825"/>
            <a:ext cx="573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a:t>
            </a:r>
            <a:endParaRPr/>
          </a:p>
        </p:txBody>
      </p:sp>
      <p:sp>
        <p:nvSpPr>
          <p:cNvPr id="220" name="Google Shape;220;p16"/>
          <p:cNvSpPr txBox="1"/>
          <p:nvPr/>
        </p:nvSpPr>
        <p:spPr>
          <a:xfrm>
            <a:off x="6665912" y="3375025"/>
            <a:ext cx="573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a:t>
            </a:r>
            <a:endParaRPr/>
          </a:p>
        </p:txBody>
      </p:sp>
      <p:sp>
        <p:nvSpPr>
          <p:cNvPr id="221" name="Google Shape;221;p16"/>
          <p:cNvSpPr txBox="1"/>
          <p:nvPr/>
        </p:nvSpPr>
        <p:spPr>
          <a:xfrm>
            <a:off x="7885112" y="3679825"/>
            <a:ext cx="573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a:t>
            </a:r>
            <a:endParaRPr/>
          </a:p>
        </p:txBody>
      </p:sp>
      <p:sp>
        <p:nvSpPr>
          <p:cNvPr id="222" name="Google Shape;222;p16"/>
          <p:cNvSpPr txBox="1"/>
          <p:nvPr/>
        </p:nvSpPr>
        <p:spPr>
          <a:xfrm>
            <a:off x="577850" y="5638800"/>
            <a:ext cx="52212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sng">
                <a:solidFill>
                  <a:schemeClr val="dk1"/>
                </a:solidFill>
                <a:latin typeface="Times New Roman"/>
                <a:ea typeface="Times New Roman"/>
                <a:cs typeface="Times New Roman"/>
                <a:sym typeface="Times New Roman"/>
              </a:rPr>
              <a:t>Inserting and deleting elements in a stack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tuần (ICT5C)</a:t>
            </a:r>
            <a:endParaRPr/>
          </a:p>
        </p:txBody>
      </p:sp>
      <p:sp>
        <p:nvSpPr>
          <p:cNvPr id="549" name="Google Shape;549;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3 thư viện CTDL Ngăn xếp:</a:t>
            </a:r>
            <a:endParaRPr/>
          </a:p>
          <a:p>
            <a:pPr indent="-533400" lvl="1" marL="9906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Mảng</a:t>
            </a:r>
            <a:endParaRPr/>
          </a:p>
          <a:p>
            <a:pPr indent="-533400" lvl="1" marL="9906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Cấu trúc</a:t>
            </a:r>
            <a:endParaRPr/>
          </a:p>
          <a:p>
            <a:pPr indent="-533400" lvl="1" marL="9906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Danh sách liên kết</a:t>
            </a:r>
            <a:endParaRPr/>
          </a:p>
          <a:p>
            <a:pPr indent="-609600" lvl="0" marL="6096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 Viết chương trình:</a:t>
            </a:r>
            <a:endParaRPr/>
          </a:p>
          <a:p>
            <a:pPr indent="-609600" lvl="0" marL="609600" marR="0" rtl="0" algn="l">
              <a:lnSpc>
                <a:spcPct val="100000"/>
              </a:lnSpc>
              <a:spcBef>
                <a:spcPts val="640"/>
              </a:spcBef>
              <a:spcAft>
                <a:spcPts val="0"/>
              </a:spcAft>
              <a:buClr>
                <a:schemeClr val="dk1"/>
              </a:buClr>
              <a:buSzPts val="3200"/>
              <a:buFont typeface="Verdana"/>
              <a:buAutoNum type="alphaLcParenR"/>
            </a:pPr>
            <a:r>
              <a:rPr b="0" i="0" lang="en-US" sz="3200" u="none" cap="none" strike="noStrike">
                <a:solidFill>
                  <a:schemeClr val="dk1"/>
                </a:solidFill>
                <a:latin typeface="Verdana"/>
                <a:ea typeface="Verdana"/>
                <a:cs typeface="Verdana"/>
                <a:sym typeface="Verdana"/>
              </a:rPr>
              <a:t>Cộng hai số rất lớn</a:t>
            </a:r>
            <a:endParaRPr/>
          </a:p>
          <a:p>
            <a:pPr indent="-609600" lvl="0" marL="609600" marR="0" rtl="0" algn="l">
              <a:lnSpc>
                <a:spcPct val="100000"/>
              </a:lnSpc>
              <a:spcBef>
                <a:spcPts val="640"/>
              </a:spcBef>
              <a:spcAft>
                <a:spcPts val="0"/>
              </a:spcAft>
              <a:buClr>
                <a:schemeClr val="dk1"/>
              </a:buClr>
              <a:buSzPts val="3200"/>
              <a:buFont typeface="Verdana"/>
              <a:buAutoNum type="alphaLcParenR"/>
            </a:pPr>
            <a:r>
              <a:rPr b="0" i="0" lang="en-US" sz="3200" u="none" cap="none" strike="noStrike">
                <a:solidFill>
                  <a:schemeClr val="dk1"/>
                </a:solidFill>
                <a:latin typeface="Verdana"/>
                <a:ea typeface="Verdana"/>
                <a:cs typeface="Verdana"/>
                <a:sym typeface="Verdana"/>
              </a:rPr>
              <a:t>Trừ hai số rất lớn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4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 Tuần 4E ,4F</a:t>
            </a:r>
            <a:endParaRPr/>
          </a:p>
        </p:txBody>
      </p:sp>
      <p:sp>
        <p:nvSpPr>
          <p:cNvPr id="555" name="Google Shape;555;p4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Dùng Ngăn xếp phục vụ thao tác trên dữ liệu của ngăn xếp. </a:t>
            </a:r>
            <a:endParaRPr/>
          </a:p>
          <a:p>
            <a:pPr indent="-342900" lvl="0" marL="34290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Viết chương trình mô phỏng chức năng Undo trên các trình soạn thảo (Office, Text Editor,..) như sau.</a:t>
            </a:r>
            <a:endParaRPr/>
          </a:p>
          <a:p>
            <a:pPr indent="-342900" lvl="0" marL="34290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Tạo hai ngăn xếp: Một ngăn xếp chứa các số nguyên và một ngăn xếp chứa các phần tử là xâu ký tự. Viết chương trình menu sau:</a:t>
            </a:r>
            <a:endParaRPr/>
          </a:p>
          <a:p>
            <a:pPr indent="-285750" lvl="1" marL="742950" marR="0" rtl="0" algn="l">
              <a:lnSpc>
                <a:spcPct val="80000"/>
              </a:lnSpc>
              <a:spcBef>
                <a:spcPts val="32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Thêm 1 số nguyên vào ngăn xếp</a:t>
            </a:r>
            <a:endParaRPr/>
          </a:p>
          <a:p>
            <a:pPr indent="-285750" lvl="1" marL="742950" marR="0" rtl="0" algn="l">
              <a:lnSpc>
                <a:spcPct val="80000"/>
              </a:lnSpc>
              <a:spcBef>
                <a:spcPts val="32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Xem đỉnh</a:t>
            </a:r>
            <a:endParaRPr/>
          </a:p>
          <a:p>
            <a:pPr indent="-285750" lvl="1" marL="742950" marR="0" rtl="0" algn="l">
              <a:lnSpc>
                <a:spcPct val="80000"/>
              </a:lnSpc>
              <a:spcBef>
                <a:spcPts val="32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Lấy khỏi ngăn xếp nguyên 1 phần tử</a:t>
            </a:r>
            <a:endParaRPr/>
          </a:p>
          <a:p>
            <a:pPr indent="-285750" lvl="1" marL="742950" marR="0" rtl="0" algn="l">
              <a:lnSpc>
                <a:spcPct val="80000"/>
              </a:lnSpc>
              <a:spcBef>
                <a:spcPts val="32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Undo</a:t>
            </a:r>
            <a:endParaRPr/>
          </a:p>
          <a:p>
            <a:pPr indent="-342900" lvl="0" marL="34290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Để cài đặt chức năng undo: ta lưu nội dung các thao tác vừa thực hiện trên ngăn xếp nguyên vào ngăn xếp xâu ký tự (trừ thao tác Xem đỉnh vì nó không thay đổi dữ liệu)</a:t>
            </a:r>
            <a:endParaRPr/>
          </a:p>
          <a:p>
            <a:pPr indent="-342900" lvl="0" marL="34290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Khi undo : căn cứ theo hành động gần nhất vừa làm để làm ngược lại.</a:t>
            </a:r>
            <a:endParaRPr/>
          </a:p>
          <a:p>
            <a:pPr indent="-285750" lvl="1" marL="742950" marR="0" rtl="0" algn="l">
              <a:lnSpc>
                <a:spcPct val="80000"/>
              </a:lnSpc>
              <a:spcBef>
                <a:spcPts val="32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PUSH 20  -→ UNDO = POP</a:t>
            </a:r>
            <a:endParaRPr/>
          </a:p>
          <a:p>
            <a:pPr indent="-285750" lvl="1" marL="742950" marR="0" rtl="0" algn="l">
              <a:lnSpc>
                <a:spcPct val="80000"/>
              </a:lnSpc>
              <a:spcBef>
                <a:spcPts val="32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POP 15 → UNDO PUSH 15</a:t>
            </a:r>
            <a:endParaRPr b="1" i="0" sz="1600" u="none" cap="none" strike="noStrike">
              <a:solidFill>
                <a:schemeClr val="dk1"/>
              </a:solidFill>
              <a:latin typeface="Verdana"/>
              <a:ea typeface="Verdana"/>
              <a:cs typeface="Verdana"/>
              <a:sym typeface="Verdana"/>
            </a:endParaRPr>
          </a:p>
          <a:p>
            <a:pPr indent="-241300" lvl="0" marL="342900" marR="0" rtl="0" algn="l">
              <a:spcBef>
                <a:spcPts val="320"/>
              </a:spcBef>
              <a:spcAft>
                <a:spcPts val="0"/>
              </a:spcAft>
              <a:buClr>
                <a:schemeClr val="dk1"/>
              </a:buClr>
              <a:buSzPts val="1600"/>
              <a:buFont typeface="Verdana"/>
              <a:buNone/>
            </a:pPr>
            <a:r>
              <a:t/>
            </a:r>
            <a:endParaRPr b="1" i="0" sz="1600" u="none" cap="none" strike="noStrik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K59 – Kiểm tra cú pháp ngoặc trong NNLT</a:t>
            </a:r>
            <a:endParaRPr/>
          </a:p>
        </p:txBody>
      </p:sp>
      <p:sp>
        <p:nvSpPr>
          <p:cNvPr id="561" name="Google Shape;561;p4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Trong các NNLT (ví dụ C) các ngoặc phải đi theo cặp đóng, mở có tính đối xứng. Một chương trình viết đúng cú pháp sẽ có dạng</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   … ([]..)   ()   {}            }</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Dùng stack để kiểm tra một đoạn chương trình C từ một file xem các ngoặc đã được viết đúng chưa? Nếu sai in ra dòng chưa ký tự ngoặc gây nguyên nhân</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Gợi ý thuật toán: Cứ gặp một ngoặc mở thì PUSH vào stack. Khi gặp một ngoặc đóng thì POP và so sánh cặp ngoặc có khớp nhau hay không.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tuần – Trạm điều khiển xe lửa vào ga</a:t>
            </a:r>
            <a:endParaRPr/>
          </a:p>
        </p:txBody>
      </p:sp>
      <p:sp>
        <p:nvSpPr>
          <p:cNvPr id="567" name="Google Shape;567;p4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Viết chương trình mô phỏng hoạt động của Ga Hà nội trong việc điều khiển các tàu vào Ga. Các con tàu đánh số hiệu khác nhau (nhập từ file text người dùng) phát tín hiệu vào ga. Tàu có số hiệu nhỏ hơn phải được vào ga trước (để đơn giản hóa thời gian tàu vào ga). Ga Hà nội có ba bãi đỗ tạm – có khả năng chứa tối đa 3 tàu (nên dùng stack). Viết chương trình điều khiển làm sao để các tàu vào ga theo đúng lịch trình thời gian.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4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Exercise 4-2: Conversion to Reverse Polish Notation Using Stacks </a:t>
            </a:r>
            <a:endParaRPr/>
          </a:p>
        </p:txBody>
      </p:sp>
      <p:sp>
        <p:nvSpPr>
          <p:cNvPr id="573" name="Google Shape;573;p4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Write a program that converts an expression in the infix notation to an expression in the reverse polish notation. An expression consists of single-digit positive numbers (from 1 to 9) and four operators (+, -, *, /). Read an expression in the infix notation from the standard input, convert it to the reverse polish notation, and output an expression to the standard output. Refer to the textbook for more details about the Reverse Polish Notation.</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For example,</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3+5*4</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is input, the following will be output.</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3 5 4 *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STACK.h</a:t>
            </a:r>
            <a:endParaRPr/>
          </a:p>
        </p:txBody>
      </p:sp>
      <p:sp>
        <p:nvSpPr>
          <p:cNvPr id="579" name="Google Shape;579;p4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void STACKinit(int);</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int STACKempty();</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void STACKpush(Item);</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Item STACKpop();</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STACK.c</a:t>
            </a:r>
            <a:endParaRPr/>
          </a:p>
        </p:txBody>
      </p:sp>
      <p:sp>
        <p:nvSpPr>
          <p:cNvPr id="585" name="Google Shape;585;p4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#include &lt;stdlib.h&gt;</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#include "Item.h"</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#include "STACK.h"</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static Item *s;</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static int N;</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STACKinit(int maxN)</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 s = malloc(maxN*sizeof(Item)); N = 0;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int STACKempty()</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 return N == 0;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STACKpush(Item item)</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 s[N++] = item;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Item STACKpop()</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 return s[--N];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591" name="Google Shape;591;p5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&lt;stdio.h&gt;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&lt;string.h&gt;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"Item.h"</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"STACK.h"</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main(int argc, char *argv[])</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 char *a = argv[1]; int i, N = strlen(a);</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STACKinit(N);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for (i = 0; i &lt; N; i++)</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 (a[i] ==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printf("%c ", STACKpop());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 ((a[i] == '+') || (a[i] == '*'))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STACKpush(a[i]);</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 ((a[i] &gt;= '0') &amp;&amp; (a[i] &lt;= '9'))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printf("%c ", a[i]);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51"/>
          <p:cNvSpPr txBox="1"/>
          <p:nvPr>
            <p:ph type="title"/>
          </p:nvPr>
        </p:nvSpPr>
        <p:spPr>
          <a:xfrm>
            <a:off x="442912" y="103187"/>
            <a:ext cx="8243887" cy="8112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Postfix expression evaluation</a:t>
            </a:r>
            <a:endParaRPr/>
          </a:p>
        </p:txBody>
      </p:sp>
      <p:sp>
        <p:nvSpPr>
          <p:cNvPr id="597" name="Google Shape;597;p51"/>
          <p:cNvSpPr txBox="1"/>
          <p:nvPr>
            <p:ph idx="1" type="body"/>
          </p:nvPr>
        </p:nvSpPr>
        <p:spPr>
          <a:xfrm>
            <a:off x="457200" y="1066800"/>
            <a:ext cx="8229600" cy="4989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a program that reads any postfix expression involving multiplication and addition of interger.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For example</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./posteval 5 4 + 6 * =&gt; 54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STACK.H</a:t>
            </a:r>
            <a:endParaRPr/>
          </a:p>
        </p:txBody>
      </p:sp>
      <p:sp>
        <p:nvSpPr>
          <p:cNvPr id="603" name="Google Shape;603;p5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void STACKinit(int);</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int STACKempty();</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void STACKpush(Item);</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Item STACKpop();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Verdana"/>
              <a:buNone/>
            </a:pPr>
            <a:r>
              <a:rPr b="0" i="0" lang="en-US" sz="4400" u="none" cap="none" strike="noStrike">
                <a:solidFill>
                  <a:schemeClr val="dk1"/>
                </a:solidFill>
                <a:latin typeface="Verdana"/>
                <a:ea typeface="Verdana"/>
                <a:cs typeface="Verdana"/>
                <a:sym typeface="Verdana"/>
              </a:rPr>
              <a:t>Operations on a stack</a:t>
            </a:r>
            <a:endParaRPr/>
          </a:p>
        </p:txBody>
      </p:sp>
      <p:sp>
        <p:nvSpPr>
          <p:cNvPr id="228" name="Google Shape;228;p17"/>
          <p:cNvSpPr txBox="1"/>
          <p:nvPr>
            <p:ph idx="1" type="body"/>
          </p:nvPr>
        </p:nvSpPr>
        <p:spPr>
          <a:xfrm>
            <a:off x="457200" y="1600200"/>
            <a:ext cx="54864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chemeClr val="dk1"/>
              </a:buClr>
              <a:buSzPts val="2600"/>
              <a:buFont typeface="Times New Roman"/>
              <a:buChar char="•"/>
            </a:pPr>
            <a:r>
              <a:rPr b="0" i="1" lang="en-US" sz="2600" u="none" cap="none" strike="noStrike">
                <a:solidFill>
                  <a:schemeClr val="dk1"/>
                </a:solidFill>
                <a:latin typeface="Times New Roman"/>
                <a:ea typeface="Times New Roman"/>
                <a:cs typeface="Times New Roman"/>
                <a:sym typeface="Times New Roman"/>
              </a:rPr>
              <a:t>initialize(stack)</a:t>
            </a:r>
            <a:r>
              <a:rPr b="0" i="0" lang="en-US" sz="2600" u="none" cap="none" strike="noStrike">
                <a:solidFill>
                  <a:schemeClr val="dk1"/>
                </a:solidFill>
                <a:latin typeface="Times New Roman"/>
                <a:ea typeface="Times New Roman"/>
                <a:cs typeface="Times New Roman"/>
                <a:sym typeface="Times New Roman"/>
              </a:rPr>
              <a:t> --- clear the stack</a:t>
            </a:r>
            <a:endParaRPr/>
          </a:p>
          <a:p>
            <a:pPr indent="-342900" lvl="0" marL="342900" marR="0" rtl="0" algn="l">
              <a:lnSpc>
                <a:spcPct val="70000"/>
              </a:lnSpc>
              <a:spcBef>
                <a:spcPts val="520"/>
              </a:spcBef>
              <a:spcAft>
                <a:spcPts val="0"/>
              </a:spcAft>
              <a:buClr>
                <a:schemeClr val="dk1"/>
              </a:buClr>
              <a:buSzPts val="2600"/>
              <a:buFont typeface="Times New Roman"/>
              <a:buChar char="•"/>
            </a:pPr>
            <a:r>
              <a:rPr b="0" i="1" lang="en-US" sz="2600" u="none" cap="none" strike="noStrike">
                <a:solidFill>
                  <a:schemeClr val="dk1"/>
                </a:solidFill>
                <a:latin typeface="Times New Roman"/>
                <a:ea typeface="Times New Roman"/>
                <a:cs typeface="Times New Roman"/>
                <a:sym typeface="Times New Roman"/>
              </a:rPr>
              <a:t>empty(stack)</a:t>
            </a:r>
            <a:r>
              <a:rPr b="0" i="0" lang="en-US" sz="2600" u="none" cap="none" strike="noStrike">
                <a:solidFill>
                  <a:schemeClr val="dk1"/>
                </a:solidFill>
                <a:latin typeface="Times New Roman"/>
                <a:ea typeface="Times New Roman"/>
                <a:cs typeface="Times New Roman"/>
                <a:sym typeface="Times New Roman"/>
              </a:rPr>
              <a:t> --- check to see if the stack is empty</a:t>
            </a:r>
            <a:endParaRPr/>
          </a:p>
          <a:p>
            <a:pPr indent="-342900" lvl="0" marL="342900" marR="0" rtl="0" algn="l">
              <a:lnSpc>
                <a:spcPct val="70000"/>
              </a:lnSpc>
              <a:spcBef>
                <a:spcPts val="520"/>
              </a:spcBef>
              <a:spcAft>
                <a:spcPts val="0"/>
              </a:spcAft>
              <a:buClr>
                <a:schemeClr val="dk1"/>
              </a:buClr>
              <a:buSzPts val="2600"/>
              <a:buFont typeface="Times New Roman"/>
              <a:buChar char="•"/>
            </a:pPr>
            <a:r>
              <a:rPr b="0" i="1" lang="en-US" sz="2600" u="none" cap="none" strike="noStrike">
                <a:solidFill>
                  <a:schemeClr val="dk1"/>
                </a:solidFill>
                <a:latin typeface="Times New Roman"/>
                <a:ea typeface="Times New Roman"/>
                <a:cs typeface="Times New Roman"/>
                <a:sym typeface="Times New Roman"/>
              </a:rPr>
              <a:t>full(stack)</a:t>
            </a:r>
            <a:r>
              <a:rPr b="0" i="0" lang="en-US" sz="2600" u="none" cap="none" strike="noStrike">
                <a:solidFill>
                  <a:schemeClr val="dk1"/>
                </a:solidFill>
                <a:latin typeface="Times New Roman"/>
                <a:ea typeface="Times New Roman"/>
                <a:cs typeface="Times New Roman"/>
                <a:sym typeface="Times New Roman"/>
              </a:rPr>
              <a:t> --- check to see if the stack is full</a:t>
            </a:r>
            <a:endParaRPr/>
          </a:p>
          <a:p>
            <a:pPr indent="-342900" lvl="0" marL="342900" marR="0" rtl="0" algn="l">
              <a:lnSpc>
                <a:spcPct val="70000"/>
              </a:lnSpc>
              <a:spcBef>
                <a:spcPts val="520"/>
              </a:spcBef>
              <a:spcAft>
                <a:spcPts val="0"/>
              </a:spcAft>
              <a:buClr>
                <a:schemeClr val="dk1"/>
              </a:buClr>
              <a:buSzPts val="2600"/>
              <a:buFont typeface="Times New Roman"/>
              <a:buChar char="•"/>
            </a:pPr>
            <a:r>
              <a:rPr b="0" i="1" lang="en-US" sz="2600" u="none" cap="none" strike="noStrike">
                <a:solidFill>
                  <a:schemeClr val="dk1"/>
                </a:solidFill>
                <a:latin typeface="Times New Roman"/>
                <a:ea typeface="Times New Roman"/>
                <a:cs typeface="Times New Roman"/>
                <a:sym typeface="Times New Roman"/>
              </a:rPr>
              <a:t>push(el,stack)</a:t>
            </a:r>
            <a:r>
              <a:rPr b="0" i="0" lang="en-US" sz="2600" u="none" cap="none" strike="noStrike">
                <a:solidFill>
                  <a:schemeClr val="dk1"/>
                </a:solidFill>
                <a:latin typeface="Times New Roman"/>
                <a:ea typeface="Times New Roman"/>
                <a:cs typeface="Times New Roman"/>
                <a:sym typeface="Times New Roman"/>
              </a:rPr>
              <a:t> --- put the element </a:t>
            </a:r>
            <a:r>
              <a:rPr b="0" i="1" lang="en-US" sz="2600" u="none" cap="none" strike="noStrike">
                <a:solidFill>
                  <a:schemeClr val="dk1"/>
                </a:solidFill>
                <a:latin typeface="Times New Roman"/>
                <a:ea typeface="Times New Roman"/>
                <a:cs typeface="Times New Roman"/>
                <a:sym typeface="Times New Roman"/>
              </a:rPr>
              <a:t>el</a:t>
            </a:r>
            <a:r>
              <a:rPr b="0" i="0" lang="en-US" sz="2600" u="none" cap="none" strike="noStrike">
                <a:solidFill>
                  <a:schemeClr val="dk1"/>
                </a:solidFill>
                <a:latin typeface="Times New Roman"/>
                <a:ea typeface="Times New Roman"/>
                <a:cs typeface="Times New Roman"/>
                <a:sym typeface="Times New Roman"/>
              </a:rPr>
              <a:t> on the top of the stack</a:t>
            </a:r>
            <a:endParaRPr/>
          </a:p>
          <a:p>
            <a:pPr indent="-342900" lvl="0" marL="342900" marR="0" rtl="0" algn="l">
              <a:lnSpc>
                <a:spcPct val="70000"/>
              </a:lnSpc>
              <a:spcBef>
                <a:spcPts val="520"/>
              </a:spcBef>
              <a:spcAft>
                <a:spcPts val="0"/>
              </a:spcAft>
              <a:buClr>
                <a:schemeClr val="dk1"/>
              </a:buClr>
              <a:buSzPts val="2600"/>
              <a:buFont typeface="Times New Roman"/>
              <a:buChar char="•"/>
            </a:pPr>
            <a:r>
              <a:rPr b="0" i="1" lang="en-US" sz="2600" u="none" cap="none" strike="noStrike">
                <a:solidFill>
                  <a:schemeClr val="dk1"/>
                </a:solidFill>
                <a:latin typeface="Times New Roman"/>
                <a:ea typeface="Times New Roman"/>
                <a:cs typeface="Times New Roman"/>
                <a:sym typeface="Times New Roman"/>
              </a:rPr>
              <a:t>pop(stack)</a:t>
            </a:r>
            <a:r>
              <a:rPr b="0" i="0" lang="en-US" sz="2600" u="none" cap="none" strike="noStrike">
                <a:solidFill>
                  <a:schemeClr val="dk1"/>
                </a:solidFill>
                <a:latin typeface="Times New Roman"/>
                <a:ea typeface="Times New Roman"/>
                <a:cs typeface="Times New Roman"/>
                <a:sym typeface="Times New Roman"/>
              </a:rPr>
              <a:t> --- take the topmost element from the stack</a:t>
            </a:r>
            <a:endParaRPr/>
          </a:p>
          <a:p>
            <a:pPr indent="-342900" lvl="0" marL="342900" marR="0" rtl="0" algn="l">
              <a:lnSpc>
                <a:spcPct val="7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top(stack) – see the value of the topmost element</a:t>
            </a:r>
            <a:endParaRPr/>
          </a:p>
          <a:p>
            <a:pPr indent="-177800" lvl="0" marL="342900" marR="0" rtl="0" algn="l">
              <a:lnSpc>
                <a:spcPct val="70000"/>
              </a:lnSpc>
              <a:spcBef>
                <a:spcPts val="520"/>
              </a:spcBef>
              <a:spcAft>
                <a:spcPts val="0"/>
              </a:spcAft>
              <a:buClr>
                <a:schemeClr val="dk1"/>
              </a:buClr>
              <a:buSzPts val="2600"/>
              <a:buFont typeface="Verdana"/>
              <a:buNone/>
            </a:pPr>
            <a:r>
              <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70000"/>
              </a:lnSpc>
              <a:spcBef>
                <a:spcPts val="520"/>
              </a:spcBef>
              <a:spcAft>
                <a:spcPts val="0"/>
              </a:spcAft>
              <a:buClr>
                <a:schemeClr val="dk1"/>
              </a:buClr>
              <a:buSzPts val="2600"/>
              <a:buFont typeface="Times New Roman"/>
              <a:buChar char="•"/>
            </a:pPr>
            <a:r>
              <a:rPr b="0" i="0" lang="en-US" sz="2600" u="none" cap="none" strike="noStrike">
                <a:solidFill>
                  <a:schemeClr val="dk1"/>
                </a:solidFill>
                <a:latin typeface="Times New Roman"/>
                <a:ea typeface="Times New Roman"/>
                <a:cs typeface="Times New Roman"/>
                <a:sym typeface="Times New Roman"/>
              </a:rPr>
              <a:t>How to implement a stack?</a:t>
            </a:r>
            <a:endParaRPr/>
          </a:p>
        </p:txBody>
      </p:sp>
      <p:sp>
        <p:nvSpPr>
          <p:cNvPr id="229" name="Google Shape;229;p17"/>
          <p:cNvSpPr txBox="1"/>
          <p:nvPr/>
        </p:nvSpPr>
        <p:spPr>
          <a:xfrm>
            <a:off x="6659562" y="5561012"/>
            <a:ext cx="1225550"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L</a:t>
            </a:r>
            <a:endParaRPr/>
          </a:p>
        </p:txBody>
      </p:sp>
      <p:sp>
        <p:nvSpPr>
          <p:cNvPr id="230" name="Google Shape;230;p17"/>
          <p:cNvSpPr txBox="1"/>
          <p:nvPr/>
        </p:nvSpPr>
        <p:spPr>
          <a:xfrm>
            <a:off x="6659562" y="5029200"/>
            <a:ext cx="1225550"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I</a:t>
            </a:r>
            <a:endParaRPr/>
          </a:p>
        </p:txBody>
      </p:sp>
      <p:sp>
        <p:nvSpPr>
          <p:cNvPr id="231" name="Google Shape;231;p17"/>
          <p:cNvSpPr txBox="1"/>
          <p:nvPr/>
        </p:nvSpPr>
        <p:spPr>
          <a:xfrm>
            <a:off x="6659562" y="4495800"/>
            <a:ext cx="1225550"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F</a:t>
            </a:r>
            <a:endParaRPr/>
          </a:p>
        </p:txBody>
      </p:sp>
      <p:sp>
        <p:nvSpPr>
          <p:cNvPr id="232" name="Google Shape;232;p17"/>
          <p:cNvSpPr txBox="1"/>
          <p:nvPr/>
        </p:nvSpPr>
        <p:spPr>
          <a:xfrm>
            <a:off x="6659562" y="3976687"/>
            <a:ext cx="1225550"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O</a:t>
            </a:r>
            <a:endParaRPr/>
          </a:p>
        </p:txBody>
      </p:sp>
      <p:cxnSp>
        <p:nvCxnSpPr>
          <p:cNvPr id="233" name="Google Shape;233;p17"/>
          <p:cNvCxnSpPr/>
          <p:nvPr/>
        </p:nvCxnSpPr>
        <p:spPr>
          <a:xfrm>
            <a:off x="6516687" y="3832225"/>
            <a:ext cx="0" cy="2376487"/>
          </a:xfrm>
          <a:prstGeom prst="straightConnector1">
            <a:avLst/>
          </a:prstGeom>
          <a:noFill/>
          <a:ln cap="flat" cmpd="sng" w="9525">
            <a:solidFill>
              <a:schemeClr val="dk1"/>
            </a:solidFill>
            <a:prstDash val="solid"/>
            <a:miter lim="800000"/>
            <a:headEnd len="sm" w="sm" type="none"/>
            <a:tailEnd len="sm" w="sm" type="none"/>
          </a:ln>
        </p:spPr>
      </p:cxnSp>
      <p:cxnSp>
        <p:nvCxnSpPr>
          <p:cNvPr id="234" name="Google Shape;234;p17"/>
          <p:cNvCxnSpPr/>
          <p:nvPr/>
        </p:nvCxnSpPr>
        <p:spPr>
          <a:xfrm>
            <a:off x="8027987" y="3832225"/>
            <a:ext cx="0" cy="2376487"/>
          </a:xfrm>
          <a:prstGeom prst="straightConnector1">
            <a:avLst/>
          </a:prstGeom>
          <a:noFill/>
          <a:ln cap="flat" cmpd="sng" w="9525">
            <a:solidFill>
              <a:schemeClr val="dk1"/>
            </a:solidFill>
            <a:prstDash val="solid"/>
            <a:miter lim="800000"/>
            <a:headEnd len="sm" w="sm" type="none"/>
            <a:tailEnd len="sm" w="sm" type="none"/>
          </a:ln>
        </p:spPr>
      </p:cxnSp>
      <p:cxnSp>
        <p:nvCxnSpPr>
          <p:cNvPr id="235" name="Google Shape;235;p17"/>
          <p:cNvCxnSpPr/>
          <p:nvPr/>
        </p:nvCxnSpPr>
        <p:spPr>
          <a:xfrm>
            <a:off x="6516687" y="6208712"/>
            <a:ext cx="1511300" cy="0"/>
          </a:xfrm>
          <a:prstGeom prst="straightConnector1">
            <a:avLst/>
          </a:prstGeom>
          <a:noFill/>
          <a:ln cap="flat" cmpd="sng" w="9525">
            <a:solidFill>
              <a:schemeClr val="dk1"/>
            </a:solidFill>
            <a:prstDash val="solid"/>
            <a:miter lim="800000"/>
            <a:headEnd len="sm" w="sm" type="none"/>
            <a:tailEnd len="sm" w="sm" type="none"/>
          </a:ln>
        </p:spPr>
      </p:cxnSp>
      <p:sp>
        <p:nvSpPr>
          <p:cNvPr id="236" name="Google Shape;236;p17"/>
          <p:cNvSpPr/>
          <p:nvPr/>
        </p:nvSpPr>
        <p:spPr>
          <a:xfrm>
            <a:off x="6067425" y="3059112"/>
            <a:ext cx="1096962" cy="900112"/>
          </a:xfrm>
          <a:custGeom>
            <a:rect b="b" l="l" r="r" t="t"/>
            <a:pathLst>
              <a:path extrusionOk="0" h="120000" w="120000">
                <a:moveTo>
                  <a:pt x="118958" y="120000"/>
                </a:moveTo>
                <a:cubicBezTo>
                  <a:pt x="116526" y="96507"/>
                  <a:pt x="120000" y="64126"/>
                  <a:pt x="106280" y="44444"/>
                </a:cubicBezTo>
                <a:cubicBezTo>
                  <a:pt x="101939" y="38306"/>
                  <a:pt x="96208" y="34708"/>
                  <a:pt x="90477" y="30899"/>
                </a:cubicBezTo>
                <a:cubicBezTo>
                  <a:pt x="84225" y="26666"/>
                  <a:pt x="84573" y="27301"/>
                  <a:pt x="77800" y="25185"/>
                </a:cubicBezTo>
                <a:cubicBezTo>
                  <a:pt x="63560" y="13333"/>
                  <a:pt x="42373" y="9100"/>
                  <a:pt x="25354" y="5714"/>
                </a:cubicBezTo>
                <a:cubicBezTo>
                  <a:pt x="21186" y="4867"/>
                  <a:pt x="16845" y="4656"/>
                  <a:pt x="12677" y="3809"/>
                </a:cubicBezTo>
                <a:cubicBezTo>
                  <a:pt x="8335" y="2751"/>
                  <a:pt x="0" y="0"/>
                  <a:pt x="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7" name="Google Shape;237;p17"/>
          <p:cNvSpPr/>
          <p:nvPr/>
        </p:nvSpPr>
        <p:spPr>
          <a:xfrm>
            <a:off x="7273925" y="3014662"/>
            <a:ext cx="1187450" cy="1022350"/>
          </a:xfrm>
          <a:custGeom>
            <a:rect b="b" l="l" r="r" t="t"/>
            <a:pathLst>
              <a:path extrusionOk="0" h="120000" w="120000">
                <a:moveTo>
                  <a:pt x="2727" y="109006"/>
                </a:moveTo>
                <a:cubicBezTo>
                  <a:pt x="7700" y="85714"/>
                  <a:pt x="0" y="120000"/>
                  <a:pt x="7058" y="95403"/>
                </a:cubicBezTo>
                <a:cubicBezTo>
                  <a:pt x="8342" y="90931"/>
                  <a:pt x="10106" y="81801"/>
                  <a:pt x="10106" y="81801"/>
                </a:cubicBezTo>
                <a:cubicBezTo>
                  <a:pt x="12032" y="63913"/>
                  <a:pt x="11711" y="43229"/>
                  <a:pt x="21818" y="29068"/>
                </a:cubicBezTo>
                <a:cubicBezTo>
                  <a:pt x="26470" y="22546"/>
                  <a:pt x="24545" y="18819"/>
                  <a:pt x="33529" y="13602"/>
                </a:cubicBezTo>
                <a:cubicBezTo>
                  <a:pt x="37379" y="11366"/>
                  <a:pt x="41550" y="9689"/>
                  <a:pt x="45240" y="6894"/>
                </a:cubicBezTo>
                <a:cubicBezTo>
                  <a:pt x="50695" y="2608"/>
                  <a:pt x="53101" y="0"/>
                  <a:pt x="61443" y="0"/>
                </a:cubicBezTo>
                <a:cubicBezTo>
                  <a:pt x="81016" y="0"/>
                  <a:pt x="100427" y="0"/>
                  <a:pt x="1200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8" name="Google Shape;238;p17"/>
          <p:cNvSpPr txBox="1"/>
          <p:nvPr/>
        </p:nvSpPr>
        <p:spPr>
          <a:xfrm>
            <a:off x="5580062" y="2536825"/>
            <a:ext cx="9366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pop</a:t>
            </a:r>
            <a:endParaRPr/>
          </a:p>
        </p:txBody>
      </p:sp>
      <p:sp>
        <p:nvSpPr>
          <p:cNvPr id="239" name="Google Shape;239;p17"/>
          <p:cNvSpPr txBox="1"/>
          <p:nvPr/>
        </p:nvSpPr>
        <p:spPr>
          <a:xfrm>
            <a:off x="7885112" y="2463800"/>
            <a:ext cx="9366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push</a:t>
            </a:r>
            <a:endParaRPr/>
          </a:p>
        </p:txBody>
      </p:sp>
      <p:sp>
        <p:nvSpPr>
          <p:cNvPr id="240" name="Google Shape;240;p17"/>
          <p:cNvSpPr txBox="1"/>
          <p:nvPr/>
        </p:nvSpPr>
        <p:spPr>
          <a:xfrm>
            <a:off x="5334000" y="6110287"/>
            <a:ext cx="9366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empty</a:t>
            </a:r>
            <a:endParaRPr/>
          </a:p>
        </p:txBody>
      </p:sp>
      <p:sp>
        <p:nvSpPr>
          <p:cNvPr id="241" name="Google Shape;241;p17"/>
          <p:cNvSpPr txBox="1"/>
          <p:nvPr/>
        </p:nvSpPr>
        <p:spPr>
          <a:xfrm>
            <a:off x="7924800" y="3443287"/>
            <a:ext cx="9366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full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32"/>
                                        </p:tgtEl>
                                        <p:attrNameLst>
                                          <p:attrName>style.visibility</p:attrName>
                                        </p:attrNameLst>
                                      </p:cBhvr>
                                      <p:to>
                                        <p:strVal val="visible"/>
                                      </p:to>
                                    </p:set>
                                    <p:anim calcmode="lin" valueType="num">
                                      <p:cBhvr additive="base">
                                        <p:cTn dur="500"/>
                                        <p:tgtEl>
                                          <p:spTgt spid="2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xit" presetID="2" presetSubtype="1">
                                  <p:stCondLst>
                                    <p:cond delay="0"/>
                                  </p:stCondLst>
                                  <p:childTnLst>
                                    <p:anim calcmode="lin" valueType="num">
                                      <p:cBhvr additive="base">
                                        <p:cTn dur="500"/>
                                        <p:tgtEl>
                                          <p:spTgt spid="232"/>
                                        </p:tgtEl>
                                        <p:attrNameLst>
                                          <p:attrName>ppt_y</p:attrName>
                                        </p:attrNameLst>
                                      </p:cBhvr>
                                      <p:tavLst>
                                        <p:tav fmla="" tm="0">
                                          <p:val>
                                            <p:strVal val="#ppt_y"/>
                                          </p:val>
                                        </p:tav>
                                        <p:tav fmla="" tm="100000">
                                          <p:val>
                                            <p:strVal val="#ppt_y-1"/>
                                          </p:val>
                                        </p:tav>
                                      </p:tavLst>
                                    </p:anim>
                                    <p:set>
                                      <p:cBhvr>
                                        <p:cTn dur="1" fill="hold">
                                          <p:stCondLst>
                                            <p:cond delay="500"/>
                                          </p:stCondLst>
                                        </p:cTn>
                                        <p:tgtEl>
                                          <p:spTgt spid="2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41"/>
                                        </p:tgtEl>
                                      </p:cBhvr>
                                    </p:animEffect>
                                    <p:set>
                                      <p:cBhvr>
                                        <p:cTn dur="1" fill="hold">
                                          <p:stCondLst>
                                            <p:cond delay="500"/>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231"/>
                                        </p:tgtEl>
                                        <p:attrNameLst>
                                          <p:attrName>ppt_y</p:attrName>
                                        </p:attrNameLst>
                                      </p:cBhvr>
                                      <p:tavLst>
                                        <p:tav fmla="" tm="0">
                                          <p:val>
                                            <p:strVal val="#ppt_y"/>
                                          </p:val>
                                        </p:tav>
                                        <p:tav fmla="" tm="100000">
                                          <p:val>
                                            <p:strVal val="#ppt_y+1"/>
                                          </p:val>
                                        </p:tav>
                                      </p:tavLst>
                                    </p:anim>
                                    <p:set>
                                      <p:cBhvr>
                                        <p:cTn dur="1" fill="hold">
                                          <p:stCondLst>
                                            <p:cond delay="500"/>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230"/>
                                        </p:tgtEl>
                                        <p:attrNameLst>
                                          <p:attrName>ppt_y</p:attrName>
                                        </p:attrNameLst>
                                      </p:cBhvr>
                                      <p:tavLst>
                                        <p:tav fmla="" tm="0">
                                          <p:val>
                                            <p:strVal val="#ppt_y"/>
                                          </p:val>
                                        </p:tav>
                                        <p:tav fmla="" tm="100000">
                                          <p:val>
                                            <p:strVal val="#ppt_y+1"/>
                                          </p:val>
                                        </p:tav>
                                      </p:tavLst>
                                    </p:anim>
                                    <p:set>
                                      <p:cBhvr>
                                        <p:cTn dur="1" fill="hold">
                                          <p:stCondLst>
                                            <p:cond delay="500"/>
                                          </p:stCondLst>
                                        </p:cTn>
                                        <p:tgtEl>
                                          <p:spTgt spid="2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229"/>
                                        </p:tgtEl>
                                        <p:attrNameLst>
                                          <p:attrName>ppt_y</p:attrName>
                                        </p:attrNameLst>
                                      </p:cBhvr>
                                      <p:tavLst>
                                        <p:tav fmla="" tm="0">
                                          <p:val>
                                            <p:strVal val="#ppt_y"/>
                                          </p:val>
                                        </p:tav>
                                        <p:tav fmla="" tm="100000">
                                          <p:val>
                                            <p:strVal val="#ppt_y+1"/>
                                          </p:val>
                                        </p:tav>
                                      </p:tavLst>
                                    </p:anim>
                                    <p:set>
                                      <p:cBhvr>
                                        <p:cTn dur="1" fill="hold">
                                          <p:stCondLst>
                                            <p:cond delay="500"/>
                                          </p:stCondLst>
                                        </p:cTn>
                                        <p:tgtEl>
                                          <p:spTgt spid="2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53"/>
          <p:cNvSpPr txBox="1"/>
          <p:nvPr>
            <p:ph type="title"/>
          </p:nvPr>
        </p:nvSpPr>
        <p:spPr>
          <a:xfrm>
            <a:off x="442912" y="103187"/>
            <a:ext cx="8243887" cy="4302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3600" u="none" cap="none" strike="noStrike">
                <a:solidFill>
                  <a:schemeClr val="dk2"/>
                </a:solidFill>
                <a:latin typeface="Verdana"/>
                <a:ea typeface="Verdana"/>
                <a:cs typeface="Verdana"/>
                <a:sym typeface="Verdana"/>
              </a:rPr>
              <a:t>Solution</a:t>
            </a:r>
            <a:endParaRPr/>
          </a:p>
        </p:txBody>
      </p:sp>
      <p:sp>
        <p:nvSpPr>
          <p:cNvPr id="609" name="Google Shape;609;p53"/>
          <p:cNvSpPr txBox="1"/>
          <p:nvPr>
            <p:ph idx="1" type="body"/>
          </p:nvPr>
        </p:nvSpPr>
        <p:spPr>
          <a:xfrm>
            <a:off x="457200" y="685800"/>
            <a:ext cx="8229600" cy="5370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&lt;stdio.h&gt;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&lt;string.h&gt;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"Item.h"</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"STACK.h"</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main(int argc, char *argv[])</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 char *a = argv[1]; int i, N = strlen(a);</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STACKinit(N);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for (i = 0; i &lt; N; i++)</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 (a[i] ==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STACKpush(STACKpop()+STACKpop());</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 (a[i] ==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STACKpush(STACKpop()*STACKpop());</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if ((a[i] &gt;= '0') &amp;&amp; (a[i] &lt;= '9'))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STACKpush(0);</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while ((a[i] &gt;= '0') &amp;&amp; (a[i] &lt;= '9'))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STACKpush(10*STACKpop() + (a[i++]-'0'));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printf("%d \n", STACKpop());</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polish.h</a:t>
            </a:r>
            <a:endParaRPr/>
          </a:p>
        </p:txBody>
      </p:sp>
      <p:sp>
        <p:nvSpPr>
          <p:cNvPr id="615" name="Google Shape;615;p54"/>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&lt;assert.h&gt;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&lt;ctype.h&gt;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&lt;stdio.h&gt;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#include &lt;stdlib.h&gt;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#define   EMPTY      0</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#define   FULL       10000</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struct data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enum {operator, value}   kind;</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union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char   op;</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int    val;</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                        u;</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typedef   struct data          data;</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typedef   enum {false, true}   boolean;</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struct elem {                   /* an element on the stack */</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data          d;</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   struct elem   *next;</a:t>
            </a:r>
            <a:endParaRPr/>
          </a:p>
          <a:p>
            <a:pPr indent="-342900" lvl="0" marL="342900" marR="0" rtl="0" algn="l">
              <a:lnSpc>
                <a:spcPct val="80000"/>
              </a:lnSpc>
              <a:spcBef>
                <a:spcPts val="320"/>
              </a:spcBef>
              <a:spcAft>
                <a:spcPts val="0"/>
              </a:spcAft>
              <a:buClr>
                <a:schemeClr val="dk1"/>
              </a:buClr>
              <a:buFont typeface="Verdana"/>
              <a:buNone/>
            </a:pPr>
            <a:r>
              <a:rPr b="0" i="0" lang="en-US" sz="16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55"/>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polish.h</a:t>
            </a:r>
            <a:endParaRPr/>
          </a:p>
        </p:txBody>
      </p:sp>
      <p:sp>
        <p:nvSpPr>
          <p:cNvPr id="621" name="Google Shape;621;p55"/>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typedef   struct elem   elem;</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struct stack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int    cnt;                  /* a count of the elements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elem   *top;                 /* ptr to the top element */</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typedef   struct stack   stack;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boolean   empty(const stack *stk);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int       evaluate(stack *polish);</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fill(stack *stk, const char *str);</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boolean   full(const stack *stk);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initialize(stack *stk);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data      pop(stack *stk);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prn_data(data *dp);</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prn_stack(stack *stk);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void      push(data d, stack *stk);</a:t>
            </a:r>
            <a:endParaRPr/>
          </a:p>
          <a:p>
            <a:pPr indent="-342900" lvl="0" marL="342900" marR="0" rtl="0" algn="l">
              <a:lnSpc>
                <a:spcPct val="8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data      top(stack *stk);</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56"/>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eval.c</a:t>
            </a:r>
            <a:endParaRPr/>
          </a:p>
        </p:txBody>
      </p:sp>
      <p:sp>
        <p:nvSpPr>
          <p:cNvPr id="627" name="Google Shape;627;p56"/>
          <p:cNvSpPr txBox="1"/>
          <p:nvPr>
            <p:ph idx="1" type="body"/>
          </p:nvPr>
        </p:nvSpPr>
        <p:spPr>
          <a:xfrm>
            <a:off x="457200" y="838200"/>
            <a:ext cx="38862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#include "polish.h"</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int evaluate(stack *polish)</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data    d, d1, d2;</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stack   eval;</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initialize(&amp;eval);</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while (!empty(polish)) {</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 = pop(polish);</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switch (d.kind) {</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case value:</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push(d, &amp;eval);</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break;</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case operator:</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d2 = pop(&amp;eval);</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d1 = pop(&amp;eval);</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d.kind = value;         </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begin overwriting d */</a:t>
            </a:r>
            <a:endParaRPr/>
          </a:p>
          <a:p>
            <a:pPr indent="-342900" lvl="0" marL="34290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a:t>
            </a:r>
            <a:endParaRPr/>
          </a:p>
        </p:txBody>
      </p:sp>
      <p:sp>
        <p:nvSpPr>
          <p:cNvPr id="628" name="Google Shape;628;p56"/>
          <p:cNvSpPr txBox="1"/>
          <p:nvPr/>
        </p:nvSpPr>
        <p:spPr>
          <a:xfrm>
            <a:off x="4648200" y="914400"/>
            <a:ext cx="41910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1600" u="none">
                <a:solidFill>
                  <a:schemeClr val="dk1"/>
                </a:solidFill>
                <a:latin typeface="Verdana"/>
                <a:ea typeface="Verdana"/>
                <a:cs typeface="Verdana"/>
                <a:sym typeface="Verdana"/>
              </a:rPr>
              <a:t>switch (d.u.op)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case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d.u.val = d1.u.val + d2.u.val;</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break;</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case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d.u.val = d1.u.val - d2.u.val;</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break;</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case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d.u.val = d1.u.val * d2.u.val;</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push(d, &amp;eval);</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d = pop(&amp;eval);</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   return d.u.val;</a:t>
            </a:r>
            <a:endParaRPr/>
          </a:p>
          <a:p>
            <a:pPr indent="-342900" lvl="0" marL="342900" marR="0" rtl="0" algn="l">
              <a:lnSpc>
                <a:spcPct val="100000"/>
              </a:lnSpc>
              <a:spcBef>
                <a:spcPts val="320"/>
              </a:spcBef>
              <a:spcAft>
                <a:spcPts val="0"/>
              </a:spcAft>
              <a:buClr>
                <a:schemeClr val="dk1"/>
              </a:buClr>
              <a:buFont typeface="Verdana"/>
              <a:buNone/>
            </a:pPr>
            <a:r>
              <a:rPr b="0" i="0" lang="en-US" sz="1600" u="none">
                <a:solidFill>
                  <a:schemeClr val="dk1"/>
                </a:solidFill>
                <a:latin typeface="Verdana"/>
                <a:ea typeface="Verdana"/>
                <a:cs typeface="Verdana"/>
                <a:sym typeface="Verdana"/>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(2 tuần)</a:t>
            </a:r>
            <a:endParaRPr/>
          </a:p>
        </p:txBody>
      </p:sp>
      <p:sp>
        <p:nvSpPr>
          <p:cNvPr id="634" name="Google Shape;634;p5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Nghiên cứu các thuật toán nhân số lớn.</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Định hướng: Phân đoạn số lớn thành các cụm số có 3 chữ số (hoặc k chữ số tùy ý). Sau đó áp dụng phép nhân thông thường và cộng.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(Stack2 – 4EF)</a:t>
            </a:r>
            <a:endParaRPr/>
          </a:p>
        </p:txBody>
      </p:sp>
      <p:sp>
        <p:nvSpPr>
          <p:cNvPr id="640" name="Google Shape;640;p5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Sử dụng ngăn xếp viết chương trình máy tính số học ở dạng menu</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1. Nhập biểu thức số học</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2. Đổi sang dạng hậu tố</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3. Tính giá trị (Nếu biểu thức sai – thông báo)</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4. THoát</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4EF</a:t>
            </a:r>
            <a:endParaRPr/>
          </a:p>
        </p:txBody>
      </p:sp>
      <p:sp>
        <p:nvSpPr>
          <p:cNvPr id="646" name="Google Shape;646;p5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Viết chương trình TÍNH TOÁN SỐ LỚN dùng menu</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Nhập 2 số lơn</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Tính tổng</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Hiệu</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Nhân (optional)</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Thoát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Data structure FIFO</a:t>
            </a:r>
            <a:endParaRPr/>
          </a:p>
        </p:txBody>
      </p:sp>
      <p:sp>
        <p:nvSpPr>
          <p:cNvPr id="652" name="Google Shape;652;p60"/>
          <p:cNvSpPr txBox="1"/>
          <p:nvPr>
            <p:ph idx="1" type="body"/>
          </p:nvPr>
        </p:nvSpPr>
        <p:spPr>
          <a:xfrm>
            <a:off x="457200" y="1600200"/>
            <a:ext cx="8229600" cy="220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Queue items are removed in exactly the same order as they were added to the queue</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FIFO structure: First in, First out</a:t>
            </a:r>
            <a:endParaRPr/>
          </a:p>
        </p:txBody>
      </p:sp>
      <p:cxnSp>
        <p:nvCxnSpPr>
          <p:cNvPr id="653" name="Google Shape;653;p60"/>
          <p:cNvCxnSpPr/>
          <p:nvPr/>
        </p:nvCxnSpPr>
        <p:spPr>
          <a:xfrm>
            <a:off x="1828800" y="4648200"/>
            <a:ext cx="4648200" cy="0"/>
          </a:xfrm>
          <a:prstGeom prst="straightConnector1">
            <a:avLst/>
          </a:prstGeom>
          <a:noFill/>
          <a:ln cap="flat" cmpd="sng" w="38100">
            <a:solidFill>
              <a:srgbClr val="3333FF"/>
            </a:solidFill>
            <a:prstDash val="solid"/>
            <a:miter lim="800000"/>
            <a:headEnd len="sm" w="sm" type="none"/>
            <a:tailEnd len="sm" w="sm" type="none"/>
          </a:ln>
        </p:spPr>
      </p:cxnSp>
      <p:cxnSp>
        <p:nvCxnSpPr>
          <p:cNvPr id="654" name="Google Shape;654;p60"/>
          <p:cNvCxnSpPr/>
          <p:nvPr/>
        </p:nvCxnSpPr>
        <p:spPr>
          <a:xfrm>
            <a:off x="1828800" y="5867400"/>
            <a:ext cx="4648200" cy="0"/>
          </a:xfrm>
          <a:prstGeom prst="straightConnector1">
            <a:avLst/>
          </a:prstGeom>
          <a:noFill/>
          <a:ln cap="flat" cmpd="sng" w="38100">
            <a:solidFill>
              <a:srgbClr val="3333FF"/>
            </a:solidFill>
            <a:prstDash val="solid"/>
            <a:miter lim="800000"/>
            <a:headEnd len="sm" w="sm" type="none"/>
            <a:tailEnd len="sm" w="sm" type="none"/>
          </a:ln>
        </p:spPr>
      </p:cxnSp>
      <p:sp>
        <p:nvSpPr>
          <p:cNvPr id="655" name="Google Shape;655;p60"/>
          <p:cNvSpPr txBox="1"/>
          <p:nvPr/>
        </p:nvSpPr>
        <p:spPr>
          <a:xfrm>
            <a:off x="2209800" y="4648200"/>
            <a:ext cx="6096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56" name="Google Shape;656;p60"/>
          <p:cNvSpPr txBox="1"/>
          <p:nvPr/>
        </p:nvSpPr>
        <p:spPr>
          <a:xfrm>
            <a:off x="2438400" y="6096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rear</a:t>
            </a:r>
            <a:endParaRPr/>
          </a:p>
        </p:txBody>
      </p:sp>
      <p:sp>
        <p:nvSpPr>
          <p:cNvPr id="657" name="Google Shape;657;p60"/>
          <p:cNvSpPr txBox="1"/>
          <p:nvPr/>
        </p:nvSpPr>
        <p:spPr>
          <a:xfrm>
            <a:off x="1676400" y="6096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front</a:t>
            </a:r>
            <a:endParaRPr/>
          </a:p>
        </p:txBody>
      </p:sp>
      <p:sp>
        <p:nvSpPr>
          <p:cNvPr id="658" name="Google Shape;658;p60"/>
          <p:cNvSpPr txBox="1"/>
          <p:nvPr/>
        </p:nvSpPr>
        <p:spPr>
          <a:xfrm>
            <a:off x="2819400" y="4648200"/>
            <a:ext cx="6096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59" name="Google Shape;659;p60"/>
          <p:cNvSpPr txBox="1"/>
          <p:nvPr/>
        </p:nvSpPr>
        <p:spPr>
          <a:xfrm>
            <a:off x="3429000" y="4648200"/>
            <a:ext cx="6096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60" name="Google Shape;660;p60"/>
          <p:cNvSpPr txBox="1"/>
          <p:nvPr/>
        </p:nvSpPr>
        <p:spPr>
          <a:xfrm>
            <a:off x="4038600" y="4648200"/>
            <a:ext cx="609600" cy="1219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500"/>
                                        <p:tgtEl>
                                          <p:spTgt spid="65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500"/>
                                        <p:tgtEl>
                                          <p:spTgt spid="6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500"/>
                                        <p:tgtEl>
                                          <p:spTgt spid="65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500"/>
                                        <p:tgtEl>
                                          <p:spTgt spid="655"/>
                                        </p:tgtEl>
                                        <p:attrNameLst>
                                          <p:attrName>ppt_x</p:attrName>
                                        </p:attrNameLst>
                                      </p:cBhvr>
                                      <p:tavLst>
                                        <p:tav fmla="" tm="0">
                                          <p:val>
                                            <p:strVal val="#ppt_x"/>
                                          </p:val>
                                        </p:tav>
                                        <p:tav fmla="" tm="100000">
                                          <p:val>
                                            <p:strVal val="#ppt_x-1"/>
                                          </p:val>
                                        </p:tav>
                                      </p:tavLst>
                                    </p:anim>
                                    <p:set>
                                      <p:cBhvr>
                                        <p:cTn dur="1" fill="hold">
                                          <p:stCondLst>
                                            <p:cond delay="500"/>
                                          </p:stCondLst>
                                        </p:cTn>
                                        <p:tgtEl>
                                          <p:spTgt spid="6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500"/>
                                        <p:tgtEl>
                                          <p:spTgt spid="6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500"/>
                                        <p:tgtEl>
                                          <p:spTgt spid="658"/>
                                        </p:tgtEl>
                                        <p:attrNameLst>
                                          <p:attrName>ppt_x</p:attrName>
                                        </p:attrNameLst>
                                      </p:cBhvr>
                                      <p:tavLst>
                                        <p:tav fmla="" tm="0">
                                          <p:val>
                                            <p:strVal val="#ppt_x"/>
                                          </p:val>
                                        </p:tav>
                                        <p:tav fmla="" tm="100000">
                                          <p:val>
                                            <p:strVal val="#ppt_x-1"/>
                                          </p:val>
                                        </p:tav>
                                      </p:tavLst>
                                    </p:anim>
                                    <p:set>
                                      <p:cBhvr>
                                        <p:cTn dur="1" fill="hold">
                                          <p:stCondLst>
                                            <p:cond delay="500"/>
                                          </p:stCondLst>
                                        </p:cTn>
                                        <p:tgtEl>
                                          <p:spTgt spid="6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p6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Operations on queue</a:t>
            </a:r>
            <a:endParaRPr/>
          </a:p>
        </p:txBody>
      </p:sp>
      <p:sp>
        <p:nvSpPr>
          <p:cNvPr id="666" name="Google Shape;666;p6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Verdana"/>
              <a:buChar char="•"/>
            </a:pPr>
            <a:r>
              <a:rPr b="0" i="1" lang="en-US" sz="2400" u="none" cap="none" strike="noStrike">
                <a:solidFill>
                  <a:schemeClr val="dk1"/>
                </a:solidFill>
                <a:latin typeface="Verdana"/>
                <a:ea typeface="Verdana"/>
                <a:cs typeface="Verdana"/>
                <a:sym typeface="Verdana"/>
              </a:rPr>
              <a:t>Queue </a:t>
            </a:r>
            <a:r>
              <a:rPr b="0" i="0" lang="en-US" sz="2400" u="none" cap="none" strike="noStrike">
                <a:solidFill>
                  <a:schemeClr val="dk1"/>
                </a:solidFill>
                <a:latin typeface="Verdana"/>
                <a:ea typeface="Verdana"/>
                <a:cs typeface="Verdana"/>
                <a:sym typeface="Verdana"/>
              </a:rPr>
              <a:t>CreateQ(</a:t>
            </a:r>
            <a:r>
              <a:rPr b="0" i="1" lang="en-US" sz="2400" u="none" cap="none" strike="noStrike">
                <a:solidFill>
                  <a:schemeClr val="dk1"/>
                </a:solidFill>
                <a:latin typeface="Verdana"/>
                <a:ea typeface="Verdana"/>
                <a:cs typeface="Verdana"/>
                <a:sym typeface="Verdana"/>
              </a:rPr>
              <a:t>max_queue_size</a:t>
            </a:r>
            <a:r>
              <a:rPr b="0" i="0" lang="en-US" sz="2400" u="none" cap="none" strike="noStrike">
                <a:solidFill>
                  <a:schemeClr val="dk1"/>
                </a:solidFill>
                <a:latin typeface="Verdana"/>
                <a:ea typeface="Verdana"/>
                <a:cs typeface="Verdana"/>
                <a:sym typeface="Verdana"/>
              </a:rPr>
              <a: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create an empty queue whose 			maximum size is</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0" i="1" lang="en-US" sz="2400" u="none" cap="none" strike="noStrike">
                <a:solidFill>
                  <a:schemeClr val="dk1"/>
                </a:solidFill>
                <a:latin typeface="Verdana"/>
                <a:ea typeface="Verdana"/>
                <a:cs typeface="Verdana"/>
                <a:sym typeface="Verdana"/>
              </a:rPr>
              <a:t>max_queue_size</a:t>
            </a:r>
            <a:br>
              <a:rPr b="0" i="0" lang="en-US" sz="2400" u="none" cap="none" strike="noStrike">
                <a:solidFill>
                  <a:schemeClr val="dk1"/>
                </a:solidFill>
                <a:latin typeface="Verdana"/>
                <a:ea typeface="Verdana"/>
                <a:cs typeface="Verdana"/>
                <a:sym typeface="Verdana"/>
              </a:rPr>
            </a:br>
            <a:endParaRPr/>
          </a:p>
          <a:p>
            <a:pPr indent="-342900" lvl="0" marL="342900" marR="0" rtl="0" algn="l">
              <a:lnSpc>
                <a:spcPct val="100000"/>
              </a:lnSpc>
              <a:spcBef>
                <a:spcPts val="480"/>
              </a:spcBef>
              <a:spcAft>
                <a:spcPts val="0"/>
              </a:spcAft>
              <a:buClr>
                <a:schemeClr val="dk1"/>
              </a:buClr>
              <a:buSzPts val="2400"/>
              <a:buFont typeface="Verdana"/>
              <a:buChar char="•"/>
            </a:pPr>
            <a:r>
              <a:rPr b="0" i="1" lang="en-US" sz="2400" u="none" cap="none" strike="noStrike">
                <a:solidFill>
                  <a:schemeClr val="dk1"/>
                </a:solidFill>
                <a:latin typeface="Verdana"/>
                <a:ea typeface="Verdana"/>
                <a:cs typeface="Verdana"/>
                <a:sym typeface="Verdana"/>
              </a:rPr>
              <a:t>Boolean </a:t>
            </a:r>
            <a:r>
              <a:rPr b="0" i="0" lang="en-US" sz="2400" u="none" cap="none" strike="noStrike">
                <a:solidFill>
                  <a:schemeClr val="dk1"/>
                </a:solidFill>
                <a:latin typeface="Verdana"/>
                <a:ea typeface="Verdana"/>
                <a:cs typeface="Verdana"/>
                <a:sym typeface="Verdana"/>
              </a:rPr>
              <a:t>IsFullQ(</a:t>
            </a:r>
            <a:r>
              <a:rPr b="0" i="1" lang="en-US" sz="2400" u="none" cap="none" strike="noStrike">
                <a:solidFill>
                  <a:schemeClr val="dk1"/>
                </a:solidFill>
                <a:latin typeface="Verdana"/>
                <a:ea typeface="Verdana"/>
                <a:cs typeface="Verdana"/>
                <a:sym typeface="Verdana"/>
              </a:rPr>
              <a:t>queue, max_queue_size</a:t>
            </a:r>
            <a:r>
              <a:rPr b="0" i="0" lang="en-US" sz="2400" u="none" cap="none" strike="noStrike">
                <a:solidFill>
                  <a:schemeClr val="dk1"/>
                </a:solidFill>
                <a:latin typeface="Verdana"/>
                <a:ea typeface="Verdana"/>
                <a:cs typeface="Verdana"/>
                <a:sym typeface="Verdana"/>
              </a:rPr>
              <a:t>) ::=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           if</a:t>
            </a:r>
            <a:r>
              <a:rPr b="0" i="0" lang="en-US" sz="2400" u="none" cap="none" strike="noStrike">
                <a:solidFill>
                  <a:schemeClr val="dk1"/>
                </a:solidFill>
                <a:latin typeface="Verdana"/>
                <a:ea typeface="Verdana"/>
                <a:cs typeface="Verdana"/>
                <a:sym typeface="Verdana"/>
              </a:rPr>
              <a:t>(number of elements in </a:t>
            </a:r>
            <a:r>
              <a:rPr b="0" i="1" lang="en-US" sz="2400" u="none" cap="none" strike="noStrike">
                <a:solidFill>
                  <a:schemeClr val="dk1"/>
                </a:solidFill>
                <a:latin typeface="Verdana"/>
                <a:ea typeface="Verdana"/>
                <a:cs typeface="Verdana"/>
                <a:sym typeface="Verdana"/>
              </a:rPr>
              <a:t>queue </a:t>
            </a:r>
            <a:r>
              <a:rPr b="0" i="0" lang="en-US" sz="2400" u="none" cap="none" strike="noStrike">
                <a:solidFill>
                  <a:schemeClr val="dk1"/>
                </a:solidFill>
                <a:latin typeface="Verdana"/>
                <a:ea typeface="Verdana"/>
                <a:cs typeface="Verdana"/>
                <a:sym typeface="Verdana"/>
              </a:rPr>
              <a:t>== 		</a:t>
            </a:r>
            <a:r>
              <a:rPr b="0" i="1" lang="en-US" sz="2400" u="none" cap="none" strike="noStrike">
                <a:solidFill>
                  <a:schemeClr val="dk1"/>
                </a:solidFill>
                <a:latin typeface="Verdana"/>
                <a:ea typeface="Verdana"/>
                <a:cs typeface="Verdana"/>
                <a:sym typeface="Verdana"/>
              </a:rPr>
              <a:t>max_queue_size</a:t>
            </a:r>
            <a:r>
              <a:rPr b="0" i="0" lang="en-US" sz="2400" u="none" cap="none" strike="noStrike">
                <a:solidFill>
                  <a:schemeClr val="dk1"/>
                </a:solidFill>
                <a:latin typeface="Verdana"/>
                <a:ea typeface="Verdana"/>
                <a:cs typeface="Verdana"/>
                <a:sym typeface="Verdana"/>
              </a:rPr>
              <a:t>)</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           return</a:t>
            </a:r>
            <a:r>
              <a:rPr b="0" i="0" lang="en-US" sz="2400" u="none" cap="none" strike="noStrike">
                <a:solidFill>
                  <a:schemeClr val="dk1"/>
                </a:solidFill>
                <a:latin typeface="Verdana"/>
                <a:ea typeface="Verdana"/>
                <a:cs typeface="Verdana"/>
                <a:sym typeface="Verdana"/>
              </a:rPr>
              <a:t> </a:t>
            </a:r>
            <a:r>
              <a:rPr b="0" i="1" lang="en-US" sz="2400" u="none" cap="none" strike="noStrike">
                <a:solidFill>
                  <a:schemeClr val="dk1"/>
                </a:solidFill>
                <a:latin typeface="Verdana"/>
                <a:ea typeface="Verdana"/>
                <a:cs typeface="Verdana"/>
                <a:sym typeface="Verdana"/>
              </a:rPr>
              <a:t>TRUE</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else return</a:t>
            </a:r>
            <a:r>
              <a:rPr b="0" i="0" lang="en-US" sz="2400" u="none" cap="none" strike="noStrike">
                <a:solidFill>
                  <a:schemeClr val="dk1"/>
                </a:solidFill>
                <a:latin typeface="Verdana"/>
                <a:ea typeface="Verdana"/>
                <a:cs typeface="Verdana"/>
                <a:sym typeface="Verdana"/>
              </a:rPr>
              <a:t> </a:t>
            </a:r>
            <a:r>
              <a:rPr b="0" i="1" lang="en-US" sz="2400" u="none" cap="none" strike="noStrike">
                <a:solidFill>
                  <a:schemeClr val="dk1"/>
                </a:solidFill>
                <a:latin typeface="Verdana"/>
                <a:ea typeface="Verdana"/>
                <a:cs typeface="Verdana"/>
                <a:sym typeface="Verdana"/>
              </a:rPr>
              <a:t>FALSE</a:t>
            </a:r>
            <a:endParaRPr/>
          </a:p>
          <a:p>
            <a:pPr indent="-190500" lvl="0" marL="342900" marR="0" rtl="0" algn="l">
              <a:spcBef>
                <a:spcPts val="480"/>
              </a:spcBef>
              <a:spcAft>
                <a:spcPts val="0"/>
              </a:spcAft>
              <a:buClr>
                <a:schemeClr val="dk1"/>
              </a:buClr>
              <a:buSzPts val="2400"/>
              <a:buFont typeface="Verdana"/>
              <a:buNone/>
            </a:pPr>
            <a:r>
              <a:t/>
            </a:r>
            <a:endParaRPr b="0" i="1" sz="2400" u="none" cap="none" strike="noStrike">
              <a:solidFill>
                <a:schemeClr val="dk1"/>
              </a:solidFill>
              <a:latin typeface="Verdana"/>
              <a:ea typeface="Verdana"/>
              <a:cs typeface="Verdana"/>
              <a:sym typeface="Verdan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0" name="Shape 670"/>
        <p:cNvGrpSpPr/>
        <p:nvPr/>
      </p:nvGrpSpPr>
      <p:grpSpPr>
        <a:xfrm>
          <a:off x="0" y="0"/>
          <a:ext cx="0" cy="0"/>
          <a:chOff x="0" y="0"/>
          <a:chExt cx="0" cy="0"/>
        </a:xfrm>
      </p:grpSpPr>
      <p:sp>
        <p:nvSpPr>
          <p:cNvPr id="671" name="Google Shape;671;p6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Operations on queue</a:t>
            </a:r>
            <a:endParaRPr/>
          </a:p>
        </p:txBody>
      </p:sp>
      <p:sp>
        <p:nvSpPr>
          <p:cNvPr id="672" name="Google Shape;672;p6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Verdana"/>
              <a:buChar char="•"/>
            </a:pPr>
            <a:r>
              <a:rPr b="0" i="1" lang="en-US" sz="2400" u="none" cap="none" strike="noStrike">
                <a:solidFill>
                  <a:schemeClr val="dk1"/>
                </a:solidFill>
                <a:latin typeface="Verdana"/>
                <a:ea typeface="Verdana"/>
                <a:cs typeface="Verdana"/>
                <a:sym typeface="Verdana"/>
              </a:rPr>
              <a:t>Queue</a:t>
            </a:r>
            <a:r>
              <a:rPr b="0" i="0" lang="en-US" sz="2400" u="none" cap="none" strike="noStrike">
                <a:solidFill>
                  <a:schemeClr val="dk1"/>
                </a:solidFill>
                <a:latin typeface="Verdana"/>
                <a:ea typeface="Verdana"/>
                <a:cs typeface="Verdana"/>
                <a:sym typeface="Verdana"/>
              </a:rPr>
              <a:t> EnQ(</a:t>
            </a:r>
            <a:r>
              <a:rPr b="0" i="1" lang="en-US" sz="2400" u="none" cap="none" strike="noStrike">
                <a:solidFill>
                  <a:schemeClr val="dk1"/>
                </a:solidFill>
                <a:latin typeface="Verdana"/>
                <a:ea typeface="Verdana"/>
                <a:cs typeface="Verdana"/>
                <a:sym typeface="Verdana"/>
              </a:rPr>
              <a:t>queue, item</a:t>
            </a:r>
            <a:r>
              <a:rPr b="0" i="0" lang="en-US" sz="2400" u="none" cap="none" strike="noStrike">
                <a:solidFill>
                  <a:schemeClr val="dk1"/>
                </a:solidFill>
                <a:latin typeface="Verdana"/>
                <a:ea typeface="Verdana"/>
                <a:cs typeface="Verdana"/>
                <a:sym typeface="Verdana"/>
              </a:rPr>
              <a:t>) ::=</a:t>
            </a:r>
            <a:br>
              <a:rPr b="1" i="0" lang="en-US" sz="2400" u="none" cap="none" strike="noStrike">
                <a:solidFill>
                  <a:schemeClr val="dk1"/>
                </a:solidFill>
                <a:latin typeface="Verdana"/>
                <a:ea typeface="Verdana"/>
                <a:cs typeface="Verdana"/>
                <a:sym typeface="Verdana"/>
              </a:rPr>
            </a:br>
            <a:r>
              <a:rPr b="1" i="0" lang="en-US" sz="2400" u="none" cap="none" strike="noStrike">
                <a:solidFill>
                  <a:schemeClr val="dk1"/>
                </a:solidFill>
                <a:latin typeface="Verdana"/>
                <a:ea typeface="Verdana"/>
                <a:cs typeface="Verdana"/>
                <a:sym typeface="Verdana"/>
              </a:rPr>
              <a:t>              if</a:t>
            </a:r>
            <a:r>
              <a:rPr b="0" i="0" lang="en-US" sz="2400" u="none" cap="none" strike="noStrike">
                <a:solidFill>
                  <a:schemeClr val="dk1"/>
                </a:solidFill>
                <a:latin typeface="Verdana"/>
                <a:ea typeface="Verdana"/>
                <a:cs typeface="Verdana"/>
                <a:sym typeface="Verdana"/>
              </a:rPr>
              <a:t> (IsFullQ(</a:t>
            </a:r>
            <a:r>
              <a:rPr b="0" i="1" lang="en-US" sz="2400" u="none" cap="none" strike="noStrike">
                <a:solidFill>
                  <a:schemeClr val="dk1"/>
                </a:solidFill>
                <a:latin typeface="Verdana"/>
                <a:ea typeface="Verdana"/>
                <a:cs typeface="Verdana"/>
                <a:sym typeface="Verdana"/>
              </a:rPr>
              <a:t>queue)) queue_full</a:t>
            </a:r>
            <a:br>
              <a:rPr b="1" i="1" lang="en-US" sz="2400" u="none" cap="none" strike="noStrike">
                <a:solidFill>
                  <a:schemeClr val="dk1"/>
                </a:solidFill>
                <a:latin typeface="Verdana"/>
                <a:ea typeface="Verdana"/>
                <a:cs typeface="Verdana"/>
                <a:sym typeface="Verdana"/>
              </a:rPr>
            </a:br>
            <a:r>
              <a:rPr b="1" i="0" lang="en-US" sz="2400" u="none" cap="none" strike="noStrike">
                <a:solidFill>
                  <a:schemeClr val="dk1"/>
                </a:solidFill>
                <a:latin typeface="Verdana"/>
                <a:ea typeface="Verdana"/>
                <a:cs typeface="Verdana"/>
                <a:sym typeface="Verdana"/>
              </a:rPr>
              <a:t>             else</a:t>
            </a:r>
            <a:r>
              <a:rPr b="0" i="0" lang="en-US" sz="2400" u="none" cap="none" strike="noStrike">
                <a:solidFill>
                  <a:schemeClr val="dk1"/>
                </a:solidFill>
                <a:latin typeface="Verdana"/>
                <a:ea typeface="Verdana"/>
                <a:cs typeface="Verdana"/>
                <a:sym typeface="Verdana"/>
              </a:rPr>
              <a:t> insert</a:t>
            </a:r>
            <a:r>
              <a:rPr b="0" i="1" lang="en-US" sz="2400" u="none" cap="none" strike="noStrike">
                <a:solidFill>
                  <a:schemeClr val="dk1"/>
                </a:solidFill>
                <a:latin typeface="Verdana"/>
                <a:ea typeface="Verdana"/>
                <a:cs typeface="Verdana"/>
                <a:sym typeface="Verdana"/>
              </a:rPr>
              <a:t> item</a:t>
            </a:r>
            <a:r>
              <a:rPr b="0" i="0" lang="en-US" sz="2400" u="none" cap="none" strike="noStrike">
                <a:solidFill>
                  <a:schemeClr val="dk1"/>
                </a:solidFill>
                <a:latin typeface="Verdana"/>
                <a:ea typeface="Verdana"/>
                <a:cs typeface="Verdana"/>
                <a:sym typeface="Verdana"/>
              </a:rPr>
              <a:t> at rear of</a:t>
            </a:r>
            <a:r>
              <a:rPr b="0" i="1" lang="en-US" sz="2400" u="none" cap="none" strike="noStrike">
                <a:solidFill>
                  <a:schemeClr val="dk1"/>
                </a:solidFill>
                <a:latin typeface="Verdana"/>
                <a:ea typeface="Verdana"/>
                <a:cs typeface="Verdana"/>
                <a:sym typeface="Verdana"/>
              </a:rPr>
              <a:t> queue </a:t>
            </a:r>
            <a:r>
              <a:rPr b="0" i="0" lang="en-US" sz="2400" u="none" cap="none" strike="noStrike">
                <a:solidFill>
                  <a:schemeClr val="dk1"/>
                </a:solidFill>
                <a:latin typeface="Verdana"/>
                <a:ea typeface="Verdana"/>
                <a:cs typeface="Verdana"/>
                <a:sym typeface="Verdana"/>
              </a:rPr>
              <a:t>and return </a:t>
            </a:r>
            <a:r>
              <a:rPr b="0" i="1" lang="en-US" sz="2400" u="none" cap="none" strike="noStrike">
                <a:solidFill>
                  <a:schemeClr val="dk1"/>
                </a:solidFill>
                <a:latin typeface="Verdana"/>
                <a:ea typeface="Verdana"/>
                <a:cs typeface="Verdana"/>
                <a:sym typeface="Verdana"/>
              </a:rPr>
              <a:t>queue</a:t>
            </a:r>
            <a:endParaRPr/>
          </a:p>
          <a:p>
            <a:pPr indent="-342900" lvl="0" marL="342900" marR="0" rtl="0" algn="l">
              <a:lnSpc>
                <a:spcPct val="100000"/>
              </a:lnSpc>
              <a:spcBef>
                <a:spcPts val="480"/>
              </a:spcBef>
              <a:spcAft>
                <a:spcPts val="0"/>
              </a:spcAft>
              <a:buClr>
                <a:schemeClr val="dk1"/>
              </a:buClr>
              <a:buSzPts val="2400"/>
              <a:buFont typeface="Verdana"/>
              <a:buChar char="•"/>
            </a:pPr>
            <a:r>
              <a:rPr b="0" i="1" lang="en-US" sz="2400" u="none" cap="none" strike="noStrike">
                <a:solidFill>
                  <a:schemeClr val="dk1"/>
                </a:solidFill>
                <a:latin typeface="Verdana"/>
                <a:ea typeface="Verdana"/>
                <a:cs typeface="Verdana"/>
                <a:sym typeface="Verdana"/>
              </a:rPr>
              <a:t>Boolean </a:t>
            </a:r>
            <a:r>
              <a:rPr b="0" i="0" lang="en-US" sz="2400" u="none" cap="none" strike="noStrike">
                <a:solidFill>
                  <a:schemeClr val="dk1"/>
                </a:solidFill>
                <a:latin typeface="Verdana"/>
                <a:ea typeface="Verdana"/>
                <a:cs typeface="Verdana"/>
                <a:sym typeface="Verdana"/>
              </a:rPr>
              <a:t>IsEmptyQ(</a:t>
            </a:r>
            <a:r>
              <a:rPr b="0" i="1" lang="en-US" sz="2400" u="none" cap="none" strike="noStrike">
                <a:solidFill>
                  <a:schemeClr val="dk1"/>
                </a:solidFill>
                <a:latin typeface="Verdana"/>
                <a:ea typeface="Verdana"/>
                <a:cs typeface="Verdana"/>
                <a:sym typeface="Verdana"/>
              </a:rPr>
              <a:t>queue</a:t>
            </a:r>
            <a:r>
              <a:rPr b="0" i="0" lang="en-US" sz="2400" u="none" cap="none" strike="noStrike">
                <a:solidFill>
                  <a:schemeClr val="dk1"/>
                </a:solidFill>
                <a:latin typeface="Verdana"/>
                <a:ea typeface="Verdana"/>
                <a:cs typeface="Verdana"/>
                <a:sym typeface="Verdana"/>
              </a:rPr>
              <a: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 if</a:t>
            </a:r>
            <a:r>
              <a:rPr b="0" i="0" lang="en-US" sz="2400" u="none" cap="none" strike="noStrike">
                <a:solidFill>
                  <a:schemeClr val="dk1"/>
                </a:solidFill>
                <a:latin typeface="Verdana"/>
                <a:ea typeface="Verdana"/>
                <a:cs typeface="Verdana"/>
                <a:sym typeface="Verdana"/>
              </a:rPr>
              <a:t> (</a:t>
            </a:r>
            <a:r>
              <a:rPr b="0" i="1" lang="en-US" sz="2400" u="none" cap="none" strike="noStrike">
                <a:solidFill>
                  <a:schemeClr val="dk1"/>
                </a:solidFill>
                <a:latin typeface="Verdana"/>
                <a:ea typeface="Verdana"/>
                <a:cs typeface="Verdana"/>
                <a:sym typeface="Verdana"/>
              </a:rPr>
              <a:t>queue</a:t>
            </a:r>
            <a:r>
              <a:rPr b="0" i="0" lang="en-US" sz="2400" u="none" cap="none" strike="noStrike">
                <a:solidFill>
                  <a:schemeClr val="dk1"/>
                </a:solidFill>
                <a:latin typeface="Verdana"/>
                <a:ea typeface="Verdana"/>
                <a:cs typeface="Verdana"/>
                <a:sym typeface="Verdana"/>
              </a:rPr>
              <a:t> ==CreateQ(</a:t>
            </a:r>
            <a:r>
              <a:rPr b="0" i="1" lang="en-US" sz="2400" u="none" cap="none" strike="noStrike">
                <a:solidFill>
                  <a:schemeClr val="dk1"/>
                </a:solidFill>
                <a:latin typeface="Verdana"/>
                <a:ea typeface="Verdana"/>
                <a:cs typeface="Verdana"/>
                <a:sym typeface="Verdana"/>
              </a:rPr>
              <a:t>max_queue_size</a:t>
            </a:r>
            <a:r>
              <a:rPr b="0" i="0" lang="en-US" sz="2400" u="none" cap="none" strike="noStrike">
                <a:solidFill>
                  <a:schemeClr val="dk1"/>
                </a:solidFill>
                <a:latin typeface="Verdana"/>
                <a:ea typeface="Verdana"/>
                <a:cs typeface="Verdana"/>
                <a:sym typeface="Verdana"/>
              </a:rPr>
              <a:t>))</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return </a:t>
            </a:r>
            <a:r>
              <a:rPr b="0" i="1" lang="en-US" sz="2400" u="none" cap="none" strike="noStrike">
                <a:solidFill>
                  <a:schemeClr val="dk1"/>
                </a:solidFill>
                <a:latin typeface="Verdana"/>
                <a:ea typeface="Verdana"/>
                <a:cs typeface="Verdana"/>
                <a:sym typeface="Verdana"/>
              </a:rPr>
              <a:t>TRUE</a:t>
            </a:r>
            <a:br>
              <a:rPr b="0" i="1"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else return</a:t>
            </a:r>
            <a:r>
              <a:rPr b="0" i="0" lang="en-US" sz="2400" u="none" cap="none" strike="noStrike">
                <a:solidFill>
                  <a:schemeClr val="dk1"/>
                </a:solidFill>
                <a:latin typeface="Verdana"/>
                <a:ea typeface="Verdana"/>
                <a:cs typeface="Verdana"/>
                <a:sym typeface="Verdana"/>
              </a:rPr>
              <a:t> </a:t>
            </a:r>
            <a:r>
              <a:rPr b="0" i="1" lang="en-US" sz="2400" u="none" cap="none" strike="noStrike">
                <a:solidFill>
                  <a:schemeClr val="dk1"/>
                </a:solidFill>
                <a:latin typeface="Verdana"/>
                <a:ea typeface="Verdana"/>
                <a:cs typeface="Verdana"/>
                <a:sym typeface="Verdana"/>
              </a:rPr>
              <a:t>FALSE</a:t>
            </a:r>
            <a:endParaRPr/>
          </a:p>
          <a:p>
            <a:pPr indent="-342900" lvl="0" marL="342900" marR="0" rtl="0" algn="l">
              <a:lnSpc>
                <a:spcPct val="100000"/>
              </a:lnSpc>
              <a:spcBef>
                <a:spcPts val="480"/>
              </a:spcBef>
              <a:spcAft>
                <a:spcPts val="0"/>
              </a:spcAft>
              <a:buClr>
                <a:schemeClr val="dk1"/>
              </a:buClr>
              <a:buSzPts val="2400"/>
              <a:buFont typeface="Verdana"/>
              <a:buChar char="•"/>
            </a:pPr>
            <a:r>
              <a:rPr b="0" i="1" lang="en-US" sz="2400" u="none" cap="none" strike="noStrike">
                <a:solidFill>
                  <a:schemeClr val="dk1"/>
                </a:solidFill>
                <a:latin typeface="Verdana"/>
                <a:ea typeface="Verdana"/>
                <a:cs typeface="Verdana"/>
                <a:sym typeface="Verdana"/>
              </a:rPr>
              <a:t>Element</a:t>
            </a:r>
            <a:r>
              <a:rPr b="0" i="0" lang="en-US" sz="2400" u="none" cap="none" strike="noStrike">
                <a:solidFill>
                  <a:schemeClr val="dk1"/>
                </a:solidFill>
                <a:latin typeface="Verdana"/>
                <a:ea typeface="Verdana"/>
                <a:cs typeface="Verdana"/>
                <a:sym typeface="Verdana"/>
              </a:rPr>
              <a:t> DeQ(</a:t>
            </a:r>
            <a:r>
              <a:rPr b="0" i="1" lang="en-US" sz="2400" u="none" cap="none" strike="noStrike">
                <a:solidFill>
                  <a:schemeClr val="dk1"/>
                </a:solidFill>
                <a:latin typeface="Verdana"/>
                <a:ea typeface="Verdana"/>
                <a:cs typeface="Verdana"/>
                <a:sym typeface="Verdana"/>
              </a:rPr>
              <a:t>queue</a:t>
            </a:r>
            <a:r>
              <a:rPr b="0" i="0" lang="en-US" sz="2400" u="none" cap="none" strike="noStrike">
                <a:solidFill>
                  <a:schemeClr val="dk1"/>
                </a:solidFill>
                <a:latin typeface="Verdana"/>
                <a:ea typeface="Verdana"/>
                <a:cs typeface="Verdana"/>
                <a:sym typeface="Verdana"/>
              </a:rPr>
              <a: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if </a:t>
            </a:r>
            <a:r>
              <a:rPr b="0" i="0" lang="en-US" sz="2400" u="none" cap="none" strike="noStrike">
                <a:solidFill>
                  <a:schemeClr val="dk1"/>
                </a:solidFill>
                <a:latin typeface="Verdana"/>
                <a:ea typeface="Verdana"/>
                <a:cs typeface="Verdana"/>
                <a:sym typeface="Verdana"/>
              </a:rPr>
              <a:t>(IsEmptyQ(</a:t>
            </a:r>
            <a:r>
              <a:rPr b="0" i="1" lang="en-US" sz="2400" u="none" cap="none" strike="noStrike">
                <a:solidFill>
                  <a:schemeClr val="dk1"/>
                </a:solidFill>
                <a:latin typeface="Verdana"/>
                <a:ea typeface="Verdana"/>
                <a:cs typeface="Verdana"/>
                <a:sym typeface="Verdana"/>
              </a:rPr>
              <a:t>queue</a:t>
            </a:r>
            <a:r>
              <a:rPr b="0" i="0" lang="en-US" sz="2400" u="none" cap="none" strike="noStrike">
                <a:solidFill>
                  <a:schemeClr val="dk1"/>
                </a:solidFill>
                <a:latin typeface="Verdana"/>
                <a:ea typeface="Verdana"/>
                <a:cs typeface="Verdana"/>
                <a:sym typeface="Verdana"/>
              </a:rPr>
              <a:t>)) </a:t>
            </a:r>
            <a:r>
              <a:rPr b="1" i="0" lang="en-US" sz="2400" u="none" cap="none" strike="noStrike">
                <a:solidFill>
                  <a:schemeClr val="dk1"/>
                </a:solidFill>
                <a:latin typeface="Verdana"/>
                <a:ea typeface="Verdana"/>
                <a:cs typeface="Verdana"/>
                <a:sym typeface="Verdana"/>
              </a:rPr>
              <a:t>return</a:t>
            </a:r>
            <a:br>
              <a:rPr b="1" i="0" lang="en-US" sz="2400" u="none" cap="none" strike="noStrike">
                <a:solidFill>
                  <a:schemeClr val="dk1"/>
                </a:solidFill>
                <a:latin typeface="Verdana"/>
                <a:ea typeface="Verdana"/>
                <a:cs typeface="Verdana"/>
                <a:sym typeface="Verdana"/>
              </a:rPr>
            </a:br>
            <a:r>
              <a:rPr b="1" i="0" lang="en-US" sz="2400" u="none" cap="none" strike="noStrike">
                <a:solidFill>
                  <a:schemeClr val="dk1"/>
                </a:solidFill>
                <a:latin typeface="Verdana"/>
                <a:ea typeface="Verdana"/>
                <a:cs typeface="Verdana"/>
                <a:sym typeface="Verdana"/>
              </a:rPr>
              <a:t>              else</a:t>
            </a:r>
            <a:r>
              <a:rPr b="0" i="0" lang="en-US" sz="2400" u="none" cap="none" strike="noStrike">
                <a:solidFill>
                  <a:schemeClr val="dk1"/>
                </a:solidFill>
                <a:latin typeface="Verdana"/>
                <a:ea typeface="Verdana"/>
                <a:cs typeface="Verdana"/>
                <a:sym typeface="Verdana"/>
              </a:rPr>
              <a:t> remove and return the </a:t>
            </a:r>
            <a:r>
              <a:rPr b="0" i="1" lang="en-US" sz="2400" u="none" cap="none" strike="noStrike">
                <a:solidFill>
                  <a:schemeClr val="dk1"/>
                </a:solidFill>
                <a:latin typeface="Verdana"/>
                <a:ea typeface="Verdana"/>
                <a:cs typeface="Verdana"/>
                <a:sym typeface="Verdana"/>
              </a:rPr>
              <a:t>item</a:t>
            </a:r>
            <a:r>
              <a:rPr b="0" i="0" lang="en-US" sz="2400" u="none" cap="none" strike="noStrike">
                <a:solidFill>
                  <a:schemeClr val="dk1"/>
                </a:solidFill>
                <a:latin typeface="Verdana"/>
                <a:ea typeface="Verdana"/>
                <a:cs typeface="Verdana"/>
                <a:sym typeface="Verdana"/>
              </a:rPr>
              <a:t> at 		front of queue.</a:t>
            </a:r>
            <a:br>
              <a:rPr b="0" i="0" lang="en-US" sz="2400" u="none" cap="none" strike="noStrike">
                <a:solidFill>
                  <a:schemeClr val="dk1"/>
                </a:solidFill>
                <a:latin typeface="Verdana"/>
                <a:ea typeface="Verdana"/>
                <a:cs typeface="Verdana"/>
                <a:sym typeface="Verdana"/>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Separate implementation from specification</a:t>
            </a:r>
            <a:endParaRPr/>
          </a:p>
        </p:txBody>
      </p:sp>
      <p:sp>
        <p:nvSpPr>
          <p:cNvPr id="247" name="Google Shape;247;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INTERFACE: specify the allowed operations  </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IMPLEMENTATION: provide code for operations  </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CLIENT: code that uses them. </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Could use either  array or linked list to implement stack</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Client can work at higher level of abstraction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63"/>
          <p:cNvSpPr txBox="1"/>
          <p:nvPr>
            <p:ph type="title"/>
          </p:nvPr>
        </p:nvSpPr>
        <p:spPr>
          <a:xfrm>
            <a:off x="442912" y="381000"/>
            <a:ext cx="8243887" cy="887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Implementation using array and structure</a:t>
            </a:r>
            <a:endParaRPr/>
          </a:p>
        </p:txBody>
      </p:sp>
      <p:sp>
        <p:nvSpPr>
          <p:cNvPr id="678" name="Google Shape;678;p63"/>
          <p:cNvSpPr txBox="1"/>
          <p:nvPr>
            <p:ph idx="1" type="body"/>
          </p:nvPr>
        </p:nvSpPr>
        <p:spPr>
          <a:xfrm>
            <a:off x="457200" y="1143000"/>
            <a:ext cx="8229600" cy="4913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t/>
            </a:r>
            <a:endParaRPr b="0" i="0" sz="2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#define MaxLength 100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typedef ... ElementType;</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typedef struct {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ElementType Elements[MaxLength];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//Store the elements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int Front, Rear;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Queue; </a:t>
            </a:r>
            <a:endParaRPr/>
          </a:p>
          <a:p>
            <a:pPr indent="-342900" lvl="0" marL="342900" marR="0" rtl="0" algn="l">
              <a:lnSpc>
                <a:spcPct val="80000"/>
              </a:lnSpc>
              <a:spcBef>
                <a:spcPts val="560"/>
              </a:spcBef>
              <a:spcAft>
                <a:spcPts val="0"/>
              </a:spcAft>
              <a:buClr>
                <a:schemeClr val="dk1"/>
              </a:buClr>
              <a:buFont typeface="Verdana"/>
              <a:buNone/>
            </a:pPr>
            <a:r>
              <a:t/>
            </a:r>
            <a:endParaRPr b="0" i="0" sz="2800" u="none" cap="none" strike="noStrik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6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Initialize and check the status</a:t>
            </a:r>
            <a:endParaRPr/>
          </a:p>
        </p:txBody>
      </p:sp>
      <p:sp>
        <p:nvSpPr>
          <p:cNvPr id="684" name="Google Shape;684;p64"/>
          <p:cNvSpPr txBox="1"/>
          <p:nvPr>
            <p:ph idx="1" type="body"/>
          </p:nvPr>
        </p:nvSpPr>
        <p:spPr>
          <a:xfrm>
            <a:off x="1389500" y="1932050"/>
            <a:ext cx="8229600" cy="44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MakeNull_Queue(Queue *Q){ </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Q-&gt;Front=-1; </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Q-&gt;Rear=-1;</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int Empty_Queue(Queue Q){</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return Q.Front==-1;</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int Full_Queue(Queue Q){ </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return (Q.Rear-Q.Front+1)==MaxLength;</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6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Enqueue</a:t>
            </a:r>
            <a:endParaRPr/>
          </a:p>
        </p:txBody>
      </p:sp>
      <p:sp>
        <p:nvSpPr>
          <p:cNvPr id="690" name="Google Shape;690;p6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void EnQueue(ElementType X,Queue *Q){ </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if (!Full_Queue(*Q)){ </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if (Empty_Queue(*Q)) Q-&gt;Front=0; </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Q-&gt;Rear=Q-&gt;Rear+1;</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Q-&gt;Element[Q-&gt;Rear]=X;</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else printf("Queue is full!");</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a:t>
            </a:r>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Dequeue</a:t>
            </a:r>
            <a:endParaRPr/>
          </a:p>
        </p:txBody>
      </p:sp>
      <p:sp>
        <p:nvSpPr>
          <p:cNvPr id="696" name="Google Shape;696;p6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void DeQueue(Queue *Q){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if (!Empty_Queue(*Q)){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Q-&gt;Front=Q-&gt;Front+1;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if (Q-&gt;Front &gt; Q-&gt;Rear) 		MakeNull_Queue(Q);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 Queue become empty </a:t>
            </a:r>
            <a:endParaRPr/>
          </a:p>
          <a:p>
            <a:pPr indent="-285750" lvl="1" marL="742950" marR="0" rtl="0" algn="l">
              <a:lnSpc>
                <a:spcPct val="8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else printf("Queue is empty!");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67"/>
          <p:cNvSpPr/>
          <p:nvPr/>
        </p:nvSpPr>
        <p:spPr>
          <a:xfrm>
            <a:off x="2019300" y="2336800"/>
            <a:ext cx="1858962" cy="1951037"/>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02" name="Google Shape;702;p67"/>
          <p:cNvCxnSpPr/>
          <p:nvPr/>
        </p:nvCxnSpPr>
        <p:spPr>
          <a:xfrm flipH="1" rot="10800000">
            <a:off x="2924175" y="2314575"/>
            <a:ext cx="1587" cy="1971675"/>
          </a:xfrm>
          <a:prstGeom prst="straightConnector1">
            <a:avLst/>
          </a:prstGeom>
          <a:noFill/>
          <a:ln cap="flat" cmpd="sng" w="9525">
            <a:solidFill>
              <a:schemeClr val="dk1"/>
            </a:solidFill>
            <a:prstDash val="solid"/>
            <a:miter lim="800000"/>
            <a:headEnd len="sm" w="sm" type="none"/>
            <a:tailEnd len="sm" w="sm" type="none"/>
          </a:ln>
        </p:spPr>
      </p:cxnSp>
      <p:cxnSp>
        <p:nvCxnSpPr>
          <p:cNvPr id="703" name="Google Shape;703;p67"/>
          <p:cNvCxnSpPr/>
          <p:nvPr/>
        </p:nvCxnSpPr>
        <p:spPr>
          <a:xfrm rot="10800000">
            <a:off x="2063750" y="2971800"/>
            <a:ext cx="839787" cy="317500"/>
          </a:xfrm>
          <a:prstGeom prst="straightConnector1">
            <a:avLst/>
          </a:prstGeom>
          <a:noFill/>
          <a:ln cap="flat" cmpd="sng" w="9525">
            <a:solidFill>
              <a:schemeClr val="dk1"/>
            </a:solidFill>
            <a:prstDash val="solid"/>
            <a:miter lim="800000"/>
            <a:headEnd len="sm" w="sm" type="none"/>
            <a:tailEnd len="sm" w="sm" type="none"/>
          </a:ln>
        </p:spPr>
      </p:cxnSp>
      <p:cxnSp>
        <p:nvCxnSpPr>
          <p:cNvPr id="704" name="Google Shape;704;p67"/>
          <p:cNvCxnSpPr/>
          <p:nvPr/>
        </p:nvCxnSpPr>
        <p:spPr>
          <a:xfrm flipH="1">
            <a:off x="2266950" y="3311525"/>
            <a:ext cx="636587" cy="635000"/>
          </a:xfrm>
          <a:prstGeom prst="straightConnector1">
            <a:avLst/>
          </a:prstGeom>
          <a:noFill/>
          <a:ln cap="flat" cmpd="sng" w="9525">
            <a:solidFill>
              <a:schemeClr val="dk1"/>
            </a:solidFill>
            <a:prstDash val="solid"/>
            <a:miter lim="800000"/>
            <a:headEnd len="sm" w="sm" type="none"/>
            <a:tailEnd len="sm" w="sm" type="none"/>
          </a:ln>
        </p:spPr>
      </p:cxnSp>
      <p:cxnSp>
        <p:nvCxnSpPr>
          <p:cNvPr id="705" name="Google Shape;705;p67"/>
          <p:cNvCxnSpPr/>
          <p:nvPr/>
        </p:nvCxnSpPr>
        <p:spPr>
          <a:xfrm flipH="1" rot="10800000">
            <a:off x="2903537" y="2971800"/>
            <a:ext cx="928687" cy="317500"/>
          </a:xfrm>
          <a:prstGeom prst="straightConnector1">
            <a:avLst/>
          </a:prstGeom>
          <a:noFill/>
          <a:ln cap="flat" cmpd="sng" w="9525">
            <a:solidFill>
              <a:schemeClr val="dk1"/>
            </a:solidFill>
            <a:prstDash val="solid"/>
            <a:miter lim="800000"/>
            <a:headEnd len="sm" w="sm" type="none"/>
            <a:tailEnd len="sm" w="sm" type="none"/>
          </a:ln>
        </p:spPr>
      </p:cxnSp>
      <p:cxnSp>
        <p:nvCxnSpPr>
          <p:cNvPr id="706" name="Google Shape;706;p67"/>
          <p:cNvCxnSpPr/>
          <p:nvPr/>
        </p:nvCxnSpPr>
        <p:spPr>
          <a:xfrm>
            <a:off x="2925762" y="3311525"/>
            <a:ext cx="749300" cy="611187"/>
          </a:xfrm>
          <a:prstGeom prst="straightConnector1">
            <a:avLst/>
          </a:prstGeom>
          <a:noFill/>
          <a:ln cap="flat" cmpd="sng" w="9525">
            <a:solidFill>
              <a:schemeClr val="dk1"/>
            </a:solidFill>
            <a:prstDash val="solid"/>
            <a:miter lim="800000"/>
            <a:headEnd len="sm" w="sm" type="none"/>
            <a:tailEnd len="sm" w="sm" type="none"/>
          </a:ln>
        </p:spPr>
      </p:cxnSp>
      <p:sp>
        <p:nvSpPr>
          <p:cNvPr id="707" name="Google Shape;707;p67"/>
          <p:cNvSpPr/>
          <p:nvPr/>
        </p:nvSpPr>
        <p:spPr>
          <a:xfrm>
            <a:off x="2609850" y="2992437"/>
            <a:ext cx="703262" cy="7032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pic>
        <p:nvPicPr>
          <p:cNvPr descr="未命名" id="708" name="Google Shape;708;p67"/>
          <p:cNvPicPr preferRelativeResize="0"/>
          <p:nvPr/>
        </p:nvPicPr>
        <p:blipFill rotWithShape="1">
          <a:blip r:embed="rId3">
            <a:alphaModFix/>
          </a:blip>
          <a:srcRect b="2951" l="0" r="62872" t="40695"/>
          <a:stretch/>
        </p:blipFill>
        <p:spPr>
          <a:xfrm>
            <a:off x="5387975" y="1997075"/>
            <a:ext cx="2431898" cy="2667000"/>
          </a:xfrm>
          <a:prstGeom prst="rect">
            <a:avLst/>
          </a:prstGeom>
          <a:noFill/>
          <a:ln>
            <a:noFill/>
          </a:ln>
        </p:spPr>
      </p:pic>
      <p:sp>
        <p:nvSpPr>
          <p:cNvPr id="709" name="Google Shape;709;p67"/>
          <p:cNvSpPr txBox="1"/>
          <p:nvPr/>
        </p:nvSpPr>
        <p:spPr>
          <a:xfrm>
            <a:off x="1881187" y="1520825"/>
            <a:ext cx="26304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EMPTY QUEUE</a:t>
            </a:r>
            <a:endParaRPr/>
          </a:p>
        </p:txBody>
      </p:sp>
      <p:sp>
        <p:nvSpPr>
          <p:cNvPr id="710" name="Google Shape;710;p67"/>
          <p:cNvSpPr txBox="1"/>
          <p:nvPr/>
        </p:nvSpPr>
        <p:spPr>
          <a:xfrm>
            <a:off x="1895475" y="2190750"/>
            <a:ext cx="56991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[2]</a:t>
            </a:r>
            <a:endParaRPr/>
          </a:p>
        </p:txBody>
      </p:sp>
      <p:sp>
        <p:nvSpPr>
          <p:cNvPr id="711" name="Google Shape;711;p67"/>
          <p:cNvSpPr txBox="1"/>
          <p:nvPr/>
        </p:nvSpPr>
        <p:spPr>
          <a:xfrm>
            <a:off x="3536950" y="2181225"/>
            <a:ext cx="39274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[3]                         [2]                    [3]</a:t>
            </a:r>
            <a:endParaRPr/>
          </a:p>
        </p:txBody>
      </p:sp>
      <p:sp>
        <p:nvSpPr>
          <p:cNvPr id="712" name="Google Shape;712;p67"/>
          <p:cNvSpPr txBox="1"/>
          <p:nvPr/>
        </p:nvSpPr>
        <p:spPr>
          <a:xfrm>
            <a:off x="1473200" y="3179762"/>
            <a:ext cx="65722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[1]                                  [4]           [1]                                  [4]   </a:t>
            </a:r>
            <a:endParaRPr/>
          </a:p>
        </p:txBody>
      </p:sp>
      <p:sp>
        <p:nvSpPr>
          <p:cNvPr id="713" name="Google Shape;713;p67"/>
          <p:cNvSpPr txBox="1"/>
          <p:nvPr/>
        </p:nvSpPr>
        <p:spPr>
          <a:xfrm>
            <a:off x="1139825" y="4149725"/>
            <a:ext cx="7402512" cy="1920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[0]            [5]                                   [0]          [5] </a:t>
            </a:r>
            <a:endParaRPr/>
          </a:p>
          <a:p>
            <a:pPr indent="0" lvl="0" marL="0" marR="0" rtl="0" algn="l">
              <a:lnSpc>
                <a:spcPct val="100000"/>
              </a:lnSpc>
              <a:spcBef>
                <a:spcPts val="0"/>
              </a:spcBef>
              <a:spcAft>
                <a:spcPts val="0"/>
              </a:spcAft>
              <a:buClr>
                <a:schemeClr val="dk1"/>
              </a:buClr>
              <a:buFont typeface="Verdana"/>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Verdana"/>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                    front = 0                                           front = 0</a:t>
            </a:r>
            <a:endParaRPr/>
          </a:p>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                    rear = 0                                             rear = 3</a:t>
            </a:r>
            <a:endParaRPr/>
          </a:p>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714" name="Google Shape;714;p67"/>
          <p:cNvSpPr txBox="1"/>
          <p:nvPr/>
        </p:nvSpPr>
        <p:spPr>
          <a:xfrm>
            <a:off x="5781675" y="2613025"/>
            <a:ext cx="4095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J2</a:t>
            </a:r>
            <a:endParaRPr/>
          </a:p>
        </p:txBody>
      </p:sp>
      <p:sp>
        <p:nvSpPr>
          <p:cNvPr id="715" name="Google Shape;715;p67"/>
          <p:cNvSpPr txBox="1"/>
          <p:nvPr/>
        </p:nvSpPr>
        <p:spPr>
          <a:xfrm>
            <a:off x="5464175" y="3225800"/>
            <a:ext cx="4095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J1</a:t>
            </a:r>
            <a:endParaRPr/>
          </a:p>
        </p:txBody>
      </p:sp>
      <p:sp>
        <p:nvSpPr>
          <p:cNvPr id="716" name="Google Shape;716;p67"/>
          <p:cNvSpPr txBox="1"/>
          <p:nvPr/>
        </p:nvSpPr>
        <p:spPr>
          <a:xfrm>
            <a:off x="6575425" y="2613025"/>
            <a:ext cx="40957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J3</a:t>
            </a:r>
            <a:endParaRPr/>
          </a:p>
        </p:txBody>
      </p:sp>
      <p:sp>
        <p:nvSpPr>
          <p:cNvPr id="717" name="Google Shape;717;p67"/>
          <p:cNvSpPr txBox="1"/>
          <p:nvPr/>
        </p:nvSpPr>
        <p:spPr>
          <a:xfrm>
            <a:off x="946150" y="187325"/>
            <a:ext cx="7981950" cy="1249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800" u="none">
                <a:solidFill>
                  <a:schemeClr val="dk1"/>
                </a:solidFill>
                <a:latin typeface="Times New Roman"/>
                <a:ea typeface="Times New Roman"/>
                <a:cs typeface="Times New Roman"/>
                <a:sym typeface="Times New Roman"/>
              </a:rPr>
              <a:t>Implementation 2: </a:t>
            </a:r>
            <a:r>
              <a:rPr b="0" i="0" lang="en-US" sz="2800" u="none">
                <a:solidFill>
                  <a:schemeClr val="dk1"/>
                </a:solidFill>
                <a:latin typeface="Times New Roman"/>
                <a:ea typeface="Times New Roman"/>
                <a:cs typeface="Times New Roman"/>
                <a:sym typeface="Times New Roman"/>
              </a:rPr>
              <a:t>regard an array as a circular queue</a:t>
            </a:r>
            <a:endParaRPr/>
          </a:p>
          <a:p>
            <a:pPr indent="0" lvl="0" marL="0" marR="0" rtl="0" algn="l">
              <a:lnSpc>
                <a:spcPct val="100000"/>
              </a:lnSpc>
              <a:spcBef>
                <a:spcPts val="0"/>
              </a:spcBef>
              <a:spcAft>
                <a:spcPts val="0"/>
              </a:spcAft>
              <a:buClr>
                <a:schemeClr val="dk2"/>
              </a:buClr>
              <a:buFont typeface="Times New Roman"/>
              <a:buNone/>
            </a:pPr>
            <a:r>
              <a:rPr b="0" i="0" lang="en-US" sz="2400" u="none">
                <a:solidFill>
                  <a:schemeClr val="dk2"/>
                </a:solidFill>
                <a:latin typeface="Times New Roman"/>
                <a:ea typeface="Times New Roman"/>
                <a:cs typeface="Times New Roman"/>
                <a:sym typeface="Times New Roman"/>
              </a:rPr>
              <a:t>front: 	one position counterclockwise from the first element</a:t>
            </a:r>
            <a:endParaRPr/>
          </a:p>
          <a:p>
            <a:pPr indent="0" lvl="0" marL="0" marR="0" rtl="0" algn="l">
              <a:lnSpc>
                <a:spcPct val="100000"/>
              </a:lnSpc>
              <a:spcBef>
                <a:spcPts val="0"/>
              </a:spcBef>
              <a:spcAft>
                <a:spcPts val="0"/>
              </a:spcAft>
              <a:buClr>
                <a:schemeClr val="dk2"/>
              </a:buClr>
              <a:buFont typeface="Times New Roman"/>
              <a:buNone/>
            </a:pPr>
            <a:r>
              <a:rPr b="0" i="0" lang="en-US" sz="2400" u="none">
                <a:solidFill>
                  <a:schemeClr val="dk2"/>
                </a:solidFill>
                <a:latin typeface="Times New Roman"/>
                <a:ea typeface="Times New Roman"/>
                <a:cs typeface="Times New Roman"/>
                <a:sym typeface="Times New Roman"/>
              </a:rPr>
              <a:t>rear:	current end</a:t>
            </a:r>
            <a:endParaRPr/>
          </a:p>
        </p:txBody>
      </p:sp>
      <p:sp>
        <p:nvSpPr>
          <p:cNvPr id="718" name="Google Shape;718;p67"/>
          <p:cNvSpPr txBox="1"/>
          <p:nvPr/>
        </p:nvSpPr>
        <p:spPr>
          <a:xfrm>
            <a:off x="927100" y="190500"/>
            <a:ext cx="8051800" cy="508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2" name="Shape 722"/>
        <p:cNvGrpSpPr/>
        <p:nvPr/>
      </p:nvGrpSpPr>
      <p:grpSpPr>
        <a:xfrm>
          <a:off x="0" y="0"/>
          <a:ext cx="0" cy="0"/>
          <a:chOff x="0" y="0"/>
          <a:chExt cx="0" cy="0"/>
        </a:xfrm>
      </p:grpSpPr>
      <p:pic>
        <p:nvPicPr>
          <p:cNvPr descr="未命名1" id="723" name="Google Shape;723;p68"/>
          <p:cNvPicPr preferRelativeResize="0"/>
          <p:nvPr/>
        </p:nvPicPr>
        <p:blipFill rotWithShape="1">
          <a:blip r:embed="rId3">
            <a:alphaModFix/>
          </a:blip>
          <a:srcRect b="16874" l="0" r="27598" t="25070"/>
          <a:stretch/>
        </p:blipFill>
        <p:spPr>
          <a:xfrm>
            <a:off x="2120900" y="1538287"/>
            <a:ext cx="5740925" cy="3470275"/>
          </a:xfrm>
          <a:prstGeom prst="rect">
            <a:avLst/>
          </a:prstGeom>
          <a:noFill/>
          <a:ln>
            <a:noFill/>
          </a:ln>
        </p:spPr>
      </p:pic>
      <p:sp>
        <p:nvSpPr>
          <p:cNvPr id="724" name="Google Shape;724;p68"/>
          <p:cNvSpPr txBox="1"/>
          <p:nvPr/>
        </p:nvSpPr>
        <p:spPr>
          <a:xfrm>
            <a:off x="2311400" y="1025525"/>
            <a:ext cx="4899025"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FULL QUEUE                        FULL QUEUE</a:t>
            </a:r>
            <a:endParaRPr/>
          </a:p>
        </p:txBody>
      </p:sp>
      <p:sp>
        <p:nvSpPr>
          <p:cNvPr id="725" name="Google Shape;725;p68"/>
          <p:cNvSpPr txBox="1"/>
          <p:nvPr/>
        </p:nvSpPr>
        <p:spPr>
          <a:xfrm>
            <a:off x="1744662" y="2022475"/>
            <a:ext cx="58102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[2]                               [3]      [2]                              [3]</a:t>
            </a:r>
            <a:endParaRPr/>
          </a:p>
        </p:txBody>
      </p:sp>
      <p:sp>
        <p:nvSpPr>
          <p:cNvPr id="726" name="Google Shape;726;p68"/>
          <p:cNvSpPr txBox="1"/>
          <p:nvPr/>
        </p:nvSpPr>
        <p:spPr>
          <a:xfrm>
            <a:off x="1246187" y="3201987"/>
            <a:ext cx="66357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      [1]                                       [4][1]                                      [4]</a:t>
            </a:r>
            <a:endParaRPr/>
          </a:p>
        </p:txBody>
      </p:sp>
      <p:sp>
        <p:nvSpPr>
          <p:cNvPr id="727" name="Google Shape;727;p68"/>
          <p:cNvSpPr txBox="1"/>
          <p:nvPr/>
        </p:nvSpPr>
        <p:spPr>
          <a:xfrm>
            <a:off x="2336800" y="4335462"/>
            <a:ext cx="47942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000" u="none">
                <a:solidFill>
                  <a:schemeClr val="dk1"/>
                </a:solidFill>
                <a:latin typeface="Times New Roman"/>
                <a:ea typeface="Times New Roman"/>
                <a:cs typeface="Times New Roman"/>
                <a:sym typeface="Times New Roman"/>
              </a:rPr>
              <a:t>[0]                [5]                        [0]              [5]</a:t>
            </a:r>
            <a:endParaRPr/>
          </a:p>
        </p:txBody>
      </p:sp>
      <p:sp>
        <p:nvSpPr>
          <p:cNvPr id="728" name="Google Shape;728;p68"/>
          <p:cNvSpPr txBox="1"/>
          <p:nvPr/>
        </p:nvSpPr>
        <p:spPr>
          <a:xfrm>
            <a:off x="2628900" y="4949825"/>
            <a:ext cx="106838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front =0</a:t>
            </a:r>
            <a:endParaRPr/>
          </a:p>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rear = 5</a:t>
            </a:r>
            <a:endParaRPr/>
          </a:p>
        </p:txBody>
      </p:sp>
      <p:sp>
        <p:nvSpPr>
          <p:cNvPr id="729" name="Google Shape;729;p68"/>
          <p:cNvSpPr txBox="1"/>
          <p:nvPr/>
        </p:nvSpPr>
        <p:spPr>
          <a:xfrm>
            <a:off x="5832475" y="4953000"/>
            <a:ext cx="1068387" cy="701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front =4</a:t>
            </a:r>
            <a:endParaRPr/>
          </a:p>
          <a:p>
            <a:pPr indent="0" lvl="0" marL="0" marR="0" rtl="0" algn="l">
              <a:lnSpc>
                <a:spcPct val="100000"/>
              </a:lnSpc>
              <a:spcBef>
                <a:spcPts val="0"/>
              </a:spcBef>
              <a:spcAft>
                <a:spcPts val="0"/>
              </a:spcAft>
              <a:buClr>
                <a:schemeClr val="dk1"/>
              </a:buClr>
              <a:buFont typeface="Times New Roman"/>
              <a:buNone/>
            </a:pPr>
            <a:r>
              <a:rPr b="1" i="0" lang="en-US" sz="2000" u="none">
                <a:solidFill>
                  <a:schemeClr val="dk1"/>
                </a:solidFill>
                <a:latin typeface="Times New Roman"/>
                <a:ea typeface="Times New Roman"/>
                <a:cs typeface="Times New Roman"/>
                <a:sym typeface="Times New Roman"/>
              </a:rPr>
              <a:t>rear =3</a:t>
            </a:r>
            <a:endParaRPr/>
          </a:p>
        </p:txBody>
      </p:sp>
      <p:sp>
        <p:nvSpPr>
          <p:cNvPr id="730" name="Google Shape;730;p68"/>
          <p:cNvSpPr txBox="1"/>
          <p:nvPr/>
        </p:nvSpPr>
        <p:spPr>
          <a:xfrm>
            <a:off x="2516187" y="2408237"/>
            <a:ext cx="20129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imes New Roman"/>
              <a:buNone/>
            </a:pPr>
            <a:r>
              <a:rPr b="1" i="0" lang="en-US" sz="2000" u="none">
                <a:solidFill>
                  <a:schemeClr val="lt1"/>
                </a:solidFill>
                <a:latin typeface="Times New Roman"/>
                <a:ea typeface="Times New Roman"/>
                <a:cs typeface="Times New Roman"/>
                <a:sym typeface="Times New Roman"/>
              </a:rPr>
              <a:t>J2             J3	</a:t>
            </a:r>
            <a:endParaRPr/>
          </a:p>
        </p:txBody>
      </p:sp>
      <p:sp>
        <p:nvSpPr>
          <p:cNvPr id="731" name="Google Shape;731;p68"/>
          <p:cNvSpPr txBox="1"/>
          <p:nvPr/>
        </p:nvSpPr>
        <p:spPr>
          <a:xfrm>
            <a:off x="2220912" y="3225800"/>
            <a:ext cx="2216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imes New Roman"/>
              <a:buNone/>
            </a:pPr>
            <a:r>
              <a:rPr b="1" i="0" lang="en-US" sz="2000" u="none">
                <a:solidFill>
                  <a:schemeClr val="lt1"/>
                </a:solidFill>
                <a:latin typeface="Times New Roman"/>
                <a:ea typeface="Times New Roman"/>
                <a:cs typeface="Times New Roman"/>
                <a:sym typeface="Times New Roman"/>
              </a:rPr>
              <a:t>J1                        J4</a:t>
            </a:r>
            <a:endParaRPr/>
          </a:p>
        </p:txBody>
      </p:sp>
      <p:sp>
        <p:nvSpPr>
          <p:cNvPr id="732" name="Google Shape;732;p68"/>
          <p:cNvSpPr txBox="1"/>
          <p:nvPr/>
        </p:nvSpPr>
        <p:spPr>
          <a:xfrm>
            <a:off x="3355975" y="3929062"/>
            <a:ext cx="5016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imes New Roman"/>
              <a:buNone/>
            </a:pPr>
            <a:r>
              <a:rPr b="1" i="0" lang="en-US" sz="2000" u="none">
                <a:solidFill>
                  <a:schemeClr val="lt1"/>
                </a:solidFill>
                <a:latin typeface="Times New Roman"/>
                <a:ea typeface="Times New Roman"/>
                <a:cs typeface="Times New Roman"/>
                <a:sym typeface="Times New Roman"/>
              </a:rPr>
              <a:t> J5</a:t>
            </a:r>
            <a:endParaRPr/>
          </a:p>
        </p:txBody>
      </p:sp>
      <p:sp>
        <p:nvSpPr>
          <p:cNvPr id="733" name="Google Shape;733;p68"/>
          <p:cNvSpPr txBox="1"/>
          <p:nvPr/>
        </p:nvSpPr>
        <p:spPr>
          <a:xfrm>
            <a:off x="5646737" y="3814762"/>
            <a:ext cx="11366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imes New Roman"/>
              <a:buNone/>
            </a:pPr>
            <a:r>
              <a:rPr b="1" i="0" lang="en-US" sz="2000" u="none">
                <a:solidFill>
                  <a:schemeClr val="lt1"/>
                </a:solidFill>
                <a:latin typeface="Times New Roman"/>
                <a:ea typeface="Times New Roman"/>
                <a:cs typeface="Times New Roman"/>
                <a:sym typeface="Times New Roman"/>
              </a:rPr>
              <a:t>J6       J5</a:t>
            </a:r>
            <a:endParaRPr/>
          </a:p>
        </p:txBody>
      </p:sp>
      <p:sp>
        <p:nvSpPr>
          <p:cNvPr id="734" name="Google Shape;734;p68"/>
          <p:cNvSpPr txBox="1"/>
          <p:nvPr/>
        </p:nvSpPr>
        <p:spPr>
          <a:xfrm>
            <a:off x="5170487" y="3179762"/>
            <a:ext cx="438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imes New Roman"/>
              <a:buNone/>
            </a:pPr>
            <a:r>
              <a:rPr b="1" i="0" lang="en-US" sz="2000" u="none">
                <a:solidFill>
                  <a:schemeClr val="lt1"/>
                </a:solidFill>
                <a:latin typeface="Times New Roman"/>
                <a:ea typeface="Times New Roman"/>
                <a:cs typeface="Times New Roman"/>
                <a:sym typeface="Times New Roman"/>
              </a:rPr>
              <a:t>J7</a:t>
            </a:r>
            <a:endParaRPr/>
          </a:p>
        </p:txBody>
      </p:sp>
      <p:sp>
        <p:nvSpPr>
          <p:cNvPr id="735" name="Google Shape;735;p68"/>
          <p:cNvSpPr txBox="1"/>
          <p:nvPr/>
        </p:nvSpPr>
        <p:spPr>
          <a:xfrm>
            <a:off x="5487987" y="2363787"/>
            <a:ext cx="13271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Font typeface="Times New Roman"/>
              <a:buNone/>
            </a:pPr>
            <a:r>
              <a:rPr b="1" i="0" lang="en-US" sz="2000" u="none">
                <a:solidFill>
                  <a:schemeClr val="lt1"/>
                </a:solidFill>
                <a:latin typeface="Times New Roman"/>
                <a:ea typeface="Times New Roman"/>
                <a:cs typeface="Times New Roman"/>
                <a:sym typeface="Times New Roman"/>
              </a:rPr>
              <a:t>J8          J9</a:t>
            </a:r>
            <a:endParaRPr/>
          </a:p>
        </p:txBody>
      </p:sp>
      <p:sp>
        <p:nvSpPr>
          <p:cNvPr id="736" name="Google Shape;736;p68"/>
          <p:cNvSpPr txBox="1"/>
          <p:nvPr/>
        </p:nvSpPr>
        <p:spPr>
          <a:xfrm>
            <a:off x="1393825" y="266700"/>
            <a:ext cx="574833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1" i="0" lang="en-US" sz="2400" u="none">
                <a:solidFill>
                  <a:schemeClr val="dk1"/>
                </a:solidFill>
                <a:latin typeface="Times New Roman"/>
                <a:ea typeface="Times New Roman"/>
                <a:cs typeface="Times New Roman"/>
                <a:sym typeface="Times New Roman"/>
              </a:rPr>
              <a:t>Problem: </a:t>
            </a:r>
            <a:r>
              <a:rPr b="0" i="0" lang="en-US" sz="2400" u="none">
                <a:solidFill>
                  <a:schemeClr val="dk1"/>
                </a:solidFill>
                <a:latin typeface="Times New Roman"/>
                <a:ea typeface="Times New Roman"/>
                <a:cs typeface="Times New Roman"/>
                <a:sym typeface="Times New Roman"/>
              </a:rPr>
              <a:t>one space is left when queue is full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6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Queue is full or not?</a:t>
            </a:r>
            <a:endParaRPr/>
          </a:p>
        </p:txBody>
      </p:sp>
      <p:sp>
        <p:nvSpPr>
          <p:cNvPr id="742" name="Google Shape;742;p69"/>
          <p:cNvSpPr txBox="1"/>
          <p:nvPr>
            <p:ph idx="1" type="body"/>
          </p:nvPr>
        </p:nvSpPr>
        <p:spPr>
          <a:xfrm>
            <a:off x="1026050" y="1805600"/>
            <a:ext cx="8229600" cy="44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int Full_Queue(Queue Q){</a:t>
            </a:r>
            <a:endParaRPr/>
          </a:p>
          <a:p>
            <a:pPr indent="-342900" lvl="0" marL="34290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 return (Q.Rear-Q.Front+1) % MaxLength==0;</a:t>
            </a:r>
            <a:endParaRPr/>
          </a:p>
          <a:p>
            <a:pPr indent="-342900" lvl="0" marL="34290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t>
            </a:r>
            <a:endParaRPr/>
          </a:p>
          <a:p>
            <a:pPr indent="-139700" lvl="0" marL="342900" marR="0" rtl="0" algn="l">
              <a:spcBef>
                <a:spcPts val="640"/>
              </a:spcBef>
              <a:spcAft>
                <a:spcPts val="0"/>
              </a:spcAft>
              <a:buClr>
                <a:schemeClr val="dk1"/>
              </a:buClr>
              <a:buSzPts val="3200"/>
              <a:buFont typeface="Verdana"/>
              <a:buNone/>
            </a:pPr>
            <a:r>
              <a:t/>
            </a:r>
            <a:endParaRPr b="1" i="0" sz="3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7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Dequeue</a:t>
            </a:r>
            <a:endParaRPr/>
          </a:p>
        </p:txBody>
      </p:sp>
      <p:sp>
        <p:nvSpPr>
          <p:cNvPr id="748" name="Google Shape;748;p70"/>
          <p:cNvSpPr txBox="1"/>
          <p:nvPr>
            <p:ph idx="1" type="body"/>
          </p:nvPr>
        </p:nvSpPr>
        <p:spPr>
          <a:xfrm>
            <a:off x="552000" y="1631800"/>
            <a:ext cx="8229600" cy="44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DeQueue(Queue *Q){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if (!Empty_Queue(*Q)){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//if queue contain only one element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if (Q-&gt;Front==Q-&gt;Rear) MakeNull_Queue(Q);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else Q-&gt;Front=(Q-&gt;Front+1) % MaxLength;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else printf("Queue is empty!"); </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Verdana"/>
              <a:buNone/>
            </a:pPr>
            <a:r>
              <a:t/>
            </a:r>
            <a:endParaRPr b="0" i="0" sz="2400" u="none" cap="none" strike="noStrik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Enqueue</a:t>
            </a:r>
            <a:endParaRPr/>
          </a:p>
        </p:txBody>
      </p:sp>
      <p:sp>
        <p:nvSpPr>
          <p:cNvPr id="754" name="Google Shape;754;p71"/>
          <p:cNvSpPr txBox="1"/>
          <p:nvPr>
            <p:ph idx="1" type="body"/>
          </p:nvPr>
        </p:nvSpPr>
        <p:spPr>
          <a:xfrm>
            <a:off x="615200" y="1647600"/>
            <a:ext cx="8229600" cy="445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EnQueue(ElementType X,Queue *Q){ </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if (!Full_Queue(*Q)){</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if (Empty_Queue(*Q)) Q-&gt;Front=0;</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Q-&gt;Rear=(Q-&gt;Rear+1) % MaxLength; </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Q-&gt;Elements[Q-&gt;Rear]=X;</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else printf("Queue is full!"); </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7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Implementation using a List</a:t>
            </a:r>
            <a:endParaRPr/>
          </a:p>
        </p:txBody>
      </p:sp>
      <p:sp>
        <p:nvSpPr>
          <p:cNvPr id="760" name="Google Shape;760;p7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Exercise: A Queue, is a list specific. Implement operations on queue by reusing implemented operations of list.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Implementation using array</a:t>
            </a:r>
            <a:endParaRPr/>
          </a:p>
        </p:txBody>
      </p:sp>
      <p:sp>
        <p:nvSpPr>
          <p:cNvPr id="253" name="Google Shape;253;p19"/>
          <p:cNvSpPr txBox="1"/>
          <p:nvPr>
            <p:ph idx="1" type="body"/>
          </p:nvPr>
        </p:nvSpPr>
        <p:spPr>
          <a:xfrm>
            <a:off x="457200" y="3657600"/>
            <a:ext cx="8229600" cy="2398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Each element is stored as an array's element.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stack is empty: top= 0</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stack is full: top = Max_Element</a:t>
            </a:r>
            <a:endParaRPr/>
          </a:p>
        </p:txBody>
      </p:sp>
      <p:sp>
        <p:nvSpPr>
          <p:cNvPr id="254" name="Google Shape;254;p19"/>
          <p:cNvSpPr txBox="1"/>
          <p:nvPr/>
        </p:nvSpPr>
        <p:spPr>
          <a:xfrm>
            <a:off x="1619250" y="2119312"/>
            <a:ext cx="720725" cy="574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10</a:t>
            </a:r>
            <a:endParaRPr/>
          </a:p>
        </p:txBody>
      </p:sp>
      <p:sp>
        <p:nvSpPr>
          <p:cNvPr id="255" name="Google Shape;255;p19"/>
          <p:cNvSpPr txBox="1"/>
          <p:nvPr/>
        </p:nvSpPr>
        <p:spPr>
          <a:xfrm>
            <a:off x="2339975" y="2119312"/>
            <a:ext cx="720725" cy="574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256" name="Google Shape;256;p19"/>
          <p:cNvSpPr txBox="1"/>
          <p:nvPr/>
        </p:nvSpPr>
        <p:spPr>
          <a:xfrm>
            <a:off x="3059112" y="2119312"/>
            <a:ext cx="720725" cy="574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257" name="Google Shape;257;p19"/>
          <p:cNvSpPr txBox="1"/>
          <p:nvPr/>
        </p:nvSpPr>
        <p:spPr>
          <a:xfrm>
            <a:off x="3779837" y="2119312"/>
            <a:ext cx="720725" cy="5746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9</a:t>
            </a:r>
            <a:endParaRPr/>
          </a:p>
        </p:txBody>
      </p:sp>
      <p:sp>
        <p:nvSpPr>
          <p:cNvPr id="258" name="Google Shape;258;p19"/>
          <p:cNvSpPr txBox="1"/>
          <p:nvPr/>
        </p:nvSpPr>
        <p:spPr>
          <a:xfrm>
            <a:off x="4500562" y="2119312"/>
            <a:ext cx="720725" cy="574675"/>
          </a:xfrm>
          <a:prstGeom prst="rect">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59" name="Google Shape;259;p19"/>
          <p:cNvSpPr txBox="1"/>
          <p:nvPr/>
        </p:nvSpPr>
        <p:spPr>
          <a:xfrm>
            <a:off x="5221287" y="2119312"/>
            <a:ext cx="720725" cy="574675"/>
          </a:xfrm>
          <a:prstGeom prst="rect">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0" name="Google Shape;260;p19"/>
          <p:cNvSpPr txBox="1"/>
          <p:nvPr/>
        </p:nvSpPr>
        <p:spPr>
          <a:xfrm>
            <a:off x="5940425" y="2119312"/>
            <a:ext cx="720725" cy="574675"/>
          </a:xfrm>
          <a:prstGeom prst="rect">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1" name="Google Shape;261;p19"/>
          <p:cNvSpPr txBox="1"/>
          <p:nvPr/>
        </p:nvSpPr>
        <p:spPr>
          <a:xfrm>
            <a:off x="6661150" y="2119312"/>
            <a:ext cx="720725" cy="574675"/>
          </a:xfrm>
          <a:prstGeom prst="rect">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2" name="Google Shape;262;p19"/>
          <p:cNvSpPr txBox="1"/>
          <p:nvPr/>
        </p:nvSpPr>
        <p:spPr>
          <a:xfrm>
            <a:off x="2543175"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a:t>
            </a:r>
            <a:endParaRPr/>
          </a:p>
        </p:txBody>
      </p:sp>
      <p:sp>
        <p:nvSpPr>
          <p:cNvPr id="263" name="Google Shape;263;p19"/>
          <p:cNvSpPr txBox="1"/>
          <p:nvPr/>
        </p:nvSpPr>
        <p:spPr>
          <a:xfrm>
            <a:off x="3262312"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2</a:t>
            </a:r>
            <a:endParaRPr/>
          </a:p>
        </p:txBody>
      </p:sp>
      <p:sp>
        <p:nvSpPr>
          <p:cNvPr id="264" name="Google Shape;264;p19"/>
          <p:cNvSpPr txBox="1"/>
          <p:nvPr/>
        </p:nvSpPr>
        <p:spPr>
          <a:xfrm>
            <a:off x="4010025"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3</a:t>
            </a:r>
            <a:endParaRPr/>
          </a:p>
        </p:txBody>
      </p:sp>
      <p:sp>
        <p:nvSpPr>
          <p:cNvPr id="265" name="Google Shape;265;p19"/>
          <p:cNvSpPr txBox="1"/>
          <p:nvPr/>
        </p:nvSpPr>
        <p:spPr>
          <a:xfrm>
            <a:off x="4775200"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4</a:t>
            </a:r>
            <a:endParaRPr/>
          </a:p>
        </p:txBody>
      </p:sp>
      <p:sp>
        <p:nvSpPr>
          <p:cNvPr id="266" name="Google Shape;266;p19"/>
          <p:cNvSpPr txBox="1"/>
          <p:nvPr/>
        </p:nvSpPr>
        <p:spPr>
          <a:xfrm>
            <a:off x="5494337"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267" name="Google Shape;267;p19"/>
          <p:cNvSpPr txBox="1"/>
          <p:nvPr/>
        </p:nvSpPr>
        <p:spPr>
          <a:xfrm>
            <a:off x="6213475"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6</a:t>
            </a:r>
            <a:endParaRPr/>
          </a:p>
        </p:txBody>
      </p:sp>
      <p:sp>
        <p:nvSpPr>
          <p:cNvPr id="268" name="Google Shape;268;p19"/>
          <p:cNvSpPr txBox="1"/>
          <p:nvPr/>
        </p:nvSpPr>
        <p:spPr>
          <a:xfrm>
            <a:off x="6961187" y="1685925"/>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7</a:t>
            </a:r>
            <a:endParaRPr/>
          </a:p>
        </p:txBody>
      </p:sp>
      <p:sp>
        <p:nvSpPr>
          <p:cNvPr id="269" name="Google Shape;269;p19"/>
          <p:cNvSpPr txBox="1"/>
          <p:nvPr/>
        </p:nvSpPr>
        <p:spPr>
          <a:xfrm>
            <a:off x="1809750" y="1676400"/>
            <a:ext cx="5032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0</a:t>
            </a:r>
            <a:endParaRPr/>
          </a:p>
        </p:txBody>
      </p:sp>
      <p:cxnSp>
        <p:nvCxnSpPr>
          <p:cNvPr id="270" name="Google Shape;270;p19"/>
          <p:cNvCxnSpPr/>
          <p:nvPr/>
        </p:nvCxnSpPr>
        <p:spPr>
          <a:xfrm rot="10800000">
            <a:off x="4140200" y="2693987"/>
            <a:ext cx="0" cy="720725"/>
          </a:xfrm>
          <a:prstGeom prst="straightConnector1">
            <a:avLst/>
          </a:prstGeom>
          <a:noFill/>
          <a:ln cap="flat" cmpd="sng" w="9525">
            <a:solidFill>
              <a:schemeClr val="dk1"/>
            </a:solidFill>
            <a:prstDash val="solid"/>
            <a:miter lim="800000"/>
            <a:headEnd len="sm" w="sm" type="none"/>
            <a:tailEnd len="med" w="med" type="triangle"/>
          </a:ln>
        </p:spPr>
      </p:cxnSp>
      <p:sp>
        <p:nvSpPr>
          <p:cNvPr id="271" name="Google Shape;271;p19"/>
          <p:cNvSpPr txBox="1"/>
          <p:nvPr/>
        </p:nvSpPr>
        <p:spPr>
          <a:xfrm>
            <a:off x="4356100" y="2982912"/>
            <a:ext cx="1295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 top</a:t>
            </a:r>
            <a:endParaRPr/>
          </a:p>
        </p:txBody>
      </p:sp>
      <p:sp>
        <p:nvSpPr>
          <p:cNvPr id="272" name="Google Shape;272;p19"/>
          <p:cNvSpPr txBox="1"/>
          <p:nvPr/>
        </p:nvSpPr>
        <p:spPr>
          <a:xfrm>
            <a:off x="1116012" y="2190750"/>
            <a:ext cx="5762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7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Cài đặt thư viện</a:t>
            </a:r>
            <a:endParaRPr/>
          </a:p>
        </p:txBody>
      </p:sp>
      <p:sp>
        <p:nvSpPr>
          <p:cNvPr id="766" name="Google Shape;766;p7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Cài đặt hai thư viện hàng đợi, dùng mảng và danh sách liên kết.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0" name="Shape 770"/>
        <p:cNvGrpSpPr/>
        <p:nvPr/>
      </p:nvGrpSpPr>
      <p:grpSpPr>
        <a:xfrm>
          <a:off x="0" y="0"/>
          <a:ext cx="0" cy="0"/>
          <a:chOff x="0" y="0"/>
          <a:chExt cx="0" cy="0"/>
        </a:xfrm>
      </p:grpSpPr>
      <p:sp>
        <p:nvSpPr>
          <p:cNvPr id="771" name="Google Shape;771;p74"/>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Implementation using a List</a:t>
            </a:r>
            <a:endParaRPr/>
          </a:p>
        </p:txBody>
      </p:sp>
      <p:sp>
        <p:nvSpPr>
          <p:cNvPr id="772" name="Google Shape;772;p74"/>
          <p:cNvSpPr txBox="1"/>
          <p:nvPr>
            <p:ph idx="1" type="body"/>
          </p:nvPr>
        </p:nvSpPr>
        <p:spPr>
          <a:xfrm>
            <a:off x="457200" y="9906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typedef ... ElementType;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typedef struct Node{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ElementType Element;</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Node* Next; </a:t>
            </a:r>
            <a:r>
              <a:rPr b="0" i="0" lang="en-US" sz="2000" u="none" cap="none" strike="noStrike">
                <a:solidFill>
                  <a:schemeClr val="dk1"/>
                </a:solidFill>
                <a:latin typeface="Courier New"/>
                <a:ea typeface="Courier New"/>
                <a:cs typeface="Courier New"/>
                <a:sym typeface="Courier New"/>
              </a:rPr>
              <a:t>//pointer to next element</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typedef Node* Position;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typedef struct{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Position Front, Rear;</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 Queue;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5"/>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Initialize an empty queue</a:t>
            </a:r>
            <a:endParaRPr/>
          </a:p>
        </p:txBody>
      </p:sp>
      <p:sp>
        <p:nvSpPr>
          <p:cNvPr id="778" name="Google Shape;778;p75"/>
          <p:cNvSpPr txBox="1"/>
          <p:nvPr>
            <p:ph idx="1" type="body"/>
          </p:nvPr>
        </p:nvSpPr>
        <p:spPr>
          <a:xfrm>
            <a:off x="457200" y="762000"/>
            <a:ext cx="8229600" cy="5294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void MakeNullQueue(Queue *Q){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Position Header; Header=(Node*)malloc(sizeof(Node)); //Allocation	Header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Header-&gt;Next=NULL;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Q-&gt;Front=Header;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Q-&gt;Rear=Header;</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7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Is-Empty</a:t>
            </a:r>
            <a:endParaRPr/>
          </a:p>
        </p:txBody>
      </p:sp>
      <p:sp>
        <p:nvSpPr>
          <p:cNvPr id="784" name="Google Shape;784;p7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int EmptyQueue(Queue Q){ </a:t>
            </a:r>
            <a:endParaRPr/>
          </a:p>
          <a:p>
            <a:pPr indent="-342900" lvl="0" marL="34290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return (Q.Front==Q.Rear); </a:t>
            </a:r>
            <a:endParaRPr/>
          </a:p>
          <a:p>
            <a:pPr indent="-342900" lvl="0" marL="342900" marR="0" rtl="0" algn="l">
              <a:lnSpc>
                <a:spcPct val="100000"/>
              </a:lnSpc>
              <a:spcBef>
                <a:spcPts val="640"/>
              </a:spcBef>
              <a:spcAft>
                <a:spcPts val="0"/>
              </a:spcAft>
              <a:buClr>
                <a:schemeClr val="dk1"/>
              </a:buClr>
              <a:buFont typeface="Courier New"/>
              <a:buNone/>
            </a:pPr>
            <a:r>
              <a:rPr b="0" i="0" lang="en-US" sz="3200" u="none" cap="none" strike="noStrike">
                <a:solidFill>
                  <a:schemeClr val="dk1"/>
                </a:solidFill>
                <a:latin typeface="Courier New"/>
                <a:ea typeface="Courier New"/>
                <a:cs typeface="Courier New"/>
                <a:sym typeface="Courier New"/>
              </a:rPr>
              <a:t>} </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Courier New"/>
              <a:ea typeface="Courier New"/>
              <a:cs typeface="Courier New"/>
              <a:sym typeface="Courier New"/>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8" name="Shape 788"/>
        <p:cNvGrpSpPr/>
        <p:nvPr/>
      </p:nvGrpSpPr>
      <p:grpSpPr>
        <a:xfrm>
          <a:off x="0" y="0"/>
          <a:ext cx="0" cy="0"/>
          <a:chOff x="0" y="0"/>
          <a:chExt cx="0" cy="0"/>
        </a:xfrm>
      </p:grpSpPr>
      <p:sp>
        <p:nvSpPr>
          <p:cNvPr id="789" name="Google Shape;789;p7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EnQueue</a:t>
            </a:r>
            <a:endParaRPr/>
          </a:p>
        </p:txBody>
      </p:sp>
      <p:sp>
        <p:nvSpPr>
          <p:cNvPr id="790" name="Google Shape;790;p77"/>
          <p:cNvSpPr txBox="1"/>
          <p:nvPr>
            <p:ph idx="1" type="body"/>
          </p:nvPr>
        </p:nvSpPr>
        <p:spPr>
          <a:xfrm>
            <a:off x="457200" y="1600200"/>
            <a:ext cx="8458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void EnQueue(ElementType X, Queue *Q){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Q-&gt;Rear-&gt;Next=</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(Node*)malloc(sizeof(Node));</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Q-&gt;Rear=Q-&gt;Rear-&gt;Next;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Q-&gt;Rear-&gt;Element=X; </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Q-&gt;Rear-&gt;Next=NULL;</a:t>
            </a:r>
            <a:endParaRPr/>
          </a:p>
          <a:p>
            <a:pPr indent="-342900" lvl="0" marL="342900" marR="0" rtl="0" algn="l">
              <a:lnSpc>
                <a:spcPct val="10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7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DeqQueue</a:t>
            </a:r>
            <a:endParaRPr/>
          </a:p>
        </p:txBody>
      </p:sp>
      <p:sp>
        <p:nvSpPr>
          <p:cNvPr id="796" name="Google Shape;796;p78"/>
          <p:cNvSpPr txBox="1"/>
          <p:nvPr>
            <p:ph idx="1" type="body"/>
          </p:nvPr>
        </p:nvSpPr>
        <p:spPr>
          <a:xfrm>
            <a:off x="457200" y="1600200"/>
            <a:ext cx="8458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void DeQueue(Queue *Q){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if (!Empty_Queue(Q)){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Position T;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T=Q-&gt;Front;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Q-&gt;Front=Q-&gt;Front-&gt;Next;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free(T);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else printf(”Error: Queue is empty.”); </a:t>
            </a:r>
            <a:endParaRPr/>
          </a:p>
          <a:p>
            <a:pPr indent="-342900" lvl="0" marL="342900" marR="0" rtl="0" algn="l">
              <a:lnSpc>
                <a:spcPct val="90000"/>
              </a:lnSpc>
              <a:spcBef>
                <a:spcPts val="560"/>
              </a:spcBef>
              <a:spcAft>
                <a:spcPts val="0"/>
              </a:spcAft>
              <a:buClr>
                <a:schemeClr val="dk1"/>
              </a:buClr>
              <a:buFont typeface="Courier New"/>
              <a:buNone/>
            </a:pPr>
            <a:r>
              <a:rPr b="0" i="0" lang="en-US" sz="2800" u="none" cap="none" strike="noStrike">
                <a:solidFill>
                  <a:schemeClr val="dk1"/>
                </a:solidFill>
                <a:latin typeface="Courier New"/>
                <a:ea typeface="Courier New"/>
                <a:cs typeface="Courier New"/>
                <a:sym typeface="Courier New"/>
              </a:rPr>
              <a:t>} </a:t>
            </a:r>
            <a:endParaRPr/>
          </a:p>
          <a:p>
            <a:pPr indent="-342900" lvl="0" marL="342900" marR="0" rtl="0" algn="l">
              <a:lnSpc>
                <a:spcPct val="90000"/>
              </a:lnSpc>
              <a:spcBef>
                <a:spcPts val="560"/>
              </a:spcBef>
              <a:spcAft>
                <a:spcPts val="0"/>
              </a:spcAft>
              <a:buClr>
                <a:schemeClr val="dk1"/>
              </a:buClr>
              <a:buFont typeface="Verdana"/>
              <a:buNone/>
            </a:pPr>
            <a:r>
              <a:t/>
            </a:r>
            <a:endParaRPr b="0" i="0" sz="2800" u="none" cap="none" strike="noStrik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7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4-3: Queues Using Lists </a:t>
            </a:r>
            <a:endParaRPr/>
          </a:p>
        </p:txBody>
      </p:sp>
      <p:sp>
        <p:nvSpPr>
          <p:cNvPr id="802" name="Google Shape;802;p7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We assume that you write a mobile phone’s address book.</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Declare a structure "Address" that can hold at least "name", "telephone number" and "e-mail address".</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Write a program that copies data of an address book from the file to other file using a queue. First, read data of the address book from the file and add them to the queue. Then retrieve data from the queue and write them to the file in the order of retrieved. In other words, data read in first should be read out first and data read in last should be read out last.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8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Exercises</a:t>
            </a:r>
            <a:endParaRPr/>
          </a:p>
        </p:txBody>
      </p:sp>
      <p:sp>
        <p:nvSpPr>
          <p:cNvPr id="808" name="Google Shape;808;p8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Make a queue that holds integers. The size of the queue is fixed to 10.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Read integers separated by spaces from the standard input, and add them to the queue. When the program reads the 11th integer, the queue is already full. So the program removes the first integer and adds the 11th integer. Print the removed integer to the standard output.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Process all the integers in this way.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8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Queue Exercise 4EF</a:t>
            </a:r>
            <a:endParaRPr/>
          </a:p>
        </p:txBody>
      </p:sp>
      <p:sp>
        <p:nvSpPr>
          <p:cNvPr id="814" name="Google Shape;814;p8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Simulate a computer that process computing request from OS’s programs. </a:t>
            </a:r>
            <a:endParaRPr/>
          </a:p>
          <a:p>
            <a:pPr indent="-342900" lvl="0" marL="342900" marR="0" rtl="0" algn="l">
              <a:lnSpc>
                <a:spcPct val="8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Configuration Input:</a:t>
            </a:r>
            <a:endParaRPr/>
          </a:p>
          <a:p>
            <a:pPr indent="-285750" lvl="1" marL="742950" marR="0" rtl="0" algn="l">
              <a:lnSpc>
                <a:spcPct val="8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Number of parallel process it can run</a:t>
            </a:r>
            <a:endParaRPr/>
          </a:p>
          <a:p>
            <a:pPr indent="-285750" lvl="1" marL="742950" marR="0" rtl="0" algn="l">
              <a:lnSpc>
                <a:spcPct val="8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Memory capacity</a:t>
            </a:r>
            <a:endParaRPr/>
          </a:p>
          <a:p>
            <a:pPr indent="-342900" lvl="0" marL="342900" marR="0" rtl="0" algn="l">
              <a:lnSpc>
                <a:spcPct val="80000"/>
              </a:lnSpc>
              <a:spcBef>
                <a:spcPts val="560"/>
              </a:spcBef>
              <a:spcAft>
                <a:spcPts val="0"/>
              </a:spcAft>
              <a:buClr>
                <a:schemeClr val="dk1"/>
              </a:buClr>
              <a:buSzPts val="2800"/>
              <a:buFont typeface="Verdana"/>
              <a:buChar char="•"/>
            </a:pPr>
            <a:r>
              <a:rPr b="1" i="0" lang="en-US" sz="2800" u="none" cap="none" strike="noStrike">
                <a:solidFill>
                  <a:schemeClr val="dk1"/>
                </a:solidFill>
                <a:latin typeface="Verdana"/>
                <a:ea typeface="Verdana"/>
                <a:cs typeface="Verdana"/>
                <a:sym typeface="Verdana"/>
              </a:rPr>
              <a:t>Program has the menu:</a:t>
            </a:r>
            <a:endParaRPr/>
          </a:p>
          <a:p>
            <a:pPr indent="-285750" lvl="1" marL="742950" marR="0" rtl="0" algn="l">
              <a:lnSpc>
                <a:spcPct val="8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Create new program (with a given amount of necessary memory and ID)</a:t>
            </a:r>
            <a:endParaRPr/>
          </a:p>
          <a:p>
            <a:pPr indent="-285750" lvl="1" marL="742950" marR="0" rtl="0" algn="l">
              <a:lnSpc>
                <a:spcPct val="8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Kill a program</a:t>
            </a:r>
            <a:endParaRPr/>
          </a:p>
          <a:p>
            <a:pPr indent="-285750" lvl="1" marL="742950" marR="0" rtl="0" algn="l">
              <a:lnSpc>
                <a:spcPct val="8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Show the status of running and waitting processes.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8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Mô phỏng quầy phục vụ tại Ngân hàng</a:t>
            </a:r>
            <a:endParaRPr/>
          </a:p>
        </p:txBody>
      </p:sp>
      <p:sp>
        <p:nvSpPr>
          <p:cNvPr id="820" name="Google Shape;820;p8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Thông thường tại các ngân hàng sẽ có các bàn phục vụ khách hàng – thực hiện các dịch vụ rút tiền, gửi tiền.</a:t>
            </a:r>
            <a:endParaRPr/>
          </a:p>
          <a:p>
            <a:pPr indent="-342900" lvl="0" marL="34290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Lập chương trình mô phỏng hoạt động này tại một nhà băng với tham số là số quầy phục vụ thay đổi (thực chất đây là các hàng đợi)</a:t>
            </a:r>
            <a:endParaRPr/>
          </a:p>
          <a:p>
            <a:pPr indent="-342900" lvl="0" marL="34290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Chương trình cung cấp menu để thêm khách đến nhà băng</a:t>
            </a:r>
            <a:endParaRPr/>
          </a:p>
          <a:p>
            <a:pPr indent="-285750" lvl="1" marL="74295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nhập thời gian (9 – 9h-&gt;10h, 10 – 10-11h)</a:t>
            </a:r>
            <a:endParaRPr/>
          </a:p>
          <a:p>
            <a:pPr indent="-285750" lvl="1" marL="74295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Thời gian phục vụ một khách là 15 phút</a:t>
            </a:r>
            <a:endParaRPr/>
          </a:p>
          <a:p>
            <a:pPr indent="-342900" lvl="0" marL="34290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Chương trình ra: Phân khách vào quầy số mấy – thời gian chờ bao lâu.</a:t>
            </a:r>
            <a:endParaRPr/>
          </a:p>
          <a:p>
            <a:pPr indent="-342900" lvl="0" marL="34290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Chương trình thống kê xem thời gian khách phải chờ là bao lâu.</a:t>
            </a:r>
            <a:endParaRPr/>
          </a:p>
          <a:p>
            <a:pPr indent="-285750" lvl="1" marL="74295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Tổng số khách</a:t>
            </a:r>
            <a:endParaRPr/>
          </a:p>
          <a:p>
            <a:pPr indent="-285750" lvl="1" marL="74295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Tổng thời gian chờ</a:t>
            </a:r>
            <a:endParaRPr/>
          </a:p>
          <a:p>
            <a:pPr indent="-285750" lvl="1" marL="742950" marR="0" rtl="0" algn="l">
              <a:lnSpc>
                <a:spcPct val="80000"/>
              </a:lnSpc>
              <a:spcBef>
                <a:spcPts val="360"/>
              </a:spcBef>
              <a:spcAft>
                <a:spcPts val="0"/>
              </a:spcAft>
              <a:buClr>
                <a:schemeClr val="dk1"/>
              </a:buClr>
              <a:buSzPts val="1800"/>
              <a:buFont typeface="Verdana"/>
              <a:buChar char="–"/>
            </a:pPr>
            <a:r>
              <a:rPr b="1" i="0" lang="en-US" sz="1800" u="none" cap="none" strike="noStrike">
                <a:solidFill>
                  <a:schemeClr val="dk1"/>
                </a:solidFill>
                <a:latin typeface="Verdana"/>
                <a:ea typeface="Verdana"/>
                <a:cs typeface="Verdana"/>
                <a:sym typeface="Verdana"/>
              </a:rPr>
              <a:t>Trung bình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20"/>
          <p:cNvSpPr txBox="1"/>
          <p:nvPr>
            <p:ph type="title"/>
          </p:nvPr>
        </p:nvSpPr>
        <p:spPr>
          <a:xfrm>
            <a:off x="442912" y="103187"/>
            <a:ext cx="8243887" cy="887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Stack specification (stack.h)</a:t>
            </a:r>
            <a:endParaRPr/>
          </a:p>
        </p:txBody>
      </p:sp>
      <p:pic>
        <p:nvPicPr>
          <p:cNvPr id="278" name="Google Shape;278;p20"/>
          <p:cNvPicPr preferRelativeResize="0"/>
          <p:nvPr/>
        </p:nvPicPr>
        <p:blipFill rotWithShape="1">
          <a:blip r:embed="rId3">
            <a:alphaModFix/>
          </a:blip>
          <a:srcRect b="0" l="0" r="0" t="0"/>
          <a:stretch/>
        </p:blipFill>
        <p:spPr>
          <a:xfrm>
            <a:off x="6113462" y="1676400"/>
            <a:ext cx="2716992" cy="3643122"/>
          </a:xfrm>
          <a:prstGeom prst="rect">
            <a:avLst/>
          </a:prstGeom>
          <a:noFill/>
          <a:ln>
            <a:noFill/>
          </a:ln>
        </p:spPr>
      </p:pic>
      <p:sp>
        <p:nvSpPr>
          <p:cNvPr id="279" name="Google Shape;279;p20"/>
          <p:cNvSpPr txBox="1"/>
          <p:nvPr/>
        </p:nvSpPr>
        <p:spPr>
          <a:xfrm>
            <a:off x="4665662" y="1295400"/>
            <a:ext cx="17065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Top of stack</a:t>
            </a:r>
            <a:endParaRPr/>
          </a:p>
        </p:txBody>
      </p:sp>
      <p:cxnSp>
        <p:nvCxnSpPr>
          <p:cNvPr id="280" name="Google Shape;280;p20"/>
          <p:cNvCxnSpPr/>
          <p:nvPr/>
        </p:nvCxnSpPr>
        <p:spPr>
          <a:xfrm rot="10800000">
            <a:off x="5638800" y="1676400"/>
            <a:ext cx="914400" cy="2133600"/>
          </a:xfrm>
          <a:prstGeom prst="straightConnector1">
            <a:avLst/>
          </a:prstGeom>
          <a:noFill/>
          <a:ln cap="flat" cmpd="sng" w="19050">
            <a:solidFill>
              <a:srgbClr val="FF3300"/>
            </a:solidFill>
            <a:prstDash val="solid"/>
            <a:miter lim="800000"/>
            <a:headEnd len="sm" w="sm" type="none"/>
            <a:tailEnd len="med" w="med" type="triangle"/>
          </a:ln>
        </p:spPr>
      </p:cxnSp>
      <p:sp>
        <p:nvSpPr>
          <p:cNvPr id="281" name="Google Shape;281;p20"/>
          <p:cNvSpPr txBox="1"/>
          <p:nvPr/>
        </p:nvSpPr>
        <p:spPr>
          <a:xfrm>
            <a:off x="1371600" y="1952625"/>
            <a:ext cx="4910137"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#define Max 50</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typedef int Eltype;</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typedef Eltype StackType[Max];</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int top;</a:t>
            </a:r>
            <a:endParaRPr/>
          </a:p>
          <a:p>
            <a:pPr indent="0" lvl="0" marL="0" marR="0" rtl="0" algn="l">
              <a:lnSpc>
                <a:spcPct val="100000"/>
              </a:lnSpc>
              <a:spcBef>
                <a:spcPts val="0"/>
              </a:spcBef>
              <a:spcAft>
                <a:spcPts val="0"/>
              </a:spcAft>
              <a:buClr>
                <a:schemeClr val="dk1"/>
              </a:buClr>
              <a:buFont typeface="Verdana"/>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void Initialize(StackType 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int empty(StackType stack);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int full(StackType 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void push(Eltype el, StackType 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Eltype pop(StackType stack);</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8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Hướng dẫn:</a:t>
            </a:r>
            <a:endParaRPr/>
          </a:p>
        </p:txBody>
      </p:sp>
      <p:sp>
        <p:nvSpPr>
          <p:cNvPr id="826" name="Google Shape;826;p8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Có thể đưa số liệu khách hàng đến chi nhánh ngân hàng trong file theo cấu trúc sau:</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Thời gian			Số lượng</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9:00				2</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9:10				1</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9:25				3</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9:40				2</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Google Shape;831;p8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Giao diện</a:t>
            </a:r>
            <a:endParaRPr/>
          </a:p>
        </p:txBody>
      </p:sp>
      <p:sp>
        <p:nvSpPr>
          <p:cNvPr id="832" name="Google Shape;832;p8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Ngân hàng BIDV- Hà Thành 17 Tạ Quang Bửu</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Số quầy mô phỏng:2</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9:00    2    </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Khách thứ nhất vào hàng 1 đợi : 0</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Khách thứ hai vào hàng 2 đợi : 0</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9:10    1</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Khách thứ nhất vào hàng 1 đợi : 5 (được phục vụ tại 9:15)</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9:25    3</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Khách thứ nhất vào hàng 2 đợi : 0</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Khách thứ hai vào hàng 1 đợi: 5</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Khách thứ ba vào hàng 2 đợi: 15</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t>
            </a:r>
            <a:endParaRPr/>
          </a:p>
          <a:p>
            <a:pPr indent="-215900" lvl="0" marL="342900" marR="0" rtl="0" algn="l">
              <a:lnSpc>
                <a:spcPct val="8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Trung bình: XYZ khách – thời gian đợi tổng thể, trung bình</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8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Appendix</a:t>
            </a:r>
            <a:endParaRPr/>
          </a:p>
        </p:txBody>
      </p:sp>
      <p:sp>
        <p:nvSpPr>
          <p:cNvPr id="838" name="Google Shape;838;p8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2 +1 bài (trên lớp Computer)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86"/>
          <p:cNvSpPr txBox="1"/>
          <p:nvPr>
            <p:ph type="title"/>
          </p:nvPr>
        </p:nvSpPr>
        <p:spPr>
          <a:xfrm>
            <a:off x="442912" y="103187"/>
            <a:ext cx="8243887" cy="887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Another implementation using array</a:t>
            </a:r>
            <a:endParaRPr/>
          </a:p>
        </p:txBody>
      </p:sp>
      <p:sp>
        <p:nvSpPr>
          <p:cNvPr id="844" name="Google Shape;844;p86"/>
          <p:cNvSpPr txBox="1"/>
          <p:nvPr>
            <p:ph idx="1" type="body"/>
          </p:nvPr>
        </p:nvSpPr>
        <p:spPr>
          <a:xfrm>
            <a:off x="457200" y="1143000"/>
            <a:ext cx="8229600" cy="4913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Queue CreateQ(</a:t>
            </a:r>
            <a:r>
              <a:rPr b="0" i="1" lang="en-US" sz="2400" u="none" cap="none" strike="noStrike">
                <a:solidFill>
                  <a:schemeClr val="dk1"/>
                </a:solidFill>
                <a:latin typeface="Verdana"/>
                <a:ea typeface="Verdana"/>
                <a:cs typeface="Verdana"/>
                <a:sym typeface="Verdana"/>
              </a:rPr>
              <a:t>max_queue_size</a:t>
            </a:r>
            <a:r>
              <a:rPr b="0" i="0" lang="en-US" sz="2400" u="none" cap="none" strike="noStrike">
                <a:solidFill>
                  <a:schemeClr val="dk1"/>
                </a:solidFill>
                <a:latin typeface="Verdana"/>
                <a:ea typeface="Verdana"/>
                <a:cs typeface="Verdana"/>
                <a:sym typeface="Verdana"/>
              </a:rPr>
              <a: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define MAX_QUEUE_SIZE 100</a:t>
            </a:r>
            <a:endParaRPr/>
          </a:p>
          <a:p>
            <a:pPr indent="-342900" lvl="0" marL="342900" marR="0" rtl="0" algn="l">
              <a:lnSpc>
                <a:spcPct val="10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typedef struct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int key;    /* other fields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 element;</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element queue[MAX_QUEUE_SIZE];</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int rear = -1;</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int front = -1;</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Boolean IsEmpty(queue) ::= front == rear</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Boolean IsFullQ(queue) ::= rear == MAX_QUEUE_SIZE-1</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8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Enqueue</a:t>
            </a:r>
            <a:endParaRPr/>
          </a:p>
        </p:txBody>
      </p:sp>
      <p:sp>
        <p:nvSpPr>
          <p:cNvPr id="850" name="Google Shape;850;p8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void enq(int *rear, element item)</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add an item to the queue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if (*rear == MAX_QUEUE_SIZE_1)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queue_full(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return;</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queue [++*rear] = item;</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a:t>
            </a:r>
            <a:br>
              <a:rPr b="0" i="0" lang="en-US" sz="2800" u="none" cap="none" strike="noStrike">
                <a:solidFill>
                  <a:schemeClr val="dk1"/>
                </a:solidFill>
                <a:latin typeface="Verdana"/>
                <a:ea typeface="Verdana"/>
                <a:cs typeface="Verdana"/>
                <a:sym typeface="Verdana"/>
              </a:rPr>
            </a:b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8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Dequeue</a:t>
            </a:r>
            <a:endParaRPr/>
          </a:p>
        </p:txBody>
      </p:sp>
      <p:sp>
        <p:nvSpPr>
          <p:cNvPr id="856" name="Google Shape;856;p8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element deq(int *front, int rear)</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if ( *front == rear)</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return queue_empty( );    </a:t>
            </a:r>
            <a:endParaRPr/>
          </a:p>
          <a:p>
            <a:pPr indent="-342900" lvl="0" marL="34290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			 /* return an error key */</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return queue [++ *front];</a:t>
            </a:r>
            <a:br>
              <a:rPr b="0" i="0" lang="en-US" sz="2800" u="none" cap="none" strike="noStrike">
                <a:solidFill>
                  <a:schemeClr val="dk1"/>
                </a:solidFill>
                <a:latin typeface="Verdana"/>
                <a:ea typeface="Verdana"/>
                <a:cs typeface="Verdana"/>
                <a:sym typeface="Verdana"/>
              </a:rPr>
            </a:br>
            <a:r>
              <a:rPr b="0" i="0" lang="en-US" sz="2800" u="none" cap="none" strike="noStrike">
                <a:solidFill>
                  <a:schemeClr val="dk1"/>
                </a:solidFill>
                <a:latin typeface="Verdana"/>
                <a:ea typeface="Verdana"/>
                <a:cs typeface="Verdana"/>
                <a:sym typeface="Verdana"/>
              </a:rPr>
              <a:t>}   </a:t>
            </a:r>
            <a:br>
              <a:rPr b="0" i="0" lang="en-US" sz="2800" u="none" cap="none" strike="noStrike">
                <a:solidFill>
                  <a:schemeClr val="dk1"/>
                </a:solidFill>
                <a:latin typeface="Verdana"/>
                <a:ea typeface="Verdana"/>
                <a:cs typeface="Verdana"/>
                <a:sym typeface="Verdana"/>
              </a:rPr>
            </a:b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8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Enqueue</a:t>
            </a:r>
            <a:endParaRPr/>
          </a:p>
        </p:txBody>
      </p:sp>
      <p:sp>
        <p:nvSpPr>
          <p:cNvPr id="862" name="Google Shape;862;p8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void addq(int front, int *rear, element item)</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*rear = (*rear +1) % MAX_QUEUE_SIZE;</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if (front == *rear) /* reset rear and print 					error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return;</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queue[*rear] = item;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a:t>
            </a:r>
            <a:br>
              <a:rPr b="0" i="0" lang="en-US" sz="2400" u="none" cap="none" strike="noStrike">
                <a:solidFill>
                  <a:schemeClr val="dk1"/>
                </a:solidFill>
                <a:latin typeface="Verdana"/>
                <a:ea typeface="Verdana"/>
                <a:cs typeface="Verdana"/>
                <a:sym typeface="Verdana"/>
              </a:rPr>
            </a:b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9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Dequeue</a:t>
            </a:r>
            <a:endParaRPr/>
          </a:p>
        </p:txBody>
      </p:sp>
      <p:sp>
        <p:nvSpPr>
          <p:cNvPr id="868" name="Google Shape;868;p9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element deleteq(int* front, int rear)</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element item;</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if (*front == rear)</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return queue_empty( );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 queue_empty returns an error key */</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		*front = (*front+1) % MAX_QUEUE_SIZE;</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      return queue[*front];</a:t>
            </a:r>
            <a:br>
              <a:rPr b="0" i="0" lang="en-US" sz="2400" u="none" cap="none" strike="noStrike">
                <a:solidFill>
                  <a:schemeClr val="dk1"/>
                </a:solidFill>
                <a:latin typeface="Verdana"/>
                <a:ea typeface="Verdana"/>
                <a:cs typeface="Verdana"/>
                <a:sym typeface="Verdana"/>
              </a:rPr>
            </a:br>
            <a:r>
              <a:rPr b="0" i="0" lang="en-US" sz="2400" u="none" cap="none" strike="noStrike">
                <a:solidFill>
                  <a:schemeClr val="dk1"/>
                </a:solidFill>
                <a:latin typeface="Verdana"/>
                <a:ea typeface="Verdana"/>
                <a:cs typeface="Verdana"/>
                <a:sym typeface="Verdana"/>
              </a:rPr>
              <a:t>}</a:t>
            </a:r>
            <a:br>
              <a:rPr b="0" i="0" lang="en-US" sz="2400" u="none" cap="none" strike="noStrike">
                <a:solidFill>
                  <a:schemeClr val="dk1"/>
                </a:solidFill>
                <a:latin typeface="Verdana"/>
                <a:ea typeface="Verdana"/>
                <a:cs typeface="Verdana"/>
                <a:sym typeface="Verdana"/>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array implementation of stack (stack.c)</a:t>
            </a:r>
            <a:endParaRPr/>
          </a:p>
        </p:txBody>
      </p:sp>
      <p:sp>
        <p:nvSpPr>
          <p:cNvPr id="287" name="Google Shape;287;p21"/>
          <p:cNvSpPr txBox="1"/>
          <p:nvPr/>
        </p:nvSpPr>
        <p:spPr>
          <a:xfrm>
            <a:off x="838200" y="1676400"/>
            <a:ext cx="7831137" cy="4676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Initialize(StackType stack)    push(Eltype el, StackType 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top = 0;                                  if (full(stack))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printf(“stack overflow”);</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empty(StackType stack)             else stack[top++] = el;</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return top == 0;                  Eltype pop(StackType 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full(StackType stack)                  if (empty(stack))</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printf(“stack underflow”);</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return top == Max;                  else return stack[--top];</a:t>
            </a:r>
            <a:endParaRPr/>
          </a:p>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continue</a:t>
            </a:r>
            <a:endParaRPr/>
          </a:p>
        </p:txBody>
      </p:sp>
      <p:sp>
        <p:nvSpPr>
          <p:cNvPr id="293" name="Google Shape;293;p2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Eltype top(StackType stack){</a:t>
            </a:r>
            <a:endParaRPr/>
          </a:p>
          <a:p>
            <a:pPr indent="-342900" lvl="0" marL="342900" marR="0" rtl="0" algn="l">
              <a:lnSpc>
                <a:spcPct val="100000"/>
              </a:lnSpc>
              <a:spcBef>
                <a:spcPts val="64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if (empty(stack)) {</a:t>
            </a:r>
            <a:endParaRPr/>
          </a:p>
          <a:p>
            <a:pPr indent="-342900" lvl="0" marL="342900" marR="0" rtl="0" algn="l">
              <a:lnSpc>
                <a:spcPct val="100000"/>
              </a:lnSpc>
              <a:spcBef>
                <a:spcPts val="64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  printf(“stack underflow”);</a:t>
            </a:r>
            <a:endParaRPr/>
          </a:p>
          <a:p>
            <a:pPr indent="-342900" lvl="0" marL="342900" marR="0" rtl="0" algn="l">
              <a:lnSpc>
                <a:spcPct val="100000"/>
              </a:lnSpc>
              <a:spcBef>
                <a:spcPts val="64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  return -999999; </a:t>
            </a:r>
            <a:endParaRPr/>
          </a:p>
          <a:p>
            <a:pPr indent="-342900" lvl="0" marL="342900" marR="0" rtl="0" algn="l">
              <a:lnSpc>
                <a:spcPct val="100000"/>
              </a:lnSpc>
              <a:spcBef>
                <a:spcPts val="64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64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else return stack[top-1];</a:t>
            </a:r>
            <a:endParaRPr/>
          </a:p>
          <a:p>
            <a:pPr indent="-342900" lvl="0" marL="342900" marR="0" rtl="0" algn="l">
              <a:lnSpc>
                <a:spcPct val="100000"/>
              </a:lnSpc>
              <a:spcBef>
                <a:spcPts val="640"/>
              </a:spcBef>
              <a:spcAft>
                <a:spcPts val="0"/>
              </a:spcAft>
              <a:buClr>
                <a:schemeClr val="dk1"/>
              </a:buClr>
              <a:buFont typeface="Times New Roman"/>
              <a:buNone/>
            </a:pPr>
            <a:r>
              <a:rPr b="0" i="0" lang="en-US" sz="32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