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23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5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81" r:id="rId2"/>
    <p:sldId id="257" r:id="rId3"/>
    <p:sldId id="258" r:id="rId4"/>
    <p:sldId id="259" r:id="rId5"/>
    <p:sldId id="269" r:id="rId6"/>
    <p:sldId id="261" r:id="rId7"/>
    <p:sldId id="262" r:id="rId8"/>
    <p:sldId id="282" r:id="rId9"/>
    <p:sldId id="264" r:id="rId10"/>
    <p:sldId id="265" r:id="rId11"/>
    <p:sldId id="277" r:id="rId12"/>
    <p:sldId id="278" r:id="rId13"/>
    <p:sldId id="268" r:id="rId14"/>
    <p:sldId id="270" r:id="rId15"/>
    <p:sldId id="271" r:id="rId16"/>
    <p:sldId id="283" r:id="rId17"/>
    <p:sldId id="285" r:id="rId18"/>
    <p:sldId id="273" r:id="rId19"/>
    <p:sldId id="286" r:id="rId20"/>
    <p:sldId id="287" r:id="rId21"/>
    <p:sldId id="288" r:id="rId22"/>
    <p:sldId id="289" r:id="rId23"/>
    <p:sldId id="290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1076" autoAdjust="0"/>
  </p:normalViewPr>
  <p:slideViewPr>
    <p:cSldViewPr snapToGrid="0">
      <p:cViewPr varScale="1">
        <p:scale>
          <a:sx n="120" d="100"/>
          <a:sy n="120" d="100"/>
        </p:scale>
        <p:origin x="103" y="185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F00B-92F1-4612-81ED-E73C1B2FD498}" type="datetime1">
              <a:rPr lang="en-US" altLang="zh-TW" smtClean="0"/>
              <a:t>4/8/2019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7FBBA-5D22-4A85-9467-67441A38334A}" type="datetime1">
              <a:rPr lang="en-US" altLang="zh-TW" smtClean="0"/>
              <a:t>4/8/2019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81A5-06D2-4DDC-8649-18BE06A49650}" type="datetime1">
              <a:rPr lang="en-US" altLang="zh-TW" smtClean="0"/>
              <a:t>4/8/2019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6A33-C7C8-4227-9D0E-76AC0D2565B2}" type="datetime1">
              <a:rPr lang="en-US" altLang="zh-TW" smtClean="0"/>
              <a:t>4/8/2019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0189-DEFE-45BF-9690-16576CA2DB47}" type="datetime1">
              <a:rPr lang="en-US" altLang="zh-TW" smtClean="0"/>
              <a:t>4/8/2019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9A1D-0BA8-46C9-8833-15FFBE017664}" type="datetime1">
              <a:rPr lang="en-US" altLang="zh-TW" smtClean="0"/>
              <a:t>4/8/2019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2FAB-8AD3-44E9-9F0D-89A42D77B225}" type="datetime1">
              <a:rPr lang="en-US" altLang="zh-TW" smtClean="0"/>
              <a:t>4/8/2019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FC99E2-8789-4CE2-9824-ABE5DF22D4EA}" type="datetime1">
              <a:rPr lang="en-US" altLang="zh-TW" smtClean="0"/>
              <a:t>4/8/2019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BBBA06E-9EE1-44FA-8F07-130A2A908CA0}" type="datetime1">
              <a:rPr lang="en-US" altLang="zh-TW" smtClean="0"/>
              <a:t>4/8/2019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705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705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705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7695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1818968"/>
            <a:ext cx="9601200" cy="3283974"/>
          </a:xfrm>
        </p:spPr>
        <p:txBody>
          <a:bodyPr>
            <a:noAutofit/>
          </a:bodyPr>
          <a:lstStyle/>
          <a:p>
            <a:pPr algn="ctr"/>
            <a:r>
              <a:rPr lang="en-US" altLang="zh-CN" sz="7200" dirty="0"/>
              <a:t>Macao Bus Travel Time Prediction Using </a:t>
            </a:r>
            <a:br>
              <a:rPr lang="en-US" altLang="zh-CN" sz="7200" dirty="0"/>
            </a:br>
            <a:r>
              <a:rPr lang="en-US" altLang="zh-CN" sz="7200" dirty="0"/>
              <a:t>Neural Network</a:t>
            </a:r>
            <a:endParaRPr lang="zh-CN" altLang="en-US" sz="7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1038090"/>
          </a:xfrm>
        </p:spPr>
        <p:txBody>
          <a:bodyPr>
            <a:normAutofit/>
          </a:bodyPr>
          <a:lstStyle/>
          <a:p>
            <a:r>
              <a:rPr lang="en-US" altLang="zh-CN" dirty="0"/>
              <a:t>Chris </a:t>
            </a:r>
            <a:r>
              <a:rPr lang="en-US" altLang="zh-CN" dirty="0" smtClean="0"/>
              <a:t>Zhou</a:t>
            </a:r>
          </a:p>
          <a:p>
            <a:r>
              <a:rPr lang="en-US" altLang="zh-CN" dirty="0" smtClean="0"/>
              <a:t>Project </a:t>
            </a:r>
            <a:r>
              <a:rPr lang="en-US" altLang="zh-CN" dirty="0"/>
              <a:t>number:24</a:t>
            </a:r>
          </a:p>
          <a:p>
            <a:r>
              <a:rPr lang="en-US" altLang="zh-CN" dirty="0" smtClean="0"/>
              <a:t>p1507881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09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AFFC6-F766-41B6-9D7C-3347EFB5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Related </a:t>
            </a:r>
            <a:r>
              <a:rPr lang="en-US" altLang="zh-CN" dirty="0" smtClean="0"/>
              <a:t>Work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F065D-D61F-4A70-8770-57C2B152F34A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softEdge rad="25400"/>
          </a:effectLst>
        </p:spPr>
        <p:txBody>
          <a:bodyPr/>
          <a:lstStyle/>
          <a:p>
            <a:r>
              <a:rPr lang="en-US" altLang="zh-CN" dirty="0"/>
              <a:t>2.5.1 Macao Bus Travelling System</a:t>
            </a:r>
          </a:p>
          <a:p>
            <a:r>
              <a:rPr lang="en-US" altLang="zh-CN" dirty="0"/>
              <a:t>Officially released by DSAT</a:t>
            </a:r>
          </a:p>
          <a:p>
            <a:r>
              <a:rPr lang="en-US" altLang="zh-CN" dirty="0"/>
              <a:t>Information about bus route, bus stop, bus location and so on</a:t>
            </a:r>
          </a:p>
          <a:p>
            <a:endParaRPr lang="en-US" altLang="zh-CN" dirty="0"/>
          </a:p>
          <a:p>
            <a:r>
              <a:rPr lang="en-US" altLang="zh-CN" dirty="0"/>
              <a:t>No estimated travelling time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0F4025-D825-4EF2-9222-22E919E8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10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" r="763"/>
          <a:stretch/>
        </p:blipFill>
        <p:spPr>
          <a:xfrm>
            <a:off x="8682205" y="96252"/>
            <a:ext cx="3310873" cy="6626993"/>
          </a:xfrm>
          <a:prstGeom prst="rect">
            <a:avLst/>
          </a:prstGeom>
          <a:effectLst>
            <a:softEdge rad="13970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3" r="763"/>
          <a:stretch/>
        </p:blipFill>
        <p:spPr>
          <a:xfrm>
            <a:off x="8682204" y="89033"/>
            <a:ext cx="3310874" cy="66342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" r="878"/>
          <a:stretch/>
        </p:blipFill>
        <p:spPr>
          <a:xfrm>
            <a:off x="8682203" y="89033"/>
            <a:ext cx="3307047" cy="662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2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F065D-D61F-4A70-8770-57C2B152F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2.5.2 Public Transport Victoria (PTV)</a:t>
            </a:r>
          </a:p>
          <a:p>
            <a:r>
              <a:rPr lang="en-US" altLang="zh-CN" dirty="0"/>
              <a:t>Officially released by Victoria government, Australia</a:t>
            </a:r>
          </a:p>
          <a:p>
            <a:r>
              <a:rPr lang="en-US" altLang="zh-CN" dirty="0"/>
              <a:t>Support 3 kind of vehicle: Train, Tram and Bus</a:t>
            </a:r>
          </a:p>
          <a:p>
            <a:r>
              <a:rPr lang="en-US" altLang="zh-CN" dirty="0"/>
              <a:t>Provide any public transport information such as services, fares, tickets and so on </a:t>
            </a:r>
          </a:p>
          <a:p>
            <a:endParaRPr lang="en-US" altLang="zh-CN" dirty="0"/>
          </a:p>
          <a:p>
            <a:r>
              <a:rPr lang="en-US" altLang="zh-CN" dirty="0"/>
              <a:t>The estimated travelling time is based on a fix timetable and cannot change it dynamically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5DAFFC6-F766-41B6-9D7C-3347EFB5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Related </a:t>
            </a:r>
            <a:r>
              <a:rPr lang="en-US" altLang="zh-CN" dirty="0" smtClean="0"/>
              <a:t>Work</a:t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228" r="-103" b="9333"/>
          <a:stretch/>
        </p:blipFill>
        <p:spPr>
          <a:xfrm>
            <a:off x="8852252" y="329235"/>
            <a:ext cx="3339748" cy="5996539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0F4025-D825-4EF2-9222-22E919E8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8" r="1276" b="24580"/>
          <a:stretch/>
        </p:blipFill>
        <p:spPr>
          <a:xfrm>
            <a:off x="8898238" y="453054"/>
            <a:ext cx="3293762" cy="4978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" r="1447" b="8615"/>
          <a:stretch/>
        </p:blipFill>
        <p:spPr>
          <a:xfrm>
            <a:off x="8908758" y="329235"/>
            <a:ext cx="3288054" cy="603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2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AFFC6-F766-41B6-9D7C-3347EFB5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Related </a:t>
            </a:r>
            <a:r>
              <a:rPr lang="en-US" altLang="zh-CN" dirty="0" smtClean="0"/>
              <a:t>Work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F065D-D61F-4A70-8770-57C2B152F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2.5.3 8684.cn</a:t>
            </a:r>
          </a:p>
          <a:p>
            <a:r>
              <a:rPr lang="en-US" altLang="zh-CN" dirty="0"/>
              <a:t>A public transport searching system for mainland China</a:t>
            </a:r>
          </a:p>
          <a:p>
            <a:r>
              <a:rPr lang="en-US" altLang="zh-CN" dirty="0"/>
              <a:t>Travelling information of bus, train and plane.</a:t>
            </a:r>
          </a:p>
          <a:p>
            <a:r>
              <a:rPr lang="en-US" altLang="zh-CN" dirty="0"/>
              <a:t>Provide a detailed plan for user</a:t>
            </a:r>
          </a:p>
          <a:p>
            <a:endParaRPr lang="en-US" altLang="zh-CN" dirty="0"/>
          </a:p>
          <a:p>
            <a:r>
              <a:rPr lang="en-US" altLang="zh-CN" dirty="0"/>
              <a:t>No estimated time</a:t>
            </a:r>
          </a:p>
          <a:p>
            <a:r>
              <a:rPr lang="en-US" altLang="zh-CN" dirty="0"/>
              <a:t>Doesn’t support Hong Kong and Macao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0F4025-D825-4EF2-9222-22E919E8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12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5" r="1619" b="27668"/>
          <a:stretch/>
        </p:blipFill>
        <p:spPr>
          <a:xfrm>
            <a:off x="8830648" y="715393"/>
            <a:ext cx="3282286" cy="47858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694" y="720212"/>
            <a:ext cx="3344525" cy="45613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1" r="-1026" b="24345"/>
          <a:stretch/>
        </p:blipFill>
        <p:spPr>
          <a:xfrm>
            <a:off x="8843670" y="740130"/>
            <a:ext cx="3370571" cy="4736388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8410657" y="4140486"/>
            <a:ext cx="637368" cy="482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60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6BBE8-0C44-4EAF-B130-D298847B8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en-GB" altLang="zh-CN" dirty="0"/>
              <a:t>Design </a:t>
            </a:r>
            <a:r>
              <a:rPr lang="en-GB" altLang="zh-CN" dirty="0" smtClean="0"/>
              <a:t>Approach</a:t>
            </a:r>
            <a:br>
              <a:rPr lang="en-GB" altLang="zh-CN" dirty="0" smtClean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1A575-6B1D-44A4-8C32-158F29DF2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en-US" altLang="zh-CN" dirty="0" smtClean="0"/>
              <a:t>System </a:t>
            </a:r>
            <a:r>
              <a:rPr lang="en-US" altLang="zh-CN" dirty="0"/>
              <a:t>S</a:t>
            </a:r>
            <a:r>
              <a:rPr lang="en-US" altLang="zh-CN" dirty="0" smtClean="0"/>
              <a:t>tructure</a:t>
            </a:r>
            <a:endParaRPr lang="en-US" altLang="zh-CN" dirty="0"/>
          </a:p>
          <a:p>
            <a:r>
              <a:rPr lang="en-US" altLang="zh-CN" dirty="0" smtClean="0"/>
              <a:t>3.2 Neural Network</a:t>
            </a:r>
          </a:p>
          <a:p>
            <a:r>
              <a:rPr lang="en-US" altLang="zh-CN" dirty="0" smtClean="0"/>
              <a:t>3.3 Web Framework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655D9F-26F6-41F9-BCE5-74E0F0AA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3C8BF-A860-4EF4-A67B-1FAD9423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3.1 System </a:t>
            </a:r>
            <a:r>
              <a:rPr lang="en-GB" altLang="zh-CN" dirty="0" smtClean="0"/>
              <a:t>Structure</a:t>
            </a:r>
            <a:br>
              <a:rPr lang="en-GB" altLang="zh-CN" dirty="0" smtClean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2640AB-E486-4711-A9BD-57FB203C3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14</a:t>
            </a:fld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 descr="1553653592(1)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1"/>
            <a:ext cx="9601200" cy="309730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1295400" y="1981201"/>
            <a:ext cx="9601200" cy="38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7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FD635-A2D6-4505-B8B0-83D1EE2A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3.2 </a:t>
            </a:r>
            <a:r>
              <a:rPr lang="en-GB" altLang="zh-CN" dirty="0" smtClean="0"/>
              <a:t>Neural Network</a:t>
            </a:r>
            <a:br>
              <a:rPr lang="en-GB" altLang="zh-CN" dirty="0" smtClean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D60AE2-3A1C-4438-9E0D-09E668074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3809999"/>
          </a:xfrm>
        </p:spPr>
        <p:txBody>
          <a:bodyPr/>
          <a:lstStyle/>
          <a:p>
            <a:r>
              <a:rPr lang="en-US" altLang="zh-CN" dirty="0" smtClean="0"/>
              <a:t>Structure of Dataset</a:t>
            </a:r>
          </a:p>
          <a:p>
            <a:endParaRPr lang="en-CA" altLang="zh-CN" dirty="0"/>
          </a:p>
          <a:p>
            <a:endParaRPr lang="en-CA" altLang="zh-CN" dirty="0" smtClean="0"/>
          </a:p>
          <a:p>
            <a:r>
              <a:rPr lang="en-CA" altLang="zh-CN" dirty="0" smtClean="0"/>
              <a:t>Creation of Neural Network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CBC38A-70E7-4B43-967A-D3718614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15</a:t>
            </a:fld>
            <a:endParaRPr lang="en-US"/>
          </a:p>
        </p:txBody>
      </p:sp>
      <p:pic>
        <p:nvPicPr>
          <p:cNvPr id="7" name="图片 6" descr="https://raw.githubusercontent.com/ChrisZyy3/FYP-report/master/DATA.png?token=AuE3YzPfGG3P97zpTNPDskt1wL6VcU3cks5cgRFxwA%3D%3D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0" b="84456"/>
          <a:stretch/>
        </p:blipFill>
        <p:spPr bwMode="auto">
          <a:xfrm>
            <a:off x="1338187" y="2069258"/>
            <a:ext cx="8097165" cy="537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381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图片 7" descr="C:\Users\Chris\Pictures\fyp ss\3.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187" y="3766662"/>
            <a:ext cx="6931754" cy="2106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63500"/>
          </a:effectLst>
        </p:spPr>
      </p:pic>
      <p:pic>
        <p:nvPicPr>
          <p:cNvPr id="9" name="内容占位符 8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" r="18"/>
          <a:stretch>
            <a:fillRect/>
          </a:stretch>
        </p:blipFill>
        <p:spPr bwMode="auto">
          <a:xfrm>
            <a:off x="8312728" y="2606508"/>
            <a:ext cx="3527120" cy="3588104"/>
          </a:xfrm>
          <a:prstGeom prst="rect">
            <a:avLst/>
          </a:prstGeom>
          <a:noFill/>
          <a:ln>
            <a:noFill/>
          </a:ln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56440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FD635-A2D6-4505-B8B0-83D1EE2A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3.2 </a:t>
            </a:r>
            <a:r>
              <a:rPr lang="en-GB" altLang="zh-CN" dirty="0" smtClean="0"/>
              <a:t>Neural Network</a:t>
            </a:r>
            <a:br>
              <a:rPr lang="en-GB" altLang="zh-CN" dirty="0" smtClean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CBC38A-70E7-4B43-967A-D3718614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16</a:t>
            </a:fld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dirty="0" smtClean="0"/>
              <a:t>Parameter Setting</a:t>
            </a:r>
          </a:p>
          <a:p>
            <a:endParaRPr lang="en-CA" altLang="zh-CN" dirty="0"/>
          </a:p>
          <a:p>
            <a:endParaRPr lang="en-CA" altLang="zh-CN" dirty="0" smtClean="0"/>
          </a:p>
          <a:p>
            <a:endParaRPr lang="en-CA" altLang="zh-CN" dirty="0"/>
          </a:p>
          <a:p>
            <a:pPr lvl="0"/>
            <a:r>
              <a:rPr lang="en-GB" altLang="zh-CN" dirty="0"/>
              <a:t>Training </a:t>
            </a:r>
            <a:r>
              <a:rPr lang="en-GB" altLang="zh-CN" dirty="0" smtClean="0"/>
              <a:t>algorithm: Back propagation</a:t>
            </a:r>
          </a:p>
          <a:p>
            <a:pPr marL="0" lvl="0" indent="0">
              <a:buNone/>
            </a:pPr>
            <a:r>
              <a:rPr lang="en-GB" altLang="zh-CN" dirty="0"/>
              <a:t> </a:t>
            </a:r>
            <a:endParaRPr lang="en-GB" altLang="zh-CN" dirty="0" smtClean="0"/>
          </a:p>
          <a:p>
            <a:r>
              <a:rPr lang="en-GB" altLang="zh-CN" dirty="0"/>
              <a:t>Store and Load</a:t>
            </a:r>
            <a:endParaRPr lang="zh-CN" altLang="zh-CN" dirty="0"/>
          </a:p>
          <a:p>
            <a:pPr marL="0" lvl="0" indent="0">
              <a:buNone/>
            </a:pPr>
            <a:endParaRPr lang="zh-CN" altLang="zh-CN" dirty="0"/>
          </a:p>
          <a:p>
            <a:endParaRPr lang="en-CA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376971"/>
            <a:ext cx="4147566" cy="1066828"/>
          </a:xfrm>
          <a:prstGeom prst="rect">
            <a:avLst/>
          </a:prstGeom>
        </p:spPr>
      </p:pic>
      <p:pic>
        <p:nvPicPr>
          <p:cNvPr id="10" name="图片 9" descr="https://qph.fs.quoracdn.net/main-qimg-fe90e3070d7b29471767b75524d0c15b-c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6" t="5631" r="7620" b="2814"/>
          <a:stretch/>
        </p:blipFill>
        <p:spPr bwMode="auto">
          <a:xfrm>
            <a:off x="6470831" y="1981201"/>
            <a:ext cx="5113362" cy="3771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380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FD635-A2D6-4505-B8B0-83D1EE2A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3.2 </a:t>
            </a:r>
            <a:r>
              <a:rPr lang="en-GB" altLang="zh-CN" dirty="0" smtClean="0"/>
              <a:t>Web Framework</a:t>
            </a:r>
            <a:br>
              <a:rPr lang="en-GB" altLang="zh-CN" dirty="0" smtClean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CBC38A-70E7-4B43-967A-D3718614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17</a:t>
            </a:fld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/>
              <a:t>In order to build a website which suits both computer and smartphone, a good web framework is needed. </a:t>
            </a:r>
            <a:endParaRPr lang="en-GB" altLang="zh-CN" dirty="0" smtClean="0"/>
          </a:p>
          <a:p>
            <a:endParaRPr lang="en-GB" altLang="zh-CN" dirty="0" smtClean="0"/>
          </a:p>
          <a:p>
            <a:pPr lvl="0"/>
            <a:r>
              <a:rPr lang="en-GB" altLang="zh-CN" dirty="0" smtClean="0"/>
              <a:t>Front-end: Bootstrap</a:t>
            </a:r>
          </a:p>
          <a:p>
            <a:pPr lvl="0"/>
            <a:endParaRPr lang="zh-CN" altLang="zh-CN" dirty="0" smtClean="0"/>
          </a:p>
          <a:p>
            <a:r>
              <a:rPr lang="en-CA" altLang="zh-CN" dirty="0" smtClean="0"/>
              <a:t>Back-end: Flask </a:t>
            </a:r>
          </a:p>
          <a:p>
            <a:endParaRPr lang="zh-CN" altLang="en-US" dirty="0"/>
          </a:p>
        </p:txBody>
      </p:sp>
      <p:pic>
        <p:nvPicPr>
          <p:cNvPr id="11" name="Picture 6" descr="https://themes.getbootstrap.com/wp-content/themes/bootstrap-marketplace/assets/images/elements/bootstrap-st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295" y="2994521"/>
            <a:ext cx="1019175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595" y="4153469"/>
            <a:ext cx="1734891" cy="97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2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B19FF-C103-4F1D-BFC3-5EAD262A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4. </a:t>
            </a:r>
            <a:r>
              <a:rPr lang="en-GB" altLang="zh-CN" dirty="0" smtClean="0"/>
              <a:t>Implementation</a:t>
            </a:r>
            <a:br>
              <a:rPr lang="en-GB" altLang="zh-CN" dirty="0" smtClean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223BF2-8330-4632-8AB7-E1FBD8A4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4.1 Software Tools</a:t>
            </a:r>
          </a:p>
          <a:p>
            <a:r>
              <a:rPr lang="en-CA" altLang="zh-CN" dirty="0" smtClean="0"/>
              <a:t>Neural Network Library: </a:t>
            </a:r>
            <a:r>
              <a:rPr lang="en-CA" altLang="zh-CN" dirty="0" err="1" smtClean="0"/>
              <a:t>PyBrain</a:t>
            </a:r>
            <a:endParaRPr lang="en-CA" altLang="zh-CN" dirty="0" smtClean="0"/>
          </a:p>
          <a:p>
            <a:r>
              <a:rPr lang="en-CA" altLang="zh-CN" dirty="0" smtClean="0"/>
              <a:t>Web Framework: Flask</a:t>
            </a:r>
          </a:p>
          <a:p>
            <a:r>
              <a:rPr lang="en-CA" altLang="zh-CN" dirty="0" smtClean="0"/>
              <a:t>Interface: Bootstrap</a:t>
            </a:r>
          </a:p>
          <a:p>
            <a:r>
              <a:rPr lang="en-CA" altLang="zh-CN" dirty="0" smtClean="0"/>
              <a:t>Public </a:t>
            </a:r>
            <a:r>
              <a:rPr lang="en-US" altLang="zh-CN" dirty="0" smtClean="0"/>
              <a:t>IP address: </a:t>
            </a:r>
            <a:r>
              <a:rPr lang="en-US" altLang="zh-CN" dirty="0" err="1" smtClean="0"/>
              <a:t>Ngrok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255CF5-C91F-4D79-B969-7DA38F95A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4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 smtClean="0"/>
              <a:t>4.2 Neural Network Implementation</a:t>
            </a:r>
            <a:br>
              <a:rPr lang="en-CA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0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EC71E-F00B-40D5-AD97-0EF169E5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AB7F5-447D-45E7-B0FB-041A1F068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Introduction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Background </a:t>
            </a:r>
            <a:r>
              <a:rPr lang="en-US" altLang="zh-CN" dirty="0"/>
              <a:t>and 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GB" altLang="zh-CN" dirty="0" smtClean="0"/>
              <a:t>Design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-GB" altLang="zh-CN" dirty="0" smtClean="0"/>
              <a:t>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altLang="zh-CN" dirty="0" smtClean="0"/>
              <a:t>Results </a:t>
            </a:r>
            <a:r>
              <a:rPr lang="en-GB" altLang="zh-CN" dirty="0"/>
              <a:t>and Discussion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GB" altLang="zh-CN" dirty="0"/>
              <a:t>Conclusion and Further Work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CEB834-9367-4854-B7FA-01361426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8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Result and Discussion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864397"/>
            <a:ext cx="9601200" cy="3809999"/>
          </a:xfrm>
        </p:spPr>
        <p:txBody>
          <a:bodyPr/>
          <a:lstStyle/>
          <a:p>
            <a:r>
              <a:rPr lang="en-US" altLang="zh-CN" dirty="0" smtClean="0"/>
              <a:t>5.1 Project Outcome</a:t>
            </a:r>
          </a:p>
          <a:p>
            <a:r>
              <a:rPr lang="en-US" altLang="zh-CN" dirty="0" smtClean="0"/>
              <a:t>5.1.1 Computer-side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20</a:t>
            </a:fld>
            <a:endParaRPr lang="en-US"/>
          </a:p>
        </p:txBody>
      </p:sp>
      <p:pic>
        <p:nvPicPr>
          <p:cNvPr id="5" name="图片 4" descr="C:\Users\Chris\Pictures\fyp ss\5.1.1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3" b="6428"/>
          <a:stretch/>
        </p:blipFill>
        <p:spPr bwMode="auto">
          <a:xfrm>
            <a:off x="1295400" y="3225421"/>
            <a:ext cx="4541293" cy="26539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图片 5" descr="C:\Users\Chris\Pictures\fyp ss\5.1.2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40" b="31844"/>
          <a:stretch/>
        </p:blipFill>
        <p:spPr bwMode="auto">
          <a:xfrm>
            <a:off x="6359857" y="3225421"/>
            <a:ext cx="5123928" cy="9410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334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Project Outcome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5.1.2 Mobile-side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21</a:t>
            </a:fld>
            <a:endParaRPr lang="en-US"/>
          </a:p>
        </p:txBody>
      </p:sp>
      <p:pic>
        <p:nvPicPr>
          <p:cNvPr id="5" name="图片 4" descr="C:\Users\Chris\AppData\Local\Temp\WeChat Files\d83ec2bcab7785ec08a2615dfdbcf59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6" r="225" b="6493"/>
          <a:stretch/>
        </p:blipFill>
        <p:spPr bwMode="auto">
          <a:xfrm>
            <a:off x="3761650" y="1536609"/>
            <a:ext cx="2139315" cy="46081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图片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0695" r="5524"/>
          <a:stretch/>
        </p:blipFill>
        <p:spPr bwMode="auto">
          <a:xfrm>
            <a:off x="6529036" y="1536609"/>
            <a:ext cx="2372995" cy="46107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4113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Testing and Analysis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6. </a:t>
            </a:r>
            <a:r>
              <a:rPr lang="en-GB" altLang="zh-CN" dirty="0"/>
              <a:t>Conclusion and Further Work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9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A009A-97AA-4108-A774-36BDC594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34114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The end!</a:t>
            </a:r>
            <a:br>
              <a:rPr lang="en-US" altLang="zh-CN" dirty="0" smtClean="0"/>
            </a:br>
            <a:r>
              <a:rPr lang="en-US" altLang="zh-CN" dirty="0" smtClean="0"/>
              <a:t>Thank you!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</a:t>
            </a:r>
            <a:br>
              <a:rPr lang="en-US" altLang="zh-CN" dirty="0"/>
            </a:br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C2AC9E-C87D-4937-AD77-8AACDCB8F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99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CE028-948D-4D5F-A970-25BD8AF0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 smtClean="0"/>
              <a:t>Introduction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9E8A34-22DC-4B02-8278-20EB32199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/>
              <a:t>the highest population density in China</a:t>
            </a:r>
          </a:p>
          <a:p>
            <a:r>
              <a:rPr lang="en-US" altLang="zh-CN" dirty="0"/>
              <a:t>More and more tourist</a:t>
            </a:r>
          </a:p>
          <a:p>
            <a:r>
              <a:rPr lang="en-US" altLang="zh-CN" dirty="0"/>
              <a:t>Small city with narrow road</a:t>
            </a:r>
          </a:p>
          <a:p>
            <a:r>
              <a:rPr lang="en-US" altLang="zh-CN" dirty="0"/>
              <a:t>Cause big trouble to public transport</a:t>
            </a:r>
          </a:p>
          <a:p>
            <a:r>
              <a:rPr lang="en-US" altLang="zh-CN" dirty="0"/>
              <a:t>For example, unstable bus travelling </a:t>
            </a:r>
            <a:r>
              <a:rPr lang="en-US" altLang="zh-CN" dirty="0" smtClean="0"/>
              <a:t>time, Route 3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E7023E-DF68-406E-BEC3-0FF612CE0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4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AAC7D-4952-4348-BBAA-B6337B56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en-US" altLang="zh-CN" dirty="0" smtClean="0"/>
              <a:t>Objective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CFDA9A-6C39-4889-994F-1302D64DA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881586" cy="380999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A web-based application for </a:t>
            </a:r>
            <a:r>
              <a:rPr lang="en-US" altLang="zh-CN" b="1" dirty="0"/>
              <a:t>predicting</a:t>
            </a:r>
            <a:r>
              <a:rPr lang="en-US" altLang="zh-CN" dirty="0"/>
              <a:t> Macao bus travelling time </a:t>
            </a:r>
            <a:r>
              <a:rPr lang="en-US" altLang="zh-CN" b="1" dirty="0"/>
              <a:t>by neural </a:t>
            </a:r>
            <a:r>
              <a:rPr lang="en-US" altLang="zh-CN" b="1" dirty="0" smtClean="0"/>
              <a:t>network, allowing user to choose some traffic conditions (as input parameters) </a:t>
            </a:r>
            <a:r>
              <a:rPr lang="en-US" altLang="zh-CN" dirty="0" smtClean="0"/>
              <a:t>such as weather, weekday, the time of the day.</a:t>
            </a:r>
            <a:endParaRPr lang="en-US" altLang="zh-CN" dirty="0"/>
          </a:p>
          <a:p>
            <a:r>
              <a:rPr lang="en-US" altLang="zh-CN" b="1" dirty="0"/>
              <a:t>Build a workable neural network</a:t>
            </a:r>
          </a:p>
          <a:p>
            <a:r>
              <a:rPr lang="en-US" altLang="zh-CN" b="1" dirty="0"/>
              <a:t>Collecting</a:t>
            </a:r>
            <a:r>
              <a:rPr lang="en-US" altLang="zh-CN" dirty="0"/>
              <a:t> data from </a:t>
            </a:r>
            <a:r>
              <a:rPr lang="en-GB" altLang="zh-CN" dirty="0"/>
              <a:t>“Bus Traveling System” and </a:t>
            </a:r>
            <a:r>
              <a:rPr lang="en-GB" altLang="zh-CN" b="1" dirty="0"/>
              <a:t>training</a:t>
            </a:r>
            <a:r>
              <a:rPr lang="en-GB" altLang="zh-CN" dirty="0"/>
              <a:t> the network by it</a:t>
            </a:r>
          </a:p>
          <a:p>
            <a:r>
              <a:rPr lang="en-US" altLang="zh-CN" dirty="0"/>
              <a:t>Set up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/>
              <a:t>web</a:t>
            </a:r>
            <a:r>
              <a:rPr lang="zh-CN" altLang="en-US" b="1" dirty="0"/>
              <a:t> </a:t>
            </a:r>
            <a:r>
              <a:rPr lang="en-US" altLang="zh-CN" b="1" dirty="0"/>
              <a:t>server/middleware</a:t>
            </a:r>
            <a:r>
              <a:rPr lang="zh-CN" altLang="en-US" b="1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connecting</a:t>
            </a:r>
            <a:r>
              <a:rPr lang="zh-CN" altLang="en-US" dirty="0"/>
              <a:t> </a:t>
            </a:r>
            <a:r>
              <a:rPr lang="en-US" altLang="zh-CN" dirty="0"/>
              <a:t>neural network and website</a:t>
            </a:r>
          </a:p>
          <a:p>
            <a:r>
              <a:rPr lang="en-GB" altLang="zh-CN" dirty="0"/>
              <a:t>Make an good </a:t>
            </a:r>
            <a:r>
              <a:rPr lang="en-GB" altLang="zh-CN" b="1" dirty="0"/>
              <a:t>interface</a:t>
            </a:r>
            <a:r>
              <a:rPr lang="en-GB" altLang="zh-CN" dirty="0"/>
              <a:t> in the </a:t>
            </a:r>
            <a:r>
              <a:rPr lang="en-GB" altLang="zh-CN" dirty="0" smtClean="0"/>
              <a:t>website, allowing user to select the traffic conditions (input parameters)</a:t>
            </a:r>
            <a:endParaRPr lang="en-GB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90BA67-924D-4555-994E-BD69BDD8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6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781ED-45E1-4C6B-8E5C-2B005A7E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Background and related </a:t>
            </a:r>
            <a:r>
              <a:rPr lang="en-US" altLang="zh-CN" dirty="0" smtClean="0"/>
              <a:t>work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A3382-63C0-47EC-8001-9D97535B4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 Population and public transport in Macao</a:t>
            </a:r>
          </a:p>
          <a:p>
            <a:r>
              <a:rPr lang="en-US" altLang="zh-CN" dirty="0"/>
              <a:t>2.2 Big Data</a:t>
            </a:r>
          </a:p>
          <a:p>
            <a:r>
              <a:rPr lang="en-US" altLang="zh-CN" dirty="0"/>
              <a:t>2.3 Neural Network</a:t>
            </a:r>
          </a:p>
          <a:p>
            <a:r>
              <a:rPr lang="en-US" altLang="zh-CN" dirty="0"/>
              <a:t>2.4 The main </a:t>
            </a:r>
            <a:r>
              <a:rPr lang="en-US" altLang="zh-CN" dirty="0" smtClean="0"/>
              <a:t>software tools </a:t>
            </a:r>
            <a:r>
              <a:rPr lang="en-US" altLang="zh-CN" dirty="0"/>
              <a:t>used</a:t>
            </a:r>
          </a:p>
          <a:p>
            <a:r>
              <a:rPr lang="en-US" altLang="zh-CN" dirty="0"/>
              <a:t>2.5 Related work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E528F0-E4A7-4D52-AF84-B2CCCB28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4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53CB6-19FD-4516-B4C6-D1D15F56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Population and public transport in </a:t>
            </a:r>
            <a:r>
              <a:rPr lang="en-US" altLang="zh-CN" dirty="0" smtClean="0"/>
              <a:t>Macao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1DD37-7045-42D2-85D2-9EDCB5B79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09755"/>
            <a:ext cx="9601200" cy="3981446"/>
          </a:xfrm>
        </p:spPr>
        <p:txBody>
          <a:bodyPr/>
          <a:lstStyle/>
          <a:p>
            <a:r>
              <a:rPr lang="en-US" altLang="zh-CN" dirty="0"/>
              <a:t>All the figures below are taken from the statistical database of DSEC [6] (Statistics and Census Service) in Macao.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5D6680-078D-4844-B7E2-379F325A8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EC8879-665C-46C3-8E1B-6A15C075DC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0" y="2543812"/>
            <a:ext cx="9601200" cy="35823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D303932-20B1-4420-9137-FDCCE790BC7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95400" y="2543812"/>
            <a:ext cx="9601200" cy="358235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472F4DA-57C7-4E45-BED9-125F7FF9A1A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95400" y="2543812"/>
            <a:ext cx="9601200" cy="358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5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E587A-A0C1-4F11-A306-B5E2834BB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Big </a:t>
            </a:r>
            <a:r>
              <a:rPr lang="en-US" altLang="zh-CN" dirty="0" smtClean="0"/>
              <a:t>Data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A1F69-8A0F-40DB-B8E5-D5F873DBF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Usually be analyzed for better decision &amp; prediction &amp; strategic movement</a:t>
            </a:r>
          </a:p>
          <a:p>
            <a:r>
              <a:rPr lang="en-US" altLang="zh-CN" dirty="0"/>
              <a:t>Three Vs:</a:t>
            </a:r>
          </a:p>
          <a:p>
            <a:pPr lvl="1"/>
            <a:r>
              <a:rPr lang="en-US" altLang="zh-CN" dirty="0"/>
              <a:t>Volume: the amount of data is important.</a:t>
            </a:r>
          </a:p>
          <a:p>
            <a:pPr lvl="1"/>
            <a:r>
              <a:rPr lang="en-US" altLang="zh-CN" dirty="0"/>
              <a:t>Variety: various kind of data.</a:t>
            </a:r>
          </a:p>
          <a:p>
            <a:pPr lvl="1"/>
            <a:r>
              <a:rPr lang="en-US" altLang="zh-CN" dirty="0"/>
              <a:t>Velocity: the speed rate of processing data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8B361C-3D35-4326-AE37-F51B341C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2837150"/>
            <a:ext cx="6022109" cy="32126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Neural </a:t>
            </a:r>
            <a:r>
              <a:rPr lang="en-US" altLang="zh-CN" dirty="0" smtClean="0"/>
              <a:t>Network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Information processing model inspired by biologic brain</a:t>
            </a:r>
          </a:p>
          <a:p>
            <a:r>
              <a:rPr lang="en-US" altLang="zh-CN" b="1" dirty="0"/>
              <a:t>Training and </a:t>
            </a:r>
            <a:r>
              <a:rPr lang="en-US" altLang="zh-CN" b="1" dirty="0" smtClean="0"/>
              <a:t>Learning </a:t>
            </a:r>
            <a:r>
              <a:rPr lang="en-US" altLang="zh-CN" dirty="0" smtClean="0"/>
              <a:t>like human being</a:t>
            </a:r>
            <a:endParaRPr lang="en-US" altLang="zh-CN" dirty="0"/>
          </a:p>
          <a:p>
            <a:r>
              <a:rPr lang="en-US" altLang="zh-CN" dirty="0" smtClean="0"/>
              <a:t>More data, more accurate</a:t>
            </a:r>
          </a:p>
          <a:p>
            <a:r>
              <a:rPr lang="en-US" altLang="zh-CN" dirty="0" smtClean="0"/>
              <a:t>How it works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309" y="2837150"/>
            <a:ext cx="6079691" cy="328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8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A72E7-BE5F-4829-B5D3-CD83F9BCC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The Main </a:t>
            </a:r>
            <a:r>
              <a:rPr lang="en-US" altLang="zh-CN" dirty="0" smtClean="0"/>
              <a:t>Software tools </a:t>
            </a:r>
            <a:r>
              <a:rPr lang="en-US" altLang="zh-CN" dirty="0" smtClean="0"/>
              <a:t>Used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30CA7-EBC3-4019-9EE4-4F90D6CA3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2.4.1 </a:t>
            </a:r>
            <a:r>
              <a:rPr lang="en-GB" altLang="zh-CN" dirty="0"/>
              <a:t>Pybrain</a:t>
            </a:r>
          </a:p>
          <a:p>
            <a:r>
              <a:rPr lang="en-GB" altLang="zh-CN" b="1" dirty="0"/>
              <a:t>Machine learning library </a:t>
            </a:r>
            <a:r>
              <a:rPr lang="en-GB" altLang="zh-CN" dirty="0"/>
              <a:t>for Python</a:t>
            </a:r>
          </a:p>
          <a:p>
            <a:r>
              <a:rPr lang="en-GB" altLang="zh-CN" dirty="0"/>
              <a:t>offer flexible, easy-to-use and still stronger algorithms </a:t>
            </a:r>
          </a:p>
          <a:p>
            <a:pPr marL="0" indent="0">
              <a:buNone/>
            </a:pPr>
            <a:r>
              <a:rPr lang="en-GB" altLang="zh-CN" dirty="0"/>
              <a:t>2.4.2 Scikit-learn</a:t>
            </a:r>
          </a:p>
          <a:p>
            <a:r>
              <a:rPr lang="en-GB" altLang="zh-CN" dirty="0"/>
              <a:t>Another machine learning library</a:t>
            </a:r>
          </a:p>
          <a:p>
            <a:r>
              <a:rPr lang="en-US" altLang="zh-CN" dirty="0"/>
              <a:t>Simple and efficient tools for </a:t>
            </a:r>
            <a:r>
              <a:rPr lang="en-US" altLang="zh-CN" b="1" dirty="0"/>
              <a:t>data mining and data analysis</a:t>
            </a:r>
          </a:p>
          <a:p>
            <a:r>
              <a:rPr lang="en-US" altLang="zh-CN" dirty="0"/>
              <a:t>Open source, commercially usable</a:t>
            </a:r>
            <a:endParaRPr lang="en-GB" altLang="zh-CN" dirty="0"/>
          </a:p>
          <a:p>
            <a:endParaRPr lang="en-GB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9390F2-6C0B-4EEF-B382-A510D4B40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2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3735</TotalTime>
  <Words>582</Words>
  <Application>Microsoft Office PowerPoint</Application>
  <PresentationFormat>宽屏</PresentationFormat>
  <Paragraphs>133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微軟正黑體</vt:lpstr>
      <vt:lpstr>幼圆</vt:lpstr>
      <vt:lpstr>Arial</vt:lpstr>
      <vt:lpstr>Diamond Grid 16x9</vt:lpstr>
      <vt:lpstr>Macao Bus Travel Time Prediction Using  Neural Network</vt:lpstr>
      <vt:lpstr>Outline </vt:lpstr>
      <vt:lpstr>1. Introduction </vt:lpstr>
      <vt:lpstr>1.1 Objective </vt:lpstr>
      <vt:lpstr>2. Background and related work </vt:lpstr>
      <vt:lpstr>2.1 Population and public transport in Macao </vt:lpstr>
      <vt:lpstr>2.2 Big Data </vt:lpstr>
      <vt:lpstr>2.3 Neural Network </vt:lpstr>
      <vt:lpstr>2.4 The Main Software tools Used </vt:lpstr>
      <vt:lpstr>2.5 Related Work </vt:lpstr>
      <vt:lpstr>2.5 Related Work </vt:lpstr>
      <vt:lpstr>2.5 Related Work </vt:lpstr>
      <vt:lpstr>3. Design Approach </vt:lpstr>
      <vt:lpstr>3.1 System Structure </vt:lpstr>
      <vt:lpstr>3.2 Neural Network </vt:lpstr>
      <vt:lpstr>3.2 Neural Network </vt:lpstr>
      <vt:lpstr>3.2 Web Framework </vt:lpstr>
      <vt:lpstr>4. Implementation </vt:lpstr>
      <vt:lpstr>4.2 Neural Network Implementation </vt:lpstr>
      <vt:lpstr>5. Result and Discussion </vt:lpstr>
      <vt:lpstr>5.1 Project Outcome </vt:lpstr>
      <vt:lpstr>5.2 Testing and Analysis </vt:lpstr>
      <vt:lpstr>6. Conclusion and Further Work </vt:lpstr>
      <vt:lpstr>The end! Thank you!  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English</dc:creator>
  <cp:lastModifiedBy>Chris</cp:lastModifiedBy>
  <cp:revision>219</cp:revision>
  <dcterms:created xsi:type="dcterms:W3CDTF">2017-10-04T08:25:00Z</dcterms:created>
  <dcterms:modified xsi:type="dcterms:W3CDTF">2019-04-08T07:32:41Z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KSOProductBuildVer">
    <vt:lpwstr>2052-10.1.0.7224</vt:lpwstr>
  </property>
</Properties>
</file>