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75" r:id="rId6"/>
    <p:sldId id="261" r:id="rId7"/>
    <p:sldId id="276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412" autoAdjust="0"/>
  </p:normalViewPr>
  <p:slideViewPr>
    <p:cSldViewPr snapToGrid="0">
      <p:cViewPr varScale="1">
        <p:scale>
          <a:sx n="98" d="100"/>
          <a:sy n="98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3DB5-9D3B-4DA4-99E2-F4B3869E209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8F386-4EA2-4284-91BE-279FBDD29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2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5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2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6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5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2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95A7-9DD9-41EF-993E-97BF4970DEE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B7E9-376A-4B28-9288-D92BE2E3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5260" y="413358"/>
            <a:ext cx="12192000" cy="3469710"/>
          </a:xfrm>
        </p:spPr>
        <p:txBody>
          <a:bodyPr>
            <a:normAutofit/>
          </a:bodyPr>
          <a:lstStyle/>
          <a:p>
            <a:r>
              <a:rPr lang="en-US" altLang="zh-CN" dirty="0"/>
              <a:t>Faster R-CNN: Towards Real-Time Object</a:t>
            </a:r>
            <a:br>
              <a:rPr lang="en-US" altLang="zh-CN" dirty="0"/>
            </a:br>
            <a:r>
              <a:rPr lang="en-US" altLang="zh-CN" dirty="0"/>
              <a:t>Detection with Region Proposal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29795"/>
            <a:ext cx="9144000" cy="1655762"/>
          </a:xfrm>
        </p:spPr>
        <p:txBody>
          <a:bodyPr/>
          <a:lstStyle/>
          <a:p>
            <a:r>
              <a:rPr lang="en-US" altLang="zh-CN" dirty="0" err="1"/>
              <a:t>Shaoqing</a:t>
            </a:r>
            <a:r>
              <a:rPr lang="en-US" altLang="zh-CN" dirty="0"/>
              <a:t> Ren et.al. in NIPS 2015, Cited by 13699 before 11.25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58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50BF60-56AE-468C-8224-11313754EADD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之后输出</a:t>
            </a:r>
            <a:r>
              <a:rPr lang="en-US" altLang="zh-CN" sz="2400" dirty="0"/>
              <a:t>proposal=[x1, y1, x2, y2]</a:t>
            </a:r>
            <a:r>
              <a:rPr lang="zh-CN" altLang="en-US" sz="2400" dirty="0"/>
              <a:t>，注意，由于在第三步中将</a:t>
            </a:r>
            <a:r>
              <a:rPr lang="en-US" altLang="zh-CN" sz="2400" dirty="0"/>
              <a:t>anchors</a:t>
            </a:r>
            <a:r>
              <a:rPr lang="zh-CN" altLang="en-US" sz="2400" dirty="0"/>
              <a:t>映射回原图判断是否超出边界，所以这里输出的</a:t>
            </a:r>
            <a:r>
              <a:rPr lang="en-US" altLang="zh-CN" sz="2400" dirty="0"/>
              <a:t>proposal</a:t>
            </a:r>
            <a:r>
              <a:rPr lang="zh-CN" altLang="en-US" sz="2400" dirty="0"/>
              <a:t>是对应</a:t>
            </a:r>
            <a:r>
              <a:rPr lang="en-US" altLang="zh-CN" sz="2400" dirty="0" err="1"/>
              <a:t>MxN</a:t>
            </a:r>
            <a:r>
              <a:rPr lang="zh-CN" altLang="en-US" sz="2400" dirty="0"/>
              <a:t>输入图像尺度的</a:t>
            </a:r>
            <a:endParaRPr lang="en-US" altLang="zh-CN" sz="2400" dirty="0"/>
          </a:p>
          <a:p>
            <a:r>
              <a:rPr lang="en-US" altLang="zh-CN" sz="2400" dirty="0"/>
              <a:t>RPN</a:t>
            </a:r>
            <a:r>
              <a:rPr lang="zh-CN" altLang="en-US" sz="2400" dirty="0"/>
              <a:t>网络结构就介绍到这里，总结起来就是：</a:t>
            </a:r>
          </a:p>
          <a:p>
            <a:r>
              <a:rPr lang="zh-CN" altLang="en-US" sz="2400" b="1" dirty="0"/>
              <a:t>生成</a:t>
            </a:r>
            <a:r>
              <a:rPr lang="en-US" altLang="zh-CN" sz="2400" b="1" dirty="0"/>
              <a:t>anchors</a:t>
            </a:r>
            <a:r>
              <a:rPr lang="zh-CN" altLang="en-US" sz="2400" b="1" dirty="0"/>
              <a:t>→</a:t>
            </a:r>
            <a:r>
              <a:rPr lang="en-US" altLang="zh-CN" sz="2400" b="1" dirty="0" err="1"/>
              <a:t>softmax</a:t>
            </a:r>
            <a:r>
              <a:rPr lang="zh-CN" altLang="en-US" sz="2400" b="1" dirty="0"/>
              <a:t>分类器提取前景→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bbox</a:t>
            </a:r>
            <a:r>
              <a:rPr lang="zh-CN" altLang="en-US" sz="2400" b="1" dirty="0"/>
              <a:t>回归坐标→</a:t>
            </a:r>
            <a:r>
              <a:rPr lang="en-US" altLang="zh-CN" sz="2400" b="1" dirty="0"/>
              <a:t>Proposal Layer</a:t>
            </a:r>
            <a:r>
              <a:rPr lang="zh-CN" altLang="en-US" sz="2400" b="1" dirty="0"/>
              <a:t>生成</a:t>
            </a:r>
            <a:r>
              <a:rPr lang="en-US" altLang="zh-CN" sz="2400" b="1" dirty="0"/>
              <a:t>proposals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F6EFA1-CA3F-4CC8-9133-EBB2DB3F043D}"/>
              </a:ext>
            </a:extLst>
          </p:cNvPr>
          <p:cNvSpPr txBox="1"/>
          <p:nvPr/>
        </p:nvSpPr>
        <p:spPr>
          <a:xfrm>
            <a:off x="-20516" y="1779828"/>
            <a:ext cx="12212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 Pooling</a:t>
            </a:r>
            <a:r>
              <a:rPr lang="zh-CN" altLang="en-US" sz="2400" dirty="0"/>
              <a:t>层则负责收集</a:t>
            </a:r>
            <a:r>
              <a:rPr lang="en-US" altLang="zh-CN" sz="2400" dirty="0"/>
              <a:t>proposal</a:t>
            </a:r>
            <a:r>
              <a:rPr lang="zh-CN" altLang="en-US" sz="2400" dirty="0"/>
              <a:t>，并计算出</a:t>
            </a:r>
            <a:r>
              <a:rPr lang="en-US" altLang="zh-CN" sz="2400" dirty="0"/>
              <a:t>proposal feature maps</a:t>
            </a:r>
            <a:r>
              <a:rPr lang="zh-CN" altLang="en-US" sz="2400" dirty="0"/>
              <a:t>，送入后续网络。从前面图中可以看到</a:t>
            </a:r>
            <a:r>
              <a:rPr lang="en-US" altLang="zh-CN" sz="2400" dirty="0" err="1"/>
              <a:t>Rol</a:t>
            </a:r>
            <a:r>
              <a:rPr lang="en-US" altLang="zh-CN" sz="2400" dirty="0"/>
              <a:t> pooling</a:t>
            </a:r>
            <a:r>
              <a:rPr lang="zh-CN" altLang="en-US" sz="2400" dirty="0"/>
              <a:t>层有</a:t>
            </a:r>
            <a:r>
              <a:rPr lang="en-US" altLang="zh-CN" sz="2400" dirty="0"/>
              <a:t>2</a:t>
            </a:r>
            <a:r>
              <a:rPr lang="zh-CN" altLang="en-US" sz="2400" dirty="0"/>
              <a:t>个输入：</a:t>
            </a:r>
            <a:endParaRPr lang="en-US" altLang="zh-CN" sz="2400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、原始的</a:t>
            </a:r>
            <a:r>
              <a:rPr lang="en-US" altLang="zh-CN" sz="2400" b="1" dirty="0"/>
              <a:t>feature maps</a:t>
            </a:r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RPN</a:t>
            </a:r>
            <a:r>
              <a:rPr lang="zh-CN" altLang="en-US" sz="2400" b="1" dirty="0"/>
              <a:t>输出的</a:t>
            </a:r>
            <a:r>
              <a:rPr lang="en-US" altLang="zh-CN" sz="2400" b="1" dirty="0"/>
              <a:t>proposal boxes</a:t>
            </a:r>
            <a:r>
              <a:rPr lang="zh-CN" altLang="en-US" sz="2400" b="1" dirty="0"/>
              <a:t>（大小各不相同）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5B034-FA4D-4574-9CAA-F72F42BAF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8534400" cy="188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77EACC-329E-4A58-80B2-CC29FFEB7933}"/>
              </a:ext>
            </a:extLst>
          </p:cNvPr>
          <p:cNvSpPr txBox="1"/>
          <p:nvPr/>
        </p:nvSpPr>
        <p:spPr>
          <a:xfrm>
            <a:off x="-20516" y="5314950"/>
            <a:ext cx="12212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传统的</a:t>
            </a:r>
            <a:r>
              <a:rPr lang="en-US" altLang="zh-CN" sz="2400" dirty="0"/>
              <a:t>CNN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AlexNet</a:t>
            </a:r>
            <a:r>
              <a:rPr lang="zh-CN" altLang="en-US" sz="2400" dirty="0"/>
              <a:t>，</a:t>
            </a:r>
            <a:r>
              <a:rPr lang="en-US" altLang="zh-CN" sz="2400" dirty="0"/>
              <a:t>VGG</a:t>
            </a:r>
            <a:r>
              <a:rPr lang="zh-CN" altLang="en-US" sz="2400" dirty="0"/>
              <a:t>等）对于输入图像尺寸不固定采用的方法一般为上图两种方式，可以看到无论采取那种办法都不好，要么</a:t>
            </a:r>
            <a:r>
              <a:rPr lang="en-US" altLang="zh-CN" sz="2400" dirty="0"/>
              <a:t>crop</a:t>
            </a:r>
            <a:r>
              <a:rPr lang="zh-CN" altLang="en-US" sz="2400" dirty="0"/>
              <a:t>后破坏了图像的完整结构，要么</a:t>
            </a:r>
            <a:r>
              <a:rPr lang="en-US" altLang="zh-CN" sz="2400" dirty="0"/>
              <a:t>warp</a:t>
            </a:r>
            <a:r>
              <a:rPr lang="zh-CN" altLang="en-US" sz="2400" dirty="0"/>
              <a:t>破坏了图像原始形状信息，所以</a:t>
            </a:r>
            <a:r>
              <a:rPr lang="en-US" altLang="zh-CN" sz="2400" dirty="0"/>
              <a:t>Faster RCNN</a:t>
            </a:r>
            <a:r>
              <a:rPr lang="zh-CN" altLang="en-US" sz="2400" dirty="0"/>
              <a:t>中提出了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 Pooling</a:t>
            </a:r>
            <a:r>
              <a:rPr lang="zh-CN" altLang="en-US" sz="2400" dirty="0"/>
              <a:t>解决这个问题（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 Pooling</a:t>
            </a:r>
            <a:r>
              <a:rPr lang="zh-CN" altLang="en-US" sz="2400" dirty="0"/>
              <a:t>是从</a:t>
            </a:r>
            <a:r>
              <a:rPr lang="en-US" altLang="zh-CN" sz="2400" dirty="0"/>
              <a:t>SPP</a:t>
            </a:r>
            <a:r>
              <a:rPr lang="zh-CN" altLang="en-US" sz="2400" dirty="0"/>
              <a:t>发展而来）</a:t>
            </a:r>
          </a:p>
        </p:txBody>
      </p:sp>
    </p:spTree>
    <p:extLst>
      <p:ext uri="{BB962C8B-B14F-4D97-AF65-F5344CB8AC3E}">
        <p14:creationId xmlns:p14="http://schemas.microsoft.com/office/powerpoint/2010/main" val="101620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1C5F66-0ED5-4784-B493-70D81004EEA8}"/>
              </a:ext>
            </a:extLst>
          </p:cNvPr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RoI</a:t>
            </a:r>
            <a:r>
              <a:rPr lang="en-US" altLang="zh-CN" sz="2800" dirty="0"/>
              <a:t> Pooling layer forward</a:t>
            </a:r>
            <a:r>
              <a:rPr lang="zh-CN" altLang="en-US" sz="2800" dirty="0"/>
              <a:t>过程：在之前有明确提到：</a:t>
            </a:r>
            <a:r>
              <a:rPr lang="en-US" altLang="zh-CN" sz="2800" dirty="0"/>
              <a:t>proposal=[x1, y1, x2, y2]</a:t>
            </a:r>
            <a:r>
              <a:rPr lang="zh-CN" altLang="en-US" sz="2800" dirty="0"/>
              <a:t>是对应</a:t>
            </a:r>
            <a:r>
              <a:rPr lang="en-US" altLang="zh-CN" sz="2800" dirty="0" err="1"/>
              <a:t>MxN</a:t>
            </a:r>
            <a:r>
              <a:rPr lang="zh-CN" altLang="en-US" sz="2800" dirty="0"/>
              <a:t>尺度的，所以首先将其映射回</a:t>
            </a:r>
            <a:r>
              <a:rPr lang="en-US" altLang="zh-CN" sz="2800" dirty="0"/>
              <a:t>(M/16)x(N/16)</a:t>
            </a:r>
            <a:r>
              <a:rPr lang="zh-CN" altLang="en-US" sz="2800" dirty="0"/>
              <a:t>大小的</a:t>
            </a:r>
            <a:r>
              <a:rPr lang="en-US" altLang="zh-CN" sz="2800" dirty="0"/>
              <a:t>feature maps</a:t>
            </a:r>
            <a:r>
              <a:rPr lang="zh-CN" altLang="en-US" sz="2800" dirty="0"/>
              <a:t>尺度；之后将每个</a:t>
            </a:r>
            <a:r>
              <a:rPr lang="en-US" altLang="zh-CN" sz="2800" dirty="0"/>
              <a:t>proposal</a:t>
            </a:r>
            <a:r>
              <a:rPr lang="zh-CN" altLang="en-US" sz="2800" dirty="0"/>
              <a:t>水平和竖直都分为</a:t>
            </a:r>
            <a:r>
              <a:rPr lang="en-US" altLang="zh-CN" sz="2800" dirty="0"/>
              <a:t>7</a:t>
            </a:r>
            <a:r>
              <a:rPr lang="zh-CN" altLang="en-US" sz="2800" dirty="0"/>
              <a:t>份，对每一份都进行</a:t>
            </a:r>
            <a:r>
              <a:rPr lang="en-US" altLang="zh-CN" sz="2800" dirty="0"/>
              <a:t>max pooling</a:t>
            </a:r>
            <a:r>
              <a:rPr lang="zh-CN" altLang="en-US" sz="2800" dirty="0"/>
              <a:t>处理。这样处理后，即使大小不同的</a:t>
            </a:r>
            <a:r>
              <a:rPr lang="en-US" altLang="zh-CN" sz="2800" dirty="0"/>
              <a:t>proposal</a:t>
            </a:r>
            <a:r>
              <a:rPr lang="zh-CN" altLang="en-US" sz="2800" dirty="0"/>
              <a:t>，输出结果都是</a:t>
            </a:r>
            <a:r>
              <a:rPr lang="en-US" altLang="zh-CN" sz="2800" dirty="0"/>
              <a:t>7x7</a:t>
            </a:r>
            <a:r>
              <a:rPr lang="zh-CN" altLang="en-US" sz="2800" dirty="0"/>
              <a:t>大小，实现了固定长度输出。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A394C-C8FF-4464-BC89-D79022B2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15" y="2584174"/>
            <a:ext cx="8424369" cy="42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4E8DDA-1A1D-4718-A48D-E98CFDEB53EE}"/>
              </a:ext>
            </a:extLst>
          </p:cNvPr>
          <p:cNvSpPr txBox="1"/>
          <p:nvPr/>
        </p:nvSpPr>
        <p:spPr>
          <a:xfrm>
            <a:off x="0" y="8654"/>
            <a:ext cx="1039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Classification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26D1F-78BC-4F60-850A-83EA2383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05" y="4711300"/>
            <a:ext cx="8087189" cy="1861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9885A1-01BB-493B-AFF8-91F5560006FB}"/>
              </a:ext>
            </a:extLst>
          </p:cNvPr>
          <p:cNvSpPr txBox="1"/>
          <p:nvPr/>
        </p:nvSpPr>
        <p:spPr>
          <a:xfrm>
            <a:off x="-1" y="112872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</a:t>
            </a:r>
            <a:r>
              <a:rPr lang="en-US" altLang="zh-CN" sz="3200" dirty="0" err="1"/>
              <a:t>RoI</a:t>
            </a:r>
            <a:r>
              <a:rPr lang="en-US" altLang="zh-CN" sz="3200" dirty="0"/>
              <a:t> Pooling</a:t>
            </a:r>
            <a:r>
              <a:rPr lang="zh-CN" altLang="en-US" sz="3200" dirty="0"/>
              <a:t>获取到</a:t>
            </a:r>
            <a:r>
              <a:rPr lang="en-US" altLang="zh-CN" sz="3200" dirty="0"/>
              <a:t>7x7=49</a:t>
            </a:r>
            <a:r>
              <a:rPr lang="zh-CN" altLang="en-US" sz="3200" dirty="0"/>
              <a:t>大小的</a:t>
            </a:r>
            <a:r>
              <a:rPr lang="en-US" altLang="zh-CN" sz="3200" dirty="0"/>
              <a:t>proposal feature maps</a:t>
            </a:r>
            <a:r>
              <a:rPr lang="zh-CN" altLang="en-US" sz="3200" dirty="0"/>
              <a:t>后，送入后续网络，可以看到做了如下两件事：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、通过全连接和</a:t>
            </a:r>
            <a:r>
              <a:rPr lang="en-US" altLang="zh-CN" sz="3200" b="1" dirty="0" err="1"/>
              <a:t>softmax</a:t>
            </a:r>
            <a:r>
              <a:rPr lang="zh-CN" altLang="en-US" sz="3200" b="1" dirty="0"/>
              <a:t>对</a:t>
            </a:r>
            <a:r>
              <a:rPr lang="en-US" altLang="zh-CN" sz="3200" b="1" dirty="0"/>
              <a:t>proposals</a:t>
            </a:r>
            <a:r>
              <a:rPr lang="zh-CN" altLang="en-US" sz="3200" b="1" dirty="0"/>
              <a:t>进行分类。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、再次对</a:t>
            </a:r>
            <a:r>
              <a:rPr lang="en-US" altLang="zh-CN" sz="3200" b="1" dirty="0"/>
              <a:t>proposals</a:t>
            </a:r>
            <a:r>
              <a:rPr lang="zh-CN" altLang="en-US" sz="3200" b="1" dirty="0"/>
              <a:t>进行</a:t>
            </a:r>
            <a:r>
              <a:rPr lang="en-US" altLang="zh-CN" sz="3200" b="1" dirty="0"/>
              <a:t>bounding box regression</a:t>
            </a:r>
            <a:r>
              <a:rPr lang="zh-CN" altLang="en-US" sz="3200" b="1" dirty="0"/>
              <a:t>，获取更高精度的</a:t>
            </a:r>
            <a:r>
              <a:rPr lang="en-US" altLang="zh-CN" sz="3200" b="1" dirty="0" err="1"/>
              <a:t>rect</a:t>
            </a:r>
            <a:r>
              <a:rPr lang="en-US" altLang="zh-CN" sz="3200" b="1" dirty="0"/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261727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B3F5DE-84BC-448E-A33D-1AAA14CFCB67}"/>
              </a:ext>
            </a:extLst>
          </p:cNvPr>
          <p:cNvSpPr txBox="1"/>
          <p:nvPr/>
        </p:nvSpPr>
        <p:spPr>
          <a:xfrm>
            <a:off x="3363057" y="3044279"/>
            <a:ext cx="5465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That’s all, Thanks</a:t>
            </a:r>
          </a:p>
        </p:txBody>
      </p:sp>
    </p:spTree>
    <p:extLst>
      <p:ext uri="{BB962C8B-B14F-4D97-AF65-F5344CB8AC3E}">
        <p14:creationId xmlns:p14="http://schemas.microsoft.com/office/powerpoint/2010/main" val="183774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87CF-F91A-4ED8-9348-7E6B0F5E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检测任务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4E22-7698-4D7E-8FC6-DB63DC8A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930775"/>
          </a:xfrm>
        </p:spPr>
        <p:txBody>
          <a:bodyPr/>
          <a:lstStyle/>
          <a:p>
            <a:r>
              <a:rPr lang="zh-CN" altLang="en-US" dirty="0"/>
              <a:t>输入：一张图。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输出：目标位置和分类结果。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图→特征图→</a:t>
            </a:r>
            <a:r>
              <a:rPr lang="en-US" altLang="zh-CN" b="1" dirty="0"/>
              <a:t>anchor box</a:t>
            </a:r>
            <a:r>
              <a:rPr lang="zh-CN" altLang="en-US" b="1" dirty="0"/>
              <a:t>→分类前后背景→前景</a:t>
            </a:r>
            <a:r>
              <a:rPr lang="en-US" altLang="zh-CN" b="1" dirty="0" err="1"/>
              <a:t>ROIpooling</a:t>
            </a:r>
            <a:r>
              <a:rPr lang="zh-CN" altLang="en-US" b="1" dirty="0"/>
              <a:t>→确定类别、位置</a:t>
            </a: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分类：全连接层</a:t>
            </a:r>
            <a:r>
              <a:rPr lang="en-US" altLang="zh-CN" dirty="0"/>
              <a:t>SOFTMAX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5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04DF413B-A658-428C-9BAE-EC7936C98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66" y="351143"/>
            <a:ext cx="5840134" cy="5825820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A3FBF6F2-73AC-486E-A8F7-694C17688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50"/>
            <a:ext cx="12125675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3FDE-FBC7-492C-AD5A-AFC667A7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回归的原理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D068-E598-4BF4-B4FE-40376DE8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775"/>
            <a:ext cx="7842860" cy="4035425"/>
          </a:xfrm>
        </p:spPr>
        <p:txBody>
          <a:bodyPr>
            <a:normAutofit/>
          </a:bodyPr>
          <a:lstStyle/>
          <a:p>
            <a:r>
              <a:rPr lang="zh-CN" altLang="en-US" dirty="0"/>
              <a:t>窗口： </a:t>
            </a:r>
            <a:r>
              <a:rPr lang="en-US" altLang="zh-CN" dirty="0"/>
              <a:t>(x, y, w, h)</a:t>
            </a:r>
            <a:r>
              <a:rPr lang="zh-CN" altLang="en-US" dirty="0"/>
              <a:t>，分别表示窗口的中心点坐标和宽高。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如图，红色的框</a:t>
            </a:r>
            <a:r>
              <a:rPr lang="en-US" altLang="zh-CN" dirty="0"/>
              <a:t>A</a:t>
            </a:r>
            <a:r>
              <a:rPr lang="zh-CN" altLang="en-US" dirty="0"/>
              <a:t>代表</a:t>
            </a:r>
            <a:r>
              <a:rPr lang="en-US" altLang="zh-CN" dirty="0"/>
              <a:t>anchors</a:t>
            </a:r>
            <a:r>
              <a:rPr lang="zh-CN" altLang="en-US" dirty="0"/>
              <a:t>，绿色的框</a:t>
            </a:r>
            <a:r>
              <a:rPr lang="en-US" altLang="zh-CN" dirty="0"/>
              <a:t>G</a:t>
            </a:r>
            <a:r>
              <a:rPr lang="zh-CN" altLang="en-US" dirty="0"/>
              <a:t>代表目标的</a:t>
            </a:r>
            <a:r>
              <a:rPr lang="en-US" altLang="zh-CN" dirty="0"/>
              <a:t>GT</a:t>
            </a:r>
            <a:r>
              <a:rPr lang="zh-CN" altLang="en-US" dirty="0"/>
              <a:t>，我们的目标是寻找一种关系，使得输入原始的</a:t>
            </a:r>
            <a:r>
              <a:rPr lang="en-US" altLang="zh-CN" dirty="0"/>
              <a:t>anchor A</a:t>
            </a:r>
            <a:r>
              <a:rPr lang="zh-CN" altLang="en-US" dirty="0"/>
              <a:t>经过映射得到一个跟真实窗口</a:t>
            </a:r>
            <a:r>
              <a:rPr lang="en-US" altLang="zh-CN" dirty="0"/>
              <a:t>G</a:t>
            </a:r>
            <a:r>
              <a:rPr lang="zh-CN" altLang="en-US" dirty="0"/>
              <a:t>更接近的回归窗口</a:t>
            </a:r>
            <a:r>
              <a:rPr lang="en-US" altLang="zh-CN" dirty="0"/>
              <a:t>G'</a:t>
            </a:r>
            <a:r>
              <a:rPr lang="zh-CN" altLang="en-US" dirty="0"/>
              <a:t>，即：给定</a:t>
            </a:r>
            <a:r>
              <a:rPr lang="en-US" altLang="zh-CN" dirty="0"/>
              <a:t>anchor A=(Ax, Ay, Aw, Ah)</a:t>
            </a:r>
            <a:r>
              <a:rPr lang="zh-CN" altLang="en-US" dirty="0"/>
              <a:t>，</a:t>
            </a:r>
            <a:r>
              <a:rPr lang="en-US" altLang="zh-CN" dirty="0"/>
              <a:t>GT=[</a:t>
            </a:r>
            <a:r>
              <a:rPr lang="en-US" altLang="zh-CN" dirty="0" err="1"/>
              <a:t>Gx</a:t>
            </a:r>
            <a:r>
              <a:rPr lang="en-US" altLang="zh-CN" dirty="0"/>
              <a:t>, </a:t>
            </a:r>
            <a:r>
              <a:rPr lang="en-US" altLang="zh-CN" dirty="0" err="1"/>
              <a:t>Gy</a:t>
            </a:r>
            <a:r>
              <a:rPr lang="en-US" altLang="zh-CN" dirty="0"/>
              <a:t>, </a:t>
            </a:r>
            <a:r>
              <a:rPr lang="en-US" altLang="zh-CN" dirty="0" err="1"/>
              <a:t>Gw</a:t>
            </a:r>
            <a:r>
              <a:rPr lang="en-US" altLang="zh-CN" dirty="0"/>
              <a:t>, </a:t>
            </a:r>
            <a:r>
              <a:rPr lang="en-US" altLang="zh-CN" dirty="0" err="1"/>
              <a:t>Gh</a:t>
            </a:r>
            <a:r>
              <a:rPr lang="en-US" altLang="zh-CN" dirty="0"/>
              <a:t>]</a:t>
            </a:r>
            <a:r>
              <a:rPr lang="zh-CN" altLang="en-US" dirty="0"/>
              <a:t>，寻找一种变换</a:t>
            </a:r>
            <a:r>
              <a:rPr lang="en-US" altLang="zh-CN" b="1" dirty="0"/>
              <a:t>F</a:t>
            </a:r>
            <a:r>
              <a:rPr lang="zh-CN" altLang="en-US" dirty="0"/>
              <a:t>：</a:t>
            </a:r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E96B0F47-1536-43C0-925C-A29236BF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60" y="77603"/>
            <a:ext cx="3612540" cy="3379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F68B5-983E-4541-AA45-9EA82DFF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3530"/>
            <a:ext cx="3131041" cy="950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DEE97-7A07-4335-BF3F-8CBD25D3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5573"/>
            <a:ext cx="3008115" cy="949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5EA58-400F-42CD-931A-6BEFDDFCE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529" y="5172590"/>
            <a:ext cx="2895343" cy="75064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128967-4CB6-4274-AA79-67B7F2E2F1BF}"/>
              </a:ext>
            </a:extLst>
          </p:cNvPr>
          <p:cNvSpPr/>
          <p:nvPr/>
        </p:nvSpPr>
        <p:spPr>
          <a:xfrm>
            <a:off x="3008115" y="5422900"/>
            <a:ext cx="724414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B11E50-6B99-4530-AE90-73138D501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360" y="5910534"/>
            <a:ext cx="4962640" cy="911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65E0D-D784-4DBA-9A06-985B1CD1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851" y="4346575"/>
            <a:ext cx="3604653" cy="103695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4BE9185-F248-4BA1-8D0B-6A09BB0B39F7}"/>
              </a:ext>
            </a:extLst>
          </p:cNvPr>
          <p:cNvSpPr/>
          <p:nvPr/>
        </p:nvSpPr>
        <p:spPr>
          <a:xfrm>
            <a:off x="9448800" y="5580062"/>
            <a:ext cx="215900" cy="343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663B08-0072-4412-8F98-E3B3269B1C7E}"/>
              </a:ext>
            </a:extLst>
          </p:cNvPr>
          <p:cNvSpPr/>
          <p:nvPr/>
        </p:nvSpPr>
        <p:spPr>
          <a:xfrm rot="20577436">
            <a:off x="6675853" y="4948699"/>
            <a:ext cx="1131947" cy="49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>
            <a:extLst>
              <a:ext uri="{FF2B5EF4-FFF2-40B4-BE49-F238E27FC236}">
                <a16:creationId xmlns:a16="http://schemas.microsoft.com/office/drawing/2014/main" id="{F67990AD-B513-4791-8FC4-B5290AABA2B9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Conv layers</a:t>
            </a:r>
            <a:r>
              <a:rPr lang="zh-CN" altLang="en-US" sz="3600" dirty="0"/>
              <a:t>部分共有</a:t>
            </a:r>
            <a:r>
              <a:rPr lang="en-US" altLang="zh-CN" sz="3600" dirty="0"/>
              <a:t>13</a:t>
            </a:r>
            <a:r>
              <a:rPr lang="zh-CN" altLang="en-US" sz="3600" dirty="0"/>
              <a:t>个</a:t>
            </a:r>
            <a:r>
              <a:rPr lang="en-US" altLang="zh-CN" sz="3600" dirty="0"/>
              <a:t>conv</a:t>
            </a:r>
            <a:r>
              <a:rPr lang="zh-CN" altLang="en-US" sz="3600" dirty="0"/>
              <a:t>层，</a:t>
            </a:r>
            <a:r>
              <a:rPr lang="en-US" altLang="zh-CN" sz="3600" dirty="0"/>
              <a:t>13</a:t>
            </a:r>
            <a:r>
              <a:rPr lang="zh-CN" altLang="en-US" sz="3600" dirty="0"/>
              <a:t>个</a:t>
            </a:r>
            <a:r>
              <a:rPr lang="en-US" altLang="zh-CN" sz="3600" dirty="0" err="1"/>
              <a:t>relu</a:t>
            </a:r>
            <a:r>
              <a:rPr lang="zh-CN" altLang="en-US" sz="3600" dirty="0"/>
              <a:t>层，</a:t>
            </a:r>
            <a:r>
              <a:rPr lang="en-US" altLang="zh-CN" sz="3600" dirty="0"/>
              <a:t>4</a:t>
            </a:r>
            <a:r>
              <a:rPr lang="zh-CN" altLang="en-US" sz="3600" dirty="0"/>
              <a:t>个</a:t>
            </a:r>
            <a:r>
              <a:rPr lang="en-US" altLang="zh-CN" sz="3600" dirty="0"/>
              <a:t>pooling</a:t>
            </a:r>
            <a:r>
              <a:rPr lang="zh-CN" altLang="en-US" sz="3600" dirty="0"/>
              <a:t>层。在</a:t>
            </a:r>
            <a:r>
              <a:rPr lang="en-US" altLang="zh-CN" sz="3600" dirty="0"/>
              <a:t>Conv layers</a:t>
            </a:r>
            <a:r>
              <a:rPr lang="zh-CN" altLang="en-US" sz="3600" dirty="0"/>
              <a:t>中：所有的</a:t>
            </a:r>
            <a:r>
              <a:rPr lang="en-US" altLang="zh-CN" sz="3600" dirty="0"/>
              <a:t>conv</a:t>
            </a:r>
            <a:r>
              <a:rPr lang="zh-CN" altLang="en-US" sz="3600" dirty="0"/>
              <a:t>层都是：</a:t>
            </a:r>
            <a:r>
              <a:rPr lang="en-US" altLang="zh-CN" sz="3600" dirty="0" err="1"/>
              <a:t>kernel_size</a:t>
            </a:r>
            <a:r>
              <a:rPr lang="en-US" altLang="zh-CN" sz="3600" dirty="0"/>
              <a:t>=3</a:t>
            </a:r>
            <a:r>
              <a:rPr lang="zh-CN" altLang="en-US" sz="3600" dirty="0"/>
              <a:t>，</a:t>
            </a:r>
            <a:r>
              <a:rPr lang="en-US" altLang="zh-CN" sz="3600" dirty="0"/>
              <a:t>pad=1</a:t>
            </a:r>
            <a:r>
              <a:rPr lang="zh-CN" altLang="en-US" sz="3600" dirty="0"/>
              <a:t>，所有的</a:t>
            </a:r>
            <a:r>
              <a:rPr lang="en-US" altLang="zh-CN" sz="3600" dirty="0"/>
              <a:t>pooling</a:t>
            </a:r>
            <a:r>
              <a:rPr lang="zh-CN" altLang="en-US" sz="3600" dirty="0"/>
              <a:t>层都是：</a:t>
            </a:r>
            <a:r>
              <a:rPr lang="en-US" altLang="zh-CN" sz="3600" dirty="0" err="1"/>
              <a:t>kernel_size</a:t>
            </a:r>
            <a:r>
              <a:rPr lang="en-US" altLang="zh-CN" sz="3600" dirty="0"/>
              <a:t>=2</a:t>
            </a:r>
            <a:r>
              <a:rPr lang="zh-CN" altLang="en-US" sz="3600" dirty="0"/>
              <a:t>，</a:t>
            </a:r>
            <a:r>
              <a:rPr lang="en-US" altLang="zh-CN" sz="3600" dirty="0"/>
              <a:t>stride=2</a:t>
            </a:r>
            <a:r>
              <a:rPr lang="zh-CN" altLang="en-US" sz="3600" dirty="0"/>
              <a:t>。最终一张</a:t>
            </a:r>
            <a:r>
              <a:rPr lang="en-US" altLang="zh-CN" sz="3600" dirty="0"/>
              <a:t>M x N</a:t>
            </a:r>
            <a:r>
              <a:rPr lang="zh-CN" altLang="en-US" sz="3600" dirty="0"/>
              <a:t>的图像经过</a:t>
            </a:r>
            <a:r>
              <a:rPr lang="en-US" altLang="zh-CN" sz="3600" dirty="0"/>
              <a:t>Conv layers</a:t>
            </a:r>
            <a:r>
              <a:rPr lang="zh-CN" altLang="en-US" sz="3600" dirty="0"/>
              <a:t>之后固定变为</a:t>
            </a:r>
            <a:r>
              <a:rPr lang="en-US" altLang="zh-CN" sz="3600" dirty="0"/>
              <a:t> </a:t>
            </a:r>
            <a:r>
              <a:rPr lang="pt-BR" altLang="zh-CN" sz="3600" dirty="0"/>
              <a:t>(M/16)x(N/16)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097CD-CD75-405F-8589-8967CF24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4" y="2981434"/>
            <a:ext cx="8985885" cy="34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05D69F-0CBE-4965-AFBF-26811513767C}"/>
              </a:ext>
            </a:extLst>
          </p:cNvPr>
          <p:cNvSpPr txBox="1"/>
          <p:nvPr/>
        </p:nvSpPr>
        <p:spPr>
          <a:xfrm>
            <a:off x="981808" y="3947746"/>
            <a:ext cx="10228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在论文中使用的是</a:t>
            </a:r>
            <a:r>
              <a:rPr lang="en-US" altLang="zh-CN" b="1" dirty="0"/>
              <a:t>ZF model</a:t>
            </a:r>
            <a:r>
              <a:rPr lang="zh-CN" altLang="en-US" b="1" dirty="0"/>
              <a:t>中，其</a:t>
            </a:r>
            <a:r>
              <a:rPr lang="en-US" altLang="zh-CN" b="1" dirty="0"/>
              <a:t>Conv Layers</a:t>
            </a:r>
            <a:r>
              <a:rPr lang="zh-CN" altLang="en-US" b="1" dirty="0"/>
              <a:t>中最后的</a:t>
            </a:r>
            <a:r>
              <a:rPr lang="en-US" altLang="zh-CN" b="1" dirty="0"/>
              <a:t>conv5</a:t>
            </a:r>
            <a:r>
              <a:rPr lang="zh-CN" altLang="en-US" b="1" dirty="0"/>
              <a:t>层</a:t>
            </a:r>
            <a:r>
              <a:rPr lang="en-US" altLang="zh-CN" b="1" dirty="0" err="1"/>
              <a:t>num_output</a:t>
            </a:r>
            <a:r>
              <a:rPr lang="en-US" altLang="zh-CN" b="1" dirty="0"/>
              <a:t>=256</a:t>
            </a:r>
            <a:r>
              <a:rPr lang="zh-CN" altLang="en-US" b="1" dirty="0"/>
              <a:t>，对应生成</a:t>
            </a:r>
            <a:r>
              <a:rPr lang="en-US" altLang="zh-CN" b="1" dirty="0"/>
              <a:t>256</a:t>
            </a:r>
            <a:r>
              <a:rPr lang="zh-CN" altLang="en-US" b="1" dirty="0"/>
              <a:t>张特征图，所以相当于</a:t>
            </a:r>
            <a:r>
              <a:rPr lang="en-US" altLang="zh-CN" b="1" dirty="0"/>
              <a:t>feature map</a:t>
            </a:r>
            <a:r>
              <a:rPr lang="zh-CN" altLang="en-US" b="1" dirty="0"/>
              <a:t>每个点都是</a:t>
            </a:r>
            <a:r>
              <a:rPr lang="en-US" altLang="zh-CN" b="1" dirty="0"/>
              <a:t>256-d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conv5</a:t>
            </a:r>
            <a:r>
              <a:rPr lang="zh-CN" altLang="en-US" b="1" dirty="0"/>
              <a:t>之后，做了</a:t>
            </a:r>
            <a:r>
              <a:rPr lang="en-US" altLang="zh-CN" b="1" dirty="0" err="1"/>
              <a:t>rpn_conv</a:t>
            </a:r>
            <a:r>
              <a:rPr lang="en-US" altLang="zh-CN" b="1" dirty="0"/>
              <a:t>/3x3</a:t>
            </a:r>
            <a:r>
              <a:rPr lang="zh-CN" altLang="en-US" b="1" dirty="0"/>
              <a:t>卷积且</a:t>
            </a:r>
            <a:r>
              <a:rPr lang="en-US" altLang="zh-CN" b="1" dirty="0" err="1"/>
              <a:t>num_output</a:t>
            </a:r>
            <a:r>
              <a:rPr lang="en-US" altLang="zh-CN" b="1" dirty="0"/>
              <a:t>=256</a:t>
            </a:r>
            <a:r>
              <a:rPr lang="zh-CN" altLang="en-US" b="1" dirty="0"/>
              <a:t>，相当于每个点又融合了周围</a:t>
            </a:r>
            <a:r>
              <a:rPr lang="en-US" altLang="zh-CN" b="1" dirty="0"/>
              <a:t>3x3</a:t>
            </a:r>
            <a:r>
              <a:rPr lang="zh-CN" altLang="en-US" b="1" dirty="0"/>
              <a:t>的空间信息，同时</a:t>
            </a:r>
            <a:r>
              <a:rPr lang="en-US" altLang="zh-CN" b="1" dirty="0"/>
              <a:t>256-d</a:t>
            </a:r>
            <a:r>
              <a:rPr lang="zh-CN" altLang="en-US" b="1" dirty="0"/>
              <a:t>不变</a:t>
            </a:r>
            <a:endParaRPr lang="en-US" altLang="zh-CN" b="1" dirty="0"/>
          </a:p>
          <a:p>
            <a:r>
              <a:rPr lang="zh-CN" altLang="en-US" b="1" dirty="0"/>
              <a:t>假设在</a:t>
            </a:r>
            <a:r>
              <a:rPr lang="en-US" altLang="zh-CN" b="1" dirty="0"/>
              <a:t>conv5 feature map</a:t>
            </a:r>
            <a:r>
              <a:rPr lang="zh-CN" altLang="en-US" b="1" dirty="0"/>
              <a:t>中每个点上有</a:t>
            </a:r>
            <a:r>
              <a:rPr lang="en-US" altLang="zh-CN" b="1" dirty="0"/>
              <a:t>k</a:t>
            </a:r>
            <a:r>
              <a:rPr lang="zh-CN" altLang="en-US" b="1" dirty="0"/>
              <a:t>个</a:t>
            </a:r>
            <a:r>
              <a:rPr lang="en-US" altLang="zh-CN" b="1" dirty="0"/>
              <a:t>anchor</a:t>
            </a:r>
            <a:r>
              <a:rPr lang="zh-CN" altLang="en-US" b="1" dirty="0"/>
              <a:t>（默认</a:t>
            </a:r>
            <a:r>
              <a:rPr lang="en-US" altLang="zh-CN" b="1" dirty="0"/>
              <a:t>k=9</a:t>
            </a:r>
            <a:r>
              <a:rPr lang="zh-CN" altLang="en-US" b="1" dirty="0"/>
              <a:t>），而每个</a:t>
            </a:r>
            <a:r>
              <a:rPr lang="en-US" altLang="zh-CN" b="1" dirty="0" err="1"/>
              <a:t>anhcor</a:t>
            </a:r>
            <a:r>
              <a:rPr lang="zh-CN" altLang="en-US" b="1" dirty="0"/>
              <a:t>要分</a:t>
            </a:r>
            <a:r>
              <a:rPr lang="en-US" altLang="zh-CN" b="1" dirty="0"/>
              <a:t>foreground</a:t>
            </a:r>
            <a:r>
              <a:rPr lang="zh-CN" altLang="en-US" b="1" dirty="0"/>
              <a:t>和</a:t>
            </a:r>
            <a:r>
              <a:rPr lang="en-US" altLang="zh-CN" b="1" dirty="0"/>
              <a:t>background</a:t>
            </a:r>
            <a:r>
              <a:rPr lang="zh-CN" altLang="en-US" b="1" dirty="0"/>
              <a:t>，所以每个点由</a:t>
            </a:r>
            <a:r>
              <a:rPr lang="en-US" altLang="zh-CN" b="1" dirty="0"/>
              <a:t>256d feature</a:t>
            </a:r>
            <a:r>
              <a:rPr lang="zh-CN" altLang="en-US" b="1" dirty="0"/>
              <a:t>转化为</a:t>
            </a:r>
            <a:r>
              <a:rPr lang="en-US" altLang="zh-CN" b="1" dirty="0" err="1"/>
              <a:t>cls</a:t>
            </a:r>
            <a:r>
              <a:rPr lang="en-US" altLang="zh-CN" b="1" dirty="0"/>
              <a:t>=2k scores</a:t>
            </a:r>
            <a:r>
              <a:rPr lang="zh-CN" altLang="en-US" b="1" dirty="0"/>
              <a:t>；而每个</a:t>
            </a:r>
            <a:r>
              <a:rPr lang="en-US" altLang="zh-CN" b="1" dirty="0"/>
              <a:t>anchor</a:t>
            </a:r>
            <a:r>
              <a:rPr lang="zh-CN" altLang="en-US" b="1" dirty="0"/>
              <a:t>都有</a:t>
            </a:r>
            <a:r>
              <a:rPr lang="en-US" altLang="zh-CN" b="1" dirty="0"/>
              <a:t>[x, y, w, h]</a:t>
            </a:r>
            <a:r>
              <a:rPr lang="zh-CN" altLang="en-US" b="1" dirty="0"/>
              <a:t>对应</a:t>
            </a:r>
            <a:r>
              <a:rPr lang="en-US" altLang="zh-CN" b="1" dirty="0"/>
              <a:t>4</a:t>
            </a:r>
            <a:r>
              <a:rPr lang="zh-CN" altLang="en-US" b="1" dirty="0"/>
              <a:t>个偏移量，所以</a:t>
            </a:r>
            <a:r>
              <a:rPr lang="en-US" altLang="zh-CN" b="1" dirty="0"/>
              <a:t>reg=4k coordinates</a:t>
            </a:r>
          </a:p>
          <a:p>
            <a:r>
              <a:rPr lang="zh-CN" altLang="en-US" b="1" dirty="0"/>
              <a:t>全部</a:t>
            </a:r>
            <a:r>
              <a:rPr lang="en-US" altLang="zh-CN" b="1" dirty="0"/>
              <a:t>anchors</a:t>
            </a:r>
            <a:r>
              <a:rPr lang="zh-CN" altLang="en-US" b="1" dirty="0"/>
              <a:t>拿去训练太多了，训练程序会在合适的</a:t>
            </a:r>
            <a:r>
              <a:rPr lang="en-US" altLang="zh-CN" b="1" dirty="0"/>
              <a:t>anchors</a:t>
            </a:r>
            <a:r>
              <a:rPr lang="zh-CN" altLang="en-US" b="1" dirty="0"/>
              <a:t>中随机选取</a:t>
            </a:r>
            <a:r>
              <a:rPr lang="en-US" altLang="zh-CN" b="1" dirty="0"/>
              <a:t>128</a:t>
            </a:r>
            <a:r>
              <a:rPr lang="zh-CN" altLang="en-US" b="1" dirty="0"/>
              <a:t>个</a:t>
            </a:r>
            <a:r>
              <a:rPr lang="en-US" altLang="zh-CN" b="1" dirty="0" err="1"/>
              <a:t>postive</a:t>
            </a:r>
            <a:r>
              <a:rPr lang="en-US" altLang="zh-CN" b="1" dirty="0"/>
              <a:t> anchors+128</a:t>
            </a:r>
            <a:r>
              <a:rPr lang="zh-CN" altLang="en-US" b="1" dirty="0"/>
              <a:t>个</a:t>
            </a:r>
            <a:r>
              <a:rPr lang="en-US" altLang="zh-CN" b="1" dirty="0"/>
              <a:t>negative anchors</a:t>
            </a:r>
            <a:r>
              <a:rPr lang="zh-CN" altLang="en-US" b="1" dirty="0"/>
              <a:t>进行训练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F084A4-FDE0-4CA7-925B-F971FD68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16" y="541312"/>
            <a:ext cx="5206768" cy="30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>
            <a:extLst>
              <a:ext uri="{FF2B5EF4-FFF2-40B4-BE49-F238E27FC236}">
                <a16:creationId xmlns:a16="http://schemas.microsoft.com/office/drawing/2014/main" id="{859D8BC6-1463-4C46-B8B4-78BD6E13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" y="3594100"/>
            <a:ext cx="10559441" cy="27432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1025F96E-B60E-42B1-A6D4-61A77EADD004}"/>
              </a:ext>
            </a:extLst>
          </p:cNvPr>
          <p:cNvSpPr txBox="1"/>
          <p:nvPr/>
        </p:nvSpPr>
        <p:spPr>
          <a:xfrm>
            <a:off x="0" y="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下图展示了</a:t>
            </a:r>
            <a:r>
              <a:rPr lang="en-US" altLang="zh-CN" sz="2800" dirty="0"/>
              <a:t>RPN</a:t>
            </a:r>
            <a:r>
              <a:rPr lang="zh-CN" altLang="en-US" sz="2800" dirty="0"/>
              <a:t>网络的具体结构。可以看到</a:t>
            </a:r>
            <a:r>
              <a:rPr lang="en-US" altLang="zh-CN" sz="2800" dirty="0"/>
              <a:t>RPN</a:t>
            </a:r>
            <a:r>
              <a:rPr lang="zh-CN" altLang="en-US" sz="2800" dirty="0"/>
              <a:t>网络实际分为</a:t>
            </a:r>
            <a:r>
              <a:rPr lang="en-US" altLang="zh-CN" sz="2800" dirty="0"/>
              <a:t>2</a:t>
            </a:r>
            <a:r>
              <a:rPr lang="zh-CN" altLang="en-US" sz="2800" dirty="0"/>
              <a:t>条线，上面一条通过</a:t>
            </a:r>
            <a:r>
              <a:rPr lang="en-US" altLang="zh-CN" sz="2800" dirty="0" err="1"/>
              <a:t>softmax</a:t>
            </a:r>
            <a:r>
              <a:rPr lang="zh-CN" altLang="en-US" sz="2800" dirty="0"/>
              <a:t>分类</a:t>
            </a:r>
            <a:r>
              <a:rPr lang="en-US" altLang="zh-CN" sz="2800" dirty="0"/>
              <a:t>anchors</a:t>
            </a:r>
            <a:r>
              <a:rPr lang="zh-CN" altLang="en-US" sz="2800" dirty="0"/>
              <a:t>获得</a:t>
            </a:r>
            <a:r>
              <a:rPr lang="en-US" altLang="zh-CN" sz="2800" dirty="0"/>
              <a:t>foreground</a:t>
            </a:r>
            <a:r>
              <a:rPr lang="zh-CN" altLang="en-US" sz="2800" dirty="0"/>
              <a:t>和</a:t>
            </a:r>
            <a:r>
              <a:rPr lang="en-US" altLang="zh-CN" sz="2800" dirty="0"/>
              <a:t>background</a:t>
            </a:r>
            <a:r>
              <a:rPr lang="zh-CN" altLang="en-US" sz="2800" dirty="0"/>
              <a:t>（检测目标是</a:t>
            </a:r>
            <a:r>
              <a:rPr lang="en-US" altLang="zh-CN" sz="2800" dirty="0"/>
              <a:t>foreground</a:t>
            </a:r>
            <a:r>
              <a:rPr lang="zh-CN" altLang="en-US" sz="2800" dirty="0"/>
              <a:t>），下面一条用于计算对于</a:t>
            </a:r>
            <a:r>
              <a:rPr lang="en-US" altLang="zh-CN" sz="2800" dirty="0"/>
              <a:t>anchors</a:t>
            </a:r>
            <a:r>
              <a:rPr lang="zh-CN" altLang="en-US" sz="2800" dirty="0"/>
              <a:t>的</a:t>
            </a:r>
            <a:r>
              <a:rPr lang="en-US" altLang="zh-CN" sz="2800" dirty="0"/>
              <a:t>bounding box regression</a:t>
            </a:r>
            <a:r>
              <a:rPr lang="zh-CN" altLang="en-US" sz="2800" dirty="0"/>
              <a:t>偏移量，以获得精确的</a:t>
            </a:r>
            <a:r>
              <a:rPr lang="en-US" altLang="zh-CN" sz="2800" dirty="0"/>
              <a:t>proposal</a:t>
            </a:r>
            <a:r>
              <a:rPr lang="zh-CN" altLang="en-US" sz="2800" dirty="0"/>
              <a:t>。而最后的</a:t>
            </a:r>
            <a:r>
              <a:rPr lang="en-US" altLang="zh-CN" sz="2800" dirty="0"/>
              <a:t>Proposal</a:t>
            </a:r>
            <a:r>
              <a:rPr lang="zh-CN" altLang="en-US" sz="2800" dirty="0"/>
              <a:t>层则负责综合</a:t>
            </a:r>
            <a:r>
              <a:rPr lang="en-US" altLang="zh-CN" sz="2800" dirty="0"/>
              <a:t>foreground anchors</a:t>
            </a:r>
            <a:r>
              <a:rPr lang="zh-CN" altLang="en-US" sz="2800" dirty="0"/>
              <a:t>和</a:t>
            </a:r>
            <a:r>
              <a:rPr lang="en-US" altLang="zh-CN" sz="2800" dirty="0"/>
              <a:t>bounding box regression</a:t>
            </a:r>
            <a:r>
              <a:rPr lang="zh-CN" altLang="en-US" sz="2800" dirty="0"/>
              <a:t>偏移量获取</a:t>
            </a:r>
            <a:r>
              <a:rPr lang="en-US" altLang="zh-CN" sz="2800" dirty="0"/>
              <a:t>proposals</a:t>
            </a:r>
            <a:r>
              <a:rPr lang="zh-CN" altLang="en-US" sz="2800" dirty="0"/>
              <a:t>，同时剔除太小和超出边界的</a:t>
            </a:r>
            <a:r>
              <a:rPr lang="en-US" altLang="zh-CN" sz="2800" dirty="0"/>
              <a:t>proposals</a:t>
            </a:r>
            <a:r>
              <a:rPr lang="zh-CN" altLang="en-US" sz="2800" dirty="0"/>
              <a:t>。其实整个网络到了</a:t>
            </a:r>
            <a:r>
              <a:rPr lang="en-US" altLang="zh-CN" sz="2800" dirty="0"/>
              <a:t>Proposal Layer</a:t>
            </a:r>
            <a:r>
              <a:rPr lang="zh-CN" altLang="en-US" sz="2800" dirty="0"/>
              <a:t>这里，就完成了相当于目标定位的功能。</a:t>
            </a:r>
          </a:p>
        </p:txBody>
      </p:sp>
    </p:spTree>
    <p:extLst>
      <p:ext uri="{BB962C8B-B14F-4D97-AF65-F5344CB8AC3E}">
        <p14:creationId xmlns:p14="http://schemas.microsoft.com/office/powerpoint/2010/main" val="11911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F03980-603E-4C41-BE6D-917E3BCD3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" y="5013613"/>
            <a:ext cx="10691446" cy="18443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75DD47-9055-4B65-9A82-D443D3030388}"/>
              </a:ext>
            </a:extLst>
          </p:cNvPr>
          <p:cNvSpPr txBox="1"/>
          <p:nvPr/>
        </p:nvSpPr>
        <p:spPr>
          <a:xfrm>
            <a:off x="0" y="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一副</a:t>
            </a:r>
            <a:r>
              <a:rPr lang="en-US" altLang="zh-CN" sz="2400" dirty="0" err="1"/>
              <a:t>MxN</a:t>
            </a:r>
            <a:r>
              <a:rPr lang="zh-CN" altLang="en-US" sz="2400" dirty="0"/>
              <a:t>大小的矩阵送入</a:t>
            </a:r>
            <a:r>
              <a:rPr lang="en-US" altLang="zh-CN" sz="2400" dirty="0"/>
              <a:t>Faster RCNN</a:t>
            </a:r>
            <a:r>
              <a:rPr lang="zh-CN" altLang="en-US" sz="2400" dirty="0"/>
              <a:t>网络后，到</a:t>
            </a:r>
            <a:r>
              <a:rPr lang="en-US" altLang="zh-CN" sz="2400" dirty="0"/>
              <a:t>RPN</a:t>
            </a:r>
            <a:r>
              <a:rPr lang="zh-CN" altLang="en-US" sz="2400" dirty="0"/>
              <a:t>网络变为</a:t>
            </a:r>
            <a:r>
              <a:rPr lang="en-US" altLang="zh-CN" sz="2400" dirty="0"/>
              <a:t>(M/16)x(N/16)</a:t>
            </a:r>
            <a:r>
              <a:rPr lang="zh-CN" altLang="en-US" sz="2400" dirty="0"/>
              <a:t>，不妨设</a:t>
            </a:r>
            <a:r>
              <a:rPr lang="en-US" altLang="zh-CN" sz="2400" dirty="0"/>
              <a:t>W=M/16</a:t>
            </a:r>
            <a:r>
              <a:rPr lang="zh-CN" altLang="en-US" sz="2400" dirty="0"/>
              <a:t>，</a:t>
            </a:r>
            <a:r>
              <a:rPr lang="en-US" altLang="zh-CN" sz="2400" dirty="0"/>
              <a:t>H=N/16</a:t>
            </a:r>
            <a:r>
              <a:rPr lang="zh-CN" altLang="en-US" sz="2400" dirty="0"/>
              <a:t>。在进入</a:t>
            </a:r>
            <a:r>
              <a:rPr lang="en-US" altLang="zh-CN" sz="2400" dirty="0"/>
              <a:t>reshape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之前，先做了</a:t>
            </a:r>
            <a:r>
              <a:rPr lang="en-US" altLang="zh-CN" sz="2400" dirty="0"/>
              <a:t>1x1</a:t>
            </a:r>
            <a:r>
              <a:rPr lang="zh-CN" altLang="en-US" sz="2400" dirty="0"/>
              <a:t>卷积，可以看到其</a:t>
            </a:r>
            <a:r>
              <a:rPr lang="en-US" altLang="zh-CN" sz="2400" dirty="0" err="1"/>
              <a:t>num_output</a:t>
            </a:r>
            <a:r>
              <a:rPr lang="en-US" altLang="zh-CN" sz="2400" dirty="0"/>
              <a:t>=18</a:t>
            </a:r>
            <a:r>
              <a:rPr lang="zh-CN" altLang="en-US" sz="2400" dirty="0"/>
              <a:t>，也就是经过该卷积的输出图像为</a:t>
            </a:r>
            <a:r>
              <a:rPr lang="en-US" altLang="zh-CN" sz="2400" dirty="0"/>
              <a:t>WxHx18</a:t>
            </a:r>
            <a:r>
              <a:rPr lang="zh-CN" altLang="en-US" sz="2400" dirty="0"/>
              <a:t>大小。这也就刚好对应了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每一个点都有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anchors</a:t>
            </a:r>
            <a:r>
              <a:rPr lang="zh-CN" altLang="en-US" sz="2400" dirty="0"/>
              <a:t>，同时每个</a:t>
            </a:r>
            <a:r>
              <a:rPr lang="en-US" altLang="zh-CN" sz="2400" dirty="0"/>
              <a:t>anchors</a:t>
            </a:r>
            <a:r>
              <a:rPr lang="zh-CN" altLang="en-US" sz="2400" dirty="0"/>
              <a:t>又有可能是</a:t>
            </a:r>
            <a:r>
              <a:rPr lang="en-US" altLang="zh-CN" sz="2400" dirty="0"/>
              <a:t>foreground</a:t>
            </a:r>
            <a:r>
              <a:rPr lang="zh-CN" altLang="en-US" sz="2400" dirty="0"/>
              <a:t>和</a:t>
            </a:r>
            <a:r>
              <a:rPr lang="en-US" altLang="zh-CN" sz="2400" dirty="0"/>
              <a:t>background</a:t>
            </a:r>
            <a:r>
              <a:rPr lang="zh-CN" altLang="en-US" sz="2400" dirty="0"/>
              <a:t>，所有这些信息都保存</a:t>
            </a:r>
            <a:r>
              <a:rPr lang="en-US" altLang="zh-CN" sz="2400" dirty="0" err="1"/>
              <a:t>WxHx</a:t>
            </a:r>
            <a:r>
              <a:rPr lang="en-US" altLang="zh-CN" sz="2400" dirty="0"/>
              <a:t>(9x2)</a:t>
            </a:r>
            <a:r>
              <a:rPr lang="zh-CN" altLang="en-US" sz="2400" dirty="0"/>
              <a:t>大小的矩阵。后面接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分类获得</a:t>
            </a:r>
            <a:r>
              <a:rPr lang="en-US" altLang="zh-CN" sz="2400" dirty="0"/>
              <a:t>foreground anchors</a:t>
            </a:r>
            <a:r>
              <a:rPr lang="zh-CN" altLang="en-US" sz="2400" dirty="0"/>
              <a:t>，也就相当于初步提取了检测目标候选区域</a:t>
            </a:r>
            <a:r>
              <a:rPr lang="en-US" altLang="zh-CN" sz="2400" dirty="0"/>
              <a:t>box</a:t>
            </a:r>
            <a:r>
              <a:rPr lang="zh-CN" altLang="en-US" sz="2400" dirty="0"/>
              <a:t>（一般认为目标在</a:t>
            </a:r>
            <a:r>
              <a:rPr lang="en-US" altLang="zh-CN" sz="2400" dirty="0"/>
              <a:t>foreground anchors</a:t>
            </a:r>
            <a:r>
              <a:rPr lang="zh-CN" altLang="en-US" sz="2400" dirty="0"/>
              <a:t>中）。那么为何要在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前后都接一个</a:t>
            </a:r>
            <a:r>
              <a:rPr lang="en-US" altLang="zh-CN" sz="2400" dirty="0"/>
              <a:t>reshape layer</a:t>
            </a:r>
            <a:r>
              <a:rPr lang="zh-CN" altLang="en-US" sz="2400" dirty="0"/>
              <a:t>？其实只是为了便于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分类，至于具体原因这就要从</a:t>
            </a:r>
            <a:r>
              <a:rPr lang="en-US" altLang="zh-CN" sz="2400" dirty="0" err="1"/>
              <a:t>caffe</a:t>
            </a:r>
            <a:r>
              <a:rPr lang="zh-CN" altLang="en-US" sz="2400" dirty="0"/>
              <a:t>的实现形式说起了在</a:t>
            </a:r>
            <a:r>
              <a:rPr lang="en-US" altLang="zh-CN" sz="2400" dirty="0" err="1"/>
              <a:t>caffe</a:t>
            </a:r>
            <a:r>
              <a:rPr lang="zh-CN" altLang="en-US" sz="2400" dirty="0"/>
              <a:t>基本数据结构</a:t>
            </a:r>
            <a:r>
              <a:rPr lang="en-US" altLang="zh-CN" sz="2400" dirty="0"/>
              <a:t>blob</a:t>
            </a:r>
            <a:r>
              <a:rPr lang="zh-CN" altLang="en-US" sz="2400" dirty="0"/>
              <a:t>中以如下形式保存数据：</a:t>
            </a:r>
            <a:endParaRPr lang="en-US" altLang="zh-CN" sz="2400" dirty="0"/>
          </a:p>
          <a:p>
            <a:r>
              <a:rPr lang="en-US" altLang="zh-CN" sz="2400" b="1" dirty="0"/>
              <a:t>blob=[</a:t>
            </a:r>
            <a:r>
              <a:rPr lang="en-US" altLang="zh-CN" sz="2400" b="1" dirty="0" err="1"/>
              <a:t>batch_size</a:t>
            </a:r>
            <a:r>
              <a:rPr lang="en-US" altLang="zh-CN" sz="2400" b="1" dirty="0"/>
              <a:t>, channel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height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width]</a:t>
            </a:r>
            <a:r>
              <a:rPr lang="zh-CN" altLang="en-US" sz="2400" dirty="0"/>
              <a:t>对应至上面的保存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anchors</a:t>
            </a:r>
            <a:r>
              <a:rPr lang="zh-CN" altLang="en-US" sz="2400" dirty="0"/>
              <a:t>的矩阵，其在</a:t>
            </a:r>
            <a:r>
              <a:rPr lang="en-US" altLang="zh-CN" sz="2400" dirty="0" err="1"/>
              <a:t>caffe</a:t>
            </a:r>
            <a:r>
              <a:rPr lang="en-US" altLang="zh-CN" sz="2400" dirty="0"/>
              <a:t> blob</a:t>
            </a:r>
            <a:r>
              <a:rPr lang="zh-CN" altLang="en-US" sz="2400" dirty="0"/>
              <a:t>中的存储形式为</a:t>
            </a:r>
            <a:r>
              <a:rPr lang="en-US" altLang="zh-CN" sz="2400" dirty="0"/>
              <a:t>[1, 2*9, H, W]</a:t>
            </a:r>
            <a:r>
              <a:rPr lang="zh-CN" altLang="en-US" sz="2400" dirty="0"/>
              <a:t>。而在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分类时需要进行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bg</a:t>
            </a:r>
            <a:r>
              <a:rPr lang="zh-CN" altLang="en-US" sz="2400" dirty="0"/>
              <a:t>二分类，所以</a:t>
            </a:r>
            <a:r>
              <a:rPr lang="en-US" altLang="zh-CN" sz="2400" dirty="0"/>
              <a:t>reshape layer</a:t>
            </a:r>
            <a:r>
              <a:rPr lang="zh-CN" altLang="en-US" sz="2400" dirty="0"/>
              <a:t>会将其变为</a:t>
            </a:r>
            <a:r>
              <a:rPr lang="en-US" altLang="zh-CN" sz="2400" dirty="0"/>
              <a:t>[1, 2, 9*H, W]</a:t>
            </a:r>
            <a:r>
              <a:rPr lang="zh-CN" altLang="en-US" sz="2400" dirty="0"/>
              <a:t>大小，即单独“腾空”出来一个维度以便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分类，之后再</a:t>
            </a:r>
            <a:r>
              <a:rPr lang="en-US" altLang="zh-CN" sz="2400" dirty="0"/>
              <a:t>reshape</a:t>
            </a:r>
            <a:r>
              <a:rPr lang="zh-CN" altLang="en-US" sz="2400" dirty="0"/>
              <a:t>回复原状。</a:t>
            </a:r>
          </a:p>
        </p:txBody>
      </p:sp>
    </p:spTree>
    <p:extLst>
      <p:ext uri="{BB962C8B-B14F-4D97-AF65-F5344CB8AC3E}">
        <p14:creationId xmlns:p14="http://schemas.microsoft.com/office/powerpoint/2010/main" val="133504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2AB6F8-4957-41F1-A080-CD195C10DDA1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Proposal Layer</a:t>
            </a:r>
            <a:r>
              <a:rPr lang="zh-CN" altLang="en-US" sz="2400" dirty="0"/>
              <a:t>负责综合所有</a:t>
            </a:r>
            <a:r>
              <a:rPr lang="en-US" altLang="zh-CN" sz="2400" dirty="0"/>
              <a:t>[dx(A)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(A)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dw</a:t>
            </a:r>
            <a:r>
              <a:rPr lang="en-US" altLang="zh-CN" sz="2400" dirty="0"/>
              <a:t>(A)</a:t>
            </a:r>
            <a:r>
              <a:rPr lang="zh-CN" altLang="en-US" sz="2400" dirty="0"/>
              <a:t>，</a:t>
            </a:r>
            <a:r>
              <a:rPr lang="en-US" altLang="zh-CN" sz="2400" dirty="0"/>
              <a:t>dh(A)]</a:t>
            </a:r>
            <a:r>
              <a:rPr lang="zh-CN" altLang="en-US" sz="2400" dirty="0"/>
              <a:t>变换量和</a:t>
            </a:r>
            <a:r>
              <a:rPr lang="en-US" altLang="zh-CN" sz="2400" dirty="0"/>
              <a:t>foreground anchors</a:t>
            </a:r>
            <a:r>
              <a:rPr lang="zh-CN" altLang="en-US" sz="2400" dirty="0"/>
              <a:t>，计算出精准的</a:t>
            </a:r>
            <a:r>
              <a:rPr lang="en-US" altLang="zh-CN" sz="2400" dirty="0"/>
              <a:t>proposal</a:t>
            </a:r>
            <a:r>
              <a:rPr lang="zh-CN" altLang="en-US" sz="2400" dirty="0"/>
              <a:t>，送入后续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 Pooling Layer</a:t>
            </a:r>
            <a:r>
              <a:rPr lang="zh-CN" altLang="en-US" sz="2400" dirty="0"/>
              <a:t>。</a:t>
            </a:r>
            <a:r>
              <a:rPr lang="en-US" altLang="zh-CN" sz="2400" dirty="0"/>
              <a:t>Proposal Layer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个输入：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anchors</a:t>
            </a:r>
            <a:r>
              <a:rPr lang="zh-CN" altLang="en-US" sz="2400" dirty="0"/>
              <a:t>分类器结果</a:t>
            </a:r>
            <a:r>
              <a:rPr lang="en-US" altLang="zh-CN" sz="2400" dirty="0" err="1"/>
              <a:t>rpn_cls_prob_reshape</a:t>
            </a:r>
            <a:r>
              <a:rPr lang="zh-CN" altLang="en-US" sz="2400" dirty="0"/>
              <a:t>，对应的</a:t>
            </a:r>
            <a:r>
              <a:rPr lang="en-US" altLang="zh-CN" sz="2400" dirty="0" err="1"/>
              <a:t>bbox</a:t>
            </a:r>
            <a:r>
              <a:rPr lang="en-US" altLang="zh-CN" sz="2400" dirty="0"/>
              <a:t> reg</a:t>
            </a:r>
            <a:r>
              <a:rPr lang="zh-CN" altLang="en-US" sz="2400" dirty="0"/>
              <a:t>的</a:t>
            </a:r>
            <a:r>
              <a:rPr lang="en-US" altLang="zh-CN" sz="2400" dirty="0"/>
              <a:t>[dx(A)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(A)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dw</a:t>
            </a:r>
            <a:r>
              <a:rPr lang="en-US" altLang="zh-CN" sz="2400" dirty="0"/>
              <a:t>(A)</a:t>
            </a:r>
            <a:r>
              <a:rPr lang="zh-CN" altLang="en-US" sz="2400" dirty="0"/>
              <a:t>，</a:t>
            </a:r>
            <a:r>
              <a:rPr lang="en-US" altLang="zh-CN" sz="2400" dirty="0"/>
              <a:t>dh(A)]</a:t>
            </a:r>
            <a:r>
              <a:rPr lang="zh-CN" altLang="en-US" sz="2400" dirty="0"/>
              <a:t>变换量</a:t>
            </a:r>
            <a:r>
              <a:rPr lang="en-US" altLang="zh-CN" sz="2400" dirty="0" err="1"/>
              <a:t>rpn_bbox_pred</a:t>
            </a:r>
            <a:r>
              <a:rPr lang="zh-CN" altLang="en-US" sz="2400" dirty="0"/>
              <a:t>，以及</a:t>
            </a:r>
            <a:r>
              <a:rPr lang="en-US" altLang="zh-CN" sz="2400" dirty="0" err="1"/>
              <a:t>im_info</a:t>
            </a:r>
            <a:r>
              <a:rPr lang="zh-CN" altLang="en-US" sz="2400" dirty="0"/>
              <a:t>；另外还有参数</a:t>
            </a:r>
            <a:r>
              <a:rPr lang="en-US" altLang="zh-CN" sz="2400" dirty="0" err="1"/>
              <a:t>feat_stride</a:t>
            </a:r>
            <a:r>
              <a:rPr lang="en-US" altLang="zh-CN" sz="2400" dirty="0"/>
              <a:t>=16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首先解释</a:t>
            </a:r>
            <a:r>
              <a:rPr lang="en-US" altLang="zh-CN" sz="2400" dirty="0" err="1"/>
              <a:t>im_info</a:t>
            </a:r>
            <a:r>
              <a:rPr lang="zh-CN" altLang="en-US" sz="2400" dirty="0"/>
              <a:t>。对于一副任意大小</a:t>
            </a:r>
            <a:r>
              <a:rPr lang="en-US" altLang="zh-CN" sz="2400" dirty="0" err="1"/>
              <a:t>PxQ</a:t>
            </a:r>
            <a:r>
              <a:rPr lang="zh-CN" altLang="en-US" sz="2400" dirty="0"/>
              <a:t>图像，传入</a:t>
            </a:r>
            <a:r>
              <a:rPr lang="en-US" altLang="zh-CN" sz="2400" dirty="0"/>
              <a:t>Faster RCNN</a:t>
            </a:r>
            <a:r>
              <a:rPr lang="zh-CN" altLang="en-US" sz="2400" dirty="0"/>
              <a:t>前首先</a:t>
            </a:r>
            <a:r>
              <a:rPr lang="en-US" altLang="zh-CN" sz="2400" dirty="0"/>
              <a:t>reshape</a:t>
            </a:r>
            <a:r>
              <a:rPr lang="zh-CN" altLang="en-US" sz="2400" dirty="0"/>
              <a:t>到固定</a:t>
            </a:r>
            <a:r>
              <a:rPr lang="en-US" altLang="zh-CN" sz="2400" dirty="0" err="1"/>
              <a:t>MxN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im_info</a:t>
            </a:r>
            <a:r>
              <a:rPr lang="en-US" altLang="zh-CN" sz="2400" dirty="0"/>
              <a:t>=[M, N, </a:t>
            </a:r>
            <a:r>
              <a:rPr lang="en-US" altLang="zh-CN" sz="2400" dirty="0" err="1"/>
              <a:t>scale_factor</a:t>
            </a:r>
            <a:r>
              <a:rPr lang="en-US" altLang="zh-CN" sz="2400" dirty="0"/>
              <a:t>]</a:t>
            </a:r>
            <a:r>
              <a:rPr lang="zh-CN" altLang="en-US" sz="2400" dirty="0"/>
              <a:t>则保存了此次缩放的所有信息。然后经过</a:t>
            </a:r>
            <a:r>
              <a:rPr lang="en-US" altLang="zh-CN" sz="2400" dirty="0"/>
              <a:t>Conv Layers</a:t>
            </a:r>
            <a:r>
              <a:rPr lang="zh-CN" altLang="en-US" sz="2400" dirty="0"/>
              <a:t>，经过</a:t>
            </a:r>
            <a:r>
              <a:rPr lang="en-US" altLang="zh-CN" sz="2400" dirty="0"/>
              <a:t>4</a:t>
            </a:r>
            <a:r>
              <a:rPr lang="zh-CN" altLang="en-US" sz="2400" dirty="0"/>
              <a:t>次</a:t>
            </a:r>
            <a:r>
              <a:rPr lang="en-US" altLang="zh-CN" sz="2400" dirty="0"/>
              <a:t>pooling</a:t>
            </a:r>
            <a:r>
              <a:rPr lang="zh-CN" altLang="en-US" sz="2400" dirty="0"/>
              <a:t>变为</a:t>
            </a:r>
            <a:r>
              <a:rPr lang="en-US" altLang="zh-CN" sz="2400" dirty="0" err="1"/>
              <a:t>WxH</a:t>
            </a:r>
            <a:r>
              <a:rPr lang="en-US" altLang="zh-CN" sz="2400" dirty="0"/>
              <a:t>=(M/16)x(N/16)</a:t>
            </a:r>
            <a:r>
              <a:rPr lang="zh-CN" altLang="en-US" sz="2400" dirty="0"/>
              <a:t>大小，其中</a:t>
            </a:r>
            <a:r>
              <a:rPr lang="en-US" altLang="zh-CN" sz="2400" dirty="0" err="1"/>
              <a:t>feature_stride</a:t>
            </a:r>
            <a:r>
              <a:rPr lang="en-US" altLang="zh-CN" sz="2400" dirty="0"/>
              <a:t>=16</a:t>
            </a:r>
            <a:r>
              <a:rPr lang="zh-CN" altLang="en-US" sz="2400" dirty="0"/>
              <a:t>则保存了该信息，用于计算</a:t>
            </a:r>
            <a:r>
              <a:rPr lang="en-US" altLang="zh-CN" sz="2400" dirty="0"/>
              <a:t>anchor</a:t>
            </a:r>
            <a:r>
              <a:rPr lang="zh-CN" altLang="en-US" sz="2400" dirty="0"/>
              <a:t>偏移量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DCF473-2004-4D6D-87C1-677E7D1D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9" y="2574769"/>
            <a:ext cx="6035040" cy="1417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AF931-376C-4D2E-93B1-FA19F85BBE0B}"/>
              </a:ext>
            </a:extLst>
          </p:cNvPr>
          <p:cNvSpPr txBox="1"/>
          <p:nvPr/>
        </p:nvSpPr>
        <p:spPr>
          <a:xfrm>
            <a:off x="0" y="3992089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</a:t>
            </a:r>
            <a:r>
              <a:rPr lang="en-US" altLang="zh-CN" dirty="0"/>
              <a:t>Proposal Layer forward</a:t>
            </a:r>
            <a:r>
              <a:rPr lang="zh-CN" altLang="en-US" dirty="0"/>
              <a:t>（</a:t>
            </a:r>
            <a:r>
              <a:rPr lang="en-US" altLang="zh-CN" dirty="0" err="1"/>
              <a:t>caffe</a:t>
            </a:r>
            <a:r>
              <a:rPr lang="en-US" altLang="zh-CN" dirty="0"/>
              <a:t> layer</a:t>
            </a:r>
            <a:r>
              <a:rPr lang="zh-CN" altLang="en-US" dirty="0"/>
              <a:t>的前传函数）按照以下顺序依次处理：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、生成</a:t>
            </a:r>
            <a:r>
              <a:rPr lang="en-US" altLang="zh-CN" b="1" dirty="0"/>
              <a:t>anchors</a:t>
            </a:r>
            <a:r>
              <a:rPr lang="zh-CN" altLang="en-US" b="1" dirty="0"/>
              <a:t>，利用</a:t>
            </a:r>
            <a:r>
              <a:rPr lang="en-US" altLang="zh-CN" b="1" dirty="0"/>
              <a:t>[dx(A)</a:t>
            </a:r>
            <a:r>
              <a:rPr lang="zh-CN" altLang="en-US" b="1" dirty="0"/>
              <a:t>，</a:t>
            </a:r>
            <a:r>
              <a:rPr lang="en-US" altLang="zh-CN" b="1" dirty="0" err="1"/>
              <a:t>dy</a:t>
            </a:r>
            <a:r>
              <a:rPr lang="en-US" altLang="zh-CN" b="1" dirty="0"/>
              <a:t>(A)</a:t>
            </a:r>
            <a:r>
              <a:rPr lang="zh-CN" altLang="en-US" b="1" dirty="0"/>
              <a:t>，</a:t>
            </a:r>
            <a:r>
              <a:rPr lang="en-US" altLang="zh-CN" b="1" dirty="0" err="1"/>
              <a:t>dw</a:t>
            </a:r>
            <a:r>
              <a:rPr lang="en-US" altLang="zh-CN" b="1" dirty="0"/>
              <a:t>(A)</a:t>
            </a:r>
            <a:r>
              <a:rPr lang="zh-CN" altLang="en-US" b="1" dirty="0"/>
              <a:t>，</a:t>
            </a:r>
            <a:r>
              <a:rPr lang="en-US" altLang="zh-CN" b="1" dirty="0"/>
              <a:t>dh(A)]</a:t>
            </a:r>
            <a:r>
              <a:rPr lang="zh-CN" altLang="en-US" b="1" dirty="0"/>
              <a:t>对所有的</a:t>
            </a:r>
            <a:r>
              <a:rPr lang="en-US" altLang="zh-CN" b="1" dirty="0"/>
              <a:t>anchors</a:t>
            </a:r>
            <a:r>
              <a:rPr lang="zh-CN" altLang="en-US" b="1" dirty="0"/>
              <a:t>做</a:t>
            </a:r>
            <a:r>
              <a:rPr lang="en-US" altLang="zh-CN" b="1" dirty="0" err="1"/>
              <a:t>bbox</a:t>
            </a:r>
            <a:r>
              <a:rPr lang="en-US" altLang="zh-CN" b="1" dirty="0"/>
              <a:t> regression</a:t>
            </a:r>
            <a:r>
              <a:rPr lang="zh-CN" altLang="en-US" b="1" dirty="0"/>
              <a:t>回归（这里的</a:t>
            </a:r>
            <a:r>
              <a:rPr lang="en-US" altLang="zh-CN" b="1" dirty="0"/>
              <a:t>anchors</a:t>
            </a:r>
            <a:r>
              <a:rPr lang="zh-CN" altLang="en-US" b="1" dirty="0"/>
              <a:t>生成和训练时完全一致）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、按照输入的</a:t>
            </a:r>
            <a:r>
              <a:rPr lang="en-US" altLang="zh-CN" b="1" dirty="0"/>
              <a:t>foreground </a:t>
            </a:r>
            <a:r>
              <a:rPr lang="en-US" altLang="zh-CN" b="1" dirty="0" err="1"/>
              <a:t>softmax</a:t>
            </a:r>
            <a:r>
              <a:rPr lang="en-US" altLang="zh-CN" b="1" dirty="0"/>
              <a:t> scores</a:t>
            </a:r>
            <a:r>
              <a:rPr lang="zh-CN" altLang="en-US" b="1" dirty="0"/>
              <a:t>由大到小排序</a:t>
            </a:r>
            <a:r>
              <a:rPr lang="en-US" altLang="zh-CN" b="1" dirty="0"/>
              <a:t>anchors</a:t>
            </a:r>
            <a:r>
              <a:rPr lang="zh-CN" altLang="en-US" b="1" dirty="0"/>
              <a:t>，提取前</a:t>
            </a:r>
            <a:r>
              <a:rPr lang="en-US" altLang="zh-CN" b="1" dirty="0" err="1"/>
              <a:t>pre_nms_topN</a:t>
            </a:r>
            <a:r>
              <a:rPr lang="en-US" altLang="zh-CN" b="1" dirty="0"/>
              <a:t>(e.g. 6000)</a:t>
            </a:r>
            <a:r>
              <a:rPr lang="zh-CN" altLang="en-US" b="1" dirty="0"/>
              <a:t>个</a:t>
            </a:r>
            <a:r>
              <a:rPr lang="en-US" altLang="zh-CN" b="1" dirty="0"/>
              <a:t>anchors</a:t>
            </a:r>
            <a:r>
              <a:rPr lang="zh-CN" altLang="en-US" b="1" dirty="0"/>
              <a:t>，即提取修正位置后的</a:t>
            </a:r>
            <a:r>
              <a:rPr lang="en-US" altLang="zh-CN" b="1" dirty="0"/>
              <a:t>foreground anchors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、利用</a:t>
            </a:r>
            <a:r>
              <a:rPr lang="en-US" altLang="zh-CN" b="1" dirty="0" err="1"/>
              <a:t>im_info</a:t>
            </a:r>
            <a:r>
              <a:rPr lang="zh-CN" altLang="en-US" b="1" dirty="0"/>
              <a:t>将</a:t>
            </a:r>
            <a:r>
              <a:rPr lang="en-US" altLang="zh-CN" b="1" dirty="0" err="1"/>
              <a:t>fg</a:t>
            </a:r>
            <a:r>
              <a:rPr lang="en-US" altLang="zh-CN" b="1" dirty="0"/>
              <a:t> anchors</a:t>
            </a:r>
            <a:r>
              <a:rPr lang="zh-CN" altLang="en-US" b="1" dirty="0"/>
              <a:t>从</a:t>
            </a:r>
            <a:r>
              <a:rPr lang="en-US" altLang="zh-CN" b="1" dirty="0" err="1"/>
              <a:t>MxN</a:t>
            </a:r>
            <a:r>
              <a:rPr lang="zh-CN" altLang="en-US" b="1" dirty="0"/>
              <a:t>尺度映射回</a:t>
            </a:r>
            <a:r>
              <a:rPr lang="en-US" altLang="zh-CN" b="1" dirty="0" err="1"/>
              <a:t>PxQ</a:t>
            </a:r>
            <a:r>
              <a:rPr lang="zh-CN" altLang="en-US" b="1" dirty="0"/>
              <a:t>原图，判断</a:t>
            </a:r>
            <a:r>
              <a:rPr lang="en-US" altLang="zh-CN" b="1" dirty="0" err="1"/>
              <a:t>fg</a:t>
            </a:r>
            <a:r>
              <a:rPr lang="en-US" altLang="zh-CN" b="1" dirty="0"/>
              <a:t> anchors</a:t>
            </a:r>
            <a:r>
              <a:rPr lang="zh-CN" altLang="en-US" b="1" dirty="0"/>
              <a:t>是否大范围超过边界，剔除严重超出边界</a:t>
            </a:r>
            <a:r>
              <a:rPr lang="en-US" altLang="zh-CN" b="1" dirty="0" err="1"/>
              <a:t>fg</a:t>
            </a:r>
            <a:r>
              <a:rPr lang="en-US" altLang="zh-CN" b="1" dirty="0"/>
              <a:t> anchors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、进行</a:t>
            </a:r>
            <a:r>
              <a:rPr lang="en-US" altLang="zh-CN" b="1" dirty="0" err="1"/>
              <a:t>nms</a:t>
            </a:r>
            <a:r>
              <a:rPr lang="zh-CN" altLang="en-US" b="1" dirty="0"/>
              <a:t>（</a:t>
            </a:r>
            <a:r>
              <a:rPr lang="en-US" altLang="zh-CN" b="1" dirty="0" err="1"/>
              <a:t>nonmaximum</a:t>
            </a:r>
            <a:r>
              <a:rPr lang="en-US" altLang="zh-CN" b="1" dirty="0"/>
              <a:t> suppression</a:t>
            </a:r>
            <a:r>
              <a:rPr lang="zh-CN" altLang="en-US" b="1" dirty="0"/>
              <a:t>，非极大值抑制）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、再次按照</a:t>
            </a:r>
            <a:r>
              <a:rPr lang="en-US" altLang="zh-CN" b="1" dirty="0" err="1"/>
              <a:t>nms</a:t>
            </a:r>
            <a:r>
              <a:rPr lang="zh-CN" altLang="en-US" b="1" dirty="0"/>
              <a:t>后的</a:t>
            </a:r>
            <a:r>
              <a:rPr lang="en-US" altLang="zh-CN" b="1" dirty="0"/>
              <a:t>foreground </a:t>
            </a:r>
            <a:r>
              <a:rPr lang="en-US" altLang="zh-CN" b="1" dirty="0" err="1"/>
              <a:t>softmax</a:t>
            </a:r>
            <a:r>
              <a:rPr lang="en-US" altLang="zh-CN" b="1" dirty="0"/>
              <a:t> scores</a:t>
            </a:r>
            <a:r>
              <a:rPr lang="zh-CN" altLang="en-US" b="1" dirty="0"/>
              <a:t>由大到小排序</a:t>
            </a:r>
            <a:r>
              <a:rPr lang="en-US" altLang="zh-CN" b="1" dirty="0" err="1"/>
              <a:t>fg</a:t>
            </a:r>
            <a:r>
              <a:rPr lang="en-US" altLang="zh-CN" b="1" dirty="0"/>
              <a:t> anchors</a:t>
            </a:r>
            <a:r>
              <a:rPr lang="zh-CN" altLang="en-US" b="1" dirty="0"/>
              <a:t>，提取</a:t>
            </a:r>
            <a:r>
              <a:rPr lang="en-US" altLang="zh-CN" b="1" dirty="0" err="1"/>
              <a:t>post_nms_topN</a:t>
            </a:r>
            <a:r>
              <a:rPr lang="en-US" altLang="zh-CN" b="1" dirty="0"/>
              <a:t>(e.g. 300)</a:t>
            </a:r>
            <a:r>
              <a:rPr lang="zh-CN" altLang="en-US" b="1" dirty="0"/>
              <a:t>结果作为</a:t>
            </a:r>
            <a:r>
              <a:rPr lang="en-US" altLang="zh-CN" b="1" dirty="0"/>
              <a:t>proposal</a:t>
            </a:r>
            <a:r>
              <a:rPr lang="zh-CN" altLang="en-US" b="1" dirty="0"/>
              <a:t>输出。</a:t>
            </a:r>
          </a:p>
        </p:txBody>
      </p:sp>
    </p:spTree>
    <p:extLst>
      <p:ext uri="{BB962C8B-B14F-4D97-AF65-F5344CB8AC3E}">
        <p14:creationId xmlns:p14="http://schemas.microsoft.com/office/powerpoint/2010/main" val="27745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2005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Faster R-CNN: Towards Real-Time Object Detection with Region Proposal Networks</vt:lpstr>
      <vt:lpstr>检测任务</vt:lpstr>
      <vt:lpstr>PowerPoint Presentation</vt:lpstr>
      <vt:lpstr>回归的原理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FaceNet源码解读</dc:title>
  <dc:creator>Administrator</dc:creator>
  <cp:lastModifiedBy>Wei Ziquan</cp:lastModifiedBy>
  <cp:revision>94</cp:revision>
  <dcterms:created xsi:type="dcterms:W3CDTF">2018-03-09T08:45:49Z</dcterms:created>
  <dcterms:modified xsi:type="dcterms:W3CDTF">2020-10-23T09:46:14Z</dcterms:modified>
</cp:coreProperties>
</file>