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7" r:id="rId7"/>
    <p:sldId id="264" r:id="rId8"/>
    <p:sldId id="273" r:id="rId9"/>
    <p:sldId id="266" r:id="rId10"/>
    <p:sldId id="261" r:id="rId11"/>
    <p:sldId id="260" r:id="rId12"/>
    <p:sldId id="268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AB7D8-A41D-4AE7-9641-6131DC87A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3E85E-F92D-4C7D-9CAF-40869521D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F3DE9-AF2D-4E3B-9F1F-C44C88E8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D5BB-1190-41AE-8910-83C0AE03A38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9C99D-3ECB-450A-A74D-9032718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4A01B-D967-4DED-9C19-8A865948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E8A1-3174-4F74-8F35-0F6F1936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02672-9199-4FB8-A135-C9E7F0BA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F79BB-BAB4-4A5E-9953-A18B02B7A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CB873-F80C-4492-8023-D3D7F6EE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D5BB-1190-41AE-8910-83C0AE03A38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F43C6-1180-4C2E-8F27-C9F99235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1688A-BF43-4150-9784-1F665CC8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E8A1-3174-4F74-8F35-0F6F1936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2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B06B5C-89BC-4E47-B410-1FDF6A9B8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A29A36-C6FA-4757-82D2-737531945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66F45-2B87-49F5-A7E6-3B68546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D5BB-1190-41AE-8910-83C0AE03A38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12845-D698-4F88-B355-8E05571B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E9DAC-A0CF-4EDE-BCC8-5D0EF83F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E8A1-3174-4F74-8F35-0F6F1936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0768-C23F-4373-A1D7-73371907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5744E-1297-4614-AD24-7BF42DE3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190AB-320E-408E-873E-03F543F4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D5BB-1190-41AE-8910-83C0AE03A38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0E2A3-6102-4541-AADE-7A498F3C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F5B25-9475-4603-9429-77C2D002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E8A1-3174-4F74-8F35-0F6F1936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5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C1E41-3BE0-43EB-A736-92A05893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A3AF1-3279-4E73-B414-643C9055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83514-CC64-4135-BCCE-8BE52F38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D5BB-1190-41AE-8910-83C0AE03A38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044B6-EC97-459E-8755-7A460D4A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011EE-FE25-4BEB-9691-B693B9CD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E8A1-3174-4F74-8F35-0F6F1936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8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E043D-F764-471C-93E3-F5BF3B02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94B13-6A9F-4511-9145-401269B62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6C1B5-B272-4C57-ADE9-78E1C4DAF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F3FFE-A779-4E54-891F-13F54AA4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D5BB-1190-41AE-8910-83C0AE03A38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A6B2C-9CF1-4816-969D-2AF4C6B0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AD9F24-8AFE-4BC3-A027-5FF4D412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E8A1-3174-4F74-8F35-0F6F1936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6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AAB3C-6DE9-4EA8-99EA-455BF6AC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9D256-280D-436C-9837-8F829377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ACFB4-ECA6-4F8F-A431-21DAB375C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DE9D93-BA42-4893-93BA-DF94BD4D1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F2F61B-612D-420E-A14A-A31ED312F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25B3DE-510D-4269-9607-A9F0856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D5BB-1190-41AE-8910-83C0AE03A38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357128-5361-46F3-81A6-FEFC23BD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5404B5-E001-447D-B102-8CB8C47F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E8A1-3174-4F74-8F35-0F6F1936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4E1D7-37CE-4BED-9CB6-89F02D48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EA4E32-C64B-4683-867D-4FF159A4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D5BB-1190-41AE-8910-83C0AE03A38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E90A18-1D1B-4C52-A115-0FE18238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B95C39-C280-4AF9-B581-2B4647D5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E8A1-3174-4F74-8F35-0F6F1936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9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37E84-8694-49EE-95F5-8197B086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D5BB-1190-41AE-8910-83C0AE03A38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B8AC30-8735-494C-AADB-F7583DB9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129DA-59C6-4053-9B74-BE3CE74B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E8A1-3174-4F74-8F35-0F6F1936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FDF5A-F120-4F1B-B4FB-254DF31D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63CF6-0765-4D3E-A8B7-D7F2B2D0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51413F-79BD-4711-A5F0-1F60F95CD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8FD3E-E484-4A26-94F5-A5CF6B37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D5BB-1190-41AE-8910-83C0AE03A38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9A0C76-5F04-4AF9-8EEA-8CB06B74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20BDD-6F90-407C-A01A-8176CE91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E8A1-3174-4F74-8F35-0F6F1936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24DFC-D625-4627-B5FB-3D1C563F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BC1C09-22D6-4DA8-B9BF-C14113546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432125-3FC7-41F8-A303-0D48B065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670DA-BA7D-4FD3-AB04-58C9E661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D5BB-1190-41AE-8910-83C0AE03A38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F9396-FB76-4116-B06C-05CA5791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60140-CAC3-410E-A20B-2497052C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E8A1-3174-4F74-8F35-0F6F1936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4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4A8FEC-3927-415C-91E8-359DE08C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E7472-1793-422E-A2CD-19989E5CC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581F8-7445-49A7-9A8F-DAA93C301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D5BB-1190-41AE-8910-83C0AE03A387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8C8E9-EBB4-4385-BD86-2B47F0BF4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6C2CA-DE75-4AD4-AD76-34DF1BE5E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E8A1-3174-4F74-8F35-0F6F1936B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0BBB3-939C-45E4-929B-0D46682EA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You Only Look Once: Unified, Real-Time Object Detection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014FD-E4F3-44F1-8A2F-E714D60D1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Using in The Third Version</a:t>
            </a:r>
          </a:p>
          <a:p>
            <a:endParaRPr lang="en-US" altLang="zh-CN" dirty="0"/>
          </a:p>
          <a:p>
            <a:r>
              <a:rPr lang="en-US" altLang="zh-CN" dirty="0"/>
              <a:t>V1: 2016 CVPR</a:t>
            </a:r>
          </a:p>
          <a:p>
            <a:r>
              <a:rPr lang="en-US" altLang="zh-CN" dirty="0"/>
              <a:t>V2: 2017 CVPR</a:t>
            </a:r>
          </a:p>
          <a:p>
            <a:r>
              <a:rPr lang="en-US" altLang="zh-CN" dirty="0"/>
              <a:t>V3: 2018 CVPR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C79A45-78F5-43DA-BF91-68C5CEC6EA7F}"/>
              </a:ext>
            </a:extLst>
          </p:cNvPr>
          <p:cNvSpPr txBox="1"/>
          <p:nvPr/>
        </p:nvSpPr>
        <p:spPr>
          <a:xfrm>
            <a:off x="8931557" y="6233678"/>
            <a:ext cx="310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/>
              <a:t>魏梓泉</a:t>
            </a:r>
          </a:p>
        </p:txBody>
      </p:sp>
    </p:spTree>
    <p:extLst>
      <p:ext uri="{BB962C8B-B14F-4D97-AF65-F5344CB8AC3E}">
        <p14:creationId xmlns:p14="http://schemas.microsoft.com/office/powerpoint/2010/main" val="393716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 descr="https://pic1.zhimg.com/80/v2-2f0b9f1d210c88e476f2b1f4fc965a80_720w.jpg">
            <a:extLst>
              <a:ext uri="{FF2B5EF4-FFF2-40B4-BE49-F238E27FC236}">
                <a16:creationId xmlns:a16="http://schemas.microsoft.com/office/drawing/2014/main" id="{8828C56D-7D95-4268-B8CB-B2BE438C4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2"/>
          <a:stretch/>
        </p:blipFill>
        <p:spPr bwMode="auto">
          <a:xfrm>
            <a:off x="7680960" y="1688311"/>
            <a:ext cx="4511040" cy="509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pic4.zhimg.com/80/v2-2a69a9bca0cde5995eeb7b21af2594a7_720w.jpg">
            <a:extLst>
              <a:ext uri="{FF2B5EF4-FFF2-40B4-BE49-F238E27FC236}">
                <a16:creationId xmlns:a16="http://schemas.microsoft.com/office/drawing/2014/main" id="{EEFE52C0-D99A-4D88-80F8-27B7CCC9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96" y="79517"/>
            <a:ext cx="7352523" cy="669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8DD603A-1037-45D1-A552-5BC8159EA61D}"/>
              </a:ext>
            </a:extLst>
          </p:cNvPr>
          <p:cNvSpPr txBox="1"/>
          <p:nvPr/>
        </p:nvSpPr>
        <p:spPr>
          <a:xfrm>
            <a:off x="2570480" y="279918"/>
            <a:ext cx="706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 Structure of YOLO v3 and Darknet-53</a:t>
            </a:r>
            <a:endParaRPr lang="zh-CN" altLang="en-US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81227-F338-423F-8CE1-E07AA06A8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846059"/>
            <a:ext cx="94329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dirty="0">
                <a:solidFill>
                  <a:srgbClr val="1A1A1A"/>
                </a:solidFill>
                <a:ea typeface="-apple-system"/>
              </a:rPr>
              <a:t> </a:t>
            </a:r>
            <a:r>
              <a:rPr lang="zh-CN" altLang="en-US" dirty="0">
                <a:solidFill>
                  <a:srgbClr val="1A1A1A"/>
                </a:solidFill>
                <a:ea typeface="-apple-system"/>
              </a:rPr>
              <a:t>输出尺寸的</a:t>
            </a:r>
            <a:r>
              <a:rPr lang="zh-CN" altLang="zh-CN" dirty="0">
                <a:solidFill>
                  <a:srgbClr val="1A1A1A"/>
                </a:solidFill>
                <a:ea typeface="-apple-system"/>
              </a:rPr>
              <a:t>75代表</a:t>
            </a:r>
            <a:r>
              <a:rPr lang="en-US" altLang="zh-CN" dirty="0">
                <a:solidFill>
                  <a:srgbClr val="1A1A1A"/>
                </a:solidFill>
                <a:ea typeface="-apple-system"/>
              </a:rPr>
              <a:t>3×(20+5)</a:t>
            </a:r>
            <a:r>
              <a:rPr lang="zh-CN" altLang="zh-CN" sz="1900" dirty="0">
                <a:solidFill>
                  <a:srgbClr val="1A1A1A"/>
                </a:solidFill>
                <a:ea typeface="-apple-system"/>
              </a:rPr>
              <a:t>，</a:t>
            </a:r>
            <a:r>
              <a:rPr lang="zh-CN" altLang="zh-CN" dirty="0">
                <a:solidFill>
                  <a:srgbClr val="1A1A1A"/>
                </a:solidFill>
                <a:ea typeface="-apple-system"/>
              </a:rPr>
              <a:t>其中20代表的是VOC数据集目标类别数，5代表的是每个目标预测框的</a:t>
            </a:r>
            <a:r>
              <a:rPr lang="zh-CN" altLang="zh-CN" dirty="0"/>
              <a:t>  </a:t>
            </a:r>
            <a:r>
              <a:rPr lang="zh-CN" altLang="zh-CN" sz="1900" dirty="0">
                <a:solidFill>
                  <a:srgbClr val="1A1A1A"/>
                </a:solidFill>
                <a:ea typeface="-apple-system"/>
              </a:rPr>
              <a:t>，</a:t>
            </a:r>
            <a:r>
              <a:rPr lang="zh-CN" altLang="zh-CN" dirty="0">
                <a:solidFill>
                  <a:srgbClr val="1A1A1A"/>
                </a:solidFill>
                <a:ea typeface="-apple-system"/>
              </a:rPr>
              <a:t>3代表的是某一个特征图的Anchor，也即先验框的数目。所以YOLOv3一共有9个Anchor，不过被平均分在了3个特征层中，这也实现了多尺度检测</a:t>
            </a:r>
            <a:r>
              <a:rPr lang="zh-CN" altLang="zh-CN" dirty="0"/>
              <a:t> </a:t>
            </a:r>
          </a:p>
        </p:txBody>
      </p:sp>
      <p:sp>
        <p:nvSpPr>
          <p:cNvPr id="7" name="AutoShape 6" descr="[公式]">
            <a:extLst>
              <a:ext uri="{FF2B5EF4-FFF2-40B4-BE49-F238E27FC236}">
                <a16:creationId xmlns:a16="http://schemas.microsoft.com/office/drawing/2014/main" id="{7063A71D-194D-4336-AC44-36F9EAD3DA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90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[公式]">
            <a:extLst>
              <a:ext uri="{FF2B5EF4-FFF2-40B4-BE49-F238E27FC236}">
                <a16:creationId xmlns:a16="http://schemas.microsoft.com/office/drawing/2014/main" id="{D5E0DF22-106A-494D-813A-E09CB395E9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758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4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EAC6379-96B9-48A8-98AF-1BF2157D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50" y="1099281"/>
            <a:ext cx="11663265" cy="53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dirty="0">
                <a:solidFill>
                  <a:srgbClr val="1A1A1A"/>
                </a:solidFill>
                <a:ea typeface="-apple-system"/>
              </a:rPr>
              <a:t>同时为了说明Darknet-53的有效性，作者给出了在TitanX上，使用相同的条件将  </a:t>
            </a:r>
            <a:r>
              <a:rPr lang="zh-CN" altLang="zh-CN" sz="1900" dirty="0">
                <a:solidFill>
                  <a:srgbClr val="1A1A1A"/>
                </a:solidFill>
                <a:ea typeface="-apple-system"/>
              </a:rPr>
              <a:t>的</a:t>
            </a:r>
            <a:r>
              <a:rPr lang="zh-CN" altLang="zh-CN" dirty="0">
                <a:solidFill>
                  <a:srgbClr val="1A1A1A"/>
                </a:solidFill>
                <a:ea typeface="-apple-system"/>
              </a:rPr>
              <a:t>图片分别输入到以Darknet-19，Resnet-101，以及Resnet-152以及Darknet-53为基础网络的分类模型总，实验结果如下表：</a:t>
            </a:r>
            <a:endParaRPr lang="zh-CN" altLang="zh-CN" dirty="0"/>
          </a:p>
          <a:p>
            <a:pPr defTabSz="914411"/>
            <a:endParaRPr lang="en-US" altLang="zh-CN" dirty="0">
              <a:solidFill>
                <a:srgbClr val="1A1A1A"/>
              </a:solidFill>
              <a:ea typeface="-apple-system"/>
            </a:endParaRPr>
          </a:p>
          <a:p>
            <a:pPr defTabSz="914411"/>
            <a:endParaRPr lang="en-US" altLang="zh-CN" dirty="0">
              <a:solidFill>
                <a:srgbClr val="1A1A1A"/>
              </a:solidFill>
              <a:ea typeface="-apple-system"/>
            </a:endParaRPr>
          </a:p>
          <a:p>
            <a:pPr defTabSz="914411"/>
            <a:endParaRPr lang="en-US" altLang="zh-CN" dirty="0">
              <a:solidFill>
                <a:srgbClr val="1A1A1A"/>
              </a:solidFill>
              <a:ea typeface="-apple-system"/>
            </a:endParaRPr>
          </a:p>
          <a:p>
            <a:pPr defTabSz="914411"/>
            <a:endParaRPr lang="en-US" altLang="zh-CN" dirty="0">
              <a:solidFill>
                <a:srgbClr val="1A1A1A"/>
              </a:solidFill>
              <a:ea typeface="-apple-system"/>
            </a:endParaRPr>
          </a:p>
          <a:p>
            <a:pPr defTabSz="914411"/>
            <a:endParaRPr lang="en-US" altLang="zh-CN" dirty="0">
              <a:solidFill>
                <a:srgbClr val="1A1A1A"/>
              </a:solidFill>
              <a:ea typeface="-apple-system"/>
            </a:endParaRPr>
          </a:p>
          <a:p>
            <a:pPr defTabSz="914411"/>
            <a:endParaRPr lang="en-US" altLang="zh-CN" dirty="0">
              <a:solidFill>
                <a:srgbClr val="1A1A1A"/>
              </a:solidFill>
              <a:ea typeface="-apple-system"/>
            </a:endParaRPr>
          </a:p>
          <a:p>
            <a:pPr defTabSz="914411"/>
            <a:endParaRPr lang="en-US" altLang="zh-CN" dirty="0">
              <a:solidFill>
                <a:srgbClr val="1A1A1A"/>
              </a:solidFill>
              <a:ea typeface="-apple-system"/>
            </a:endParaRPr>
          </a:p>
          <a:p>
            <a:pPr defTabSz="914411"/>
            <a:endParaRPr lang="en-US" altLang="zh-CN" dirty="0">
              <a:solidFill>
                <a:srgbClr val="1A1A1A"/>
              </a:solidFill>
              <a:ea typeface="-apple-system"/>
            </a:endParaRPr>
          </a:p>
          <a:p>
            <a:pPr defTabSz="914411"/>
            <a:endParaRPr lang="en-US" altLang="zh-CN" dirty="0">
              <a:solidFill>
                <a:srgbClr val="1A1A1A"/>
              </a:solidFill>
              <a:ea typeface="-apple-system"/>
            </a:endParaRPr>
          </a:p>
          <a:p>
            <a:pPr defTabSz="914411"/>
            <a:endParaRPr lang="en-US" altLang="zh-CN" dirty="0">
              <a:solidFill>
                <a:srgbClr val="1A1A1A"/>
              </a:solidFill>
              <a:ea typeface="-apple-system"/>
            </a:endParaRPr>
          </a:p>
          <a:p>
            <a:pPr defTabSz="914411"/>
            <a:endParaRPr lang="en-US" altLang="zh-CN" dirty="0">
              <a:solidFill>
                <a:srgbClr val="1A1A1A"/>
              </a:solidFill>
              <a:ea typeface="-apple-system"/>
            </a:endParaRPr>
          </a:p>
          <a:p>
            <a:pPr defTabSz="914411"/>
            <a:br>
              <a:rPr lang="zh-CN" altLang="zh-CN" dirty="0">
                <a:solidFill>
                  <a:srgbClr val="1A1A1A"/>
                </a:solidFill>
                <a:ea typeface="-apple-system"/>
              </a:rPr>
            </a:br>
            <a:endParaRPr lang="zh-CN" altLang="zh-CN" dirty="0"/>
          </a:p>
          <a:p>
            <a:pPr defTabSz="914411"/>
            <a:r>
              <a:rPr lang="zh-CN" altLang="zh-CN" dirty="0">
                <a:solidFill>
                  <a:srgbClr val="1A1A1A"/>
                </a:solidFill>
                <a:ea typeface="-apple-system"/>
              </a:rPr>
              <a:t>  </a:t>
            </a:r>
            <a:endParaRPr lang="zh-CN" altLang="zh-CN" sz="10900" dirty="0">
              <a:solidFill>
                <a:srgbClr val="1A1A1A"/>
              </a:solidFill>
              <a:ea typeface="-apple-system"/>
            </a:endParaRPr>
          </a:p>
          <a:p>
            <a:pPr defTabSz="914411"/>
            <a:r>
              <a:rPr lang="zh-CN" altLang="zh-CN" dirty="0">
                <a:solidFill>
                  <a:srgbClr val="1A1A1A"/>
                </a:solidFill>
                <a:ea typeface="-apple-system"/>
              </a:rPr>
              <a:t>从结果来看，Darknet-53比ResNet-101的性能更好，而且速度是其1.5倍，Darknet-53与ResNet-152性能相似但速度几乎是其2倍。同时，Darknet-53相比于其它网络结构实现了每秒最高的浮点数计算量，说明其网络结构可以更好的利用GPU。</a:t>
            </a:r>
          </a:p>
        </p:txBody>
      </p:sp>
      <p:sp>
        <p:nvSpPr>
          <p:cNvPr id="5" name="AutoShape 2" descr="[公式]">
            <a:extLst>
              <a:ext uri="{FF2B5EF4-FFF2-40B4-BE49-F238E27FC236}">
                <a16:creationId xmlns:a16="http://schemas.microsoft.com/office/drawing/2014/main" id="{ACEFDD6F-847D-45B9-A301-9F4ABE0E7F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77232" y="23161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Picture 3" descr="https://pic3.zhimg.com/80/v2-e7cc3289a5ed83c2dc2fea5d34da4412_720w.jpg">
            <a:extLst>
              <a:ext uri="{FF2B5EF4-FFF2-40B4-BE49-F238E27FC236}">
                <a16:creationId xmlns:a16="http://schemas.microsoft.com/office/drawing/2014/main" id="{0C7379D1-7B7F-42A1-87B7-8A16AB6D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61" y="2244983"/>
            <a:ext cx="10960680" cy="25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833AE1-DBF3-4D94-BB94-6C3C6634004C}"/>
              </a:ext>
            </a:extLst>
          </p:cNvPr>
          <p:cNvSpPr txBox="1"/>
          <p:nvPr/>
        </p:nvSpPr>
        <p:spPr>
          <a:xfrm>
            <a:off x="3871019" y="309325"/>
            <a:ext cx="401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Darknet-53 in YOLO v3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015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030D3B-76A8-410A-85F3-F2A56C9B1C6F}"/>
              </a:ext>
            </a:extLst>
          </p:cNvPr>
          <p:cNvSpPr txBox="1"/>
          <p:nvPr/>
        </p:nvSpPr>
        <p:spPr>
          <a:xfrm>
            <a:off x="3871019" y="309325"/>
            <a:ext cx="401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Multi-scale in YOLO v3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BC5C81-D274-4095-BFDE-B8517666D674}"/>
              </a:ext>
            </a:extLst>
          </p:cNvPr>
          <p:cNvSpPr/>
          <p:nvPr/>
        </p:nvSpPr>
        <p:spPr>
          <a:xfrm>
            <a:off x="304800" y="1039991"/>
            <a:ext cx="1158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/>
              <a:t>COCO</a:t>
            </a:r>
            <a:r>
              <a:rPr lang="zh-CN" altLang="en-US" sz="1600" dirty="0"/>
              <a:t>数据集这</a:t>
            </a:r>
            <a:r>
              <a:rPr lang="en-US" altLang="zh-CN" sz="1600" dirty="0"/>
              <a:t>9</a:t>
            </a:r>
            <a:r>
              <a:rPr lang="zh-CN" altLang="en-US" sz="1600" dirty="0"/>
              <a:t>个先验框是：</a:t>
            </a:r>
            <a:r>
              <a:rPr lang="en-US" altLang="zh-CN" sz="1600" dirty="0"/>
              <a:t>(10x13)</a:t>
            </a:r>
            <a:r>
              <a:rPr lang="zh-CN" altLang="en-US" sz="1600" dirty="0"/>
              <a:t>，</a:t>
            </a:r>
            <a:r>
              <a:rPr lang="en-US" altLang="zh-CN" sz="1600" dirty="0"/>
              <a:t>(16x30)</a:t>
            </a:r>
            <a:r>
              <a:rPr lang="zh-CN" altLang="en-US" sz="1600" dirty="0"/>
              <a:t>，</a:t>
            </a:r>
            <a:r>
              <a:rPr lang="en-US" altLang="zh-CN" sz="1600" dirty="0"/>
              <a:t>(33x23)</a:t>
            </a:r>
            <a:r>
              <a:rPr lang="zh-CN" altLang="en-US" sz="1600" dirty="0"/>
              <a:t>，</a:t>
            </a:r>
            <a:r>
              <a:rPr lang="en-US" altLang="zh-CN" sz="1600" dirty="0"/>
              <a:t>(30x61)</a:t>
            </a:r>
            <a:r>
              <a:rPr lang="zh-CN" altLang="en-US" sz="1600" dirty="0"/>
              <a:t>，</a:t>
            </a:r>
            <a:r>
              <a:rPr lang="en-US" altLang="zh-CN" sz="1600" dirty="0"/>
              <a:t>(62x45)</a:t>
            </a:r>
            <a:r>
              <a:rPr lang="zh-CN" altLang="en-US" sz="1600" dirty="0"/>
              <a:t>，</a:t>
            </a:r>
            <a:r>
              <a:rPr lang="en-US" altLang="zh-CN" sz="1600" dirty="0"/>
              <a:t>(59x119)</a:t>
            </a:r>
            <a:r>
              <a:rPr lang="zh-CN" altLang="en-US" sz="1600" dirty="0"/>
              <a:t>，</a:t>
            </a:r>
            <a:r>
              <a:rPr lang="en-US" altLang="zh-CN" sz="1600" dirty="0"/>
              <a:t>(116x90)</a:t>
            </a:r>
            <a:r>
              <a:rPr lang="zh-CN" altLang="en-US" sz="1600" dirty="0"/>
              <a:t>，</a:t>
            </a:r>
            <a:r>
              <a:rPr lang="en-US" altLang="zh-CN" sz="1600" dirty="0"/>
              <a:t>(156x198)</a:t>
            </a:r>
            <a:r>
              <a:rPr lang="zh-CN" altLang="en-US" sz="1600" dirty="0"/>
              <a:t>，</a:t>
            </a:r>
            <a:r>
              <a:rPr lang="en-US" altLang="zh-CN" sz="1600" dirty="0"/>
              <a:t>(373x326)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99C2C1-BA57-4FE6-B222-F55DE115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60" y="1378545"/>
            <a:ext cx="10583680" cy="11514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5C3167-1580-44C4-B7CA-06E488EE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0" y="2657907"/>
            <a:ext cx="3785239" cy="3966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BFF838-FF61-4096-B346-08AF5E234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019" y="2583234"/>
            <a:ext cx="3785238" cy="40410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5F9E22-3606-43BB-981D-92D521D8F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202" y="2621202"/>
            <a:ext cx="3785238" cy="40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2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ic3.zhimg.com/80/v2-19e74b4ec2688bd819fb9aff8781e06e_720w.jpg">
            <a:extLst>
              <a:ext uri="{FF2B5EF4-FFF2-40B4-BE49-F238E27FC236}">
                <a16:creationId xmlns:a16="http://schemas.microsoft.com/office/drawing/2014/main" id="{4CCD67F7-4D2A-4B5B-8FD5-078BA179A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" r="64821" b="54961"/>
          <a:stretch/>
        </p:blipFill>
        <p:spPr bwMode="auto">
          <a:xfrm>
            <a:off x="1895882" y="242127"/>
            <a:ext cx="2249398" cy="655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0E534E-A2DA-4F32-AD57-47CE2ED0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6" y="2896891"/>
            <a:ext cx="1387086" cy="11747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8E2BAC-C903-4A0D-A167-BB791E2C3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351" y="3041010"/>
            <a:ext cx="1254791" cy="886537"/>
          </a:xfrm>
          <a:prstGeom prst="rect">
            <a:avLst/>
          </a:prstGeom>
        </p:spPr>
      </p:pic>
      <p:pic>
        <p:nvPicPr>
          <p:cNvPr id="7" name="Picture 2" descr="https://pic3.zhimg.com/80/v2-19e74b4ec2688bd819fb9aff8781e06e_720w.jpg">
            <a:extLst>
              <a:ext uri="{FF2B5EF4-FFF2-40B4-BE49-F238E27FC236}">
                <a16:creationId xmlns:a16="http://schemas.microsoft.com/office/drawing/2014/main" id="{58937198-353F-4B91-9E83-200EB251E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45008" r="64319" b="27354"/>
          <a:stretch/>
        </p:blipFill>
        <p:spPr bwMode="auto">
          <a:xfrm>
            <a:off x="6153822" y="1617602"/>
            <a:ext cx="2081903" cy="380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E43592E-B10A-4784-87A6-39180EF23C90}"/>
              </a:ext>
            </a:extLst>
          </p:cNvPr>
          <p:cNvSpPr txBox="1"/>
          <p:nvPr/>
        </p:nvSpPr>
        <p:spPr>
          <a:xfrm>
            <a:off x="3817620" y="371358"/>
            <a:ext cx="455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 Detail of YOLO v3 tiny</a:t>
            </a:r>
            <a:endParaRPr lang="zh-CN" altLang="en-US" sz="28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C38FBB-C052-47F9-82B0-35080228E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2489" y="2925795"/>
            <a:ext cx="2081903" cy="12211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68A97D-F905-4E37-8054-893480189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720" y="3119859"/>
            <a:ext cx="1213089" cy="9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0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ic2.zhimg.com/80/v2-e2a8f7f7e5a7ddf0e3e1aab1bb39bc81_720w.jpg">
            <a:extLst>
              <a:ext uri="{FF2B5EF4-FFF2-40B4-BE49-F238E27FC236}">
                <a16:creationId xmlns:a16="http://schemas.microsoft.com/office/drawing/2014/main" id="{982AC5C4-2842-42BC-BC8C-F533DF3D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885" y="908472"/>
            <a:ext cx="9626203" cy="594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ACD81F-618F-4EC0-AA50-A90CAA5080A1}"/>
              </a:ext>
            </a:extLst>
          </p:cNvPr>
          <p:cNvSpPr txBox="1"/>
          <p:nvPr/>
        </p:nvSpPr>
        <p:spPr>
          <a:xfrm>
            <a:off x="4440837" y="279918"/>
            <a:ext cx="310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 Core of YOLO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025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ic2.zhimg.com/80/v2-935c01f8eca97ee893b881d6cdfde3dd_720w.jpg">
            <a:extLst>
              <a:ext uri="{FF2B5EF4-FFF2-40B4-BE49-F238E27FC236}">
                <a16:creationId xmlns:a16="http://schemas.microsoft.com/office/drawing/2014/main" id="{8041D448-528B-494A-848A-9976218A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8" y="784479"/>
            <a:ext cx="12162453" cy="22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c1.zhimg.com/80/v2-a816f7f850e456e29c49e75d36e83594_720w.jpg">
            <a:extLst>
              <a:ext uri="{FF2B5EF4-FFF2-40B4-BE49-F238E27FC236}">
                <a16:creationId xmlns:a16="http://schemas.microsoft.com/office/drawing/2014/main" id="{EB34EF79-A52C-45F4-A181-8742CFF2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537" y="2621902"/>
            <a:ext cx="5616926" cy="42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E27800-AC49-44A9-BE80-ECBCAF8C15ED}"/>
              </a:ext>
            </a:extLst>
          </p:cNvPr>
          <p:cNvSpPr txBox="1"/>
          <p:nvPr/>
        </p:nvSpPr>
        <p:spPr>
          <a:xfrm>
            <a:off x="3648357" y="279918"/>
            <a:ext cx="450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 Structure of YOLO v1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010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827B639-7AB8-46AE-AF6E-80B5A36B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47" y="359707"/>
            <a:ext cx="8832313" cy="59334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395F01-6205-4221-8E3C-9F97CD586909}"/>
              </a:ext>
            </a:extLst>
          </p:cNvPr>
          <p:cNvSpPr/>
          <p:nvPr/>
        </p:nvSpPr>
        <p:spPr>
          <a:xfrm>
            <a:off x="497840" y="3759815"/>
            <a:ext cx="4104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YOLO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实现了一个目标检测领域的端对端模型。通过一个大的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loss function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将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bounding box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检测和物体识别同时训练，使用不同的</a:t>
            </a:r>
            <a:r>
              <a:rPr lang="en-US" altLang="zh-CN" sz="2400" b="1" i="1" dirty="0">
                <a:solidFill>
                  <a:srgbClr val="333333"/>
                </a:solidFill>
                <a:effectLst/>
                <a:latin typeface="MJXc-TeX-math-I"/>
              </a:rPr>
              <a:t>λ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来调整的权重。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F95F64-D8B1-46E5-8553-61F0F4013AB9}"/>
              </a:ext>
            </a:extLst>
          </p:cNvPr>
          <p:cNvSpPr txBox="1"/>
          <p:nvPr/>
        </p:nvSpPr>
        <p:spPr>
          <a:xfrm>
            <a:off x="1168401" y="564853"/>
            <a:ext cx="20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Loss=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3130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4899284-A526-437E-B57B-C30EB87B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60" y="1116150"/>
            <a:ext cx="7221924" cy="57418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660B0D-BE64-496C-80D1-1AC3826E91D2}"/>
              </a:ext>
            </a:extLst>
          </p:cNvPr>
          <p:cNvSpPr txBox="1"/>
          <p:nvPr/>
        </p:nvSpPr>
        <p:spPr>
          <a:xfrm>
            <a:off x="3648357" y="279918"/>
            <a:ext cx="450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YOLO v2</a:t>
            </a:r>
            <a:endParaRPr lang="zh-CN" altLang="en-US" sz="2800" b="1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917350-D13C-41D9-BCEF-D78AE50C56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1716" y="1958155"/>
            <a:ext cx="4346644" cy="2941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2218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The points in YOLOv2: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相较</a:t>
            </a:r>
            <a:r>
              <a:rPr lang="en-US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v1</a:t>
            </a: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使用了新的</a:t>
            </a:r>
            <a:r>
              <a:rPr lang="en-US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darknet-19</a:t>
            </a: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作为骨干</a:t>
            </a:r>
            <a:r>
              <a:rPr lang="zh-CN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；</a:t>
            </a:r>
            <a:endParaRPr lang="en-US" altLang="zh-CN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K-means</a:t>
            </a: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聚类确定锚点的宽高，并使用</a:t>
            </a:r>
            <a:r>
              <a:rPr lang="en-US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sigmoid</a:t>
            </a: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函数限制预测值</a:t>
            </a:r>
            <a:r>
              <a:rPr lang="zh-CN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；</a:t>
            </a:r>
            <a:endParaRPr lang="en-US" altLang="zh-CN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多尺度训练</a:t>
            </a:r>
            <a:r>
              <a:rPr lang="en-US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-</a:t>
            </a: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每隔</a:t>
            </a:r>
            <a:r>
              <a:rPr lang="en-US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10</a:t>
            </a: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个</a:t>
            </a:r>
            <a:r>
              <a:rPr lang="en-US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batch</a:t>
            </a: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从固定尺寸中随机选取</a:t>
            </a:r>
            <a:r>
              <a:rPr lang="en-US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resize</a:t>
            </a: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输入图像</a:t>
            </a:r>
            <a:r>
              <a:rPr lang="zh-CN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3004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EE00A19-630A-4C20-ABCE-624CBC5D204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8500" y="2082859"/>
            <a:ext cx="4998286" cy="34956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2218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The points in Darknet: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在</a:t>
            </a:r>
            <a:r>
              <a:rPr lang="en-US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3×3</a:t>
            </a:r>
            <a:r>
              <a:rPr lang="zh-CN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卷积中间添加了</a:t>
            </a:r>
            <a:r>
              <a:rPr lang="en-US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1×1</a:t>
            </a:r>
            <a:r>
              <a:rPr lang="zh-CN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卷积，Feature Map之间的一层非线性变化提升了模型的表现能力；</a:t>
            </a:r>
            <a:endParaRPr lang="en-US" altLang="zh-CN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Darknet-19进行了5次降采样，但是在最后一层卷积并没有添加池化层，目的是为了获得更高分辨率的Feature Map；</a:t>
            </a:r>
            <a:endParaRPr lang="en-US" altLang="zh-CN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Darknet-19中并不含有全连接，使用的是全局平均池化的方式产生长度固定的特征向量。</a:t>
            </a:r>
          </a:p>
        </p:txBody>
      </p:sp>
      <p:sp>
        <p:nvSpPr>
          <p:cNvPr id="5" name="AutoShape 2" descr="[公式]">
            <a:extLst>
              <a:ext uri="{FF2B5EF4-FFF2-40B4-BE49-F238E27FC236}">
                <a16:creationId xmlns:a16="http://schemas.microsoft.com/office/drawing/2014/main" id="{F8B2AE89-58F2-484C-9359-CCF963D160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6100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3" descr="[公式]">
            <a:extLst>
              <a:ext uri="{FF2B5EF4-FFF2-40B4-BE49-F238E27FC236}">
                <a16:creationId xmlns:a16="http://schemas.microsoft.com/office/drawing/2014/main" id="{05BAFE49-8EAE-472F-BD1A-C916F24208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4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5" name="Picture 5" descr="https://pic4.zhimg.com/80/v2-908d1ddbfadbe243e887dda930e7f5a3_720w.jpg">
            <a:extLst>
              <a:ext uri="{FF2B5EF4-FFF2-40B4-BE49-F238E27FC236}">
                <a16:creationId xmlns:a16="http://schemas.microsoft.com/office/drawing/2014/main" id="{A97333DD-E720-40DD-88F5-0322F375E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215" y="0"/>
            <a:ext cx="56967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9C7A4B-B281-4653-91FB-ADFDBD6DB6AB}"/>
              </a:ext>
            </a:extLst>
          </p:cNvPr>
          <p:cNvSpPr txBox="1"/>
          <p:nvPr/>
        </p:nvSpPr>
        <p:spPr>
          <a:xfrm>
            <a:off x="1087121" y="513598"/>
            <a:ext cx="481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 Structure of Darknet-19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113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6A518AC-092F-49E5-A533-400D8004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321" y="3140536"/>
            <a:ext cx="5942679" cy="143109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835C477-C2D5-465A-902D-AB0EB1979A09}"/>
              </a:ext>
            </a:extLst>
          </p:cNvPr>
          <p:cNvSpPr txBox="1"/>
          <p:nvPr/>
        </p:nvSpPr>
        <p:spPr>
          <a:xfrm>
            <a:off x="2712720" y="340009"/>
            <a:ext cx="682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Anchors are generated by K-means</a:t>
            </a:r>
            <a:endParaRPr lang="zh-CN" altLang="en-US" sz="28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87676C-DE3C-4040-B178-D96369839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85" y="1194176"/>
            <a:ext cx="5942679" cy="53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pic4.zhimg.com/80/v2-85d93dbcabc214c6d5930faaf53807f7_720w.jpg">
            <a:extLst>
              <a:ext uri="{FF2B5EF4-FFF2-40B4-BE49-F238E27FC236}">
                <a16:creationId xmlns:a16="http://schemas.microsoft.com/office/drawing/2014/main" id="{4681E102-34C8-4718-9D9B-DB4E73BE8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640" y="855063"/>
            <a:ext cx="6182360" cy="133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5E3DD4-987A-4CEE-AC60-900090F8AE09}"/>
              </a:ext>
            </a:extLst>
          </p:cNvPr>
          <p:cNvSpPr txBox="1"/>
          <p:nvPr/>
        </p:nvSpPr>
        <p:spPr>
          <a:xfrm>
            <a:off x="0" y="22193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Anchors Usage in YOLOv2 and predictions are limited by sigmoid function</a:t>
            </a:r>
            <a:endParaRPr lang="zh-CN" altLang="en-US" sz="2800" b="1" dirty="0"/>
          </a:p>
          <a:p>
            <a:pPr algn="ctr"/>
            <a:endParaRPr lang="zh-CN" altLang="en-US" sz="2800" b="1" dirty="0"/>
          </a:p>
        </p:txBody>
      </p:sp>
      <p:pic>
        <p:nvPicPr>
          <p:cNvPr id="13316" name="Picture 4" descr="https://img-blog.csdn.net/20180410215805461?watermark/2/text/aHR0cHM6Ly9ibG9nLmNzZG4ubmV0L21pZWxlaXpoaTA1MjI=/font/5a6L5L2T/fontsize/400/fill/I0JBQkFCMA==/dissolve/70">
            <a:extLst>
              <a:ext uri="{FF2B5EF4-FFF2-40B4-BE49-F238E27FC236}">
                <a16:creationId xmlns:a16="http://schemas.microsoft.com/office/drawing/2014/main" id="{4E557B7E-7C2E-4750-948A-3D695F154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3" y="2539067"/>
            <a:ext cx="70485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2D5573-4524-4F55-9707-9B89FA5CA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6178"/>
            <a:ext cx="4857588" cy="868693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2BC87496-302B-45CB-A6D9-00A001CE63F8}"/>
              </a:ext>
            </a:extLst>
          </p:cNvPr>
          <p:cNvSpPr/>
          <p:nvPr/>
        </p:nvSpPr>
        <p:spPr>
          <a:xfrm>
            <a:off x="5047534" y="1176039"/>
            <a:ext cx="812800" cy="408921"/>
          </a:xfrm>
          <a:prstGeom prst="rightArrow">
            <a:avLst>
              <a:gd name="adj1" fmla="val 50000"/>
              <a:gd name="adj2" fmla="val 157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96EB36-CE50-4E9E-8BD2-DBA82EE81E89}"/>
              </a:ext>
            </a:extLst>
          </p:cNvPr>
          <p:cNvSpPr/>
          <p:nvPr/>
        </p:nvSpPr>
        <p:spPr>
          <a:xfrm>
            <a:off x="7294880" y="2600957"/>
            <a:ext cx="4897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pw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ph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是某个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anchor box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的宽和高，一个格子的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Cx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Cy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单位都是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σ(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tx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σ(ty)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是相对于某个格子左上角的偏移量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e.g.:</a:t>
            </a:r>
          </a:p>
          <a:p>
            <a:r>
              <a:rPr lang="en-US" altLang="zh-CN" dirty="0" err="1"/>
              <a:t>tx</a:t>
            </a:r>
            <a:r>
              <a:rPr lang="zh-CN" altLang="en-US" dirty="0"/>
              <a:t>、</a:t>
            </a:r>
            <a:r>
              <a:rPr lang="en-US" altLang="zh-CN" dirty="0"/>
              <a:t>ty</a:t>
            </a:r>
            <a:r>
              <a:rPr lang="zh-CN" altLang="en-US" dirty="0"/>
              <a:t>、</a:t>
            </a:r>
            <a:r>
              <a:rPr lang="en-US" altLang="zh-CN" dirty="0" err="1"/>
              <a:t>tw</a:t>
            </a:r>
            <a:r>
              <a:rPr lang="zh-CN" altLang="en-US" dirty="0"/>
              <a:t>、</a:t>
            </a:r>
            <a:r>
              <a:rPr lang="en-US" altLang="zh-CN" dirty="0" err="1"/>
              <a:t>th</a:t>
            </a:r>
            <a:r>
              <a:rPr lang="zh-CN" altLang="en-US" dirty="0"/>
              <a:t>四个参数分别是</a:t>
            </a:r>
            <a:r>
              <a:rPr lang="en-US" altLang="zh-CN" dirty="0"/>
              <a:t>0.2</a:t>
            </a:r>
            <a:r>
              <a:rPr lang="zh-CN" altLang="en-US" dirty="0"/>
              <a:t>，</a:t>
            </a:r>
            <a:r>
              <a:rPr lang="en-US" altLang="zh-CN" dirty="0"/>
              <a:t>0.1</a:t>
            </a:r>
            <a:r>
              <a:rPr lang="zh-CN" altLang="en-US" dirty="0"/>
              <a:t>，</a:t>
            </a:r>
            <a:r>
              <a:rPr lang="en-US" altLang="zh-CN" dirty="0"/>
              <a:t>0.2</a:t>
            </a:r>
            <a:r>
              <a:rPr lang="zh-CN" altLang="en-US" dirty="0"/>
              <a:t>，</a:t>
            </a:r>
            <a:r>
              <a:rPr lang="en-US" altLang="zh-CN" dirty="0"/>
              <a:t>0.32</a:t>
            </a:r>
            <a:r>
              <a:rPr lang="zh-CN" altLang="en-US" dirty="0"/>
              <a:t>，</a:t>
            </a:r>
            <a:r>
              <a:rPr lang="en-US" altLang="zh-CN" dirty="0"/>
              <a:t>row: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col: 1; </a:t>
            </a:r>
            <a:r>
              <a:rPr lang="zh-CN" altLang="en-US" dirty="0"/>
              <a:t>且</a:t>
            </a:r>
            <a:r>
              <a:rPr lang="en-US" altLang="zh-CN" dirty="0"/>
              <a:t>anchor</a:t>
            </a:r>
            <a:r>
              <a:rPr lang="zh-CN" altLang="en-US" dirty="0"/>
              <a:t>比例取</a:t>
            </a:r>
            <a:r>
              <a:rPr lang="en-US" altLang="zh-CN" dirty="0"/>
              <a:t>w: 3.19275</a:t>
            </a:r>
            <a:r>
              <a:rPr lang="zh-CN" altLang="en-US" dirty="0"/>
              <a:t>，</a:t>
            </a:r>
            <a:r>
              <a:rPr lang="en-US" altLang="zh-CN" dirty="0"/>
              <a:t>h: 4.00944</a:t>
            </a:r>
            <a:r>
              <a:rPr lang="zh-CN" altLang="en-US" dirty="0"/>
              <a:t>。这其中</a:t>
            </a:r>
            <a:r>
              <a:rPr lang="en-US" altLang="zh-CN" dirty="0"/>
              <a:t>row</a:t>
            </a:r>
            <a:r>
              <a:rPr lang="zh-CN" altLang="en-US" dirty="0"/>
              <a:t>和</a:t>
            </a:r>
            <a:r>
              <a:rPr lang="en-US" altLang="zh-CN" dirty="0"/>
              <a:t>col</a:t>
            </a:r>
            <a:r>
              <a:rPr lang="zh-CN" altLang="en-US" dirty="0"/>
              <a:t>就是锚点相对于整个网格的偏移的格子数，在这个偏移量的基础上计算格子中心位置：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BD3650-4C51-4DB2-BD9C-9BD4E5DF64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000"/>
          <a:stretch/>
        </p:blipFill>
        <p:spPr>
          <a:xfrm>
            <a:off x="7294879" y="5556790"/>
            <a:ext cx="3247405" cy="9958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F3E48A-61D2-4F2B-BD04-D28B128030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097"/>
          <a:stretch/>
        </p:blipFill>
        <p:spPr>
          <a:xfrm>
            <a:off x="8851693" y="5461545"/>
            <a:ext cx="3247404" cy="9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7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99DA8E3-6C96-45CA-A7A2-1B1BAE68B51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3796" y="1700414"/>
            <a:ext cx="4346644" cy="26646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2218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The points in YOLOv3: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发展</a:t>
            </a:r>
            <a:r>
              <a:rPr lang="en-US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darknet-53</a:t>
            </a: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，相较</a:t>
            </a:r>
            <a:r>
              <a:rPr lang="en-US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darknet-19</a:t>
            </a: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增加了残差结构</a:t>
            </a:r>
            <a:r>
              <a:rPr lang="zh-CN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；</a:t>
            </a:r>
            <a:endParaRPr lang="en-US" altLang="zh-CN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en-US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借鉴特征图金字塔，从多个特征图产生多尺度输出</a:t>
            </a:r>
            <a:r>
              <a:rPr lang="zh-CN" altLang="zh-CN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；</a:t>
            </a:r>
            <a:endParaRPr lang="en-US" altLang="zh-CN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A2691C-B02B-45C0-842F-CAF7645554E0}"/>
              </a:ext>
            </a:extLst>
          </p:cNvPr>
          <p:cNvSpPr txBox="1"/>
          <p:nvPr/>
        </p:nvSpPr>
        <p:spPr>
          <a:xfrm>
            <a:off x="3648357" y="279918"/>
            <a:ext cx="450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YOLO v3</a:t>
            </a:r>
            <a:endParaRPr lang="zh-CN" altLang="en-US" sz="2800" b="1" dirty="0"/>
          </a:p>
        </p:txBody>
      </p:sp>
      <p:pic>
        <p:nvPicPr>
          <p:cNvPr id="11268" name="Picture 4" descr="http://file.elecfans.com/web1/M00/92/29/pIYBAFzbZteAfUTeAAEgaDe1BEk372.png">
            <a:extLst>
              <a:ext uri="{FF2B5EF4-FFF2-40B4-BE49-F238E27FC236}">
                <a16:creationId xmlns:a16="http://schemas.microsoft.com/office/drawing/2014/main" id="{0153BFF6-B926-4927-9297-A2501DE8E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t="7890"/>
          <a:stretch/>
        </p:blipFill>
        <p:spPr bwMode="auto">
          <a:xfrm>
            <a:off x="4790440" y="1422400"/>
            <a:ext cx="7252337" cy="42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47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974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MJXc-TeX-math-I</vt:lpstr>
      <vt:lpstr>pingfang SC</vt:lpstr>
      <vt:lpstr>等线</vt:lpstr>
      <vt:lpstr>等线 Light</vt:lpstr>
      <vt:lpstr>Arial</vt:lpstr>
      <vt:lpstr>Office 主题​​</vt:lpstr>
      <vt:lpstr>You Only Look Once: Unified, Real-Time Object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Only Look Once: Unified, Real-Time Object Detection</dc:title>
  <dc:creator>Wei Ziquan</dc:creator>
  <cp:lastModifiedBy>Wei Ziquan</cp:lastModifiedBy>
  <cp:revision>33</cp:revision>
  <dcterms:created xsi:type="dcterms:W3CDTF">2020-04-16T03:04:10Z</dcterms:created>
  <dcterms:modified xsi:type="dcterms:W3CDTF">2020-10-23T09:46:59Z</dcterms:modified>
</cp:coreProperties>
</file>