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7" r:id="rId3"/>
    <p:sldId id="268" r:id="rId4"/>
    <p:sldId id="269" r:id="rId5"/>
    <p:sldId id="272" r:id="rId6"/>
    <p:sldId id="270" r:id="rId7"/>
    <p:sldId id="271" r:id="rId8"/>
    <p:sldId id="273" r:id="rId9"/>
  </p:sldIdLst>
  <p:sldSz cx="35952113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8" autoAdjust="0"/>
    <p:restoredTop sz="94660"/>
  </p:normalViewPr>
  <p:slideViewPr>
    <p:cSldViewPr snapToGrid="0">
      <p:cViewPr varScale="1">
        <p:scale>
          <a:sx n="33" d="100"/>
          <a:sy n="33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014" y="3538041"/>
            <a:ext cx="26964085" cy="7526467"/>
          </a:xfrm>
        </p:spPr>
        <p:txBody>
          <a:bodyPr anchor="b"/>
          <a:lstStyle>
            <a:lvl1pPr algn="ctr">
              <a:defRPr sz="1769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4014" y="11354758"/>
            <a:ext cx="26964085" cy="5219483"/>
          </a:xfrm>
        </p:spPr>
        <p:txBody>
          <a:bodyPr/>
          <a:lstStyle>
            <a:lvl1pPr marL="0" indent="0" algn="ctr">
              <a:buNone/>
              <a:defRPr sz="7077"/>
            </a:lvl1pPr>
            <a:lvl2pPr marL="1348191" indent="0" algn="ctr">
              <a:buNone/>
              <a:defRPr sz="5898"/>
            </a:lvl2pPr>
            <a:lvl3pPr marL="2696383" indent="0" algn="ctr">
              <a:buNone/>
              <a:defRPr sz="5308"/>
            </a:lvl3pPr>
            <a:lvl4pPr marL="4044574" indent="0" algn="ctr">
              <a:buNone/>
              <a:defRPr sz="4718"/>
            </a:lvl4pPr>
            <a:lvl5pPr marL="5392765" indent="0" algn="ctr">
              <a:buNone/>
              <a:defRPr sz="4718"/>
            </a:lvl5pPr>
            <a:lvl6pPr marL="6740957" indent="0" algn="ctr">
              <a:buNone/>
              <a:defRPr sz="4718"/>
            </a:lvl6pPr>
            <a:lvl7pPr marL="8089148" indent="0" algn="ctr">
              <a:buNone/>
              <a:defRPr sz="4718"/>
            </a:lvl7pPr>
            <a:lvl8pPr marL="9437340" indent="0" algn="ctr">
              <a:buNone/>
              <a:defRPr sz="4718"/>
            </a:lvl8pPr>
            <a:lvl9pPr marL="10785531" indent="0" algn="ctr">
              <a:buNone/>
              <a:defRPr sz="4718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1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28231" y="1150989"/>
            <a:ext cx="7752174" cy="183207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1708" y="1150989"/>
            <a:ext cx="22807122" cy="1832074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983" y="5389634"/>
            <a:ext cx="31008697" cy="8992725"/>
          </a:xfrm>
        </p:spPr>
        <p:txBody>
          <a:bodyPr anchor="b"/>
          <a:lstStyle>
            <a:lvl1pPr>
              <a:defRPr sz="1769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2983" y="14467434"/>
            <a:ext cx="31008697" cy="4729062"/>
          </a:xfrm>
        </p:spPr>
        <p:txBody>
          <a:bodyPr/>
          <a:lstStyle>
            <a:lvl1pPr marL="0" indent="0">
              <a:buNone/>
              <a:defRPr sz="7077">
                <a:solidFill>
                  <a:schemeClr val="tx1">
                    <a:tint val="75000"/>
                  </a:schemeClr>
                </a:solidFill>
              </a:defRPr>
            </a:lvl1pPr>
            <a:lvl2pPr marL="1348191" indent="0">
              <a:buNone/>
              <a:defRPr sz="5898">
                <a:solidFill>
                  <a:schemeClr val="tx1">
                    <a:tint val="75000"/>
                  </a:schemeClr>
                </a:solidFill>
              </a:defRPr>
            </a:lvl2pPr>
            <a:lvl3pPr marL="2696383" indent="0">
              <a:buNone/>
              <a:defRPr sz="5308">
                <a:solidFill>
                  <a:schemeClr val="tx1">
                    <a:tint val="75000"/>
                  </a:schemeClr>
                </a:solidFill>
              </a:defRPr>
            </a:lvl3pPr>
            <a:lvl4pPr marL="4044574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4pPr>
            <a:lvl5pPr marL="5392765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5pPr>
            <a:lvl6pPr marL="6740957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6pPr>
            <a:lvl7pPr marL="8089148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7pPr>
            <a:lvl8pPr marL="9437340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8pPr>
            <a:lvl9pPr marL="10785531" indent="0">
              <a:buNone/>
              <a:defRPr sz="47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1708" y="5754945"/>
            <a:ext cx="15279648" cy="137167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00757" y="5754945"/>
            <a:ext cx="15279648" cy="137167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7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391" y="1150990"/>
            <a:ext cx="31008697" cy="41785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392" y="5299555"/>
            <a:ext cx="15209428" cy="2597230"/>
          </a:xfrm>
        </p:spPr>
        <p:txBody>
          <a:bodyPr anchor="b"/>
          <a:lstStyle>
            <a:lvl1pPr marL="0" indent="0">
              <a:buNone/>
              <a:defRPr sz="7077" b="1"/>
            </a:lvl1pPr>
            <a:lvl2pPr marL="1348191" indent="0">
              <a:buNone/>
              <a:defRPr sz="5898" b="1"/>
            </a:lvl2pPr>
            <a:lvl3pPr marL="2696383" indent="0">
              <a:buNone/>
              <a:defRPr sz="5308" b="1"/>
            </a:lvl3pPr>
            <a:lvl4pPr marL="4044574" indent="0">
              <a:buNone/>
              <a:defRPr sz="4718" b="1"/>
            </a:lvl4pPr>
            <a:lvl5pPr marL="5392765" indent="0">
              <a:buNone/>
              <a:defRPr sz="4718" b="1"/>
            </a:lvl5pPr>
            <a:lvl6pPr marL="6740957" indent="0">
              <a:buNone/>
              <a:defRPr sz="4718" b="1"/>
            </a:lvl6pPr>
            <a:lvl7pPr marL="8089148" indent="0">
              <a:buNone/>
              <a:defRPr sz="4718" b="1"/>
            </a:lvl7pPr>
            <a:lvl8pPr marL="9437340" indent="0">
              <a:buNone/>
              <a:defRPr sz="4718" b="1"/>
            </a:lvl8pPr>
            <a:lvl9pPr marL="10785531" indent="0">
              <a:buNone/>
              <a:defRPr sz="471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392" y="7896785"/>
            <a:ext cx="15209428" cy="116149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00757" y="5299555"/>
            <a:ext cx="15284331" cy="2597230"/>
          </a:xfrm>
        </p:spPr>
        <p:txBody>
          <a:bodyPr anchor="b"/>
          <a:lstStyle>
            <a:lvl1pPr marL="0" indent="0">
              <a:buNone/>
              <a:defRPr sz="7077" b="1"/>
            </a:lvl1pPr>
            <a:lvl2pPr marL="1348191" indent="0">
              <a:buNone/>
              <a:defRPr sz="5898" b="1"/>
            </a:lvl2pPr>
            <a:lvl3pPr marL="2696383" indent="0">
              <a:buNone/>
              <a:defRPr sz="5308" b="1"/>
            </a:lvl3pPr>
            <a:lvl4pPr marL="4044574" indent="0">
              <a:buNone/>
              <a:defRPr sz="4718" b="1"/>
            </a:lvl4pPr>
            <a:lvl5pPr marL="5392765" indent="0">
              <a:buNone/>
              <a:defRPr sz="4718" b="1"/>
            </a:lvl5pPr>
            <a:lvl6pPr marL="6740957" indent="0">
              <a:buNone/>
              <a:defRPr sz="4718" b="1"/>
            </a:lvl6pPr>
            <a:lvl7pPr marL="8089148" indent="0">
              <a:buNone/>
              <a:defRPr sz="4718" b="1"/>
            </a:lvl7pPr>
            <a:lvl8pPr marL="9437340" indent="0">
              <a:buNone/>
              <a:defRPr sz="4718" b="1"/>
            </a:lvl8pPr>
            <a:lvl9pPr marL="10785531" indent="0">
              <a:buNone/>
              <a:defRPr sz="471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00757" y="7896785"/>
            <a:ext cx="15284331" cy="116149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7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392" y="1441238"/>
            <a:ext cx="11595491" cy="5044334"/>
          </a:xfrm>
        </p:spPr>
        <p:txBody>
          <a:bodyPr anchor="b"/>
          <a:lstStyle>
            <a:lvl1pPr>
              <a:defRPr sz="943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4331" y="3112676"/>
            <a:ext cx="18200757" cy="15363200"/>
          </a:xfrm>
        </p:spPr>
        <p:txBody>
          <a:bodyPr/>
          <a:lstStyle>
            <a:lvl1pPr>
              <a:defRPr sz="9436"/>
            </a:lvl1pPr>
            <a:lvl2pPr>
              <a:defRPr sz="8257"/>
            </a:lvl2pPr>
            <a:lvl3pPr>
              <a:defRPr sz="7077"/>
            </a:lvl3pPr>
            <a:lvl4pPr>
              <a:defRPr sz="5898"/>
            </a:lvl4pPr>
            <a:lvl5pPr>
              <a:defRPr sz="5898"/>
            </a:lvl5pPr>
            <a:lvl6pPr>
              <a:defRPr sz="5898"/>
            </a:lvl6pPr>
            <a:lvl7pPr>
              <a:defRPr sz="5898"/>
            </a:lvl7pPr>
            <a:lvl8pPr>
              <a:defRPr sz="5898"/>
            </a:lvl8pPr>
            <a:lvl9pPr>
              <a:defRPr sz="5898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6392" y="6485573"/>
            <a:ext cx="11595491" cy="12015325"/>
          </a:xfrm>
        </p:spPr>
        <p:txBody>
          <a:bodyPr/>
          <a:lstStyle>
            <a:lvl1pPr marL="0" indent="0">
              <a:buNone/>
              <a:defRPr sz="4718"/>
            </a:lvl1pPr>
            <a:lvl2pPr marL="1348191" indent="0">
              <a:buNone/>
              <a:defRPr sz="4128"/>
            </a:lvl2pPr>
            <a:lvl3pPr marL="2696383" indent="0">
              <a:buNone/>
              <a:defRPr sz="3539"/>
            </a:lvl3pPr>
            <a:lvl4pPr marL="4044574" indent="0">
              <a:buNone/>
              <a:defRPr sz="2949"/>
            </a:lvl4pPr>
            <a:lvl5pPr marL="5392765" indent="0">
              <a:buNone/>
              <a:defRPr sz="2949"/>
            </a:lvl5pPr>
            <a:lvl6pPr marL="6740957" indent="0">
              <a:buNone/>
              <a:defRPr sz="2949"/>
            </a:lvl6pPr>
            <a:lvl7pPr marL="8089148" indent="0">
              <a:buNone/>
              <a:defRPr sz="2949"/>
            </a:lvl7pPr>
            <a:lvl8pPr marL="9437340" indent="0">
              <a:buNone/>
              <a:defRPr sz="2949"/>
            </a:lvl8pPr>
            <a:lvl9pPr marL="10785531" indent="0">
              <a:buNone/>
              <a:defRPr sz="2949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392" y="1441238"/>
            <a:ext cx="11595491" cy="5044334"/>
          </a:xfrm>
        </p:spPr>
        <p:txBody>
          <a:bodyPr anchor="b"/>
          <a:lstStyle>
            <a:lvl1pPr>
              <a:defRPr sz="943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284331" y="3112676"/>
            <a:ext cx="18200757" cy="15363200"/>
          </a:xfrm>
        </p:spPr>
        <p:txBody>
          <a:bodyPr anchor="t"/>
          <a:lstStyle>
            <a:lvl1pPr marL="0" indent="0">
              <a:buNone/>
              <a:defRPr sz="9436"/>
            </a:lvl1pPr>
            <a:lvl2pPr marL="1348191" indent="0">
              <a:buNone/>
              <a:defRPr sz="8257"/>
            </a:lvl2pPr>
            <a:lvl3pPr marL="2696383" indent="0">
              <a:buNone/>
              <a:defRPr sz="7077"/>
            </a:lvl3pPr>
            <a:lvl4pPr marL="4044574" indent="0">
              <a:buNone/>
              <a:defRPr sz="5898"/>
            </a:lvl4pPr>
            <a:lvl5pPr marL="5392765" indent="0">
              <a:buNone/>
              <a:defRPr sz="5898"/>
            </a:lvl5pPr>
            <a:lvl6pPr marL="6740957" indent="0">
              <a:buNone/>
              <a:defRPr sz="5898"/>
            </a:lvl6pPr>
            <a:lvl7pPr marL="8089148" indent="0">
              <a:buNone/>
              <a:defRPr sz="5898"/>
            </a:lvl7pPr>
            <a:lvl8pPr marL="9437340" indent="0">
              <a:buNone/>
              <a:defRPr sz="5898"/>
            </a:lvl8pPr>
            <a:lvl9pPr marL="10785531" indent="0">
              <a:buNone/>
              <a:defRPr sz="589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6392" y="6485573"/>
            <a:ext cx="11595491" cy="12015325"/>
          </a:xfrm>
        </p:spPr>
        <p:txBody>
          <a:bodyPr/>
          <a:lstStyle>
            <a:lvl1pPr marL="0" indent="0">
              <a:buNone/>
              <a:defRPr sz="4718"/>
            </a:lvl1pPr>
            <a:lvl2pPr marL="1348191" indent="0">
              <a:buNone/>
              <a:defRPr sz="4128"/>
            </a:lvl2pPr>
            <a:lvl3pPr marL="2696383" indent="0">
              <a:buNone/>
              <a:defRPr sz="3539"/>
            </a:lvl3pPr>
            <a:lvl4pPr marL="4044574" indent="0">
              <a:buNone/>
              <a:defRPr sz="2949"/>
            </a:lvl4pPr>
            <a:lvl5pPr marL="5392765" indent="0">
              <a:buNone/>
              <a:defRPr sz="2949"/>
            </a:lvl5pPr>
            <a:lvl6pPr marL="6740957" indent="0">
              <a:buNone/>
              <a:defRPr sz="2949"/>
            </a:lvl6pPr>
            <a:lvl7pPr marL="8089148" indent="0">
              <a:buNone/>
              <a:defRPr sz="2949"/>
            </a:lvl7pPr>
            <a:lvl8pPr marL="9437340" indent="0">
              <a:buNone/>
              <a:defRPr sz="2949"/>
            </a:lvl8pPr>
            <a:lvl9pPr marL="10785531" indent="0">
              <a:buNone/>
              <a:defRPr sz="2949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5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1708" y="1150990"/>
            <a:ext cx="31008697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1708" y="5754945"/>
            <a:ext cx="31008697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1708" y="20037218"/>
            <a:ext cx="808922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B67A-0306-4C9F-8BA8-E70A7D8B8188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09138" y="20037218"/>
            <a:ext cx="12133838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391180" y="20037218"/>
            <a:ext cx="8089225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E181-3028-44A6-8BD8-031CD145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8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6383" rtl="0" eaLnBrk="1" latinLnBrk="0" hangingPunct="1">
        <a:lnSpc>
          <a:spcPct val="90000"/>
        </a:lnSpc>
        <a:spcBef>
          <a:spcPct val="0"/>
        </a:spcBef>
        <a:buNone/>
        <a:defRPr sz="129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096" indent="-674096" algn="l" defTabSz="2696383" rtl="0" eaLnBrk="1" latinLnBrk="0" hangingPunct="1">
        <a:lnSpc>
          <a:spcPct val="90000"/>
        </a:lnSpc>
        <a:spcBef>
          <a:spcPts val="2949"/>
        </a:spcBef>
        <a:buFont typeface="Arial" panose="020B0604020202020204" pitchFamily="34" charset="0"/>
        <a:buChar char="•"/>
        <a:defRPr sz="8257" kern="1200">
          <a:solidFill>
            <a:schemeClr val="tx1"/>
          </a:solidFill>
          <a:latin typeface="+mn-lt"/>
          <a:ea typeface="+mn-ea"/>
          <a:cs typeface="+mn-cs"/>
        </a:defRPr>
      </a:lvl1pPr>
      <a:lvl2pPr marL="2022287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7077" kern="1200">
          <a:solidFill>
            <a:schemeClr val="tx1"/>
          </a:solidFill>
          <a:latin typeface="+mn-lt"/>
          <a:ea typeface="+mn-ea"/>
          <a:cs typeface="+mn-cs"/>
        </a:defRPr>
      </a:lvl2pPr>
      <a:lvl3pPr marL="3370478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898" kern="1200">
          <a:solidFill>
            <a:schemeClr val="tx1"/>
          </a:solidFill>
          <a:latin typeface="+mn-lt"/>
          <a:ea typeface="+mn-ea"/>
          <a:cs typeface="+mn-cs"/>
        </a:defRPr>
      </a:lvl3pPr>
      <a:lvl4pPr marL="4718670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4pPr>
      <a:lvl5pPr marL="6066861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5pPr>
      <a:lvl6pPr marL="7415052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6pPr>
      <a:lvl7pPr marL="8763244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7pPr>
      <a:lvl8pPr marL="10111435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8pPr>
      <a:lvl9pPr marL="11459627" indent="-674096" algn="l" defTabSz="2696383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1pPr>
      <a:lvl2pPr marL="1348191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2pPr>
      <a:lvl3pPr marL="2696383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3pPr>
      <a:lvl4pPr marL="4044574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4pPr>
      <a:lvl5pPr marL="5392765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5pPr>
      <a:lvl6pPr marL="6740957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6pPr>
      <a:lvl7pPr marL="8089148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7pPr>
      <a:lvl8pPr marL="9437340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8pPr>
      <a:lvl9pPr marL="10785531" algn="l" defTabSz="2696383" rtl="0" eaLnBrk="1" latinLnBrk="0" hangingPunct="1">
        <a:defRPr sz="53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B759-6DC5-43E9-B6D9-A1FBF071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2388"/>
            <a:ext cx="35952113" cy="1064833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Computationally Efficient Neural Image Compression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D3338-6285-46AF-AAA7-A08DAF73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013" y="12062681"/>
            <a:ext cx="26964085" cy="71944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2019</a:t>
            </a:r>
            <a:r>
              <a:rPr lang="en-US" altLang="zh-CN" dirty="0" smtClean="0"/>
              <a:t>, </a:t>
            </a:r>
            <a:r>
              <a:rPr lang="en-US" altLang="zh-CN" dirty="0"/>
              <a:t>Nick </a:t>
            </a:r>
            <a:r>
              <a:rPr lang="en-US" altLang="zh-CN" dirty="0" smtClean="0"/>
              <a:t>Johnston et al., </a:t>
            </a:r>
            <a:r>
              <a:rPr lang="en-US" altLang="zh-CN" dirty="0" smtClean="0"/>
              <a:t>Google </a:t>
            </a:r>
            <a:r>
              <a:rPr lang="en-US" altLang="zh-CN" dirty="0"/>
              <a:t>Research </a:t>
            </a:r>
            <a:endParaRPr lang="en-US" altLang="zh-CN" dirty="0" smtClean="0"/>
          </a:p>
          <a:p>
            <a:r>
              <a:rPr lang="en-US" altLang="zh-CN" dirty="0" err="1" smtClean="0"/>
              <a:t>arXiv</a:t>
            </a:r>
            <a:r>
              <a:rPr lang="en-US" altLang="zh-CN" dirty="0" smtClean="0"/>
              <a:t> preprint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20201002-</a:t>
            </a:r>
            <a:r>
              <a:rPr lang="zh-CN" altLang="en-US" dirty="0" smtClean="0"/>
              <a:t>魏梓泉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8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Analyze </a:t>
            </a:r>
            <a:r>
              <a:rPr lang="en-US" altLang="zh-CN" dirty="0"/>
              <a:t>the complexity of a common neural architecture’s </a:t>
            </a:r>
            <a:r>
              <a:rPr lang="en-US" altLang="zh-CN" dirty="0" smtClean="0"/>
              <a:t>decoder</a:t>
            </a:r>
          </a:p>
          <a:p>
            <a:r>
              <a:rPr lang="en-US" altLang="zh-CN" dirty="0" smtClean="0"/>
              <a:t>Optimize </a:t>
            </a:r>
            <a:r>
              <a:rPr lang="en-US" altLang="zh-CN" dirty="0"/>
              <a:t>Generalized Divisive Normalization (GDN, an activation function commonly used in neural image compression)[5</a:t>
            </a:r>
            <a:r>
              <a:rPr lang="en-US" altLang="zh-CN" dirty="0" smtClean="0"/>
              <a:t>] to reduce run-time at no performance </a:t>
            </a:r>
            <a:r>
              <a:rPr lang="en-US" altLang="zh-CN" dirty="0"/>
              <a:t>loss. </a:t>
            </a:r>
            <a:endParaRPr lang="en-US" altLang="zh-CN" dirty="0" smtClean="0"/>
          </a:p>
          <a:p>
            <a:r>
              <a:rPr lang="en-US" altLang="zh-CN" dirty="0" smtClean="0"/>
              <a:t>Apply </a:t>
            </a:r>
            <a:r>
              <a:rPr lang="en-US" altLang="zh-CN" dirty="0"/>
              <a:t>a regularization technique to optimize decoder architecture for Computationally Efﬁcient Neural Image Compression (CENIC) models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Analyze </a:t>
            </a:r>
            <a:r>
              <a:rPr lang="en-US" altLang="zh-CN" dirty="0"/>
              <a:t>the trade offs of these learned architectures with respect to rate–distortion performance. 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0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Mean-Scale Architecture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2225"/>
            <a:ext cx="14895871" cy="85234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055" y="3763320"/>
            <a:ext cx="22329058" cy="8601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41756" y="22209"/>
            <a:ext cx="243053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[1] Joint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Autoregressive and Hierarchical Priors </a:t>
            </a:r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for Learned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Compression. 2018 NIPS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右箭头 7"/>
          <p:cNvSpPr/>
          <p:nvPr/>
        </p:nvSpPr>
        <p:spPr>
          <a:xfrm rot="16200000" flipH="1">
            <a:off x="5842849" y="5698041"/>
            <a:ext cx="5903232" cy="7429877"/>
          </a:xfrm>
          <a:prstGeom prst="bentArrow">
            <a:avLst>
              <a:gd name="adj1" fmla="val 35427"/>
              <a:gd name="adj2" fmla="val 25000"/>
              <a:gd name="adj3" fmla="val 9925"/>
              <a:gd name="adj4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2334" r="908"/>
          <a:stretch/>
        </p:blipFill>
        <p:spPr>
          <a:xfrm>
            <a:off x="17915250" y="14053181"/>
            <a:ext cx="14737678" cy="2733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5250" y="18404223"/>
            <a:ext cx="14737678" cy="2653911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21809852" y="11772331"/>
            <a:ext cx="7686921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Mean-Scale</a:t>
            </a:r>
            <a:endParaRPr lang="zh-CN" altLang="en-US" sz="88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0352773" y="15700317"/>
            <a:ext cx="10323871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Larger Mean-Scale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2577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r="4912"/>
          <a:stretch/>
        </p:blipFill>
        <p:spPr>
          <a:xfrm>
            <a:off x="17767781" y="6340093"/>
            <a:ext cx="18184332" cy="148868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4851"/>
          <a:stretch/>
        </p:blipFill>
        <p:spPr>
          <a:xfrm>
            <a:off x="739601" y="4748980"/>
            <a:ext cx="18315315" cy="517872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1DN Activation Function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1" y="12279194"/>
            <a:ext cx="14032364" cy="10652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539" y="16533331"/>
            <a:ext cx="13077324" cy="3475096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7237543" y="13675297"/>
            <a:ext cx="6253316" cy="2040800"/>
          </a:xfrm>
          <a:prstGeom prst="downArrow">
            <a:avLst>
              <a:gd name="adj1" fmla="val 50000"/>
              <a:gd name="adj2" fmla="val 22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23" y="10915693"/>
            <a:ext cx="20496955" cy="12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9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4" y="11148049"/>
            <a:ext cx="33988197" cy="104375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440" y="3934426"/>
            <a:ext cx="18625446" cy="3358119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Lasso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Regularization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91" y="5140639"/>
            <a:ext cx="8920531" cy="2167313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4970395" y="8747977"/>
            <a:ext cx="6562250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MorphNet</a:t>
            </a:r>
            <a:endParaRPr lang="zh-CN" altLang="en-US" sz="8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94" y="7425398"/>
            <a:ext cx="12557988" cy="1274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8440" y="7425398"/>
            <a:ext cx="17102729" cy="24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302"/>
          <a:stretch/>
        </p:blipFill>
        <p:spPr>
          <a:xfrm>
            <a:off x="7932574" y="5502"/>
            <a:ext cx="14073986" cy="216130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2946"/>
          <a:stretch/>
        </p:blipFill>
        <p:spPr>
          <a:xfrm>
            <a:off x="22006560" y="5502"/>
            <a:ext cx="13945553" cy="2129667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87182" y="5607203"/>
            <a:ext cx="7840360" cy="1338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Mean-Scale </a:t>
            </a:r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model runs much faster on GPU. With the </a:t>
            </a:r>
            <a:r>
              <a:rPr lang="en-US" altLang="zh-CN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CPU </a:t>
            </a:r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run-time being around </a:t>
            </a:r>
            <a:r>
              <a:rPr lang="en-US" altLang="zh-CN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</a:t>
            </a:r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 milliseconds and the </a:t>
            </a:r>
            <a:r>
              <a:rPr lang="en-US" altLang="zh-CN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GPU </a:t>
            </a:r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run-time being around </a:t>
            </a:r>
            <a:r>
              <a:rPr lang="en-US" altLang="zh-CN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 milliseconds (a </a:t>
            </a:r>
            <a:r>
              <a:rPr lang="en-US" altLang="zh-CN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3.7x</a:t>
            </a:r>
            <a:r>
              <a:rPr lang="en-US" altLang="zh-CN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speed-up</a:t>
            </a:r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818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Results of CENIC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215" y="4522361"/>
            <a:ext cx="10612939" cy="166002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4591" y="4522361"/>
            <a:ext cx="10754482" cy="16600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85" y="4522361"/>
            <a:ext cx="10772805" cy="166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149" y="1150990"/>
            <a:ext cx="20279777" cy="67975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20874" y="15603796"/>
            <a:ext cx="343047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>
                <a:latin typeface="Arial" panose="020B0604020202020204" pitchFamily="34" charset="0"/>
                <a:cs typeface="Arial" panose="020B0604020202020204" pitchFamily="34" charset="0"/>
              </a:rPr>
              <a:t>Overall, this results in </a:t>
            </a:r>
            <a:r>
              <a:rPr lang="en-US" altLang="zh-CN" sz="10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1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14.33</a:t>
            </a:r>
            <a:r>
              <a:rPr lang="en-US" altLang="zh-CN" sz="1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zh-CN" sz="10000" dirty="0">
                <a:latin typeface="Arial" panose="020B0604020202020204" pitchFamily="34" charset="0"/>
                <a:cs typeface="Arial" panose="020B0604020202020204" pitchFamily="34" charset="0"/>
              </a:rPr>
              <a:t> reduction (</a:t>
            </a:r>
            <a:r>
              <a:rPr lang="en-US" altLang="zh-CN" sz="1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21.4% savings</a:t>
            </a:r>
            <a:r>
              <a:rPr lang="en-US" altLang="zh-CN" sz="10000" dirty="0">
                <a:latin typeface="Arial" panose="020B0604020202020204" pitchFamily="34" charset="0"/>
                <a:cs typeface="Arial" panose="020B0604020202020204" pitchFamily="34" charset="0"/>
              </a:rPr>
              <a:t>) within the GDN </a:t>
            </a:r>
            <a:r>
              <a:rPr lang="en-US" altLang="zh-CN" sz="100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 and </a:t>
            </a:r>
            <a:r>
              <a:rPr lang="en-US" altLang="zh-CN" sz="10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1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2.7% overall </a:t>
            </a:r>
            <a:r>
              <a:rPr lang="en-US" altLang="zh-CN" sz="1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speed-up </a:t>
            </a:r>
            <a:r>
              <a:rPr lang="en-US" altLang="zh-CN" sz="10000" dirty="0">
                <a:latin typeface="Arial" panose="020B0604020202020204" pitchFamily="34" charset="0"/>
                <a:cs typeface="Arial" panose="020B0604020202020204" pitchFamily="34" charset="0"/>
              </a:rPr>
              <a:t>in the Mean-Scale models.</a:t>
            </a:r>
            <a:endParaRPr lang="zh-CN" altLang="en-US" sz="1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1150990"/>
            <a:ext cx="33480405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6963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Results of 1DN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6719</TotalTime>
  <Words>183</Words>
  <Application>Microsoft Office PowerPoint</Application>
  <PresentationFormat>自定义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Computationally Efficient Neural Image Compression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Ziquan</dc:creator>
  <cp:lastModifiedBy>Wei Ziquan</cp:lastModifiedBy>
  <cp:revision>132</cp:revision>
  <dcterms:created xsi:type="dcterms:W3CDTF">2020-07-30T03:20:55Z</dcterms:created>
  <dcterms:modified xsi:type="dcterms:W3CDTF">2020-10-02T07:49:45Z</dcterms:modified>
</cp:coreProperties>
</file>