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86" r:id="rId3"/>
    <p:sldId id="287" r:id="rId4"/>
    <p:sldId id="267" r:id="rId5"/>
    <p:sldId id="275" r:id="rId6"/>
    <p:sldId id="274" r:id="rId7"/>
    <p:sldId id="278" r:id="rId8"/>
    <p:sldId id="277" r:id="rId9"/>
    <p:sldId id="276" r:id="rId10"/>
    <p:sldId id="285" r:id="rId11"/>
    <p:sldId id="280" r:id="rId12"/>
    <p:sldId id="281" r:id="rId13"/>
    <p:sldId id="282" r:id="rId14"/>
    <p:sldId id="283" r:id="rId15"/>
    <p:sldId id="284" r:id="rId16"/>
  </p:sldIdLst>
  <p:sldSz cx="35952113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8" autoAdjust="0"/>
    <p:restoredTop sz="94660"/>
  </p:normalViewPr>
  <p:slideViewPr>
    <p:cSldViewPr snapToGrid="0">
      <p:cViewPr>
        <p:scale>
          <a:sx n="33" d="100"/>
          <a:sy n="33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014" y="3538041"/>
            <a:ext cx="26964085" cy="7526467"/>
          </a:xfrm>
        </p:spPr>
        <p:txBody>
          <a:bodyPr anchor="b"/>
          <a:lstStyle>
            <a:lvl1pPr algn="ctr">
              <a:defRPr sz="17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4014" y="11354758"/>
            <a:ext cx="26964085" cy="5219483"/>
          </a:xfrm>
        </p:spPr>
        <p:txBody>
          <a:bodyPr/>
          <a:lstStyle>
            <a:lvl1pPr marL="0" indent="0" algn="ctr">
              <a:buNone/>
              <a:defRPr sz="7077"/>
            </a:lvl1pPr>
            <a:lvl2pPr marL="1348191" indent="0" algn="ctr">
              <a:buNone/>
              <a:defRPr sz="5898"/>
            </a:lvl2pPr>
            <a:lvl3pPr marL="2696383" indent="0" algn="ctr">
              <a:buNone/>
              <a:defRPr sz="5308"/>
            </a:lvl3pPr>
            <a:lvl4pPr marL="4044574" indent="0" algn="ctr">
              <a:buNone/>
              <a:defRPr sz="4718"/>
            </a:lvl4pPr>
            <a:lvl5pPr marL="5392765" indent="0" algn="ctr">
              <a:buNone/>
              <a:defRPr sz="4718"/>
            </a:lvl5pPr>
            <a:lvl6pPr marL="6740957" indent="0" algn="ctr">
              <a:buNone/>
              <a:defRPr sz="4718"/>
            </a:lvl6pPr>
            <a:lvl7pPr marL="8089148" indent="0" algn="ctr">
              <a:buNone/>
              <a:defRPr sz="4718"/>
            </a:lvl7pPr>
            <a:lvl8pPr marL="9437340" indent="0" algn="ctr">
              <a:buNone/>
              <a:defRPr sz="4718"/>
            </a:lvl8pPr>
            <a:lvl9pPr marL="10785531" indent="0" algn="ctr">
              <a:buNone/>
              <a:defRPr sz="4718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28231" y="1150989"/>
            <a:ext cx="7752174" cy="183207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1708" y="1150989"/>
            <a:ext cx="22807122" cy="183207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983" y="5389634"/>
            <a:ext cx="31008697" cy="8992725"/>
          </a:xfrm>
        </p:spPr>
        <p:txBody>
          <a:bodyPr anchor="b"/>
          <a:lstStyle>
            <a:lvl1pPr>
              <a:defRPr sz="17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2983" y="14467434"/>
            <a:ext cx="31008697" cy="4729062"/>
          </a:xfrm>
        </p:spPr>
        <p:txBody>
          <a:bodyPr/>
          <a:lstStyle>
            <a:lvl1pPr marL="0" indent="0">
              <a:buNone/>
              <a:defRPr sz="7077">
                <a:solidFill>
                  <a:schemeClr val="tx1">
                    <a:tint val="75000"/>
                  </a:schemeClr>
                </a:solidFill>
              </a:defRPr>
            </a:lvl1pPr>
            <a:lvl2pPr marL="1348191" indent="0">
              <a:buNone/>
              <a:defRPr sz="5898">
                <a:solidFill>
                  <a:schemeClr val="tx1">
                    <a:tint val="75000"/>
                  </a:schemeClr>
                </a:solidFill>
              </a:defRPr>
            </a:lvl2pPr>
            <a:lvl3pPr marL="2696383" indent="0">
              <a:buNone/>
              <a:defRPr sz="5308">
                <a:solidFill>
                  <a:schemeClr val="tx1">
                    <a:tint val="75000"/>
                  </a:schemeClr>
                </a:solidFill>
              </a:defRPr>
            </a:lvl3pPr>
            <a:lvl4pPr marL="4044574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4pPr>
            <a:lvl5pPr marL="5392765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5pPr>
            <a:lvl6pPr marL="6740957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6pPr>
            <a:lvl7pPr marL="8089148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7pPr>
            <a:lvl8pPr marL="9437340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8pPr>
            <a:lvl9pPr marL="10785531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1708" y="5754945"/>
            <a:ext cx="15279648" cy="13716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00757" y="5754945"/>
            <a:ext cx="15279648" cy="13716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7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391" y="1150990"/>
            <a:ext cx="31008697" cy="417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392" y="5299555"/>
            <a:ext cx="15209428" cy="2597230"/>
          </a:xfrm>
        </p:spPr>
        <p:txBody>
          <a:bodyPr anchor="b"/>
          <a:lstStyle>
            <a:lvl1pPr marL="0" indent="0">
              <a:buNone/>
              <a:defRPr sz="7077" b="1"/>
            </a:lvl1pPr>
            <a:lvl2pPr marL="1348191" indent="0">
              <a:buNone/>
              <a:defRPr sz="5898" b="1"/>
            </a:lvl2pPr>
            <a:lvl3pPr marL="2696383" indent="0">
              <a:buNone/>
              <a:defRPr sz="5308" b="1"/>
            </a:lvl3pPr>
            <a:lvl4pPr marL="4044574" indent="0">
              <a:buNone/>
              <a:defRPr sz="4718" b="1"/>
            </a:lvl4pPr>
            <a:lvl5pPr marL="5392765" indent="0">
              <a:buNone/>
              <a:defRPr sz="4718" b="1"/>
            </a:lvl5pPr>
            <a:lvl6pPr marL="6740957" indent="0">
              <a:buNone/>
              <a:defRPr sz="4718" b="1"/>
            </a:lvl6pPr>
            <a:lvl7pPr marL="8089148" indent="0">
              <a:buNone/>
              <a:defRPr sz="4718" b="1"/>
            </a:lvl7pPr>
            <a:lvl8pPr marL="9437340" indent="0">
              <a:buNone/>
              <a:defRPr sz="4718" b="1"/>
            </a:lvl8pPr>
            <a:lvl9pPr marL="10785531" indent="0">
              <a:buNone/>
              <a:defRPr sz="471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392" y="7896785"/>
            <a:ext cx="15209428" cy="11614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00757" y="5299555"/>
            <a:ext cx="15284331" cy="2597230"/>
          </a:xfrm>
        </p:spPr>
        <p:txBody>
          <a:bodyPr anchor="b"/>
          <a:lstStyle>
            <a:lvl1pPr marL="0" indent="0">
              <a:buNone/>
              <a:defRPr sz="7077" b="1"/>
            </a:lvl1pPr>
            <a:lvl2pPr marL="1348191" indent="0">
              <a:buNone/>
              <a:defRPr sz="5898" b="1"/>
            </a:lvl2pPr>
            <a:lvl3pPr marL="2696383" indent="0">
              <a:buNone/>
              <a:defRPr sz="5308" b="1"/>
            </a:lvl3pPr>
            <a:lvl4pPr marL="4044574" indent="0">
              <a:buNone/>
              <a:defRPr sz="4718" b="1"/>
            </a:lvl4pPr>
            <a:lvl5pPr marL="5392765" indent="0">
              <a:buNone/>
              <a:defRPr sz="4718" b="1"/>
            </a:lvl5pPr>
            <a:lvl6pPr marL="6740957" indent="0">
              <a:buNone/>
              <a:defRPr sz="4718" b="1"/>
            </a:lvl6pPr>
            <a:lvl7pPr marL="8089148" indent="0">
              <a:buNone/>
              <a:defRPr sz="4718" b="1"/>
            </a:lvl7pPr>
            <a:lvl8pPr marL="9437340" indent="0">
              <a:buNone/>
              <a:defRPr sz="4718" b="1"/>
            </a:lvl8pPr>
            <a:lvl9pPr marL="10785531" indent="0">
              <a:buNone/>
              <a:defRPr sz="471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00757" y="7896785"/>
            <a:ext cx="15284331" cy="11614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392" y="1441238"/>
            <a:ext cx="11595491" cy="5044334"/>
          </a:xfrm>
        </p:spPr>
        <p:txBody>
          <a:bodyPr anchor="b"/>
          <a:lstStyle>
            <a:lvl1pPr>
              <a:defRPr sz="94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4331" y="3112676"/>
            <a:ext cx="18200757" cy="15363200"/>
          </a:xfrm>
        </p:spPr>
        <p:txBody>
          <a:bodyPr/>
          <a:lstStyle>
            <a:lvl1pPr>
              <a:defRPr sz="9436"/>
            </a:lvl1pPr>
            <a:lvl2pPr>
              <a:defRPr sz="8257"/>
            </a:lvl2pPr>
            <a:lvl3pPr>
              <a:defRPr sz="7077"/>
            </a:lvl3pPr>
            <a:lvl4pPr>
              <a:defRPr sz="5898"/>
            </a:lvl4pPr>
            <a:lvl5pPr>
              <a:defRPr sz="5898"/>
            </a:lvl5pPr>
            <a:lvl6pPr>
              <a:defRPr sz="5898"/>
            </a:lvl6pPr>
            <a:lvl7pPr>
              <a:defRPr sz="5898"/>
            </a:lvl7pPr>
            <a:lvl8pPr>
              <a:defRPr sz="5898"/>
            </a:lvl8pPr>
            <a:lvl9pPr>
              <a:defRPr sz="589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6392" y="6485573"/>
            <a:ext cx="11595491" cy="12015325"/>
          </a:xfrm>
        </p:spPr>
        <p:txBody>
          <a:bodyPr/>
          <a:lstStyle>
            <a:lvl1pPr marL="0" indent="0">
              <a:buNone/>
              <a:defRPr sz="4718"/>
            </a:lvl1pPr>
            <a:lvl2pPr marL="1348191" indent="0">
              <a:buNone/>
              <a:defRPr sz="4128"/>
            </a:lvl2pPr>
            <a:lvl3pPr marL="2696383" indent="0">
              <a:buNone/>
              <a:defRPr sz="3539"/>
            </a:lvl3pPr>
            <a:lvl4pPr marL="4044574" indent="0">
              <a:buNone/>
              <a:defRPr sz="2949"/>
            </a:lvl4pPr>
            <a:lvl5pPr marL="5392765" indent="0">
              <a:buNone/>
              <a:defRPr sz="2949"/>
            </a:lvl5pPr>
            <a:lvl6pPr marL="6740957" indent="0">
              <a:buNone/>
              <a:defRPr sz="2949"/>
            </a:lvl6pPr>
            <a:lvl7pPr marL="8089148" indent="0">
              <a:buNone/>
              <a:defRPr sz="2949"/>
            </a:lvl7pPr>
            <a:lvl8pPr marL="9437340" indent="0">
              <a:buNone/>
              <a:defRPr sz="2949"/>
            </a:lvl8pPr>
            <a:lvl9pPr marL="10785531" indent="0">
              <a:buNone/>
              <a:defRPr sz="294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392" y="1441238"/>
            <a:ext cx="11595491" cy="5044334"/>
          </a:xfrm>
        </p:spPr>
        <p:txBody>
          <a:bodyPr anchor="b"/>
          <a:lstStyle>
            <a:lvl1pPr>
              <a:defRPr sz="94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84331" y="3112676"/>
            <a:ext cx="18200757" cy="15363200"/>
          </a:xfrm>
        </p:spPr>
        <p:txBody>
          <a:bodyPr anchor="t"/>
          <a:lstStyle>
            <a:lvl1pPr marL="0" indent="0">
              <a:buNone/>
              <a:defRPr sz="9436"/>
            </a:lvl1pPr>
            <a:lvl2pPr marL="1348191" indent="0">
              <a:buNone/>
              <a:defRPr sz="8257"/>
            </a:lvl2pPr>
            <a:lvl3pPr marL="2696383" indent="0">
              <a:buNone/>
              <a:defRPr sz="7077"/>
            </a:lvl3pPr>
            <a:lvl4pPr marL="4044574" indent="0">
              <a:buNone/>
              <a:defRPr sz="5898"/>
            </a:lvl4pPr>
            <a:lvl5pPr marL="5392765" indent="0">
              <a:buNone/>
              <a:defRPr sz="5898"/>
            </a:lvl5pPr>
            <a:lvl6pPr marL="6740957" indent="0">
              <a:buNone/>
              <a:defRPr sz="5898"/>
            </a:lvl6pPr>
            <a:lvl7pPr marL="8089148" indent="0">
              <a:buNone/>
              <a:defRPr sz="5898"/>
            </a:lvl7pPr>
            <a:lvl8pPr marL="9437340" indent="0">
              <a:buNone/>
              <a:defRPr sz="5898"/>
            </a:lvl8pPr>
            <a:lvl9pPr marL="10785531" indent="0">
              <a:buNone/>
              <a:defRPr sz="5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6392" y="6485573"/>
            <a:ext cx="11595491" cy="12015325"/>
          </a:xfrm>
        </p:spPr>
        <p:txBody>
          <a:bodyPr/>
          <a:lstStyle>
            <a:lvl1pPr marL="0" indent="0">
              <a:buNone/>
              <a:defRPr sz="4718"/>
            </a:lvl1pPr>
            <a:lvl2pPr marL="1348191" indent="0">
              <a:buNone/>
              <a:defRPr sz="4128"/>
            </a:lvl2pPr>
            <a:lvl3pPr marL="2696383" indent="0">
              <a:buNone/>
              <a:defRPr sz="3539"/>
            </a:lvl3pPr>
            <a:lvl4pPr marL="4044574" indent="0">
              <a:buNone/>
              <a:defRPr sz="2949"/>
            </a:lvl4pPr>
            <a:lvl5pPr marL="5392765" indent="0">
              <a:buNone/>
              <a:defRPr sz="2949"/>
            </a:lvl5pPr>
            <a:lvl6pPr marL="6740957" indent="0">
              <a:buNone/>
              <a:defRPr sz="2949"/>
            </a:lvl6pPr>
            <a:lvl7pPr marL="8089148" indent="0">
              <a:buNone/>
              <a:defRPr sz="2949"/>
            </a:lvl7pPr>
            <a:lvl8pPr marL="9437340" indent="0">
              <a:buNone/>
              <a:defRPr sz="2949"/>
            </a:lvl8pPr>
            <a:lvl9pPr marL="10785531" indent="0">
              <a:buNone/>
              <a:defRPr sz="294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1708" y="1150990"/>
            <a:ext cx="31008697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1708" y="5754945"/>
            <a:ext cx="31008697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1708" y="20037218"/>
            <a:ext cx="808922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B67A-0306-4C9F-8BA8-E70A7D8B818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09138" y="20037218"/>
            <a:ext cx="12133838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391180" y="20037218"/>
            <a:ext cx="808922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6383" rtl="0" eaLnBrk="1" latinLnBrk="0" hangingPunct="1">
        <a:lnSpc>
          <a:spcPct val="90000"/>
        </a:lnSpc>
        <a:spcBef>
          <a:spcPct val="0"/>
        </a:spcBef>
        <a:buNone/>
        <a:defRPr sz="12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096" indent="-674096" algn="l" defTabSz="2696383" rtl="0" eaLnBrk="1" latinLnBrk="0" hangingPunct="1">
        <a:lnSpc>
          <a:spcPct val="90000"/>
        </a:lnSpc>
        <a:spcBef>
          <a:spcPts val="2949"/>
        </a:spcBef>
        <a:buFont typeface="Arial" panose="020B0604020202020204" pitchFamily="34" charset="0"/>
        <a:buChar char="•"/>
        <a:defRPr sz="8257" kern="1200">
          <a:solidFill>
            <a:schemeClr val="tx1"/>
          </a:solidFill>
          <a:latin typeface="+mn-lt"/>
          <a:ea typeface="+mn-ea"/>
          <a:cs typeface="+mn-cs"/>
        </a:defRPr>
      </a:lvl1pPr>
      <a:lvl2pPr marL="2022287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7077" kern="1200">
          <a:solidFill>
            <a:schemeClr val="tx1"/>
          </a:solidFill>
          <a:latin typeface="+mn-lt"/>
          <a:ea typeface="+mn-ea"/>
          <a:cs typeface="+mn-cs"/>
        </a:defRPr>
      </a:lvl2pPr>
      <a:lvl3pPr marL="3370478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898" kern="1200">
          <a:solidFill>
            <a:schemeClr val="tx1"/>
          </a:solidFill>
          <a:latin typeface="+mn-lt"/>
          <a:ea typeface="+mn-ea"/>
          <a:cs typeface="+mn-cs"/>
        </a:defRPr>
      </a:lvl3pPr>
      <a:lvl4pPr marL="4718670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4pPr>
      <a:lvl5pPr marL="6066861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5pPr>
      <a:lvl6pPr marL="7415052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6pPr>
      <a:lvl7pPr marL="8763244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7pPr>
      <a:lvl8pPr marL="10111435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8pPr>
      <a:lvl9pPr marL="11459627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1pPr>
      <a:lvl2pPr marL="1348191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2pPr>
      <a:lvl3pPr marL="2696383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3pPr>
      <a:lvl4pPr marL="4044574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4pPr>
      <a:lvl5pPr marL="5392765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5pPr>
      <a:lvl6pPr marL="6740957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6pPr>
      <a:lvl7pPr marL="8089148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7pPr>
      <a:lvl8pPr marL="9437340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8pPr>
      <a:lvl9pPr marL="10785531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B759-6DC5-43E9-B6D9-A1FBF071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2388"/>
            <a:ext cx="35952113" cy="106483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 LEARNING OF COMPRESSIBLE FEATURES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D3338-6285-46AF-AAA7-A08DAF73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013" y="12062681"/>
            <a:ext cx="26964085" cy="7194499"/>
          </a:xfrm>
        </p:spPr>
        <p:txBody>
          <a:bodyPr>
            <a:normAutofit/>
          </a:bodyPr>
          <a:lstStyle/>
          <a:p>
            <a:r>
              <a:rPr lang="en-US" altLang="zh-CN" dirty="0"/>
              <a:t>2020, Nick Johnston et al., Google Research </a:t>
            </a:r>
          </a:p>
          <a:p>
            <a:r>
              <a:rPr lang="en-US" altLang="zh-CN" dirty="0"/>
              <a:t>IEEE ICIP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20201023-</a:t>
            </a:r>
            <a:r>
              <a:rPr lang="zh-CN" altLang="en-US" dirty="0"/>
              <a:t>魏梓泉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4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B759-6DC5-43E9-B6D9-A1FBF071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2388"/>
            <a:ext cx="35952113" cy="106483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Image Compression for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Gigapixel Histopathology Image Analysis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D3338-6285-46AF-AAA7-A08DAF73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013" y="12062681"/>
            <a:ext cx="26964085" cy="7194499"/>
          </a:xfrm>
        </p:spPr>
        <p:txBody>
          <a:bodyPr>
            <a:normAutofit/>
          </a:bodyPr>
          <a:lstStyle/>
          <a:p>
            <a:r>
              <a:rPr lang="en-US" altLang="zh-CN" dirty="0"/>
              <a:t>2018, David Tellez et al.</a:t>
            </a:r>
          </a:p>
          <a:p>
            <a:r>
              <a:rPr lang="en-US" altLang="zh-CN" dirty="0"/>
              <a:t>IEEE TPAMI (IF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19.420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Google Sans"/>
              </a:rPr>
              <a:t> in 2019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3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903" y="6695768"/>
            <a:ext cx="34422735" cy="14689393"/>
          </a:xfrm>
        </p:spPr>
        <p:txBody>
          <a:bodyPr>
            <a:normAutofit/>
          </a:bodyPr>
          <a:lstStyle/>
          <a:p>
            <a:r>
              <a:rPr lang="en-US" altLang="zh-CN" dirty="0"/>
              <a:t>We propose Neural Image Compression (NIC), a method to reduce gigapixel images to highly-compact representations, suitable for training a CNN end-to-end to predict image-level labels using a single GPU and standard deep learning techniques.</a:t>
            </a:r>
          </a:p>
          <a:p>
            <a:r>
              <a:rPr lang="en-US" altLang="zh-CN" dirty="0"/>
              <a:t>We compare several encoding methods that map high-resolution image patches to low-dimensional embedding vectors based on different unsupervised learning techniques.</a:t>
            </a:r>
          </a:p>
          <a:p>
            <a:r>
              <a:rPr lang="en-US" altLang="zh-CN" dirty="0"/>
              <a:t>We evaluate the proposed methodology using two publicly available breast cancer sets of gigapixel WSIs with two types of weak image-level labels. </a:t>
            </a:r>
          </a:p>
          <a:p>
            <a:r>
              <a:rPr lang="en-US" altLang="zh-CN" dirty="0"/>
              <a:t>We generate saliency maps representing the areas of the input gigapixel image where a trained CNN pays the most attention to.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0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6647EA-E8EF-4D97-B3D0-A8331B25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7" y="4481151"/>
            <a:ext cx="35469657" cy="1265627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6A7FCBD-EF01-4083-A25D-95913A96F9FD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5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FF39952-AB95-4A5D-906D-A115A4FEA623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Compression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F8937-51AB-4F9B-A0F9-7642F940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4763"/>
            <a:ext cx="11733045" cy="7828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11E1F-3D87-4129-B73E-362A483B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439" y="5971551"/>
            <a:ext cx="12147496" cy="11715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40F37-DDCE-485D-89BF-290838D8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9935" y="6807123"/>
            <a:ext cx="12102178" cy="100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5B268-ADC2-464B-9DB1-00E974C9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047"/>
            <a:ext cx="35952113" cy="1720052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3BDBBDF-33D3-46E9-A6C1-2011AFD8DFDC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Visualization: Grad-CAM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7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CDB2EB-5655-40C0-AA06-8AD393B0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0" y="4798490"/>
            <a:ext cx="35774729" cy="7720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BC90D-B355-4C48-AADA-53730408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83" y="12519476"/>
            <a:ext cx="14541709" cy="621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02704-8B54-42F4-B5D0-7C27DC0B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054" y="12519475"/>
            <a:ext cx="17137586" cy="6211761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BB2DC86-A898-4F8F-B5FF-E3CEBB7DE464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43E629-0513-417C-A6EB-84F42FE65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43" y="18731237"/>
            <a:ext cx="14541708" cy="25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B759-6DC5-43E9-B6D9-A1FBF071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2388"/>
            <a:ext cx="35952113" cy="106483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Image Compression for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Gigapixel Histopathology Image Analysis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D3338-6285-46AF-AAA7-A08DAF73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013" y="12062681"/>
            <a:ext cx="26964085" cy="7194499"/>
          </a:xfrm>
        </p:spPr>
        <p:txBody>
          <a:bodyPr>
            <a:normAutofit/>
          </a:bodyPr>
          <a:lstStyle/>
          <a:p>
            <a:r>
              <a:rPr lang="en-US" altLang="zh-CN" dirty="0"/>
              <a:t>2018, David Tellez et al.</a:t>
            </a:r>
          </a:p>
          <a:p>
            <a:r>
              <a:rPr lang="en-US" altLang="zh-CN" dirty="0"/>
              <a:t>IEEE TPAMI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80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B759-6DC5-43E9-B6D9-A1FBF071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2388"/>
            <a:ext cx="35952113" cy="106483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 LEARNING OF COMPRESSIBLE FEATURES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D3338-6285-46AF-AAA7-A08DAF73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013" y="12062681"/>
            <a:ext cx="26964085" cy="7194499"/>
          </a:xfrm>
        </p:spPr>
        <p:txBody>
          <a:bodyPr>
            <a:normAutofit/>
          </a:bodyPr>
          <a:lstStyle/>
          <a:p>
            <a:r>
              <a:rPr lang="en-US" altLang="zh-CN" dirty="0"/>
              <a:t>2020, Nick Johnston et al., Google Research </a:t>
            </a:r>
          </a:p>
          <a:p>
            <a:r>
              <a:rPr lang="en-US" altLang="zh-CN" dirty="0"/>
              <a:t>IEEE ICIP2020 (A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733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903" y="5754945"/>
            <a:ext cx="34422735" cy="15630216"/>
          </a:xfrm>
        </p:spPr>
        <p:txBody>
          <a:bodyPr>
            <a:normAutofit/>
          </a:bodyPr>
          <a:lstStyle/>
          <a:p>
            <a:r>
              <a:rPr lang="en-US" altLang="zh-CN" dirty="0"/>
              <a:t>We present a method that jointly optimizes for compressibility as well as the target objective used for learning the features. </a:t>
            </a:r>
          </a:p>
          <a:p>
            <a:r>
              <a:rPr lang="en-US" altLang="zh-CN" dirty="0"/>
              <a:t>We introduce a penalty that enables a tradeoff between compressibility and informativeness of the features. The plug-in nature of our method makes it easy to integrate with any target objective</a:t>
            </a:r>
          </a:p>
          <a:p>
            <a:r>
              <a:rPr lang="en-US" altLang="zh-CN" dirty="0"/>
              <a:t>We demonstrate that our method produces features that are orders of magnitude more compressible in comparison to traditional methods, while having a regularization effect leading to a consistent improvement in accuracy across benchmarks.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Intro </a:t>
            </a:r>
            <a:r>
              <a:rPr lang="zh-CN" altLang="en-US" b="1" dirty="0"/>
              <a:t>→ </a:t>
            </a:r>
            <a:r>
              <a:rPr lang="en-US" altLang="zh-CN" b="1" dirty="0"/>
              <a:t>Method </a:t>
            </a:r>
            <a:r>
              <a:rPr lang="zh-CN" altLang="en-US" b="1" dirty="0"/>
              <a:t>→ </a:t>
            </a:r>
            <a:r>
              <a:rPr lang="en-US" altLang="zh-CN" b="1" dirty="0"/>
              <a:t>Experiments </a:t>
            </a:r>
            <a:r>
              <a:rPr lang="zh-CN" altLang="en-US" b="1" dirty="0"/>
              <a:t>→ </a:t>
            </a:r>
            <a:r>
              <a:rPr lang="en-US" altLang="zh-CN" b="1" dirty="0"/>
              <a:t>Related work </a:t>
            </a:r>
            <a:r>
              <a:rPr lang="zh-CN" altLang="en-US" b="1" dirty="0"/>
              <a:t>→ </a:t>
            </a:r>
            <a:r>
              <a:rPr lang="en-US" altLang="zh-CN" b="1" dirty="0"/>
              <a:t>Conclusion </a:t>
            </a:r>
            <a:r>
              <a:rPr lang="zh-CN" altLang="en-US" b="1" dirty="0"/>
              <a:t>→ </a:t>
            </a:r>
            <a:r>
              <a:rPr lang="en-US" altLang="zh-CN" b="1" dirty="0"/>
              <a:t>Appendix &amp; Supplemental Material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AA5A8-8C2B-4CD6-A251-F49D9D5A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07" y="6038374"/>
            <a:ext cx="20573298" cy="2749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D3313-59EB-4B5C-B937-EA88F41C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821" y="9324627"/>
            <a:ext cx="19348471" cy="172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907A8-FFF0-42F2-948E-30035181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507" y="11799303"/>
            <a:ext cx="16243889" cy="2342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ABA4E7-F350-45A9-B57D-1DE4AB32E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3262" y="14084046"/>
            <a:ext cx="13523172" cy="2342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5969D0-269B-4601-B5A4-A1AC3CB3A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822" y="18711657"/>
            <a:ext cx="19348470" cy="248592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5834853F-A85F-4596-A7B5-28BA93277236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Objective &amp; Tradeoff   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3BD645-EBC1-4C4F-A775-035E447EDD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59"/>
          <a:stretch/>
        </p:blipFill>
        <p:spPr>
          <a:xfrm>
            <a:off x="28431127" y="14453416"/>
            <a:ext cx="5608151" cy="10131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BCF24-91AE-443F-B99F-ACD7E2A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522" y="16338087"/>
            <a:ext cx="16879874" cy="22688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739C46-C46C-47C7-A6E3-8881A5C541BC}"/>
              </a:ext>
            </a:extLst>
          </p:cNvPr>
          <p:cNvSpPr/>
          <p:nvPr/>
        </p:nvSpPr>
        <p:spPr>
          <a:xfrm>
            <a:off x="7020232" y="16426914"/>
            <a:ext cx="21945600" cy="477066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0931B4-3D4F-42C8-BD7A-6F503AE38EFD}"/>
              </a:ext>
            </a:extLst>
          </p:cNvPr>
          <p:cNvCxnSpPr>
            <a:cxnSpLocks/>
          </p:cNvCxnSpPr>
          <p:nvPr/>
        </p:nvCxnSpPr>
        <p:spPr>
          <a:xfrm flipH="1">
            <a:off x="17976056" y="17904542"/>
            <a:ext cx="311944" cy="103238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0C1557-7153-4B84-B471-335DF4185DA6}"/>
              </a:ext>
            </a:extLst>
          </p:cNvPr>
          <p:cNvCxnSpPr>
            <a:cxnSpLocks/>
          </p:cNvCxnSpPr>
          <p:nvPr/>
        </p:nvCxnSpPr>
        <p:spPr>
          <a:xfrm>
            <a:off x="22009510" y="17904542"/>
            <a:ext cx="1027471" cy="103238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89E2A5-1A12-49B0-BC5F-103D5BA4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6440"/>
            <a:ext cx="22477245" cy="14563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59397-AB92-49FA-9771-6002A57A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967" y="7132328"/>
            <a:ext cx="13132146" cy="8264987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70A1ED-F4F9-430B-9789-2012B4D34553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Objective &amp; Tradeoff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F17C7-56AF-4292-856E-0A655557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539" y="-1"/>
            <a:ext cx="14256854" cy="2161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6B4D4-DDEA-4CC8-867E-3D971121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0" y="10809286"/>
            <a:ext cx="20765729" cy="496333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71A2CF6-8FA5-4255-BC6B-D97115E024FC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E5BA55-A5C1-427E-817C-A58B932F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50" y="1"/>
            <a:ext cx="25058091" cy="18759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F0BC7-826B-42BB-B772-3BEDC68D7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6"/>
          <a:stretch/>
        </p:blipFill>
        <p:spPr>
          <a:xfrm>
            <a:off x="4057379" y="18553471"/>
            <a:ext cx="26850783" cy="3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2F37B2-FD59-4BF0-AFB1-306DB81CF608}"/>
              </a:ext>
            </a:extLst>
          </p:cNvPr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A7CE4-9E2E-4A17-8A28-E20CF676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74" y="6599084"/>
            <a:ext cx="34113929" cy="99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0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7133</TotalTime>
  <Words>306</Words>
  <Application>Microsoft Office PowerPoint</Application>
  <PresentationFormat>Custom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Google Sans</vt:lpstr>
      <vt:lpstr>微软雅黑</vt:lpstr>
      <vt:lpstr>Arial</vt:lpstr>
      <vt:lpstr>Calibri</vt:lpstr>
      <vt:lpstr>Calibri Light</vt:lpstr>
      <vt:lpstr>Office 主题​​</vt:lpstr>
      <vt:lpstr>END-TO-END LEARNING OF COMPRESSIBLE FEATURES</vt:lpstr>
      <vt:lpstr>Neural Image Compression for Gigapixel Histopathology Image Analysis</vt:lpstr>
      <vt:lpstr>END-TO-END LEARNING OF COMPRESSIBLE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Image Compression for Gigapixel Histopathology Image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Ziquan</dc:creator>
  <cp:lastModifiedBy>Wei Ziquan</cp:lastModifiedBy>
  <cp:revision>151</cp:revision>
  <dcterms:created xsi:type="dcterms:W3CDTF">2020-07-30T03:20:55Z</dcterms:created>
  <dcterms:modified xsi:type="dcterms:W3CDTF">2020-10-23T09:38:10Z</dcterms:modified>
</cp:coreProperties>
</file>