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3" r:id="rId6"/>
    <p:sldId id="266" r:id="rId7"/>
    <p:sldId id="260" r:id="rId8"/>
    <p:sldId id="264" r:id="rId9"/>
    <p:sldId id="267" r:id="rId10"/>
    <p:sldId id="269" r:id="rId11"/>
    <p:sldId id="271" r:id="rId12"/>
    <p:sldId id="272"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5" roundtripDataSignature="AMtx7mj53DZJD3IeK49OkMfod2F7tpBj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707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3685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60051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01249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60041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52846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1"/>
        <p:cNvGrpSpPr/>
        <p:nvPr/>
      </p:nvGrpSpPr>
      <p:grpSpPr>
        <a:xfrm>
          <a:off x="0" y="0"/>
          <a:ext cx="0" cy="0"/>
          <a:chOff x="0" y="0"/>
          <a:chExt cx="0" cy="0"/>
        </a:xfrm>
      </p:grpSpPr>
      <p:sp>
        <p:nvSpPr>
          <p:cNvPr id="12" name="Google Shape;12;p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17"/>
        <p:cNvGrpSpPr/>
        <p:nvPr/>
      </p:nvGrpSpPr>
      <p:grpSpPr>
        <a:xfrm>
          <a:off x="0" y="0"/>
          <a:ext cx="0" cy="0"/>
          <a:chOff x="0" y="0"/>
          <a:chExt cx="0" cy="0"/>
        </a:xfrm>
      </p:grpSpPr>
      <p:sp>
        <p:nvSpPr>
          <p:cNvPr id="18" name="Google Shape;18;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4" name="Google Shape;64;p1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rxiv.org/pdf/quant-ph/0109035.pdf" TargetMode="External"/><Relationship Id="rId2" Type="http://schemas.openxmlformats.org/officeDocument/2006/relationships/hyperlink" Target="https://arxiv.org/pdf/quant-ph/0007120.pdf" TargetMode="Externa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rxiv.org/pdf/quant-ph/0007120.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arxiv.org/pdf/quant-ph/0109035.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7.xml"/><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30.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9.png"/><Relationship Id="rId2" Type="http://schemas.openxmlformats.org/officeDocument/2006/relationships/notesSlide" Target="../notesSlides/notesSlide8.xml"/><Relationship Id="rId16" Type="http://schemas.openxmlformats.org/officeDocument/2006/relationships/image" Target="../media/image28.png"/><Relationship Id="rId20"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7.png"/><Relationship Id="rId10" Type="http://schemas.openxmlformats.org/officeDocument/2006/relationships/image" Target="../media/image15.png"/><Relationship Id="rId19" Type="http://schemas.openxmlformats.org/officeDocument/2006/relationships/image" Target="../media/image31.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339047"/>
            <a:ext cx="9144000" cy="197911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Arial"/>
              <a:buNone/>
            </a:pPr>
            <a:r>
              <a:rPr lang="en-US" b="1"/>
              <a:t>Quantum Gambling Simulator</a:t>
            </a:r>
            <a:endParaRPr b="1"/>
          </a:p>
        </p:txBody>
      </p:sp>
      <p:sp>
        <p:nvSpPr>
          <p:cNvPr id="85" name="Google Shape;85;p1"/>
          <p:cNvSpPr txBox="1"/>
          <p:nvPr/>
        </p:nvSpPr>
        <p:spPr>
          <a:xfrm>
            <a:off x="2736350" y="2585289"/>
            <a:ext cx="6500117" cy="101163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200"/>
              <a:buFont typeface="Arial"/>
              <a:buNone/>
            </a:pPr>
            <a:r>
              <a:rPr lang="en-US" sz="3200" b="0" i="0" u="none" strike="noStrike" cap="none" dirty="0">
                <a:solidFill>
                  <a:schemeClr val="dk1"/>
                </a:solidFill>
                <a:latin typeface="Arial"/>
                <a:ea typeface="Arial"/>
                <a:cs typeface="Arial"/>
                <a:sym typeface="Arial"/>
              </a:rPr>
              <a:t>- </a:t>
            </a:r>
            <a:r>
              <a:rPr lang="en-US" altLang="zh-CN" sz="3200" b="0" i="0" u="none" strike="noStrike" cap="none" dirty="0">
                <a:solidFill>
                  <a:schemeClr val="dk1"/>
                </a:solidFill>
                <a:latin typeface="Arial"/>
                <a:ea typeface="Arial"/>
                <a:cs typeface="Arial"/>
                <a:sym typeface="Arial"/>
              </a:rPr>
              <a:t>Quantum </a:t>
            </a:r>
            <a:r>
              <a:rPr lang="en-US" sz="3200" b="0" i="0" u="none" strike="noStrike" cap="none" dirty="0">
                <a:solidFill>
                  <a:schemeClr val="dk1"/>
                </a:solidFill>
                <a:latin typeface="Arial"/>
                <a:ea typeface="Arial"/>
                <a:cs typeface="Arial"/>
                <a:sym typeface="Arial"/>
              </a:rPr>
              <a:t>Monty Hall Problem</a:t>
            </a:r>
            <a:endParaRPr dirty="0"/>
          </a:p>
          <a:p>
            <a:pPr marL="0" marR="0" lvl="0" indent="0" algn="ctr" rtl="0">
              <a:lnSpc>
                <a:spcPct val="90000"/>
              </a:lnSpc>
              <a:spcBef>
                <a:spcPts val="0"/>
              </a:spcBef>
              <a:spcAft>
                <a:spcPts val="0"/>
              </a:spcAft>
              <a:buClr>
                <a:schemeClr val="dk1"/>
              </a:buClr>
              <a:buSzPts val="3200"/>
              <a:buFont typeface="Arial"/>
              <a:buNone/>
            </a:pPr>
            <a:r>
              <a:rPr lang="en-US" sz="3200" b="0" i="0" u="none" strike="noStrike" cap="none" dirty="0">
                <a:solidFill>
                  <a:schemeClr val="dk1"/>
                </a:solidFill>
                <a:latin typeface="Arial"/>
                <a:ea typeface="Arial"/>
                <a:cs typeface="Arial"/>
                <a:sym typeface="Arial"/>
              </a:rPr>
              <a:t>- Quantum Prisoner’s Dilemma</a:t>
            </a:r>
            <a:endParaRPr dirty="0"/>
          </a:p>
        </p:txBody>
      </p:sp>
      <p:sp>
        <p:nvSpPr>
          <p:cNvPr id="86" name="Google Shape;86;p1"/>
          <p:cNvSpPr txBox="1"/>
          <p:nvPr/>
        </p:nvSpPr>
        <p:spPr>
          <a:xfrm>
            <a:off x="9318661" y="4534704"/>
            <a:ext cx="2787721" cy="2270588"/>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r" rtl="0">
              <a:lnSpc>
                <a:spcPct val="90000"/>
              </a:lnSpc>
              <a:spcBef>
                <a:spcPts val="0"/>
              </a:spcBef>
              <a:spcAft>
                <a:spcPts val="0"/>
              </a:spcAft>
              <a:buClr>
                <a:schemeClr val="dk1"/>
              </a:buClr>
              <a:buSzPts val="1800"/>
              <a:buFont typeface="Arial"/>
              <a:buNone/>
            </a:pPr>
            <a:r>
              <a:rPr lang="en-US" sz="1800" b="1" i="0" u="none" strike="noStrike" cap="none" dirty="0">
                <a:solidFill>
                  <a:schemeClr val="dk1"/>
                </a:solidFill>
                <a:latin typeface="Arial"/>
                <a:ea typeface="Arial"/>
                <a:cs typeface="Arial"/>
                <a:sym typeface="Arial"/>
              </a:rPr>
              <a:t>Team Bird Vodka</a:t>
            </a:r>
          </a:p>
          <a:p>
            <a:pPr marL="0" marR="0" lvl="0" indent="0" algn="r" rtl="0">
              <a:lnSpc>
                <a:spcPct val="90000"/>
              </a:lnSpc>
              <a:spcBef>
                <a:spcPts val="0"/>
              </a:spcBef>
              <a:spcAft>
                <a:spcPts val="0"/>
              </a:spcAft>
              <a:buClr>
                <a:schemeClr val="dk1"/>
              </a:buClr>
              <a:buSzPts val="1800"/>
              <a:buFont typeface="Arial"/>
              <a:buNone/>
            </a:pPr>
            <a:r>
              <a:rPr lang="en-US" sz="1800" dirty="0">
                <a:solidFill>
                  <a:schemeClr val="dk1"/>
                </a:solidFill>
              </a:rPr>
              <a:t>We are undergrads from California universities!</a:t>
            </a:r>
            <a:endParaRPr dirty="0"/>
          </a:p>
          <a:p>
            <a:pPr marL="0" marR="0" lvl="0" indent="0" algn="r" rtl="0">
              <a:lnSpc>
                <a:spcPct val="90000"/>
              </a:lnSpc>
              <a:spcBef>
                <a:spcPts val="0"/>
              </a:spcBef>
              <a:spcAft>
                <a:spcPts val="0"/>
              </a:spcAft>
              <a:buClr>
                <a:schemeClr val="dk1"/>
              </a:buClr>
              <a:buSzPts val="1800"/>
              <a:buFont typeface="Arial"/>
              <a:buNone/>
            </a:pPr>
            <a:endParaRPr lang="en-US" sz="1800" b="0" i="0" u="none" strike="noStrike" cap="none" dirty="0">
              <a:solidFill>
                <a:schemeClr val="dk1"/>
              </a:solidFill>
              <a:latin typeface="Arial"/>
              <a:ea typeface="Arial"/>
              <a:cs typeface="Arial"/>
              <a:sym typeface="Arial"/>
            </a:endParaRPr>
          </a:p>
          <a:p>
            <a:pPr marL="0" marR="0" lvl="0" indent="0" algn="r" rtl="0">
              <a:lnSpc>
                <a:spcPct val="90000"/>
              </a:lnSpc>
              <a:spcBef>
                <a:spcPts val="0"/>
              </a:spcBef>
              <a:spcAft>
                <a:spcPts val="0"/>
              </a:spcAft>
              <a:buClr>
                <a:schemeClr val="dk1"/>
              </a:buClr>
              <a:buSzPts val="1800"/>
              <a:buFont typeface="Arial"/>
              <a:buNone/>
            </a:pPr>
            <a:r>
              <a:rPr lang="en-US" sz="1800" b="1" i="0" u="none" strike="noStrike" cap="none" dirty="0">
                <a:solidFill>
                  <a:schemeClr val="dk1"/>
                </a:solidFill>
                <a:latin typeface="Arial"/>
                <a:ea typeface="Arial"/>
                <a:cs typeface="Arial"/>
                <a:sym typeface="Arial"/>
              </a:rPr>
              <a:t>Team Members: </a:t>
            </a:r>
            <a:endParaRPr lang="en-US" altLang="zh-CN" sz="1800" b="1" dirty="0"/>
          </a:p>
          <a:p>
            <a:pPr marL="0" marR="0" lvl="0" indent="0" algn="r" rtl="0">
              <a:lnSpc>
                <a:spcPct val="90000"/>
              </a:lnSpc>
              <a:spcBef>
                <a:spcPts val="0"/>
              </a:spcBef>
              <a:spcAft>
                <a:spcPts val="0"/>
              </a:spcAft>
              <a:buClr>
                <a:schemeClr val="dk1"/>
              </a:buClr>
              <a:buSzPts val="1800"/>
              <a:buFont typeface="Arial"/>
              <a:buNone/>
            </a:pPr>
            <a:r>
              <a:rPr lang="en-US" sz="1800" u="none" strike="noStrike" cap="none" dirty="0">
                <a:solidFill>
                  <a:schemeClr val="dk1"/>
                </a:solidFill>
                <a:latin typeface="Arial"/>
                <a:ea typeface="Arial"/>
                <a:cs typeface="Arial"/>
                <a:sym typeface="Arial"/>
              </a:rPr>
              <a:t>Bryan Yuan (UCSD)</a:t>
            </a:r>
          </a:p>
          <a:p>
            <a:pPr algn="r">
              <a:lnSpc>
                <a:spcPct val="90000"/>
              </a:lnSpc>
              <a:buClr>
                <a:schemeClr val="dk1"/>
              </a:buClr>
              <a:buSzPts val="1800"/>
            </a:pPr>
            <a:r>
              <a:rPr lang="en-US" altLang="zh-CN" sz="1800" i="0" u="none" strike="noStrike" cap="none" dirty="0">
                <a:solidFill>
                  <a:schemeClr val="dk1"/>
                </a:solidFill>
                <a:latin typeface="Arial"/>
                <a:ea typeface="Arial"/>
                <a:cs typeface="Arial"/>
                <a:sym typeface="Arial"/>
              </a:rPr>
              <a:t>Chris Chen (UCI)</a:t>
            </a:r>
            <a:r>
              <a:rPr lang="zh-CN" altLang="en-US" sz="1800" dirty="0"/>
              <a:t> </a:t>
            </a:r>
            <a:endParaRPr lang="en-US" sz="1800" u="none" strike="noStrike" cap="none" dirty="0">
              <a:solidFill>
                <a:schemeClr val="dk1"/>
              </a:solidFill>
              <a:latin typeface="Arial"/>
              <a:ea typeface="Arial"/>
              <a:cs typeface="Arial"/>
              <a:sym typeface="Arial"/>
            </a:endParaRPr>
          </a:p>
          <a:p>
            <a:pPr marL="0" marR="0" lvl="0" indent="0" algn="r" rtl="0">
              <a:lnSpc>
                <a:spcPct val="90000"/>
              </a:lnSpc>
              <a:spcBef>
                <a:spcPts val="0"/>
              </a:spcBef>
              <a:spcAft>
                <a:spcPts val="0"/>
              </a:spcAft>
              <a:buClr>
                <a:schemeClr val="dk1"/>
              </a:buClr>
              <a:buSzPts val="1800"/>
              <a:buFont typeface="Arial"/>
              <a:buNone/>
            </a:pPr>
            <a:r>
              <a:rPr lang="en-US" sz="1800" u="none" strike="noStrike" cap="none" dirty="0">
                <a:solidFill>
                  <a:schemeClr val="dk1"/>
                </a:solidFill>
                <a:latin typeface="Arial"/>
                <a:ea typeface="Arial"/>
                <a:cs typeface="Arial"/>
                <a:sym typeface="Arial"/>
              </a:rPr>
              <a:t>Elvin Lin (UCI)</a:t>
            </a:r>
          </a:p>
          <a:p>
            <a:pPr marL="0" marR="0" lvl="0" indent="0" algn="r" rtl="0">
              <a:lnSpc>
                <a:spcPct val="90000"/>
              </a:lnSpc>
              <a:spcBef>
                <a:spcPts val="0"/>
              </a:spcBef>
              <a:spcAft>
                <a:spcPts val="0"/>
              </a:spcAft>
              <a:buClr>
                <a:schemeClr val="dk1"/>
              </a:buClr>
              <a:buSzPts val="1800"/>
              <a:buFont typeface="Arial"/>
              <a:buNone/>
            </a:pPr>
            <a:r>
              <a:rPr lang="en-US" sz="1800" u="none" strike="noStrike" cap="none" dirty="0" err="1">
                <a:solidFill>
                  <a:schemeClr val="dk1"/>
                </a:solidFill>
                <a:latin typeface="Arial"/>
                <a:ea typeface="Arial"/>
                <a:cs typeface="Arial"/>
                <a:sym typeface="Arial"/>
              </a:rPr>
              <a:t>Haotian</a:t>
            </a:r>
            <a:r>
              <a:rPr lang="en-US" sz="1800" u="none" strike="noStrike" cap="none" dirty="0">
                <a:solidFill>
                  <a:schemeClr val="dk1"/>
                </a:solidFill>
                <a:latin typeface="Arial"/>
                <a:ea typeface="Arial"/>
                <a:cs typeface="Arial"/>
                <a:sym typeface="Arial"/>
              </a:rPr>
              <a:t> Wang (UCI)</a:t>
            </a:r>
          </a:p>
          <a:p>
            <a:pPr marL="0" marR="0" lvl="0" indent="0" algn="r" rtl="0">
              <a:lnSpc>
                <a:spcPct val="90000"/>
              </a:lnSpc>
              <a:spcBef>
                <a:spcPts val="0"/>
              </a:spcBef>
              <a:spcAft>
                <a:spcPts val="0"/>
              </a:spcAft>
              <a:buClr>
                <a:schemeClr val="dk1"/>
              </a:buClr>
              <a:buSzPts val="1800"/>
              <a:buFont typeface="Arial"/>
              <a:buNone/>
            </a:pPr>
            <a:r>
              <a:rPr lang="en-US" sz="1800" u="none" strike="noStrike" cap="none" dirty="0" err="1">
                <a:solidFill>
                  <a:schemeClr val="dk1"/>
                </a:solidFill>
                <a:latin typeface="Arial"/>
                <a:ea typeface="Arial"/>
                <a:cs typeface="Arial"/>
                <a:sym typeface="Arial"/>
              </a:rPr>
              <a:t>Ke</a:t>
            </a:r>
            <a:r>
              <a:rPr lang="en-US" sz="1800" u="none" strike="noStrike" cap="none" dirty="0">
                <a:solidFill>
                  <a:schemeClr val="dk1"/>
                </a:solidFill>
                <a:latin typeface="Arial"/>
                <a:ea typeface="Arial"/>
                <a:cs typeface="Arial"/>
                <a:sym typeface="Arial"/>
              </a:rPr>
              <a:t> Xu (UCI)</a:t>
            </a:r>
            <a:endParaRPr lang="en-US" sz="1800" dirty="0"/>
          </a:p>
        </p:txBody>
      </p:sp>
      <p:pic>
        <p:nvPicPr>
          <p:cNvPr id="87" name="Google Shape;87;p1" descr="图片包含 游戏机, 桌子, 体育&#10;&#10;描述已自动生成"/>
          <p:cNvPicPr preferRelativeResize="0"/>
          <p:nvPr/>
        </p:nvPicPr>
        <p:blipFill rotWithShape="1">
          <a:blip r:embed="rId3">
            <a:alphaModFix/>
          </a:blip>
          <a:srcRect/>
          <a:stretch/>
        </p:blipFill>
        <p:spPr>
          <a:xfrm>
            <a:off x="4976812" y="3974225"/>
            <a:ext cx="2238375" cy="2238375"/>
          </a:xfrm>
          <a:prstGeom prst="rect">
            <a:avLst/>
          </a:prstGeom>
          <a:noFill/>
          <a:ln>
            <a:noFill/>
          </a:ln>
        </p:spPr>
      </p:pic>
      <p:sp>
        <p:nvSpPr>
          <p:cNvPr id="2" name="矩形 1">
            <a:extLst>
              <a:ext uri="{FF2B5EF4-FFF2-40B4-BE49-F238E27FC236}">
                <a16:creationId xmlns:a16="http://schemas.microsoft.com/office/drawing/2014/main" id="{6A0F0A4B-D0E8-4FE9-BC39-94EB2675CFFB}"/>
              </a:ext>
            </a:extLst>
          </p:cNvPr>
          <p:cNvSpPr/>
          <p:nvPr/>
        </p:nvSpPr>
        <p:spPr>
          <a:xfrm>
            <a:off x="390417" y="5462587"/>
            <a:ext cx="2609637"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800" dirty="0"/>
              <a:t>We would only illustrate the Monty Hall problem in this presentation!</a:t>
            </a:r>
            <a:endParaRPr lang="zh-CN" alt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809332-F9F6-4209-B444-FAC32AE8C6D1}"/>
              </a:ext>
            </a:extLst>
          </p:cNvPr>
          <p:cNvSpPr>
            <a:spLocks noGrp="1"/>
          </p:cNvSpPr>
          <p:nvPr>
            <p:ph type="title"/>
          </p:nvPr>
        </p:nvSpPr>
        <p:spPr>
          <a:xfrm>
            <a:off x="280008" y="-318785"/>
            <a:ext cx="10515600" cy="1325563"/>
          </a:xfrm>
        </p:spPr>
        <p:txBody>
          <a:bodyPr/>
          <a:lstStyle/>
          <a:p>
            <a:r>
              <a:rPr lang="en-US" altLang="zh-CN" b="1" dirty="0"/>
              <a:t>Bob’s strategy</a:t>
            </a:r>
            <a:endParaRPr lang="zh-CN" altLang="en-US" b="1" dirty="0"/>
          </a:p>
        </p:txBody>
      </p: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AF7B9B6D-802D-4252-B6B1-C982939CDA66}"/>
                  </a:ext>
                </a:extLst>
              </p:cNvPr>
              <p:cNvSpPr txBox="1"/>
              <p:nvPr/>
            </p:nvSpPr>
            <p:spPr>
              <a:xfrm>
                <a:off x="280008" y="704136"/>
                <a:ext cx="11377090" cy="6153864"/>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In quantum situation, it’s more reasonable to talk about winning as getting a higher expectation value, which we assign as </a:t>
                </a:r>
                <a14:m>
                  <m:oMath xmlns:m="http://schemas.openxmlformats.org/officeDocument/2006/math">
                    <m:sSub>
                      <m:sSubPr>
                        <m:ctrlPr>
                          <a:rPr lang="en-US" altLang="zh-CN" sz="2400" i="1" dirty="0" smtClean="0">
                            <a:latin typeface="Cambria Math" panose="02040503050406030204" pitchFamily="18" charset="0"/>
                          </a:rPr>
                        </m:ctrlPr>
                      </m:sSubPr>
                      <m:e>
                        <m:r>
                          <a:rPr lang="en-US" altLang="zh-CN" sz="2400" i="1" dirty="0">
                            <a:latin typeface="Cambria Math" panose="02040503050406030204" pitchFamily="18" charset="0"/>
                          </a:rPr>
                          <m:t>𝐸</m:t>
                        </m:r>
                      </m:e>
                      <m:sub>
                        <m:r>
                          <a:rPr lang="en-US" altLang="zh-CN" sz="2400" i="1" dirty="0">
                            <a:latin typeface="Cambria Math" panose="02040503050406030204" pitchFamily="18" charset="0"/>
                          </a:rPr>
                          <m:t>𝐴</m:t>
                        </m:r>
                      </m:sub>
                    </m:sSub>
                  </m:oMath>
                </a14:m>
                <a:r>
                  <a:rPr lang="en-US" altLang="zh-CN" sz="2400" dirty="0"/>
                  <a:t> and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𝐸</m:t>
                        </m:r>
                      </m:e>
                      <m:sub>
                        <m:r>
                          <a:rPr lang="en-US" altLang="zh-CN" sz="2400" b="0" i="1" dirty="0" smtClean="0">
                            <a:latin typeface="Cambria Math" panose="02040503050406030204" pitchFamily="18" charset="0"/>
                          </a:rPr>
                          <m:t>𝐵</m:t>
                        </m:r>
                      </m:sub>
                    </m:sSub>
                  </m:oMath>
                </a14:m>
                <a:r>
                  <a:rPr lang="en-US" altLang="zh-CN" sz="2400" dirty="0"/>
                  <a:t> for Alice and Bob (although we would eventually perform a measurement, so even if Bob chooses a door with higher probability he’s not guaranteed to win). Due to the probability trees in the previous pages, we found that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𝐸</m:t>
                        </m:r>
                      </m:e>
                      <m:sub>
                        <m:r>
                          <a:rPr lang="en-US" altLang="zh-CN" sz="2400" b="0" i="1" dirty="0" smtClean="0">
                            <a:latin typeface="Cambria Math" panose="02040503050406030204" pitchFamily="18" charset="0"/>
                          </a:rPr>
                          <m:t>𝐵</m:t>
                        </m:r>
                      </m:sub>
                    </m:sSub>
                    <m:r>
                      <a:rPr lang="en-US" altLang="zh-CN" sz="2400" i="1" dirty="0">
                        <a:latin typeface="Cambria Math" panose="02040503050406030204" pitchFamily="18" charset="0"/>
                      </a:rPr>
                      <m:t> </m:t>
                    </m:r>
                  </m:oMath>
                </a14:m>
                <a:r>
                  <a:rPr lang="en-US" altLang="zh-CN" sz="2400" dirty="0"/>
                  <a:t>= 0.625 if he always chooses to switch, and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𝐸</m:t>
                        </m:r>
                      </m:e>
                      <m:sub>
                        <m:r>
                          <a:rPr lang="en-US" altLang="zh-CN" sz="2400" i="1" dirty="0">
                            <a:latin typeface="Cambria Math" panose="02040503050406030204" pitchFamily="18" charset="0"/>
                          </a:rPr>
                          <m:t>𝐵</m:t>
                        </m:r>
                      </m:sub>
                    </m:sSub>
                  </m:oMath>
                </a14:m>
                <a:r>
                  <a:rPr lang="en-US" altLang="zh-CN" sz="2400" dirty="0"/>
                  <a:t> = 0.625 as well if he always chooses to follow. Therefore, both are a dominant strategy for Bob if the initial ball state is purely random. There’s no improvement if Bob uses a mix of these strategies because P(Follow | </a:t>
                </a:r>
                <a14:m>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b="0" i="1" smtClean="0">
                            <a:solidFill>
                              <a:schemeClr val="dk1"/>
                            </a:solidFill>
                            <a:latin typeface="Cambria Math" panose="02040503050406030204" pitchFamily="18" charset="0"/>
                            <a:ea typeface="Cambria Math" panose="02040503050406030204" pitchFamily="18" charset="0"/>
                          </a:rPr>
                          <m:t>𝑂</m:t>
                        </m:r>
                      </m:e>
                      <m:sub>
                        <m:r>
                          <a:rPr lang="en-US" altLang="zh-CN" sz="2400" b="0" i="1" smtClean="0">
                            <a:solidFill>
                              <a:schemeClr val="dk1"/>
                            </a:solidFill>
                            <a:latin typeface="Cambria Math" panose="02040503050406030204" pitchFamily="18" charset="0"/>
                            <a:ea typeface="Cambria Math" panose="02040503050406030204" pitchFamily="18" charset="0"/>
                          </a:rPr>
                          <m:t>𝑅</m:t>
                        </m:r>
                      </m:sub>
                    </m:sSub>
                  </m:oMath>
                </a14:m>
                <a:r>
                  <a:rPr lang="en-US" altLang="zh-CN" sz="2400" dirty="0"/>
                  <a:t>) is equal to P(Switch | </a:t>
                </a:r>
                <a14:m>
                  <m:oMath xmlns:m="http://schemas.openxmlformats.org/officeDocument/2006/math">
                    <m:sSub>
                      <m:sSubPr>
                        <m:ctrlPr>
                          <a:rPr lang="en-US" altLang="zh-CN" sz="2400" i="1">
                            <a:solidFill>
                              <a:schemeClr val="dk1"/>
                            </a:solidFill>
                            <a:latin typeface="Cambria Math" panose="02040503050406030204" pitchFamily="18" charset="0"/>
                            <a:ea typeface="Cambria Math" panose="02040503050406030204" pitchFamily="18" charset="0"/>
                          </a:rPr>
                        </m:ctrlPr>
                      </m:sSubPr>
                      <m:e>
                        <m:r>
                          <a:rPr lang="en-US" altLang="zh-CN" sz="2400" i="1">
                            <a:solidFill>
                              <a:schemeClr val="dk1"/>
                            </a:solidFill>
                            <a:latin typeface="Cambria Math" panose="02040503050406030204" pitchFamily="18" charset="0"/>
                            <a:ea typeface="Cambria Math" panose="02040503050406030204" pitchFamily="18" charset="0"/>
                          </a:rPr>
                          <m:t>𝑂</m:t>
                        </m:r>
                      </m:e>
                      <m:sub>
                        <m:r>
                          <a:rPr lang="en-US" altLang="zh-CN" sz="2400" i="1">
                            <a:solidFill>
                              <a:schemeClr val="dk1"/>
                            </a:solidFill>
                            <a:latin typeface="Cambria Math" panose="02040503050406030204" pitchFamily="18" charset="0"/>
                            <a:ea typeface="Cambria Math" panose="02040503050406030204" pitchFamily="18" charset="0"/>
                          </a:rPr>
                          <m:t>𝑅</m:t>
                        </m:r>
                      </m:sub>
                    </m:sSub>
                  </m:oMath>
                </a14:m>
                <a:r>
                  <a:rPr lang="en-US" altLang="zh-CN" sz="2400" dirty="0"/>
                  <a:t>) using Bayes’ theorem (same for L).</a:t>
                </a:r>
              </a:p>
              <a:p>
                <a:endParaRPr lang="en-US" altLang="zh-CN" sz="2400" dirty="0"/>
              </a:p>
              <a:p>
                <a:pPr marL="342900" indent="-342900">
                  <a:buFont typeface="Arial" panose="020B0604020202020204" pitchFamily="34" charset="0"/>
                  <a:buChar char="•"/>
                </a:pPr>
                <a:r>
                  <a:rPr lang="en-US" altLang="zh-CN" sz="2400" dirty="0"/>
                  <a:t>What would be Bob’s quantum strategy? The fun fact is that if Bob always chooses a uniform superposition </a:t>
                </a:r>
                <a14:m>
                  <m:oMath xmlns:m="http://schemas.openxmlformats.org/officeDocument/2006/math">
                    <m:f>
                      <m:fPr>
                        <m:ctrlPr>
                          <a:rPr lang="en-US" altLang="zh-CN" sz="2400" i="1" dirty="0" smtClean="0">
                            <a:latin typeface="Cambria Math" panose="02040503050406030204" pitchFamily="18" charset="0"/>
                          </a:rPr>
                        </m:ctrlPr>
                      </m:fPr>
                      <m:num>
                        <m:r>
                          <a:rPr lang="en-US" altLang="zh-CN" sz="2400" i="1" dirty="0">
                            <a:latin typeface="Cambria Math" panose="02040503050406030204" pitchFamily="18" charset="0"/>
                          </a:rPr>
                          <m:t>1</m:t>
                        </m:r>
                      </m:num>
                      <m:den>
                        <m:r>
                          <a:rPr lang="en-US" altLang="zh-CN" sz="2400" b="0" i="1" dirty="0" smtClean="0">
                            <a:latin typeface="Cambria Math" panose="02040503050406030204" pitchFamily="18" charset="0"/>
                          </a:rPr>
                          <m:t>2</m:t>
                        </m:r>
                      </m:den>
                    </m:f>
                    <m:r>
                      <a:rPr lang="zh-CN" altLang="ar-AE" sz="2400" b="0" i="1" smtClean="0">
                        <a:solidFill>
                          <a:schemeClr val="dk1"/>
                        </a:solidFill>
                        <a:latin typeface="Cambria Math" panose="02040503050406030204" pitchFamily="18" charset="0"/>
                      </a:rPr>
                      <m:t>𝐼</m:t>
                    </m:r>
                    <m:r>
                      <a:rPr lang="zh-CN" altLang="ar-AE" sz="2400" b="0" i="1" smtClean="0">
                        <a:solidFill>
                          <a:schemeClr val="dk1"/>
                        </a:solidFill>
                        <a:latin typeface="Cambria Math" panose="02040503050406030204" pitchFamily="18" charset="0"/>
                      </a:rPr>
                      <m:t>−</m:t>
                    </m:r>
                    <m:r>
                      <a:rPr lang="zh-CN" altLang="ar-AE" sz="2400" b="0" i="1" smtClean="0">
                        <a:solidFill>
                          <a:schemeClr val="dk1"/>
                        </a:solidFill>
                        <a:latin typeface="Cambria Math" panose="02040503050406030204" pitchFamily="18" charset="0"/>
                      </a:rPr>
                      <m:t>𝑖</m:t>
                    </m:r>
                    <m:f>
                      <m:fPr>
                        <m:ctrlPr>
                          <a:rPr lang="en-US" altLang="zh-CN" sz="2400" i="1" dirty="0">
                            <a:latin typeface="Cambria Math" panose="02040503050406030204" pitchFamily="18" charset="0"/>
                          </a:rPr>
                        </m:ctrlPr>
                      </m:fPr>
                      <m:num>
                        <m:r>
                          <a:rPr lang="en-US" altLang="zh-CN" sz="2400" i="1" dirty="0">
                            <a:latin typeface="Cambria Math" panose="02040503050406030204" pitchFamily="18" charset="0"/>
                          </a:rPr>
                          <m:t>1</m:t>
                        </m:r>
                      </m:num>
                      <m:den>
                        <m:r>
                          <a:rPr lang="en-US" altLang="zh-CN" sz="2400" i="1" dirty="0">
                            <a:latin typeface="Cambria Math" panose="02040503050406030204" pitchFamily="18" charset="0"/>
                          </a:rPr>
                          <m:t>2</m:t>
                        </m:r>
                      </m:den>
                    </m:f>
                    <m:r>
                      <a:rPr lang="zh-CN" altLang="ar-AE" sz="2400" b="0" i="1" smtClean="0">
                        <a:solidFill>
                          <a:schemeClr val="dk1"/>
                        </a:solidFill>
                        <a:latin typeface="Cambria Math" panose="02040503050406030204" pitchFamily="18" charset="0"/>
                      </a:rPr>
                      <m:t>𝑋</m:t>
                    </m:r>
                  </m:oMath>
                </a14:m>
                <a:r>
                  <a:rPr lang="en-US" altLang="zh-CN" sz="2400" dirty="0"/>
                  <a:t>, then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𝐸</m:t>
                        </m:r>
                      </m:e>
                      <m:sub>
                        <m:r>
                          <m:rPr>
                            <m:sty m:val="p"/>
                          </m:rPr>
                          <a:rPr lang="en-US" altLang="zh-CN" sz="2400" i="1" dirty="0">
                            <a:latin typeface="Cambria Math" panose="02040503050406030204" pitchFamily="18" charset="0"/>
                          </a:rPr>
                          <m:t>B</m:t>
                        </m:r>
                      </m:sub>
                    </m:sSub>
                    <m:r>
                      <a:rPr lang="en-US" altLang="zh-CN" sz="2400" i="1" dirty="0">
                        <a:latin typeface="Cambria Math" panose="02040503050406030204" pitchFamily="18" charset="0"/>
                      </a:rPr>
                      <m:t> </m:t>
                    </m:r>
                  </m:oMath>
                </a14:m>
                <a:r>
                  <a:rPr lang="en-US" altLang="zh-CN" sz="2400" dirty="0"/>
                  <a:t>is always 0.5. Therefore, the classical strategy is a global maximum for the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𝐸</m:t>
                        </m:r>
                      </m:e>
                      <m:sub>
                        <m:r>
                          <m:rPr>
                            <m:sty m:val="p"/>
                          </m:rPr>
                          <a:rPr lang="en-US" altLang="zh-CN" sz="2400" i="1" dirty="0">
                            <a:latin typeface="Cambria Math" panose="02040503050406030204" pitchFamily="18" charset="0"/>
                          </a:rPr>
                          <m:t>B</m:t>
                        </m:r>
                      </m:sub>
                    </m:sSub>
                  </m:oMath>
                </a14:m>
                <a:r>
                  <a:rPr lang="en-US" altLang="zh-CN" sz="2400" dirty="0"/>
                  <a:t> curve, given the initial ball state is purely random. However, the initial ball state is not purely random, because Alice is also a player! This would be discussed in the next slide.</a:t>
                </a:r>
              </a:p>
              <a:p>
                <a:pPr marL="342900" indent="-342900">
                  <a:buFont typeface="Arial" panose="020B0604020202020204" pitchFamily="34" charset="0"/>
                  <a:buChar char="•"/>
                </a:pPr>
                <a:endParaRPr lang="en-US" altLang="zh-CN" sz="2400" dirty="0"/>
              </a:p>
            </p:txBody>
          </p:sp>
        </mc:Choice>
        <mc:Fallback xmlns="">
          <p:sp>
            <p:nvSpPr>
              <p:cNvPr id="43" name="文本框 42">
                <a:extLst>
                  <a:ext uri="{FF2B5EF4-FFF2-40B4-BE49-F238E27FC236}">
                    <a16:creationId xmlns:a16="http://schemas.microsoft.com/office/drawing/2014/main" id="{AF7B9B6D-802D-4252-B6B1-C982939CDA66}"/>
                  </a:ext>
                </a:extLst>
              </p:cNvPr>
              <p:cNvSpPr txBox="1">
                <a:spLocks noRot="1" noChangeAspect="1" noMove="1" noResize="1" noEditPoints="1" noAdjustHandles="1" noChangeArrowheads="1" noChangeShapeType="1" noTextEdit="1"/>
              </p:cNvSpPr>
              <p:nvPr/>
            </p:nvSpPr>
            <p:spPr>
              <a:xfrm>
                <a:off x="280008" y="704136"/>
                <a:ext cx="11377090" cy="6153864"/>
              </a:xfrm>
              <a:prstGeom prst="rect">
                <a:avLst/>
              </a:prstGeom>
              <a:blipFill>
                <a:blip r:embed="rId3"/>
                <a:stretch>
                  <a:fillRect l="-750" t="-694" r="-8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58759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809332-F9F6-4209-B444-FAC32AE8C6D1}"/>
              </a:ext>
            </a:extLst>
          </p:cNvPr>
          <p:cNvSpPr>
            <a:spLocks noGrp="1"/>
          </p:cNvSpPr>
          <p:nvPr>
            <p:ph type="title"/>
          </p:nvPr>
        </p:nvSpPr>
        <p:spPr>
          <a:xfrm>
            <a:off x="280008" y="-318785"/>
            <a:ext cx="10515600" cy="1325563"/>
          </a:xfrm>
        </p:spPr>
        <p:txBody>
          <a:bodyPr/>
          <a:lstStyle/>
          <a:p>
            <a:r>
              <a:rPr lang="en-US" altLang="zh-CN" b="1" dirty="0"/>
              <a:t>Alice’s strategy</a:t>
            </a:r>
            <a:endParaRPr lang="zh-CN" altLang="en-US" b="1" dirty="0"/>
          </a:p>
        </p:txBody>
      </p: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AF7B9B6D-802D-4252-B6B1-C982939CDA66}"/>
                  </a:ext>
                </a:extLst>
              </p:cNvPr>
              <p:cNvSpPr txBox="1"/>
              <p:nvPr/>
            </p:nvSpPr>
            <p:spPr>
              <a:xfrm>
                <a:off x="9455" y="548196"/>
                <a:ext cx="12182545" cy="6155724"/>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The first thing Alice might want to do is to always assign two doors with the same probability. This gives Alice an extra choice of doors to open when Bob didn’t choose one of them. This will also not significantly affect </a:t>
                </a:r>
                <a14:m>
                  <m:oMath xmlns:m="http://schemas.openxmlformats.org/officeDocument/2006/math">
                    <m:sSub>
                      <m:sSubPr>
                        <m:ctrlPr>
                          <a:rPr lang="en-US" altLang="zh-CN" sz="2400" i="1" dirty="0" smtClean="0">
                            <a:latin typeface="Cambria Math" panose="02040503050406030204" pitchFamily="18" charset="0"/>
                          </a:rPr>
                        </m:ctrlPr>
                      </m:sSubPr>
                      <m:e>
                        <m:r>
                          <a:rPr lang="en-US" altLang="zh-CN" sz="2400" i="1" dirty="0">
                            <a:latin typeface="Cambria Math" panose="02040503050406030204" pitchFamily="18" charset="0"/>
                          </a:rPr>
                          <m:t>𝐸</m:t>
                        </m:r>
                      </m:e>
                      <m:sub>
                        <m:r>
                          <a:rPr lang="en-US" altLang="zh-CN" sz="2400" b="0" i="1" dirty="0" smtClean="0">
                            <a:latin typeface="Cambria Math" panose="02040503050406030204" pitchFamily="18" charset="0"/>
                          </a:rPr>
                          <m:t>𝐴</m:t>
                        </m:r>
                      </m:sub>
                    </m:sSub>
                  </m:oMath>
                </a14:m>
                <a:r>
                  <a:rPr lang="en-US" altLang="zh-CN" sz="2400" dirty="0"/>
                  <a:t> by noticing how the ending situation only depends on two probabilities.</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Alice also knows Bob might know the trick: He either always follows Alice’s choice, or always switches. If he always follows Alice, Alice should always make </a:t>
                </a:r>
                <a14:m>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m:rPr>
                            <m:nor/>
                          </m:rPr>
                          <a:rPr lang="zh-CN" altLang="en-US" sz="2400" b="1"/>
                          <m:t>∃</m:t>
                        </m:r>
                        <m:r>
                          <a:rPr lang="en-US" altLang="zh-CN" sz="2400" i="1">
                            <a:solidFill>
                              <a:schemeClr val="dk1"/>
                            </a:solidFill>
                            <a:latin typeface="Cambria Math" panose="02040503050406030204" pitchFamily="18" charset="0"/>
                            <a:ea typeface="Cambria Math" panose="02040503050406030204" pitchFamily="18" charset="0"/>
                          </a:rPr>
                          <m:t>𝑝</m:t>
                        </m:r>
                      </m:e>
                      <m:sub>
                        <m:r>
                          <a:rPr lang="en-US" altLang="zh-CN" sz="2400" b="0" i="1" smtClean="0">
                            <a:solidFill>
                              <a:schemeClr val="dk1"/>
                            </a:solidFill>
                            <a:latin typeface="Cambria Math" panose="02040503050406030204" pitchFamily="18" charset="0"/>
                            <a:ea typeface="Cambria Math" panose="02040503050406030204" pitchFamily="18" charset="0"/>
                          </a:rPr>
                          <m:t>𝑖</m:t>
                        </m:r>
                      </m:sub>
                    </m:sSub>
                    <m:r>
                      <a:rPr lang="zh-CN" altLang="en-US" sz="2400" i="1">
                        <a:solidFill>
                          <a:schemeClr val="dk1"/>
                        </a:solidFill>
                        <a:latin typeface="Cambria Math" panose="02040503050406030204" pitchFamily="18" charset="0"/>
                        <a:ea typeface="Cambria Math" panose="02040503050406030204" pitchFamily="18" charset="0"/>
                      </a:rPr>
                      <m:t>≥</m:t>
                    </m:r>
                    <m:r>
                      <a:rPr lang="en-US" altLang="zh-CN" sz="2400" b="0" i="1" smtClean="0">
                        <a:solidFill>
                          <a:schemeClr val="dk1"/>
                        </a:solidFill>
                        <a:latin typeface="Cambria Math" panose="02040503050406030204" pitchFamily="18" charset="0"/>
                        <a:ea typeface="Cambria Math" panose="02040503050406030204" pitchFamily="18" charset="0"/>
                      </a:rPr>
                      <m:t>0</m:t>
                    </m:r>
                    <m:r>
                      <a:rPr lang="en-US" altLang="zh-CN" sz="2400" b="0" i="1" smtClean="0">
                        <a:solidFill>
                          <a:schemeClr val="dk1"/>
                        </a:solidFill>
                        <a:latin typeface="Cambria Math" panose="02040503050406030204" pitchFamily="18" charset="0"/>
                        <a:ea typeface="Cambria Math" panose="02040503050406030204" pitchFamily="18" charset="0"/>
                      </a:rPr>
                      <m:t>.</m:t>
                    </m:r>
                    <m:r>
                      <a:rPr lang="en-US" altLang="zh-CN" sz="2400" b="0" i="1" smtClean="0">
                        <a:solidFill>
                          <a:schemeClr val="dk1"/>
                        </a:solidFill>
                        <a:latin typeface="Cambria Math" panose="02040503050406030204" pitchFamily="18" charset="0"/>
                        <a:ea typeface="Cambria Math" panose="02040503050406030204" pitchFamily="18" charset="0"/>
                      </a:rPr>
                      <m:t>5</m:t>
                    </m:r>
                  </m:oMath>
                </a14:m>
                <a:r>
                  <a:rPr lang="zh-CN" altLang="en-US" sz="2400" dirty="0"/>
                  <a:t> </a:t>
                </a:r>
                <a:r>
                  <a:rPr lang="en-US" altLang="zh-CN" sz="2400" dirty="0"/>
                  <a:t>true, and always open the right of Bob’s chosen door (since she chose two doors with same probabilities). This would reduce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𝐸</m:t>
                        </m:r>
                      </m:e>
                      <m:sub>
                        <m:r>
                          <a:rPr lang="en-US" altLang="zh-CN" sz="2400" b="0" i="1" dirty="0" smtClean="0">
                            <a:latin typeface="Cambria Math" panose="02040503050406030204" pitchFamily="18" charset="0"/>
                          </a:rPr>
                          <m:t>𝐵</m:t>
                        </m:r>
                      </m:sub>
                    </m:sSub>
                  </m:oMath>
                </a14:m>
                <a:r>
                  <a:rPr lang="en-US" altLang="zh-CN" sz="2400" dirty="0"/>
                  <a:t> to 1/3, but set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𝐸</m:t>
                        </m:r>
                      </m:e>
                      <m:sub>
                        <m:r>
                          <a:rPr lang="en-US" altLang="zh-CN" sz="2400" i="1" dirty="0">
                            <a:latin typeface="Cambria Math" panose="02040503050406030204" pitchFamily="18" charset="0"/>
                          </a:rPr>
                          <m:t>𝐵</m:t>
                        </m:r>
                      </m:sub>
                    </m:sSub>
                  </m:oMath>
                </a14:m>
                <a:r>
                  <a:rPr lang="en-US" altLang="zh-CN" sz="2400" dirty="0"/>
                  <a:t> to 2/3 if Bob chose to switch. However, Bob can also always switch. In this case, Alice should make a state of </a:t>
                </a:r>
                <a14:m>
                  <m:oMath xmlns:m="http://schemas.openxmlformats.org/officeDocument/2006/math">
                    <m:f>
                      <m:fPr>
                        <m:ctrlPr>
                          <a:rPr lang="en-US" altLang="zh-CN" sz="2400" i="1" dirty="0">
                            <a:solidFill>
                              <a:schemeClr val="dk1"/>
                            </a:solidFill>
                            <a:latin typeface="Cambria Math" panose="02040503050406030204" pitchFamily="18" charset="0"/>
                          </a:rPr>
                        </m:ctrlPr>
                      </m:fPr>
                      <m:num>
                        <m:r>
                          <a:rPr lang="en-US" altLang="zh-CN" sz="2400" i="1" dirty="0">
                            <a:solidFill>
                              <a:schemeClr val="dk1"/>
                            </a:solidFill>
                            <a:latin typeface="Cambria Math" panose="02040503050406030204" pitchFamily="18" charset="0"/>
                          </a:rPr>
                          <m:t>1</m:t>
                        </m:r>
                      </m:num>
                      <m:den>
                        <m:r>
                          <a:rPr lang="en-US" altLang="zh-CN" sz="2400" i="1" dirty="0">
                            <a:solidFill>
                              <a:schemeClr val="dk1"/>
                            </a:solidFill>
                            <a:latin typeface="Cambria Math" panose="02040503050406030204" pitchFamily="18" charset="0"/>
                          </a:rPr>
                          <m:t>3</m:t>
                        </m:r>
                      </m:den>
                    </m:f>
                    <m:r>
                      <m:rPr>
                        <m:nor/>
                      </m:rPr>
                      <a:rPr lang="en-US" altLang="zh-CN" sz="2400" dirty="0">
                        <a:solidFill>
                          <a:schemeClr val="dk1"/>
                        </a:solidFill>
                      </a:rPr>
                      <m:t>|</m:t>
                    </m:r>
                    <m:r>
                      <m:rPr>
                        <m:nor/>
                      </m:rPr>
                      <a:rPr lang="en-US" altLang="zh-CN" sz="2400" dirty="0">
                        <a:solidFill>
                          <a:schemeClr val="dk1"/>
                        </a:solidFill>
                      </a:rPr>
                      <m:t>0</m:t>
                    </m:r>
                    <m:r>
                      <m:rPr>
                        <m:nor/>
                      </m:rPr>
                      <a:rPr lang="en-US" altLang="zh-CN" sz="2400" dirty="0">
                        <a:solidFill>
                          <a:schemeClr val="dk1"/>
                        </a:solidFill>
                      </a:rPr>
                      <m:t>⟩</m:t>
                    </m:r>
                    <m:r>
                      <a:rPr lang="en-US" altLang="zh-CN" sz="2400" i="1" dirty="0">
                        <a:solidFill>
                          <a:schemeClr val="dk1"/>
                        </a:solidFill>
                        <a:latin typeface="Cambria Math" panose="02040503050406030204" pitchFamily="18" charset="0"/>
                      </a:rPr>
                      <m:t>+</m:t>
                    </m:r>
                    <m:f>
                      <m:fPr>
                        <m:ctrlPr>
                          <a:rPr lang="en-US" altLang="zh-CN" sz="2400" i="1" dirty="0">
                            <a:latin typeface="Cambria Math" panose="02040503050406030204" pitchFamily="18" charset="0"/>
                          </a:rPr>
                        </m:ctrlPr>
                      </m:fPr>
                      <m:num>
                        <m:r>
                          <a:rPr lang="en-US" altLang="zh-CN" sz="2400" i="1" dirty="0">
                            <a:latin typeface="Cambria Math" panose="02040503050406030204" pitchFamily="18" charset="0"/>
                          </a:rPr>
                          <m:t>1</m:t>
                        </m:r>
                      </m:num>
                      <m:den>
                        <m:r>
                          <a:rPr lang="en-US" altLang="zh-CN" sz="2400" i="1" dirty="0">
                            <a:latin typeface="Cambria Math" panose="02040503050406030204" pitchFamily="18" charset="0"/>
                          </a:rPr>
                          <m:t>3</m:t>
                        </m:r>
                      </m:den>
                    </m:f>
                    <m:r>
                      <m:rPr>
                        <m:nor/>
                      </m:rPr>
                      <a:rPr lang="en-US" altLang="zh-CN" sz="2400" dirty="0">
                        <a:solidFill>
                          <a:schemeClr val="dk1"/>
                        </a:solidFill>
                      </a:rPr>
                      <m:t>|</m:t>
                    </m:r>
                    <m:r>
                      <a:rPr lang="en-US" altLang="zh-CN" sz="2400" i="1" dirty="0">
                        <a:solidFill>
                          <a:schemeClr val="dk1"/>
                        </a:solidFill>
                        <a:latin typeface="Cambria Math" panose="02040503050406030204" pitchFamily="18" charset="0"/>
                      </a:rPr>
                      <m:t>1</m:t>
                    </m:r>
                    <m:r>
                      <m:rPr>
                        <m:nor/>
                      </m:rPr>
                      <a:rPr lang="en-US" altLang="zh-CN" sz="2400" dirty="0">
                        <a:solidFill>
                          <a:schemeClr val="dk1"/>
                        </a:solidFill>
                      </a:rPr>
                      <m:t>⟩ </m:t>
                    </m:r>
                    <m:r>
                      <a:rPr lang="en-US" altLang="zh-CN" sz="2400" i="1" dirty="0">
                        <a:solidFill>
                          <a:schemeClr val="dk1"/>
                        </a:solidFill>
                        <a:latin typeface="Cambria Math" panose="02040503050406030204" pitchFamily="18" charset="0"/>
                      </a:rPr>
                      <m:t>+</m:t>
                    </m:r>
                    <m:f>
                      <m:fPr>
                        <m:ctrlPr>
                          <a:rPr lang="en-US" altLang="zh-CN" sz="2400" i="1" dirty="0">
                            <a:latin typeface="Cambria Math" panose="02040503050406030204" pitchFamily="18" charset="0"/>
                          </a:rPr>
                        </m:ctrlPr>
                      </m:fPr>
                      <m:num>
                        <m:r>
                          <a:rPr lang="en-US" altLang="zh-CN" sz="2400" i="1" dirty="0">
                            <a:latin typeface="Cambria Math" panose="02040503050406030204" pitchFamily="18" charset="0"/>
                          </a:rPr>
                          <m:t>1</m:t>
                        </m:r>
                      </m:num>
                      <m:den>
                        <m:r>
                          <a:rPr lang="en-US" altLang="zh-CN" sz="2400" i="1" dirty="0">
                            <a:latin typeface="Cambria Math" panose="02040503050406030204" pitchFamily="18" charset="0"/>
                          </a:rPr>
                          <m:t>3</m:t>
                        </m:r>
                      </m:den>
                    </m:f>
                    <m:r>
                      <m:rPr>
                        <m:nor/>
                      </m:rPr>
                      <a:rPr lang="en-US" altLang="zh-CN" sz="2400" dirty="0">
                        <a:solidFill>
                          <a:schemeClr val="dk1"/>
                        </a:solidFill>
                      </a:rPr>
                      <m:t>|</m:t>
                    </m:r>
                    <m:r>
                      <a:rPr lang="en-US" altLang="zh-CN" sz="2400" i="1" dirty="0">
                        <a:solidFill>
                          <a:schemeClr val="dk1"/>
                        </a:solidFill>
                        <a:latin typeface="Cambria Math" panose="02040503050406030204" pitchFamily="18" charset="0"/>
                      </a:rPr>
                      <m:t>2</m:t>
                    </m:r>
                    <m:r>
                      <m:rPr>
                        <m:nor/>
                      </m:rPr>
                      <a:rPr lang="en-US" altLang="zh-CN" sz="2400" dirty="0">
                        <a:solidFill>
                          <a:schemeClr val="dk1"/>
                        </a:solidFill>
                      </a:rPr>
                      <m:t>⟩</m:t>
                    </m:r>
                    <m:r>
                      <a:rPr lang="en-US" altLang="zh-CN" sz="2400" i="1" dirty="0">
                        <a:solidFill>
                          <a:schemeClr val="dk1"/>
                        </a:solidFill>
                        <a:latin typeface="Cambria Math" panose="02040503050406030204" pitchFamily="18" charset="0"/>
                      </a:rPr>
                      <m:t> </m:t>
                    </m:r>
                  </m:oMath>
                </a14:m>
                <a:r>
                  <a:rPr lang="en-US" altLang="zh-CN" sz="2400" dirty="0"/>
                  <a:t>and always opens the door to the left of Bob’s choice. This would reduce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𝐸</m:t>
                        </m:r>
                      </m:e>
                      <m:sub>
                        <m:r>
                          <a:rPr lang="en-US" altLang="zh-CN" sz="2400" i="1" dirty="0">
                            <a:latin typeface="Cambria Math" panose="02040503050406030204" pitchFamily="18" charset="0"/>
                          </a:rPr>
                          <m:t>𝐵</m:t>
                        </m:r>
                      </m:sub>
                    </m:sSub>
                  </m:oMath>
                </a14:m>
                <a:r>
                  <a:rPr lang="en-US" altLang="zh-CN" sz="2400" dirty="0"/>
                  <a:t> to 0, but increases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𝐸</m:t>
                        </m:r>
                      </m:e>
                      <m:sub>
                        <m:r>
                          <a:rPr lang="en-US" altLang="zh-CN" sz="2400" i="1" dirty="0">
                            <a:latin typeface="Cambria Math" panose="02040503050406030204" pitchFamily="18" charset="0"/>
                          </a:rPr>
                          <m:t>𝐵</m:t>
                        </m:r>
                      </m:sub>
                    </m:sSub>
                  </m:oMath>
                </a14:m>
                <a:r>
                  <a:rPr lang="en-US" altLang="zh-CN" sz="2400" dirty="0"/>
                  <a:t> to 1 if Bob chose to follow.</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It is clearly that Alice does not have a dominant strategy. However, because Bob’s strategy depends on ball’s initial state to be purely random, Alice would also not randomly arrange the ball’s initial state. This then becomes a dynamical system. </a:t>
                </a:r>
              </a:p>
            </p:txBody>
          </p:sp>
        </mc:Choice>
        <mc:Fallback xmlns="">
          <p:sp>
            <p:nvSpPr>
              <p:cNvPr id="43" name="文本框 42">
                <a:extLst>
                  <a:ext uri="{FF2B5EF4-FFF2-40B4-BE49-F238E27FC236}">
                    <a16:creationId xmlns:a16="http://schemas.microsoft.com/office/drawing/2014/main" id="{AF7B9B6D-802D-4252-B6B1-C982939CDA66}"/>
                  </a:ext>
                </a:extLst>
              </p:cNvPr>
              <p:cNvSpPr txBox="1">
                <a:spLocks noRot="1" noChangeAspect="1" noMove="1" noResize="1" noEditPoints="1" noAdjustHandles="1" noChangeArrowheads="1" noChangeShapeType="1" noTextEdit="1"/>
              </p:cNvSpPr>
              <p:nvPr/>
            </p:nvSpPr>
            <p:spPr>
              <a:xfrm>
                <a:off x="9455" y="548196"/>
                <a:ext cx="12182545" cy="6155724"/>
              </a:xfrm>
              <a:prstGeom prst="rect">
                <a:avLst/>
              </a:prstGeom>
              <a:blipFill>
                <a:blip r:embed="rId3"/>
                <a:stretch>
                  <a:fillRect l="-701" t="-693" r="-901" b="-13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36910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E2D706F-750A-4C9F-A222-3ED7CEA8AA05}"/>
              </a:ext>
            </a:extLst>
          </p:cNvPr>
          <p:cNvSpPr txBox="1">
            <a:spLocks/>
          </p:cNvSpPr>
          <p:nvPr/>
        </p:nvSpPr>
        <p:spPr>
          <a:xfrm>
            <a:off x="0" y="-287963"/>
            <a:ext cx="105156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zh-CN" b="1" dirty="0"/>
              <a:t>Future Work</a:t>
            </a:r>
            <a:endParaRPr lang="zh-CN" altLang="en-US" b="1"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0BCD2A6-9490-46F7-A21A-73A2CF1CCFBE}"/>
                  </a:ext>
                </a:extLst>
              </p:cNvPr>
              <p:cNvSpPr txBox="1"/>
              <p:nvPr/>
            </p:nvSpPr>
            <p:spPr>
              <a:xfrm>
                <a:off x="0" y="555762"/>
                <a:ext cx="12329808" cy="6302238"/>
              </a:xfrm>
              <a:prstGeom prst="rect">
                <a:avLst/>
              </a:prstGeom>
              <a:noFill/>
            </p:spPr>
            <p:txBody>
              <a:bodyPr wrap="square" rtlCol="0">
                <a:spAutoFit/>
              </a:bodyPr>
              <a:lstStyle/>
              <a:p>
                <a:r>
                  <a:rPr lang="en-US" altLang="zh-CN" sz="2800" dirty="0"/>
                  <a:t>The strategy for Bob is likely to be a classical mixture of {</a:t>
                </a:r>
                <a14:m>
                  <m:oMath xmlns:m="http://schemas.openxmlformats.org/officeDocument/2006/math">
                    <m:r>
                      <a:rPr lang="zh-CN" altLang="ar-AE" sz="2800" b="0" i="1" smtClean="0">
                        <a:solidFill>
                          <a:schemeClr val="dk1"/>
                        </a:solidFill>
                        <a:latin typeface="Cambria Math" panose="02040503050406030204" pitchFamily="18" charset="0"/>
                      </a:rPr>
                      <m:t>𝐼</m:t>
                    </m:r>
                    <m:r>
                      <a:rPr lang="en-US" altLang="zh-CN" sz="2800" b="0" i="1" smtClean="0">
                        <a:solidFill>
                          <a:schemeClr val="dk1"/>
                        </a:solidFill>
                        <a:latin typeface="Cambria Math" panose="02040503050406030204" pitchFamily="18" charset="0"/>
                      </a:rPr>
                      <m:t>,  </m:t>
                    </m:r>
                    <m:r>
                      <a:rPr lang="zh-CN" altLang="ar-AE" sz="2800" b="0" i="1" smtClean="0">
                        <a:solidFill>
                          <a:schemeClr val="dk1"/>
                        </a:solidFill>
                        <a:latin typeface="Cambria Math" panose="02040503050406030204" pitchFamily="18" charset="0"/>
                      </a:rPr>
                      <m:t>𝑋</m:t>
                    </m:r>
                  </m:oMath>
                </a14:m>
                <a:r>
                  <a:rPr lang="en-US" altLang="zh-CN" sz="2800" dirty="0"/>
                  <a:t>} instead of a quantum superposition, and he can always choose </a:t>
                </a:r>
                <a14:m>
                  <m:oMath xmlns:m="http://schemas.openxmlformats.org/officeDocument/2006/math">
                    <m:f>
                      <m:fPr>
                        <m:ctrlPr>
                          <a:rPr lang="en-US" altLang="zh-CN" sz="2800" i="1" dirty="0">
                            <a:latin typeface="Cambria Math" panose="02040503050406030204" pitchFamily="18" charset="0"/>
                          </a:rPr>
                        </m:ctrlPr>
                      </m:fPr>
                      <m:num>
                        <m:r>
                          <a:rPr lang="en-US" altLang="zh-CN" sz="2800" i="1" dirty="0">
                            <a:latin typeface="Cambria Math" panose="02040503050406030204" pitchFamily="18" charset="0"/>
                          </a:rPr>
                          <m:t>1</m:t>
                        </m:r>
                      </m:num>
                      <m:den>
                        <m:r>
                          <a:rPr lang="en-US" altLang="zh-CN" sz="2800" i="1" dirty="0">
                            <a:latin typeface="Cambria Math" panose="02040503050406030204" pitchFamily="18" charset="0"/>
                          </a:rPr>
                          <m:t>2</m:t>
                        </m:r>
                      </m:den>
                    </m:f>
                    <m:r>
                      <a:rPr lang="zh-CN" altLang="ar-AE" sz="2800" i="1">
                        <a:solidFill>
                          <a:schemeClr val="dk1"/>
                        </a:solidFill>
                        <a:latin typeface="Cambria Math" panose="02040503050406030204" pitchFamily="18" charset="0"/>
                      </a:rPr>
                      <m:t>𝐼</m:t>
                    </m:r>
                    <m:r>
                      <a:rPr lang="zh-CN" altLang="ar-AE" sz="2800" i="1">
                        <a:solidFill>
                          <a:schemeClr val="dk1"/>
                        </a:solidFill>
                        <a:latin typeface="Cambria Math" panose="02040503050406030204" pitchFamily="18" charset="0"/>
                      </a:rPr>
                      <m:t>−</m:t>
                    </m:r>
                    <m:r>
                      <a:rPr lang="zh-CN" altLang="ar-AE" sz="2800" i="1">
                        <a:solidFill>
                          <a:schemeClr val="dk1"/>
                        </a:solidFill>
                        <a:latin typeface="Cambria Math" panose="02040503050406030204" pitchFamily="18" charset="0"/>
                      </a:rPr>
                      <m:t>𝑖</m:t>
                    </m:r>
                    <m:f>
                      <m:fPr>
                        <m:ctrlPr>
                          <a:rPr lang="en-US" altLang="zh-CN" sz="2800" i="1" dirty="0">
                            <a:latin typeface="Cambria Math" panose="02040503050406030204" pitchFamily="18" charset="0"/>
                          </a:rPr>
                        </m:ctrlPr>
                      </m:fPr>
                      <m:num>
                        <m:r>
                          <a:rPr lang="en-US" altLang="zh-CN" sz="2800" i="1" dirty="0">
                            <a:latin typeface="Cambria Math" panose="02040503050406030204" pitchFamily="18" charset="0"/>
                          </a:rPr>
                          <m:t>1</m:t>
                        </m:r>
                      </m:num>
                      <m:den>
                        <m:r>
                          <a:rPr lang="en-US" altLang="zh-CN" sz="2800" i="1" dirty="0">
                            <a:latin typeface="Cambria Math" panose="02040503050406030204" pitchFamily="18" charset="0"/>
                          </a:rPr>
                          <m:t>2</m:t>
                        </m:r>
                      </m:den>
                    </m:f>
                    <m:r>
                      <a:rPr lang="zh-CN" altLang="ar-AE" sz="2800" i="1">
                        <a:solidFill>
                          <a:schemeClr val="dk1"/>
                        </a:solidFill>
                        <a:latin typeface="Cambria Math" panose="02040503050406030204" pitchFamily="18" charset="0"/>
                      </a:rPr>
                      <m:t>𝑋</m:t>
                    </m:r>
                  </m:oMath>
                </a14:m>
                <a:r>
                  <a:rPr lang="en-US" altLang="zh-CN" sz="2800" dirty="0"/>
                  <a:t> to force the game collapsing to coin flip if he is unsure. Just like the classical case, the main “control” is still on Bob’s hand. With that said, we can focus on the following work in the future:</a:t>
                </a:r>
                <a:endParaRPr lang="zh-CN" altLang="en-US" sz="2800" dirty="0"/>
              </a:p>
              <a:p>
                <a:pPr marL="342900" indent="-342900">
                  <a:buFont typeface="Arial" panose="020B0604020202020204" pitchFamily="34" charset="0"/>
                  <a:buChar char="•"/>
                </a:pPr>
                <a:endParaRPr lang="en-US" altLang="zh-CN" sz="2800" dirty="0"/>
              </a:p>
              <a:p>
                <a:pPr marL="342900" indent="-342900">
                  <a:buFont typeface="Arial" panose="020B0604020202020204" pitchFamily="34" charset="0"/>
                  <a:buChar char="•"/>
                </a:pPr>
                <a:r>
                  <a:rPr lang="en-US" altLang="zh-CN" sz="2800" dirty="0"/>
                  <a:t>Examine the situation more carefully using formal game theory.</a:t>
                </a:r>
              </a:p>
              <a:p>
                <a:pPr marL="342900" indent="-342900">
                  <a:buFont typeface="Arial" panose="020B0604020202020204" pitchFamily="34" charset="0"/>
                  <a:buChar char="•"/>
                </a:pPr>
                <a:r>
                  <a:rPr lang="en-US" altLang="zh-CN" sz="2800" dirty="0"/>
                  <a:t>Improve quantum rules by introducing more quantum properties, like quantum entanglement, in the hope of eliminating the unfairness.</a:t>
                </a:r>
              </a:p>
              <a:p>
                <a:pPr marL="342900" indent="-342900">
                  <a:buFont typeface="Arial" panose="020B0604020202020204" pitchFamily="34" charset="0"/>
                  <a:buChar char="•"/>
                </a:pPr>
                <a:r>
                  <a:rPr lang="en-US" altLang="zh-CN" sz="2800" dirty="0"/>
                  <a:t>Try to generalize the quantum Monty Hall game rules for n-player games.</a:t>
                </a:r>
              </a:p>
              <a:p>
                <a:pPr marL="342900" indent="-342900">
                  <a:buFont typeface="Arial" panose="020B0604020202020204" pitchFamily="34" charset="0"/>
                  <a:buChar char="•"/>
                </a:pPr>
                <a:r>
                  <a:rPr lang="en-US" altLang="zh-CN" sz="2800" dirty="0"/>
                  <a:t>Compare our game to the two in the papers </a:t>
                </a:r>
                <a:r>
                  <a:rPr lang="en-US" altLang="zh-CN" sz="2800" u="sng" dirty="0">
                    <a:solidFill>
                      <a:schemeClr val="hlink"/>
                    </a:solidFill>
                    <a:hlinkClick r:id="rId2"/>
                  </a:rPr>
                  <a:t>Quantum strategies of quantum measurements</a:t>
                </a:r>
                <a:r>
                  <a:rPr lang="en-US" altLang="zh-CN" sz="2800" dirty="0"/>
                  <a:t> and </a:t>
                </a:r>
                <a:r>
                  <a:rPr lang="en-US" altLang="zh-CN" sz="2800" u="sng" dirty="0">
                    <a:solidFill>
                      <a:schemeClr val="hlink"/>
                    </a:solidFill>
                    <a:hlinkClick r:id="rId3"/>
                  </a:rPr>
                  <a:t>Quantum version of the Monty Hall problem</a:t>
                </a:r>
                <a:r>
                  <a:rPr lang="en-US" altLang="zh-CN" sz="2800" u="sng" dirty="0">
                    <a:solidFill>
                      <a:schemeClr val="hlink"/>
                    </a:solidFill>
                  </a:rPr>
                  <a:t> </a:t>
                </a:r>
                <a:r>
                  <a:rPr lang="en-US" altLang="zh-CN" sz="2800" dirty="0">
                    <a:solidFill>
                      <a:schemeClr val="tx1"/>
                    </a:solidFill>
                  </a:rPr>
                  <a:t>and discuss the features of different quantum rules.</a:t>
                </a:r>
              </a:p>
              <a:p>
                <a:pPr marL="342900" indent="-342900">
                  <a:buFont typeface="Arial" panose="020B0604020202020204" pitchFamily="34" charset="0"/>
                  <a:buChar char="•"/>
                </a:pPr>
                <a:r>
                  <a:rPr lang="en-US" altLang="zh-CN" sz="2800" dirty="0">
                    <a:solidFill>
                      <a:schemeClr val="tx1"/>
                    </a:solidFill>
                  </a:rPr>
                  <a:t>Thank you! It was fun to attend this event!</a:t>
                </a:r>
              </a:p>
            </p:txBody>
          </p:sp>
        </mc:Choice>
        <mc:Fallback xmlns="">
          <p:sp>
            <p:nvSpPr>
              <p:cNvPr id="8" name="文本框 7">
                <a:extLst>
                  <a:ext uri="{FF2B5EF4-FFF2-40B4-BE49-F238E27FC236}">
                    <a16:creationId xmlns:a16="http://schemas.microsoft.com/office/drawing/2014/main" id="{50BCD2A6-9490-46F7-A21A-73A2CF1CCFBE}"/>
                  </a:ext>
                </a:extLst>
              </p:cNvPr>
              <p:cNvSpPr txBox="1">
                <a:spLocks noRot="1" noChangeAspect="1" noMove="1" noResize="1" noEditPoints="1" noAdjustHandles="1" noChangeArrowheads="1" noChangeShapeType="1" noTextEdit="1"/>
              </p:cNvSpPr>
              <p:nvPr/>
            </p:nvSpPr>
            <p:spPr>
              <a:xfrm>
                <a:off x="0" y="555762"/>
                <a:ext cx="12329808" cy="6302238"/>
              </a:xfrm>
              <a:prstGeom prst="rect">
                <a:avLst/>
              </a:prstGeom>
              <a:blipFill>
                <a:blip r:embed="rId4"/>
                <a:stretch>
                  <a:fillRect l="-989" t="-967" b="-17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8083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714911" y="-23967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sz="4400" b="1" dirty="0"/>
              <a:t>Classical Monty Hall Problem</a:t>
            </a:r>
            <a:endParaRPr dirty="0"/>
          </a:p>
        </p:txBody>
      </p:sp>
      <p:sp>
        <p:nvSpPr>
          <p:cNvPr id="93" name="Google Shape;93;p2"/>
          <p:cNvSpPr txBox="1">
            <a:spLocks noGrp="1"/>
          </p:cNvSpPr>
          <p:nvPr>
            <p:ph type="body" idx="1"/>
          </p:nvPr>
        </p:nvSpPr>
        <p:spPr>
          <a:xfrm>
            <a:off x="0" y="863029"/>
            <a:ext cx="12250649" cy="6518953"/>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dirty="0"/>
              <a:t>Rules:</a:t>
            </a:r>
          </a:p>
          <a:p>
            <a:pPr marL="228600" lvl="0" indent="-228600" algn="l" rtl="0">
              <a:lnSpc>
                <a:spcPct val="90000"/>
              </a:lnSpc>
              <a:spcBef>
                <a:spcPts val="0"/>
              </a:spcBef>
              <a:spcAft>
                <a:spcPts val="0"/>
              </a:spcAft>
              <a:buClr>
                <a:schemeClr val="dk1"/>
              </a:buClr>
              <a:buSzPts val="2800"/>
              <a:buChar char="•"/>
            </a:pPr>
            <a:endParaRPr dirty="0"/>
          </a:p>
          <a:p>
            <a:pPr lvl="1" indent="-457200">
              <a:buSzPts val="2400"/>
              <a:buFont typeface="Arial"/>
              <a:buAutoNum type="arabicPeriod"/>
            </a:pPr>
            <a:r>
              <a:rPr lang="en-US" altLang="zh-CN" dirty="0"/>
              <a:t>Alice prepares three identical doors and</a:t>
            </a:r>
            <a:r>
              <a:rPr lang="en-US" dirty="0"/>
              <a:t> randomly puts a ball behind one of the doors.</a:t>
            </a:r>
            <a:endParaRPr dirty="0"/>
          </a:p>
          <a:p>
            <a:pPr marL="914400" lvl="1" indent="-457200" algn="l" rtl="0">
              <a:lnSpc>
                <a:spcPct val="90000"/>
              </a:lnSpc>
              <a:spcBef>
                <a:spcPts val="500"/>
              </a:spcBef>
              <a:spcAft>
                <a:spcPts val="0"/>
              </a:spcAft>
              <a:buClr>
                <a:schemeClr val="dk1"/>
              </a:buClr>
              <a:buSzPts val="2400"/>
              <a:buFont typeface="Arial"/>
              <a:buAutoNum type="arabicPeriod"/>
            </a:pPr>
            <a:r>
              <a:rPr lang="en-US" dirty="0"/>
              <a:t>Bob chooses a door.</a:t>
            </a:r>
            <a:endParaRPr dirty="0"/>
          </a:p>
          <a:p>
            <a:pPr marL="914400" lvl="1" indent="-457200" algn="l" rtl="0">
              <a:lnSpc>
                <a:spcPct val="90000"/>
              </a:lnSpc>
              <a:spcBef>
                <a:spcPts val="500"/>
              </a:spcBef>
              <a:spcAft>
                <a:spcPts val="0"/>
              </a:spcAft>
              <a:buClr>
                <a:schemeClr val="dk1"/>
              </a:buClr>
              <a:buSzPts val="2400"/>
              <a:buFont typeface="Arial"/>
              <a:buAutoNum type="arabicPeriod"/>
            </a:pPr>
            <a:r>
              <a:rPr lang="en-US" dirty="0"/>
              <a:t>Alice opens one of the other two doors, showing no ball behind that door.</a:t>
            </a:r>
            <a:endParaRPr dirty="0"/>
          </a:p>
          <a:p>
            <a:pPr marL="914400" lvl="1" indent="-457200" algn="l" rtl="0">
              <a:lnSpc>
                <a:spcPct val="90000"/>
              </a:lnSpc>
              <a:spcBef>
                <a:spcPts val="500"/>
              </a:spcBef>
              <a:spcAft>
                <a:spcPts val="0"/>
              </a:spcAft>
              <a:buClr>
                <a:schemeClr val="dk1"/>
              </a:buClr>
              <a:buSzPts val="2400"/>
              <a:buFont typeface="Arial"/>
              <a:buAutoNum type="arabicPeriod"/>
            </a:pPr>
            <a:r>
              <a:rPr lang="en-US" dirty="0"/>
              <a:t>Bob decides whether to switch his choice to the remaining door.</a:t>
            </a:r>
            <a:endParaRPr dirty="0"/>
          </a:p>
          <a:p>
            <a:pPr marL="914400" lvl="1" indent="-457200" algn="l" rtl="0">
              <a:lnSpc>
                <a:spcPct val="90000"/>
              </a:lnSpc>
              <a:spcBef>
                <a:spcPts val="500"/>
              </a:spcBef>
              <a:spcAft>
                <a:spcPts val="0"/>
              </a:spcAft>
              <a:buClr>
                <a:schemeClr val="dk1"/>
              </a:buClr>
              <a:buSzPts val="2400"/>
              <a:buFont typeface="Arial"/>
              <a:buAutoNum type="arabicPeriod"/>
            </a:pPr>
            <a:r>
              <a:rPr lang="en-US" dirty="0"/>
              <a:t>Alice opens the door Bob chose. Bob wins if he chose the door with the ball behind; Alice wins if Bob didn’t.</a:t>
            </a:r>
          </a:p>
          <a:p>
            <a:pPr marL="228600" lvl="0" indent="-228600" algn="l" rtl="0">
              <a:lnSpc>
                <a:spcPct val="90000"/>
              </a:lnSpc>
              <a:spcBef>
                <a:spcPts val="1000"/>
              </a:spcBef>
              <a:spcAft>
                <a:spcPts val="0"/>
              </a:spcAft>
              <a:buClr>
                <a:schemeClr val="dk1"/>
              </a:buClr>
              <a:buSzPts val="2800"/>
              <a:buChar char="•"/>
            </a:pPr>
            <a:endParaRPr lang="en-US" dirty="0"/>
          </a:p>
          <a:p>
            <a:pPr marL="228600" lvl="0" indent="-228600" algn="l" rtl="0">
              <a:lnSpc>
                <a:spcPct val="90000"/>
              </a:lnSpc>
              <a:spcBef>
                <a:spcPts val="1000"/>
              </a:spcBef>
              <a:spcAft>
                <a:spcPts val="0"/>
              </a:spcAft>
              <a:buClr>
                <a:schemeClr val="dk1"/>
              </a:buClr>
              <a:buSzPts val="2800"/>
              <a:buChar char="•"/>
            </a:pPr>
            <a:r>
              <a:rPr lang="en-US" dirty="0"/>
              <a:t>Two properties of the game:</a:t>
            </a:r>
          </a:p>
          <a:p>
            <a:pPr marL="228600" lvl="0" indent="-228600" algn="l" rtl="0">
              <a:lnSpc>
                <a:spcPct val="90000"/>
              </a:lnSpc>
              <a:spcBef>
                <a:spcPts val="1000"/>
              </a:spcBef>
              <a:spcAft>
                <a:spcPts val="0"/>
              </a:spcAft>
              <a:buClr>
                <a:schemeClr val="dk1"/>
              </a:buClr>
              <a:buSzPts val="2800"/>
              <a:buChar char="•"/>
            </a:pPr>
            <a:endParaRPr lang="en-US" dirty="0"/>
          </a:p>
          <a:p>
            <a:pPr lvl="1" indent="-457200">
              <a:spcBef>
                <a:spcPts val="1000"/>
              </a:spcBef>
              <a:buSzPts val="2800"/>
              <a:buFont typeface="+mj-lt"/>
              <a:buAutoNum type="arabicPeriod"/>
            </a:pPr>
            <a:r>
              <a:rPr lang="en-US" dirty="0"/>
              <a:t>Bob has 2/3 </a:t>
            </a:r>
            <a:r>
              <a:rPr lang="en-US" dirty="0" err="1"/>
              <a:t>winrate</a:t>
            </a:r>
            <a:r>
              <a:rPr lang="en-US" dirty="0"/>
              <a:t> if he always switches. This result was counter-intuitive!</a:t>
            </a:r>
          </a:p>
          <a:p>
            <a:pPr lvl="1" indent="-457200">
              <a:spcBef>
                <a:spcPts val="1000"/>
              </a:spcBef>
              <a:buSzPts val="2800"/>
              <a:buFont typeface="+mj-lt"/>
              <a:buAutoNum type="arabicPeriod"/>
            </a:pPr>
            <a:r>
              <a:rPr lang="en-US" dirty="0"/>
              <a:t>This game is biased to Bob, because there is no strategy space for Alice to choose on (The initial ball position does not affect Bob’s </a:t>
            </a:r>
            <a:r>
              <a:rPr lang="en-US" dirty="0" err="1"/>
              <a:t>winrate</a:t>
            </a:r>
            <a:r>
              <a:rPr lang="en-US" dirty="0"/>
              <a:t> due to symmetry of the game).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838200" y="9937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dirty="0"/>
              <a:t>Quantum Monty Hall Problem</a:t>
            </a:r>
            <a:endParaRPr b="1" dirty="0"/>
          </a:p>
        </p:txBody>
      </p:sp>
      <p:sp>
        <p:nvSpPr>
          <p:cNvPr id="99" name="Google Shape;99;p3"/>
          <p:cNvSpPr txBox="1">
            <a:spLocks noGrp="1"/>
          </p:cNvSpPr>
          <p:nvPr>
            <p:ph type="body" idx="1"/>
          </p:nvPr>
        </p:nvSpPr>
        <p:spPr>
          <a:xfrm>
            <a:off x="838200" y="1128391"/>
            <a:ext cx="10515600" cy="5899132"/>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ltLang="zh-CN" dirty="0"/>
              <a:t>Our </a:t>
            </a:r>
            <a:r>
              <a:rPr lang="en-US" dirty="0"/>
              <a:t>inspiration is from these two papers:</a:t>
            </a:r>
          </a:p>
          <a:p>
            <a:pPr marL="228600" lvl="0" indent="-228600" algn="l" rtl="0">
              <a:lnSpc>
                <a:spcPct val="90000"/>
              </a:lnSpc>
              <a:spcBef>
                <a:spcPts val="0"/>
              </a:spcBef>
              <a:spcAft>
                <a:spcPts val="0"/>
              </a:spcAft>
              <a:buClr>
                <a:schemeClr val="dk1"/>
              </a:buClr>
              <a:buSzPts val="2800"/>
              <a:buChar char="•"/>
            </a:pPr>
            <a:endParaRPr dirty="0"/>
          </a:p>
          <a:p>
            <a:pPr marL="971550" lvl="1" indent="-514350" algn="l" rtl="0">
              <a:lnSpc>
                <a:spcPct val="90000"/>
              </a:lnSpc>
              <a:spcBef>
                <a:spcPts val="500"/>
              </a:spcBef>
              <a:spcAft>
                <a:spcPts val="0"/>
              </a:spcAft>
              <a:buClr>
                <a:schemeClr val="dk1"/>
              </a:buClr>
              <a:buSzPts val="2400"/>
              <a:buFont typeface="Arial"/>
              <a:buAutoNum type="arabicPeriod"/>
            </a:pPr>
            <a:r>
              <a:rPr lang="en-US" u="sng" dirty="0">
                <a:solidFill>
                  <a:schemeClr val="hlink"/>
                </a:solidFill>
                <a:hlinkClick r:id="rId3"/>
              </a:rPr>
              <a:t>Quantum strategies of quantum measurements</a:t>
            </a:r>
            <a:endParaRPr dirty="0"/>
          </a:p>
          <a:p>
            <a:pPr marL="971550" lvl="1" indent="-514350" algn="l" rtl="0">
              <a:lnSpc>
                <a:spcPct val="90000"/>
              </a:lnSpc>
              <a:spcBef>
                <a:spcPts val="500"/>
              </a:spcBef>
              <a:spcAft>
                <a:spcPts val="0"/>
              </a:spcAft>
              <a:buClr>
                <a:schemeClr val="dk1"/>
              </a:buClr>
              <a:buSzPts val="2400"/>
              <a:buFont typeface="Arial"/>
              <a:buAutoNum type="arabicPeriod"/>
            </a:pPr>
            <a:r>
              <a:rPr lang="en-US" u="sng" dirty="0">
                <a:solidFill>
                  <a:schemeClr val="hlink"/>
                </a:solidFill>
                <a:hlinkClick r:id="rId4"/>
              </a:rPr>
              <a:t>Quantum version of the Monty Hall problem</a:t>
            </a:r>
            <a:endParaRPr lang="en-US" dirty="0"/>
          </a:p>
          <a:p>
            <a:pPr marL="228600" indent="-228600">
              <a:buSzPts val="2800"/>
            </a:pPr>
            <a:endParaRPr lang="en-US" altLang="zh-CN" dirty="0"/>
          </a:p>
          <a:p>
            <a:pPr marL="228600" indent="-228600">
              <a:buSzPts val="2800"/>
            </a:pPr>
            <a:r>
              <a:rPr lang="en-US" altLang="zh-CN" dirty="0"/>
              <a:t>We invented our own rules to the game!</a:t>
            </a:r>
            <a:endParaRPr lang="en-US" dirty="0"/>
          </a:p>
          <a:p>
            <a:pPr marL="228600" lvl="0" indent="-228600" algn="l" rtl="0">
              <a:lnSpc>
                <a:spcPct val="90000"/>
              </a:lnSpc>
              <a:spcBef>
                <a:spcPts val="1000"/>
              </a:spcBef>
              <a:spcAft>
                <a:spcPts val="0"/>
              </a:spcAft>
              <a:buClr>
                <a:schemeClr val="dk1"/>
              </a:buClr>
              <a:buSzPts val="2800"/>
              <a:buChar char="•"/>
            </a:pPr>
            <a:r>
              <a:rPr lang="en-US" dirty="0"/>
              <a:t>We are aiming for three goals when designing the rules of the Quantum Monty Hall Problem:</a:t>
            </a:r>
          </a:p>
          <a:p>
            <a:pPr marL="228600" lvl="0" indent="-228600" algn="l" rtl="0">
              <a:lnSpc>
                <a:spcPct val="90000"/>
              </a:lnSpc>
              <a:spcBef>
                <a:spcPts val="1000"/>
              </a:spcBef>
              <a:spcAft>
                <a:spcPts val="0"/>
              </a:spcAft>
              <a:buClr>
                <a:schemeClr val="dk1"/>
              </a:buClr>
              <a:buSzPts val="2800"/>
              <a:buChar char="•"/>
            </a:pPr>
            <a:endParaRPr lang="en-US" dirty="0"/>
          </a:p>
          <a:p>
            <a:pPr marL="971550" lvl="1" indent="-514350" algn="l" rtl="0">
              <a:lnSpc>
                <a:spcPct val="90000"/>
              </a:lnSpc>
              <a:spcBef>
                <a:spcPts val="500"/>
              </a:spcBef>
              <a:spcAft>
                <a:spcPts val="0"/>
              </a:spcAft>
              <a:buClr>
                <a:schemeClr val="dk1"/>
              </a:buClr>
              <a:buSzPts val="2400"/>
              <a:buFont typeface="Arial"/>
              <a:buAutoNum type="arabicPeriod"/>
            </a:pPr>
            <a:r>
              <a:rPr lang="en-US" dirty="0"/>
              <a:t>It converges to classical case when we limit the choice space from linear combinations of bases to bases only.</a:t>
            </a:r>
            <a:endParaRPr dirty="0"/>
          </a:p>
          <a:p>
            <a:pPr marL="971550" lvl="1" indent="-514350" algn="l" rtl="0">
              <a:lnSpc>
                <a:spcPct val="90000"/>
              </a:lnSpc>
              <a:spcBef>
                <a:spcPts val="500"/>
              </a:spcBef>
              <a:spcAft>
                <a:spcPts val="0"/>
              </a:spcAft>
              <a:buClr>
                <a:schemeClr val="dk1"/>
              </a:buClr>
              <a:buSzPts val="2400"/>
              <a:buFont typeface="Arial"/>
              <a:buAutoNum type="arabicPeriod"/>
            </a:pPr>
            <a:r>
              <a:rPr lang="en-US" dirty="0"/>
              <a:t>It reduces or even eliminates the unfairness of the classical game</a:t>
            </a:r>
          </a:p>
          <a:p>
            <a:pPr marL="971550" lvl="1" indent="-514350" algn="l" rtl="0">
              <a:lnSpc>
                <a:spcPct val="90000"/>
              </a:lnSpc>
              <a:spcBef>
                <a:spcPts val="500"/>
              </a:spcBef>
              <a:spcAft>
                <a:spcPts val="0"/>
              </a:spcAft>
              <a:buClr>
                <a:schemeClr val="dk1"/>
              </a:buClr>
              <a:buSzPts val="2400"/>
              <a:buFont typeface="Arial"/>
              <a:buAutoNum type="arabicPeriod"/>
            </a:pPr>
            <a:r>
              <a:rPr lang="en-US" dirty="0"/>
              <a:t>There should not be a pure Nash Equilibrium for the game. This ensures that two players won’t have a deterministic strategy.</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838200" y="-14551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dirty="0"/>
              <a:t>Quantum Monty Hall Problem</a:t>
            </a:r>
            <a:endParaRPr b="1" dirty="0"/>
          </a:p>
        </p:txBody>
      </p:sp>
      <mc:AlternateContent xmlns:mc="http://schemas.openxmlformats.org/markup-compatibility/2006" xmlns:a14="http://schemas.microsoft.com/office/drawing/2010/main">
        <mc:Choice Requires="a14">
          <p:sp>
            <p:nvSpPr>
              <p:cNvPr id="105" name="Google Shape;105;p4"/>
              <p:cNvSpPr txBox="1"/>
              <p:nvPr/>
            </p:nvSpPr>
            <p:spPr>
              <a:xfrm>
                <a:off x="0" y="671378"/>
                <a:ext cx="11906465" cy="682875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endParaRPr lang="en-US" sz="2200" b="0" i="0" u="none" strike="noStrike" cap="none" dirty="0">
                  <a:solidFill>
                    <a:schemeClr val="dk1"/>
                  </a:solidFill>
                  <a:latin typeface="Arial"/>
                  <a:ea typeface="Arial"/>
                  <a:cs typeface="Arial"/>
                  <a:sym typeface="Arial"/>
                </a:endParaRPr>
              </a:p>
              <a:p>
                <a:pPr marL="228600" marR="0" lvl="0" indent="-228600" algn="l" rtl="0">
                  <a:lnSpc>
                    <a:spcPct val="90000"/>
                  </a:lnSpc>
                  <a:spcBef>
                    <a:spcPts val="0"/>
                  </a:spcBef>
                  <a:spcAft>
                    <a:spcPts val="0"/>
                  </a:spcAft>
                  <a:buClr>
                    <a:schemeClr val="dk1"/>
                  </a:buClr>
                  <a:buSzPts val="2800"/>
                  <a:buFont typeface="Arial"/>
                  <a:buChar char="•"/>
                </a:pPr>
                <a:r>
                  <a:rPr lang="en-US" sz="2400" b="0" i="0" u="none" strike="noStrike" cap="none" dirty="0">
                    <a:solidFill>
                      <a:schemeClr val="dk1"/>
                    </a:solidFill>
                    <a:latin typeface="Arial"/>
                    <a:ea typeface="Arial"/>
                    <a:cs typeface="Arial"/>
                    <a:sym typeface="Arial"/>
                  </a:rPr>
                  <a:t>Rules (1 of 2):</a:t>
                </a:r>
                <a:endParaRPr lang="en-US" sz="2400" b="0" i="0" u="none" strike="noStrike" cap="none" dirty="0">
                  <a:solidFill>
                    <a:schemeClr val="dk1"/>
                  </a:solidFill>
                  <a:latin typeface="+mn-lt"/>
                  <a:sym typeface="Arial"/>
                </a:endParaRPr>
              </a:p>
              <a:p>
                <a:pPr marL="914400" lvl="1" indent="-457200">
                  <a:lnSpc>
                    <a:spcPct val="90000"/>
                  </a:lnSpc>
                  <a:spcBef>
                    <a:spcPts val="500"/>
                  </a:spcBef>
                  <a:buClr>
                    <a:schemeClr val="dk1"/>
                  </a:buClr>
                  <a:buSzPts val="2400"/>
                  <a:buFont typeface="Arial"/>
                  <a:buAutoNum type="arabicPeriod"/>
                </a:pPr>
                <a:r>
                  <a:rPr lang="en-US" sz="2200" b="0" i="0" u="none" strike="noStrike" cap="none" dirty="0">
                    <a:solidFill>
                      <a:schemeClr val="dk1"/>
                    </a:solidFill>
                    <a:latin typeface="+mn-lt"/>
                    <a:sym typeface="Arial"/>
                  </a:rPr>
                  <a:t>Alice prepares 3 doors with </a:t>
                </a:r>
                <a:r>
                  <a:rPr lang="en-US" altLang="zh-CN" sz="2200" b="0" i="0" u="none" strike="noStrike" cap="none" dirty="0">
                    <a:solidFill>
                      <a:schemeClr val="dk1"/>
                    </a:solidFill>
                    <a:latin typeface="+mn-lt"/>
                    <a:sym typeface="Arial"/>
                  </a:rPr>
                  <a:t>number 0, 1, 2</a:t>
                </a:r>
                <a:r>
                  <a:rPr lang="en-US" sz="2200" b="0" i="0" u="none" strike="noStrike" cap="none" dirty="0">
                    <a:solidFill>
                      <a:schemeClr val="dk1"/>
                    </a:solidFill>
                    <a:latin typeface="+mn-lt"/>
                    <a:sym typeface="Arial"/>
                  </a:rPr>
                  <a:t>, and chooses an initial state of a quantum ball, which can be in a superposition state of bases {|0⟩, |1⟩, |2⟩}</a:t>
                </a:r>
                <a:r>
                  <a:rPr lang="en-US" sz="2200" dirty="0">
                    <a:solidFill>
                      <a:schemeClr val="dk1"/>
                    </a:solidFill>
                    <a:latin typeface="+mn-lt"/>
                  </a:rPr>
                  <a:t> in the form of </a:t>
                </a:r>
                <a14:m>
                  <m:oMath xmlns:m="http://schemas.openxmlformats.org/officeDocument/2006/math">
                    <m:rad>
                      <m:radPr>
                        <m:degHide m:val="on"/>
                        <m:ctrlPr>
                          <a:rPr lang="en-US" altLang="zh-CN" sz="2200" i="1" smtClean="0">
                            <a:solidFill>
                              <a:schemeClr val="dk1"/>
                            </a:solidFill>
                            <a:latin typeface="Cambria Math" panose="02040503050406030204" pitchFamily="18" charset="0"/>
                            <a:ea typeface="Cambria Math" panose="02040503050406030204" pitchFamily="18" charset="0"/>
                          </a:rPr>
                        </m:ctrlPr>
                      </m:radPr>
                      <m:deg/>
                      <m:e>
                        <m:sSub>
                          <m:sSubPr>
                            <m:ctrlPr>
                              <a:rPr lang="en-US" altLang="zh-CN" sz="2200" i="1" smtClean="0">
                                <a:solidFill>
                                  <a:schemeClr val="dk1"/>
                                </a:solidFill>
                                <a:latin typeface="Cambria Math" panose="02040503050406030204" pitchFamily="18" charset="0"/>
                                <a:ea typeface="Cambria Math" panose="02040503050406030204" pitchFamily="18" charset="0"/>
                              </a:rPr>
                            </m:ctrlPr>
                          </m:sSubPr>
                          <m:e>
                            <m:r>
                              <a:rPr lang="en-US" altLang="zh-CN" sz="2200" i="1">
                                <a:solidFill>
                                  <a:schemeClr val="dk1"/>
                                </a:solidFill>
                                <a:latin typeface="Cambria Math" panose="02040503050406030204" pitchFamily="18" charset="0"/>
                                <a:ea typeface="Cambria Math" panose="02040503050406030204" pitchFamily="18" charset="0"/>
                              </a:rPr>
                              <m:t>𝑝</m:t>
                            </m:r>
                          </m:e>
                          <m:sub>
                            <m:r>
                              <a:rPr lang="en-US" altLang="zh-CN" sz="2200" b="0" i="1" smtClean="0">
                                <a:solidFill>
                                  <a:schemeClr val="dk1"/>
                                </a:solidFill>
                                <a:latin typeface="Cambria Math" panose="02040503050406030204" pitchFamily="18" charset="0"/>
                                <a:ea typeface="Cambria Math" panose="02040503050406030204" pitchFamily="18" charset="0"/>
                              </a:rPr>
                              <m:t>0</m:t>
                            </m:r>
                          </m:sub>
                        </m:sSub>
                      </m:e>
                    </m:rad>
                    <m:r>
                      <m:rPr>
                        <m:nor/>
                      </m:rPr>
                      <a:rPr lang="en-US" altLang="zh-CN" sz="2200" dirty="0">
                        <a:solidFill>
                          <a:schemeClr val="dk1"/>
                        </a:solidFill>
                        <a:latin typeface="+mn-lt"/>
                      </a:rPr>
                      <m:t>|</m:t>
                    </m:r>
                    <m:r>
                      <m:rPr>
                        <m:nor/>
                      </m:rPr>
                      <a:rPr lang="en-US" altLang="zh-CN" sz="2200" b="0" i="0" dirty="0" smtClean="0">
                        <a:solidFill>
                          <a:schemeClr val="dk1"/>
                        </a:solidFill>
                        <a:latin typeface="+mn-lt"/>
                      </a:rPr>
                      <m:t>0</m:t>
                    </m:r>
                    <m:r>
                      <m:rPr>
                        <m:nor/>
                      </m:rPr>
                      <a:rPr lang="en-US" altLang="zh-CN" sz="2200" dirty="0">
                        <a:solidFill>
                          <a:schemeClr val="dk1"/>
                        </a:solidFill>
                        <a:latin typeface="+mn-lt"/>
                      </a:rPr>
                      <m:t>⟩</m:t>
                    </m:r>
                    <m:r>
                      <a:rPr lang="en-US" altLang="zh-CN" sz="2200" i="1" dirty="0" smtClean="0">
                        <a:solidFill>
                          <a:schemeClr val="dk1"/>
                        </a:solidFill>
                        <a:latin typeface="Cambria Math" panose="02040503050406030204" pitchFamily="18" charset="0"/>
                      </a:rPr>
                      <m:t>+</m:t>
                    </m:r>
                    <m:rad>
                      <m:radPr>
                        <m:degHide m:val="on"/>
                        <m:ctrlPr>
                          <a:rPr lang="en-US" altLang="zh-CN" sz="2200" i="1">
                            <a:solidFill>
                              <a:schemeClr val="dk1"/>
                            </a:solidFill>
                            <a:latin typeface="Cambria Math" panose="02040503050406030204" pitchFamily="18" charset="0"/>
                            <a:ea typeface="Cambria Math" panose="02040503050406030204" pitchFamily="18" charset="0"/>
                          </a:rPr>
                        </m:ctrlPr>
                      </m:radPr>
                      <m:deg/>
                      <m:e>
                        <m:sSub>
                          <m:sSubPr>
                            <m:ctrlPr>
                              <a:rPr lang="en-US" altLang="zh-CN" sz="2200" i="1">
                                <a:solidFill>
                                  <a:schemeClr val="dk1"/>
                                </a:solidFill>
                                <a:latin typeface="Cambria Math" panose="02040503050406030204" pitchFamily="18" charset="0"/>
                                <a:ea typeface="Cambria Math" panose="02040503050406030204" pitchFamily="18" charset="0"/>
                              </a:rPr>
                            </m:ctrlPr>
                          </m:sSubPr>
                          <m:e>
                            <m:r>
                              <a:rPr lang="en-US" altLang="zh-CN" sz="2200" i="1">
                                <a:solidFill>
                                  <a:schemeClr val="dk1"/>
                                </a:solidFill>
                                <a:latin typeface="Cambria Math" panose="02040503050406030204" pitchFamily="18" charset="0"/>
                                <a:ea typeface="Cambria Math" panose="02040503050406030204" pitchFamily="18" charset="0"/>
                              </a:rPr>
                              <m:t>𝑝</m:t>
                            </m:r>
                          </m:e>
                          <m:sub>
                            <m:r>
                              <a:rPr lang="en-US" altLang="zh-CN" sz="2200" b="0" i="1" smtClean="0">
                                <a:solidFill>
                                  <a:schemeClr val="dk1"/>
                                </a:solidFill>
                                <a:latin typeface="Cambria Math" panose="02040503050406030204" pitchFamily="18" charset="0"/>
                                <a:ea typeface="Cambria Math" panose="02040503050406030204" pitchFamily="18" charset="0"/>
                              </a:rPr>
                              <m:t>1</m:t>
                            </m:r>
                          </m:sub>
                        </m:sSub>
                      </m:e>
                    </m:rad>
                    <m:r>
                      <m:rPr>
                        <m:nor/>
                      </m:rPr>
                      <a:rPr lang="en-US" altLang="zh-CN" sz="2200" dirty="0">
                        <a:solidFill>
                          <a:schemeClr val="dk1"/>
                        </a:solidFill>
                        <a:latin typeface="+mn-lt"/>
                      </a:rPr>
                      <m:t>|</m:t>
                    </m:r>
                    <m:r>
                      <a:rPr lang="en-US" altLang="zh-CN" sz="2200" b="0" i="1" dirty="0" smtClean="0">
                        <a:solidFill>
                          <a:schemeClr val="dk1"/>
                        </a:solidFill>
                        <a:latin typeface="Cambria Math" panose="02040503050406030204" pitchFamily="18" charset="0"/>
                      </a:rPr>
                      <m:t>1</m:t>
                    </m:r>
                    <m:r>
                      <m:rPr>
                        <m:nor/>
                      </m:rPr>
                      <a:rPr lang="en-US" altLang="zh-CN" sz="2200" dirty="0" smtClean="0">
                        <a:solidFill>
                          <a:schemeClr val="dk1"/>
                        </a:solidFill>
                        <a:latin typeface="+mn-lt"/>
                      </a:rPr>
                      <m:t>⟩</m:t>
                    </m:r>
                    <m:r>
                      <m:rPr>
                        <m:nor/>
                      </m:rPr>
                      <a:rPr lang="en-US" altLang="zh-CN" sz="2200" b="0" i="0" dirty="0" smtClean="0">
                        <a:solidFill>
                          <a:schemeClr val="dk1"/>
                        </a:solidFill>
                        <a:latin typeface="+mn-lt"/>
                      </a:rPr>
                      <m:t> </m:t>
                    </m:r>
                    <m:r>
                      <a:rPr lang="en-US" altLang="zh-CN" sz="2200" i="1" dirty="0">
                        <a:solidFill>
                          <a:schemeClr val="dk1"/>
                        </a:solidFill>
                        <a:latin typeface="Cambria Math" panose="02040503050406030204" pitchFamily="18" charset="0"/>
                      </a:rPr>
                      <m:t>+</m:t>
                    </m:r>
                    <m:rad>
                      <m:radPr>
                        <m:degHide m:val="on"/>
                        <m:ctrlPr>
                          <a:rPr lang="en-US" altLang="zh-CN" sz="2200" i="1">
                            <a:solidFill>
                              <a:schemeClr val="dk1"/>
                            </a:solidFill>
                            <a:latin typeface="Cambria Math" panose="02040503050406030204" pitchFamily="18" charset="0"/>
                            <a:ea typeface="Cambria Math" panose="02040503050406030204" pitchFamily="18" charset="0"/>
                          </a:rPr>
                        </m:ctrlPr>
                      </m:radPr>
                      <m:deg/>
                      <m:e>
                        <m:sSub>
                          <m:sSubPr>
                            <m:ctrlPr>
                              <a:rPr lang="en-US" altLang="zh-CN" sz="2200" i="1">
                                <a:solidFill>
                                  <a:schemeClr val="dk1"/>
                                </a:solidFill>
                                <a:latin typeface="Cambria Math" panose="02040503050406030204" pitchFamily="18" charset="0"/>
                                <a:ea typeface="Cambria Math" panose="02040503050406030204" pitchFamily="18" charset="0"/>
                              </a:rPr>
                            </m:ctrlPr>
                          </m:sSubPr>
                          <m:e>
                            <m:r>
                              <a:rPr lang="en-US" altLang="zh-CN" sz="2200" i="1">
                                <a:solidFill>
                                  <a:schemeClr val="dk1"/>
                                </a:solidFill>
                                <a:latin typeface="Cambria Math" panose="02040503050406030204" pitchFamily="18" charset="0"/>
                                <a:ea typeface="Cambria Math" panose="02040503050406030204" pitchFamily="18" charset="0"/>
                              </a:rPr>
                              <m:t>𝑝</m:t>
                            </m:r>
                          </m:e>
                          <m:sub>
                            <m:r>
                              <a:rPr lang="en-US" altLang="zh-CN" sz="2200" b="0" i="1" smtClean="0">
                                <a:solidFill>
                                  <a:schemeClr val="dk1"/>
                                </a:solidFill>
                                <a:latin typeface="Cambria Math" panose="02040503050406030204" pitchFamily="18" charset="0"/>
                                <a:ea typeface="Cambria Math" panose="02040503050406030204" pitchFamily="18" charset="0"/>
                              </a:rPr>
                              <m:t>2</m:t>
                            </m:r>
                          </m:sub>
                        </m:sSub>
                      </m:e>
                    </m:rad>
                    <m:r>
                      <m:rPr>
                        <m:nor/>
                      </m:rPr>
                      <a:rPr lang="en-US" altLang="zh-CN" sz="2200" dirty="0">
                        <a:solidFill>
                          <a:schemeClr val="dk1"/>
                        </a:solidFill>
                        <a:latin typeface="+mn-lt"/>
                      </a:rPr>
                      <m:t>|</m:t>
                    </m:r>
                    <m:r>
                      <a:rPr lang="en-US" altLang="zh-CN" sz="2200" b="0" i="1" dirty="0" smtClean="0">
                        <a:solidFill>
                          <a:schemeClr val="dk1"/>
                        </a:solidFill>
                        <a:latin typeface="Cambria Math" panose="02040503050406030204" pitchFamily="18" charset="0"/>
                      </a:rPr>
                      <m:t>2</m:t>
                    </m:r>
                    <m:r>
                      <m:rPr>
                        <m:nor/>
                      </m:rPr>
                      <a:rPr lang="en-US" altLang="zh-CN" sz="2200" dirty="0">
                        <a:solidFill>
                          <a:schemeClr val="dk1"/>
                        </a:solidFill>
                        <a:latin typeface="+mn-lt"/>
                      </a:rPr>
                      <m:t>⟩</m:t>
                    </m:r>
                  </m:oMath>
                </a14:m>
                <a:r>
                  <a:rPr lang="en-US" sz="2200" dirty="0">
                    <a:latin typeface="+mn-lt"/>
                  </a:rPr>
                  <a:t>, where </a:t>
                </a:r>
                <a:r>
                  <a:rPr lang="en-US" altLang="zh-CN" sz="2200" dirty="0">
                    <a:solidFill>
                      <a:schemeClr val="dk1"/>
                    </a:solidFill>
                  </a:rPr>
                  <a:t>|n⟩ </a:t>
                </a:r>
                <a:r>
                  <a:rPr lang="en-US" altLang="zh-CN" sz="2200" dirty="0"/>
                  <a:t>means the ball is behind </a:t>
                </a:r>
                <a:r>
                  <a:rPr lang="en-US" altLang="zh-CN" sz="2200" dirty="0">
                    <a:solidFill>
                      <a:schemeClr val="dk1"/>
                    </a:solidFill>
                  </a:rPr>
                  <a:t>door n and </a:t>
                </a:r>
                <a14:m>
                  <m:oMath xmlns:m="http://schemas.openxmlformats.org/officeDocument/2006/math">
                    <m:sSub>
                      <m:sSubPr>
                        <m:ctrlPr>
                          <a:rPr lang="en-US" altLang="zh-CN" sz="2200" i="1">
                            <a:solidFill>
                              <a:schemeClr val="dk1"/>
                            </a:solidFill>
                            <a:latin typeface="Cambria Math" panose="02040503050406030204" pitchFamily="18" charset="0"/>
                            <a:ea typeface="Cambria Math" panose="02040503050406030204" pitchFamily="18" charset="0"/>
                          </a:rPr>
                        </m:ctrlPr>
                      </m:sSubPr>
                      <m:e>
                        <m:r>
                          <a:rPr lang="en-US" altLang="zh-CN" sz="2200" i="1">
                            <a:solidFill>
                              <a:schemeClr val="dk1"/>
                            </a:solidFill>
                            <a:latin typeface="Cambria Math" panose="02040503050406030204" pitchFamily="18" charset="0"/>
                            <a:ea typeface="Cambria Math" panose="02040503050406030204" pitchFamily="18" charset="0"/>
                          </a:rPr>
                          <m:t>𝑝</m:t>
                        </m:r>
                      </m:e>
                      <m:sub>
                        <m:r>
                          <a:rPr lang="en-US" altLang="zh-CN" sz="2200" i="1">
                            <a:solidFill>
                              <a:schemeClr val="dk1"/>
                            </a:solidFill>
                            <a:latin typeface="Cambria Math" panose="02040503050406030204" pitchFamily="18" charset="0"/>
                            <a:ea typeface="Cambria Math" panose="02040503050406030204" pitchFamily="18" charset="0"/>
                          </a:rPr>
                          <m:t>0</m:t>
                        </m:r>
                      </m:sub>
                    </m:sSub>
                    <m:r>
                      <a:rPr lang="en-US" altLang="zh-CN" sz="2200" b="0" i="1" smtClean="0">
                        <a:solidFill>
                          <a:schemeClr val="dk1"/>
                        </a:solidFill>
                        <a:latin typeface="Cambria Math" panose="02040503050406030204" pitchFamily="18" charset="0"/>
                        <a:ea typeface="Cambria Math" panose="02040503050406030204" pitchFamily="18" charset="0"/>
                      </a:rPr>
                      <m:t>,  </m:t>
                    </m:r>
                    <m:sSub>
                      <m:sSubPr>
                        <m:ctrlPr>
                          <a:rPr lang="en-US" altLang="zh-CN" sz="2200" i="1">
                            <a:solidFill>
                              <a:schemeClr val="dk1"/>
                            </a:solidFill>
                            <a:latin typeface="Cambria Math" panose="02040503050406030204" pitchFamily="18" charset="0"/>
                            <a:ea typeface="Cambria Math" panose="02040503050406030204" pitchFamily="18" charset="0"/>
                          </a:rPr>
                        </m:ctrlPr>
                      </m:sSubPr>
                      <m:e>
                        <m:r>
                          <a:rPr lang="en-US" altLang="zh-CN" sz="2200" i="1">
                            <a:solidFill>
                              <a:schemeClr val="dk1"/>
                            </a:solidFill>
                            <a:latin typeface="Cambria Math" panose="02040503050406030204" pitchFamily="18" charset="0"/>
                            <a:ea typeface="Cambria Math" panose="02040503050406030204" pitchFamily="18" charset="0"/>
                          </a:rPr>
                          <m:t>𝑝</m:t>
                        </m:r>
                      </m:e>
                      <m:sub>
                        <m:r>
                          <a:rPr lang="en-US" altLang="zh-CN" sz="2200" i="1">
                            <a:solidFill>
                              <a:schemeClr val="dk1"/>
                            </a:solidFill>
                            <a:latin typeface="Cambria Math" panose="02040503050406030204" pitchFamily="18" charset="0"/>
                            <a:ea typeface="Cambria Math" panose="02040503050406030204" pitchFamily="18" charset="0"/>
                          </a:rPr>
                          <m:t>1</m:t>
                        </m:r>
                      </m:sub>
                    </m:sSub>
                    <m:r>
                      <a:rPr lang="en-US" altLang="zh-CN" sz="2200" b="0" i="1" smtClean="0">
                        <a:solidFill>
                          <a:schemeClr val="dk1"/>
                        </a:solidFill>
                        <a:latin typeface="Cambria Math" panose="02040503050406030204" pitchFamily="18" charset="0"/>
                        <a:ea typeface="Cambria Math" panose="02040503050406030204" pitchFamily="18" charset="0"/>
                      </a:rPr>
                      <m:t>,  </m:t>
                    </m:r>
                    <m:sSub>
                      <m:sSubPr>
                        <m:ctrlPr>
                          <a:rPr lang="en-US" altLang="zh-CN" sz="2200" i="1">
                            <a:solidFill>
                              <a:schemeClr val="dk1"/>
                            </a:solidFill>
                            <a:latin typeface="Cambria Math" panose="02040503050406030204" pitchFamily="18" charset="0"/>
                            <a:ea typeface="Cambria Math" panose="02040503050406030204" pitchFamily="18" charset="0"/>
                          </a:rPr>
                        </m:ctrlPr>
                      </m:sSubPr>
                      <m:e>
                        <m:r>
                          <a:rPr lang="en-US" altLang="zh-CN" sz="2200" i="1">
                            <a:solidFill>
                              <a:schemeClr val="dk1"/>
                            </a:solidFill>
                            <a:latin typeface="Cambria Math" panose="02040503050406030204" pitchFamily="18" charset="0"/>
                            <a:ea typeface="Cambria Math" panose="02040503050406030204" pitchFamily="18" charset="0"/>
                          </a:rPr>
                          <m:t>𝑝</m:t>
                        </m:r>
                      </m:e>
                      <m:sub>
                        <m:r>
                          <a:rPr lang="en-US" altLang="zh-CN" sz="2200" i="1">
                            <a:solidFill>
                              <a:schemeClr val="dk1"/>
                            </a:solidFill>
                            <a:latin typeface="Cambria Math" panose="02040503050406030204" pitchFamily="18" charset="0"/>
                            <a:ea typeface="Cambria Math" panose="02040503050406030204" pitchFamily="18" charset="0"/>
                          </a:rPr>
                          <m:t>2</m:t>
                        </m:r>
                      </m:sub>
                    </m:sSub>
                  </m:oMath>
                </a14:m>
                <a:r>
                  <a:rPr lang="en-US" sz="2200" dirty="0">
                    <a:latin typeface="+mn-lt"/>
                  </a:rPr>
                  <a:t> are real positive numbers such that </a:t>
                </a:r>
                <a14:m>
                  <m:oMath xmlns:m="http://schemas.openxmlformats.org/officeDocument/2006/math">
                    <m:sSub>
                      <m:sSubPr>
                        <m:ctrlPr>
                          <a:rPr lang="en-US" altLang="zh-CN" sz="2200" i="1">
                            <a:solidFill>
                              <a:schemeClr val="dk1"/>
                            </a:solidFill>
                            <a:latin typeface="Cambria Math" panose="02040503050406030204" pitchFamily="18" charset="0"/>
                            <a:ea typeface="Cambria Math" panose="02040503050406030204" pitchFamily="18" charset="0"/>
                          </a:rPr>
                        </m:ctrlPr>
                      </m:sSubPr>
                      <m:e>
                        <m:r>
                          <a:rPr lang="en-US" altLang="zh-CN" sz="2200" i="1">
                            <a:solidFill>
                              <a:schemeClr val="dk1"/>
                            </a:solidFill>
                            <a:latin typeface="Cambria Math" panose="02040503050406030204" pitchFamily="18" charset="0"/>
                            <a:ea typeface="Cambria Math" panose="02040503050406030204" pitchFamily="18" charset="0"/>
                          </a:rPr>
                          <m:t>𝑝</m:t>
                        </m:r>
                      </m:e>
                      <m:sub>
                        <m:r>
                          <a:rPr lang="en-US" altLang="zh-CN" sz="2200" i="1">
                            <a:solidFill>
                              <a:schemeClr val="dk1"/>
                            </a:solidFill>
                            <a:latin typeface="Cambria Math" panose="02040503050406030204" pitchFamily="18" charset="0"/>
                            <a:ea typeface="Cambria Math" panose="02040503050406030204" pitchFamily="18" charset="0"/>
                          </a:rPr>
                          <m:t>0</m:t>
                        </m:r>
                      </m:sub>
                    </m:sSub>
                    <m:r>
                      <a:rPr lang="en-US" altLang="zh-CN" sz="2200" b="0" i="1" smtClean="0">
                        <a:solidFill>
                          <a:schemeClr val="dk1"/>
                        </a:solidFill>
                        <a:latin typeface="Cambria Math" panose="02040503050406030204" pitchFamily="18" charset="0"/>
                        <a:ea typeface="Cambria Math" panose="02040503050406030204" pitchFamily="18" charset="0"/>
                      </a:rPr>
                      <m:t>+</m:t>
                    </m:r>
                    <m:sSub>
                      <m:sSubPr>
                        <m:ctrlPr>
                          <a:rPr lang="en-US" altLang="zh-CN" sz="2200" i="1">
                            <a:solidFill>
                              <a:schemeClr val="dk1"/>
                            </a:solidFill>
                            <a:latin typeface="Cambria Math" panose="02040503050406030204" pitchFamily="18" charset="0"/>
                            <a:ea typeface="Cambria Math" panose="02040503050406030204" pitchFamily="18" charset="0"/>
                          </a:rPr>
                        </m:ctrlPr>
                      </m:sSubPr>
                      <m:e>
                        <m:r>
                          <a:rPr lang="en-US" altLang="zh-CN" sz="2200" i="1">
                            <a:solidFill>
                              <a:schemeClr val="dk1"/>
                            </a:solidFill>
                            <a:latin typeface="Cambria Math" panose="02040503050406030204" pitchFamily="18" charset="0"/>
                            <a:ea typeface="Cambria Math" panose="02040503050406030204" pitchFamily="18" charset="0"/>
                          </a:rPr>
                          <m:t>𝑝</m:t>
                        </m:r>
                      </m:e>
                      <m:sub>
                        <m:r>
                          <a:rPr lang="en-US" altLang="zh-CN" sz="2200" b="0" i="1" smtClean="0">
                            <a:solidFill>
                              <a:schemeClr val="dk1"/>
                            </a:solidFill>
                            <a:latin typeface="Cambria Math" panose="02040503050406030204" pitchFamily="18" charset="0"/>
                            <a:ea typeface="Cambria Math" panose="02040503050406030204" pitchFamily="18" charset="0"/>
                          </a:rPr>
                          <m:t>1</m:t>
                        </m:r>
                      </m:sub>
                    </m:sSub>
                    <m:r>
                      <a:rPr lang="en-US" altLang="zh-CN" sz="2200" i="1">
                        <a:solidFill>
                          <a:schemeClr val="dk1"/>
                        </a:solidFill>
                        <a:latin typeface="Cambria Math" panose="02040503050406030204" pitchFamily="18" charset="0"/>
                        <a:ea typeface="Cambria Math" panose="02040503050406030204" pitchFamily="18" charset="0"/>
                      </a:rPr>
                      <m:t>+</m:t>
                    </m:r>
                    <m:sSub>
                      <m:sSubPr>
                        <m:ctrlPr>
                          <a:rPr lang="en-US" altLang="zh-CN" sz="2200" i="1">
                            <a:solidFill>
                              <a:schemeClr val="dk1"/>
                            </a:solidFill>
                            <a:latin typeface="Cambria Math" panose="02040503050406030204" pitchFamily="18" charset="0"/>
                            <a:ea typeface="Cambria Math" panose="02040503050406030204" pitchFamily="18" charset="0"/>
                          </a:rPr>
                        </m:ctrlPr>
                      </m:sSubPr>
                      <m:e>
                        <m:r>
                          <a:rPr lang="en-US" altLang="zh-CN" sz="2200" i="1">
                            <a:solidFill>
                              <a:schemeClr val="dk1"/>
                            </a:solidFill>
                            <a:latin typeface="Cambria Math" panose="02040503050406030204" pitchFamily="18" charset="0"/>
                            <a:ea typeface="Cambria Math" panose="02040503050406030204" pitchFamily="18" charset="0"/>
                          </a:rPr>
                          <m:t>𝑝</m:t>
                        </m:r>
                      </m:e>
                      <m:sub>
                        <m:r>
                          <a:rPr lang="en-US" altLang="zh-CN" sz="2200" i="1">
                            <a:solidFill>
                              <a:schemeClr val="dk1"/>
                            </a:solidFill>
                            <a:latin typeface="Cambria Math" panose="02040503050406030204" pitchFamily="18" charset="0"/>
                            <a:ea typeface="Cambria Math" panose="02040503050406030204" pitchFamily="18" charset="0"/>
                          </a:rPr>
                          <m:t>2</m:t>
                        </m:r>
                      </m:sub>
                    </m:sSub>
                    <m:r>
                      <a:rPr lang="en-US" altLang="zh-CN" sz="2200" i="1">
                        <a:solidFill>
                          <a:schemeClr val="dk1"/>
                        </a:solidFill>
                        <a:latin typeface="Cambria Math" panose="02040503050406030204" pitchFamily="18" charset="0"/>
                        <a:ea typeface="Cambria Math" panose="02040503050406030204" pitchFamily="18" charset="0"/>
                      </a:rPr>
                      <m:t>=1</m:t>
                    </m:r>
                  </m:oMath>
                </a14:m>
                <a:r>
                  <a:rPr lang="en-US" altLang="zh-CN" sz="2200" dirty="0">
                    <a:latin typeface="+mn-lt"/>
                  </a:rPr>
                  <a:t> (</a:t>
                </a:r>
                <a:r>
                  <a:rPr lang="en-US" altLang="zh-CN" sz="2200" dirty="0"/>
                  <a:t>which means relative phases are ignored</a:t>
                </a:r>
                <a:r>
                  <a:rPr lang="en-US" altLang="zh-CN" sz="2200" dirty="0">
                    <a:latin typeface="+mn-lt"/>
                  </a:rPr>
                  <a:t>). The ball can be represented by </a:t>
                </a:r>
                <a:r>
                  <a:rPr lang="en-US" altLang="zh-CN" sz="2200" dirty="0">
                    <a:solidFill>
                      <a:schemeClr val="dk1"/>
                    </a:solidFill>
                  </a:rPr>
                  <a:t>a qutrit (or two qubits).</a:t>
                </a:r>
                <a:endParaRPr lang="en-US" sz="2200" dirty="0">
                  <a:latin typeface="+mn-lt"/>
                </a:endParaRPr>
              </a:p>
              <a:p>
                <a:pPr marL="914400" marR="0" lvl="1" indent="-457200" algn="l" rtl="0">
                  <a:lnSpc>
                    <a:spcPct val="90000"/>
                  </a:lnSpc>
                  <a:spcBef>
                    <a:spcPts val="500"/>
                  </a:spcBef>
                  <a:spcAft>
                    <a:spcPts val="0"/>
                  </a:spcAft>
                  <a:buClr>
                    <a:schemeClr val="dk1"/>
                  </a:buClr>
                  <a:buSzPts val="2400"/>
                  <a:buFont typeface="Arial"/>
                  <a:buAutoNum type="arabicPeriod"/>
                </a:pPr>
                <a:endParaRPr lang="en-US" sz="2200" b="0" i="0" u="none" strike="noStrike" cap="none" dirty="0">
                  <a:solidFill>
                    <a:schemeClr val="dk1"/>
                  </a:solidFill>
                  <a:latin typeface="Arial"/>
                  <a:ea typeface="Arial"/>
                  <a:cs typeface="Arial"/>
                  <a:sym typeface="Arial"/>
                </a:endParaRPr>
              </a:p>
              <a:p>
                <a:pPr marL="914400" marR="0" lvl="1" indent="-457200" algn="l" rtl="0">
                  <a:lnSpc>
                    <a:spcPct val="90000"/>
                  </a:lnSpc>
                  <a:spcBef>
                    <a:spcPts val="500"/>
                  </a:spcBef>
                  <a:spcAft>
                    <a:spcPts val="0"/>
                  </a:spcAft>
                  <a:buClr>
                    <a:schemeClr val="dk1"/>
                  </a:buClr>
                  <a:buSzPts val="2400"/>
                  <a:buFont typeface="Arial"/>
                  <a:buAutoNum type="arabicPeriod"/>
                </a:pPr>
                <a:r>
                  <a:rPr lang="en-US" sz="2200" b="0" i="0" u="none" strike="noStrike" cap="none" dirty="0">
                    <a:solidFill>
                      <a:schemeClr val="dk1"/>
                    </a:solidFill>
                    <a:latin typeface="Arial"/>
                    <a:ea typeface="Arial"/>
                    <a:cs typeface="Arial"/>
                    <a:sym typeface="Arial"/>
                  </a:rPr>
                  <a:t>Bob chooses one of the doors (This step is the same as the classical case!).</a:t>
                </a:r>
              </a:p>
              <a:p>
                <a:pPr marL="914400" lvl="1" indent="-457200">
                  <a:lnSpc>
                    <a:spcPct val="90000"/>
                  </a:lnSpc>
                  <a:spcBef>
                    <a:spcPts val="500"/>
                  </a:spcBef>
                  <a:buClr>
                    <a:schemeClr val="dk1"/>
                  </a:buClr>
                  <a:buSzPts val="2400"/>
                  <a:buFont typeface="Arial"/>
                  <a:buAutoNum type="arabicPeriod"/>
                </a:pPr>
                <a:endParaRPr lang="en-US" sz="2200" b="0" i="0" u="none" strike="noStrike" cap="none" dirty="0">
                  <a:solidFill>
                    <a:schemeClr val="dk1"/>
                  </a:solidFill>
                  <a:latin typeface="Arial"/>
                  <a:ea typeface="Arial"/>
                  <a:cs typeface="Arial"/>
                  <a:sym typeface="Arial"/>
                </a:endParaRPr>
              </a:p>
              <a:p>
                <a:pPr marL="914400" lvl="1" indent="-457200">
                  <a:lnSpc>
                    <a:spcPct val="90000"/>
                  </a:lnSpc>
                  <a:spcBef>
                    <a:spcPts val="500"/>
                  </a:spcBef>
                  <a:buClr>
                    <a:schemeClr val="dk1"/>
                  </a:buClr>
                  <a:buSzPts val="2400"/>
                  <a:buFont typeface="Arial"/>
                  <a:buAutoNum type="arabicPeriod"/>
                </a:pPr>
                <a:r>
                  <a:rPr lang="en-US" sz="2200" b="0" i="0" u="none" strike="noStrike" cap="none" dirty="0">
                    <a:solidFill>
                      <a:schemeClr val="dk1"/>
                    </a:solidFill>
                    <a:latin typeface="Arial"/>
                    <a:ea typeface="Arial"/>
                    <a:cs typeface="Arial"/>
                    <a:sym typeface="Arial"/>
                  </a:rPr>
                  <a:t>Alice opens one of the other two doors by applying a unitary transformation </a:t>
                </a:r>
                <a14:m>
                  <m:oMath xmlns:m="http://schemas.openxmlformats.org/officeDocument/2006/math">
                    <m:sSub>
                      <m:sSubPr>
                        <m:ctrlPr>
                          <a:rPr lang="en-US" altLang="zh-CN" sz="2200" b="0" i="1" u="none" strike="noStrike" cap="none" dirty="0" smtClean="0">
                            <a:solidFill>
                              <a:schemeClr val="dk1"/>
                            </a:solidFill>
                            <a:latin typeface="Cambria Math" panose="02040503050406030204" pitchFamily="18" charset="0"/>
                            <a:cs typeface="Arial"/>
                            <a:sym typeface="Arial"/>
                          </a:rPr>
                        </m:ctrlPr>
                      </m:sSubPr>
                      <m:e>
                        <m:r>
                          <a:rPr lang="en-US" altLang="zh-CN" sz="2200" i="1" dirty="0">
                            <a:solidFill>
                              <a:schemeClr val="dk1"/>
                            </a:solidFill>
                            <a:latin typeface="Cambria Math" panose="02040503050406030204" pitchFamily="18" charset="0"/>
                          </a:rPr>
                          <m:t>𝑈</m:t>
                        </m:r>
                      </m:e>
                      <m:sub>
                        <m:r>
                          <a:rPr lang="en-US" altLang="zh-CN" sz="2200" b="0" i="1" u="none" strike="noStrike" cap="none" dirty="0" smtClean="0">
                            <a:solidFill>
                              <a:schemeClr val="dk1"/>
                            </a:solidFill>
                            <a:latin typeface="Cambria Math" panose="02040503050406030204" pitchFamily="18" charset="0"/>
                            <a:cs typeface="Arial"/>
                            <a:sym typeface="Arial"/>
                          </a:rPr>
                          <m:t>𝐴</m:t>
                        </m:r>
                      </m:sub>
                    </m:sSub>
                  </m:oMath>
                </a14:m>
                <a:r>
                  <a:rPr lang="en-US" sz="2200" b="0" i="0" u="none" strike="noStrike" cap="none" dirty="0">
                    <a:solidFill>
                      <a:schemeClr val="dk1"/>
                    </a:solidFill>
                    <a:latin typeface="Arial"/>
                    <a:ea typeface="Arial"/>
                    <a:cs typeface="Arial"/>
                    <a:sym typeface="Arial"/>
                  </a:rPr>
                  <a:t> to the ball’s state</a:t>
                </a:r>
                <a:r>
                  <a:rPr lang="en-US" sz="2200" dirty="0">
                    <a:solidFill>
                      <a:schemeClr val="dk1"/>
                    </a:solidFill>
                  </a:rPr>
                  <a:t>, which is described as this: if she wants to open door |n⟩, t</a:t>
                </a:r>
                <a:r>
                  <a:rPr lang="en-US" sz="2200" b="0" i="0" u="none" strike="noStrike" cap="none" dirty="0">
                    <a:solidFill>
                      <a:schemeClr val="dk1"/>
                    </a:solidFill>
                    <a:latin typeface="Arial"/>
                    <a:ea typeface="Arial"/>
                    <a:cs typeface="Arial"/>
                    <a:sym typeface="Arial"/>
                  </a:rPr>
                  <a:t>he</a:t>
                </a:r>
                <a:r>
                  <a:rPr lang="en-US" altLang="zh-CN" sz="2200" b="0" i="0" u="none" strike="noStrike" cap="none" dirty="0">
                    <a:solidFill>
                      <a:schemeClr val="dk1"/>
                    </a:solidFill>
                    <a:latin typeface="Arial"/>
                    <a:ea typeface="Arial"/>
                    <a:cs typeface="Arial"/>
                    <a:sym typeface="Arial"/>
                  </a:rPr>
                  <a:t>n she would make</a:t>
                </a:r>
                <a:r>
                  <a:rPr lang="en-US" sz="2200" dirty="0">
                    <a:solidFill>
                      <a:schemeClr val="dk1"/>
                    </a:solidFill>
                  </a:rPr>
                  <a:t> </a:t>
                </a:r>
                <a14:m>
                  <m:oMath xmlns:m="http://schemas.openxmlformats.org/officeDocument/2006/math">
                    <m:sSub>
                      <m:sSubPr>
                        <m:ctrlPr>
                          <a:rPr lang="en-US" altLang="zh-CN" sz="2200" i="1">
                            <a:solidFill>
                              <a:schemeClr val="dk1"/>
                            </a:solidFill>
                            <a:latin typeface="Cambria Math" panose="02040503050406030204" pitchFamily="18" charset="0"/>
                            <a:ea typeface="Cambria Math" panose="02040503050406030204" pitchFamily="18" charset="0"/>
                          </a:rPr>
                        </m:ctrlPr>
                      </m:sSubPr>
                      <m:e>
                        <m:r>
                          <a:rPr lang="en-US" altLang="zh-CN" sz="2200" i="1">
                            <a:solidFill>
                              <a:schemeClr val="dk1"/>
                            </a:solidFill>
                            <a:latin typeface="Cambria Math" panose="02040503050406030204" pitchFamily="18" charset="0"/>
                            <a:ea typeface="Cambria Math" panose="02040503050406030204" pitchFamily="18" charset="0"/>
                          </a:rPr>
                          <m:t>𝑝</m:t>
                        </m:r>
                      </m:e>
                      <m:sub>
                        <m:d>
                          <m:dPr>
                            <m:ctrlPr>
                              <a:rPr lang="en-US" altLang="zh-CN" sz="2200" b="0" i="1" smtClean="0">
                                <a:solidFill>
                                  <a:schemeClr val="dk1"/>
                                </a:solidFill>
                                <a:latin typeface="Cambria Math" panose="02040503050406030204" pitchFamily="18" charset="0"/>
                                <a:ea typeface="Cambria Math" panose="02040503050406030204" pitchFamily="18" charset="0"/>
                              </a:rPr>
                            </m:ctrlPr>
                          </m:dPr>
                          <m:e>
                            <m:r>
                              <a:rPr lang="en-US" altLang="zh-CN" sz="2200" b="0" i="1" smtClean="0">
                                <a:solidFill>
                                  <a:schemeClr val="dk1"/>
                                </a:solidFill>
                                <a:latin typeface="Cambria Math" panose="02040503050406030204" pitchFamily="18" charset="0"/>
                                <a:ea typeface="Cambria Math" panose="02040503050406030204" pitchFamily="18" charset="0"/>
                              </a:rPr>
                              <m:t>𝑛</m:t>
                            </m:r>
                            <m:r>
                              <a:rPr lang="en-US" altLang="zh-CN" sz="2200" b="0" i="1" smtClean="0">
                                <a:solidFill>
                                  <a:schemeClr val="dk1"/>
                                </a:solidFill>
                                <a:latin typeface="Cambria Math" panose="02040503050406030204" pitchFamily="18" charset="0"/>
                                <a:ea typeface="Cambria Math" panose="02040503050406030204" pitchFamily="18" charset="0"/>
                              </a:rPr>
                              <m:t>+1</m:t>
                            </m:r>
                          </m:e>
                        </m:d>
                        <m:r>
                          <a:rPr lang="en-US" altLang="zh-CN" sz="2200" b="0" i="1" smtClean="0">
                            <a:solidFill>
                              <a:schemeClr val="dk1"/>
                            </a:solidFill>
                            <a:latin typeface="Cambria Math" panose="02040503050406030204" pitchFamily="18" charset="0"/>
                            <a:ea typeface="Cambria Math" panose="02040503050406030204" pitchFamily="18" charset="0"/>
                          </a:rPr>
                          <m:t> </m:t>
                        </m:r>
                        <m:r>
                          <a:rPr lang="en-US" altLang="zh-CN" sz="2200" b="0" i="1" smtClean="0">
                            <a:solidFill>
                              <a:schemeClr val="dk1"/>
                            </a:solidFill>
                            <a:latin typeface="Cambria Math" panose="02040503050406030204" pitchFamily="18" charset="0"/>
                            <a:ea typeface="Cambria Math" panose="02040503050406030204" pitchFamily="18" charset="0"/>
                          </a:rPr>
                          <m:t>𝑚𝑜𝑑</m:t>
                        </m:r>
                        <m:r>
                          <a:rPr lang="en-US" altLang="zh-CN" sz="2200" b="0" i="1" smtClean="0">
                            <a:solidFill>
                              <a:schemeClr val="dk1"/>
                            </a:solidFill>
                            <a:latin typeface="Cambria Math" panose="02040503050406030204" pitchFamily="18" charset="0"/>
                            <a:ea typeface="Cambria Math" panose="02040503050406030204" pitchFamily="18" charset="0"/>
                          </a:rPr>
                          <m:t> 2</m:t>
                        </m:r>
                      </m:sub>
                    </m:sSub>
                    <m:r>
                      <a:rPr lang="en-US" altLang="zh-CN" sz="2200" b="0" i="1" smtClean="0">
                        <a:solidFill>
                          <a:schemeClr val="dk1"/>
                        </a:solidFill>
                        <a:latin typeface="Cambria Math" panose="02040503050406030204" pitchFamily="18" charset="0"/>
                        <a:ea typeface="Cambria Math" panose="02040503050406030204" pitchFamily="18" charset="0"/>
                      </a:rPr>
                      <m:t>→</m:t>
                    </m:r>
                    <m:sSub>
                      <m:sSubPr>
                        <m:ctrlPr>
                          <a:rPr lang="en-US" altLang="zh-CN" sz="2200" i="1">
                            <a:solidFill>
                              <a:schemeClr val="dk1"/>
                            </a:solidFill>
                            <a:latin typeface="Cambria Math" panose="02040503050406030204" pitchFamily="18" charset="0"/>
                            <a:ea typeface="Cambria Math" panose="02040503050406030204" pitchFamily="18" charset="0"/>
                          </a:rPr>
                        </m:ctrlPr>
                      </m:sSubPr>
                      <m:e>
                        <m:r>
                          <a:rPr lang="en-US" altLang="zh-CN" sz="2200" i="1">
                            <a:solidFill>
                              <a:schemeClr val="dk1"/>
                            </a:solidFill>
                            <a:latin typeface="Cambria Math" panose="02040503050406030204" pitchFamily="18" charset="0"/>
                            <a:ea typeface="Cambria Math" panose="02040503050406030204" pitchFamily="18" charset="0"/>
                          </a:rPr>
                          <m:t>𝑝</m:t>
                        </m:r>
                      </m:e>
                      <m:sub>
                        <m:d>
                          <m:dPr>
                            <m:ctrlPr>
                              <a:rPr lang="en-US" altLang="zh-CN" sz="2200" i="1">
                                <a:solidFill>
                                  <a:schemeClr val="dk1"/>
                                </a:solidFill>
                                <a:latin typeface="Cambria Math" panose="02040503050406030204" pitchFamily="18" charset="0"/>
                                <a:ea typeface="Cambria Math" panose="02040503050406030204" pitchFamily="18" charset="0"/>
                              </a:rPr>
                            </m:ctrlPr>
                          </m:dPr>
                          <m:e>
                            <m:r>
                              <a:rPr lang="en-US" altLang="zh-CN" sz="2200" i="1">
                                <a:solidFill>
                                  <a:schemeClr val="dk1"/>
                                </a:solidFill>
                                <a:latin typeface="Cambria Math" panose="02040503050406030204" pitchFamily="18" charset="0"/>
                                <a:ea typeface="Cambria Math" panose="02040503050406030204" pitchFamily="18" charset="0"/>
                              </a:rPr>
                              <m:t>𝑛</m:t>
                            </m:r>
                            <m:r>
                              <a:rPr lang="en-US" altLang="zh-CN" sz="2200" i="1">
                                <a:solidFill>
                                  <a:schemeClr val="dk1"/>
                                </a:solidFill>
                                <a:latin typeface="Cambria Math" panose="02040503050406030204" pitchFamily="18" charset="0"/>
                                <a:ea typeface="Cambria Math" panose="02040503050406030204" pitchFamily="18" charset="0"/>
                              </a:rPr>
                              <m:t>+1</m:t>
                            </m:r>
                          </m:e>
                        </m:d>
                        <m:r>
                          <a:rPr lang="en-US" altLang="zh-CN" sz="2200" i="1">
                            <a:solidFill>
                              <a:schemeClr val="dk1"/>
                            </a:solidFill>
                            <a:latin typeface="Cambria Math" panose="02040503050406030204" pitchFamily="18" charset="0"/>
                            <a:ea typeface="Cambria Math" panose="02040503050406030204" pitchFamily="18" charset="0"/>
                          </a:rPr>
                          <m:t> </m:t>
                        </m:r>
                        <m:r>
                          <a:rPr lang="en-US" altLang="zh-CN" sz="2200" i="1">
                            <a:solidFill>
                              <a:schemeClr val="dk1"/>
                            </a:solidFill>
                            <a:latin typeface="Cambria Math" panose="02040503050406030204" pitchFamily="18" charset="0"/>
                            <a:ea typeface="Cambria Math" panose="02040503050406030204" pitchFamily="18" charset="0"/>
                          </a:rPr>
                          <m:t>𝑚𝑜𝑑</m:t>
                        </m:r>
                        <m:r>
                          <a:rPr lang="en-US" altLang="zh-CN" sz="2200" i="1">
                            <a:solidFill>
                              <a:schemeClr val="dk1"/>
                            </a:solidFill>
                            <a:latin typeface="Cambria Math" panose="02040503050406030204" pitchFamily="18" charset="0"/>
                            <a:ea typeface="Cambria Math" panose="02040503050406030204" pitchFamily="18" charset="0"/>
                          </a:rPr>
                          <m:t> 2</m:t>
                        </m:r>
                      </m:sub>
                    </m:sSub>
                    <m:r>
                      <a:rPr lang="en-US" altLang="zh-CN" sz="2200" b="0" i="1" smtClean="0">
                        <a:solidFill>
                          <a:schemeClr val="dk1"/>
                        </a:solidFill>
                        <a:latin typeface="Cambria Math" panose="02040503050406030204" pitchFamily="18" charset="0"/>
                        <a:ea typeface="Cambria Math" panose="02040503050406030204" pitchFamily="18" charset="0"/>
                      </a:rPr>
                      <m:t>+</m:t>
                    </m:r>
                    <m:sSub>
                      <m:sSubPr>
                        <m:ctrlPr>
                          <a:rPr lang="en-US" altLang="zh-CN" sz="2200" i="1">
                            <a:solidFill>
                              <a:schemeClr val="dk1"/>
                            </a:solidFill>
                            <a:latin typeface="Cambria Math" panose="02040503050406030204" pitchFamily="18" charset="0"/>
                            <a:ea typeface="Cambria Math" panose="02040503050406030204" pitchFamily="18" charset="0"/>
                          </a:rPr>
                        </m:ctrlPr>
                      </m:sSubPr>
                      <m:e>
                        <m:r>
                          <a:rPr lang="en-US" altLang="zh-CN" sz="2200" i="1">
                            <a:solidFill>
                              <a:schemeClr val="dk1"/>
                            </a:solidFill>
                            <a:latin typeface="Cambria Math" panose="02040503050406030204" pitchFamily="18" charset="0"/>
                            <a:ea typeface="Cambria Math" panose="02040503050406030204" pitchFamily="18" charset="0"/>
                          </a:rPr>
                          <m:t>𝑝</m:t>
                        </m:r>
                      </m:e>
                      <m:sub>
                        <m:r>
                          <a:rPr lang="en-US" altLang="zh-CN" sz="2200" i="1">
                            <a:solidFill>
                              <a:schemeClr val="dk1"/>
                            </a:solidFill>
                            <a:latin typeface="Cambria Math" panose="02040503050406030204" pitchFamily="18" charset="0"/>
                            <a:ea typeface="Cambria Math" panose="02040503050406030204" pitchFamily="18" charset="0"/>
                          </a:rPr>
                          <m:t>𝑛</m:t>
                        </m:r>
                      </m:sub>
                    </m:sSub>
                  </m:oMath>
                </a14:m>
                <a:r>
                  <a:rPr lang="en-US" sz="2200" b="0" i="0" u="none" strike="noStrike" cap="none" dirty="0">
                    <a:solidFill>
                      <a:schemeClr val="dk1"/>
                    </a:solidFill>
                    <a:latin typeface="Arial"/>
                    <a:ea typeface="Arial"/>
                    <a:cs typeface="Arial"/>
                    <a:sym typeface="Arial"/>
                  </a:rPr>
                  <a:t> and </a:t>
                </a:r>
                <a14:m>
                  <m:oMath xmlns:m="http://schemas.openxmlformats.org/officeDocument/2006/math">
                    <m:sSub>
                      <m:sSubPr>
                        <m:ctrlPr>
                          <a:rPr lang="en-US" altLang="zh-CN" sz="2200" i="1">
                            <a:solidFill>
                              <a:schemeClr val="dk1"/>
                            </a:solidFill>
                            <a:latin typeface="Cambria Math" panose="02040503050406030204" pitchFamily="18" charset="0"/>
                            <a:ea typeface="Cambria Math" panose="02040503050406030204" pitchFamily="18" charset="0"/>
                          </a:rPr>
                        </m:ctrlPr>
                      </m:sSubPr>
                      <m:e>
                        <m:r>
                          <a:rPr lang="en-US" altLang="zh-CN" sz="2200" i="1">
                            <a:solidFill>
                              <a:schemeClr val="dk1"/>
                            </a:solidFill>
                            <a:latin typeface="Cambria Math" panose="02040503050406030204" pitchFamily="18" charset="0"/>
                            <a:ea typeface="Cambria Math" panose="02040503050406030204" pitchFamily="18" charset="0"/>
                          </a:rPr>
                          <m:t>𝑝</m:t>
                        </m:r>
                      </m:e>
                      <m:sub>
                        <m:r>
                          <a:rPr lang="en-US" altLang="zh-CN" sz="2200" i="1">
                            <a:solidFill>
                              <a:schemeClr val="dk1"/>
                            </a:solidFill>
                            <a:latin typeface="Cambria Math" panose="02040503050406030204" pitchFamily="18" charset="0"/>
                            <a:ea typeface="Cambria Math" panose="02040503050406030204" pitchFamily="18" charset="0"/>
                          </a:rPr>
                          <m:t>𝑛</m:t>
                        </m:r>
                      </m:sub>
                    </m:sSub>
                    <m:r>
                      <a:rPr lang="en-US" altLang="zh-CN" sz="2200">
                        <a:solidFill>
                          <a:schemeClr val="dk1"/>
                        </a:solidFill>
                        <a:latin typeface="Cambria Math" panose="02040503050406030204" pitchFamily="18" charset="0"/>
                        <a:ea typeface="Cambria Math" panose="02040503050406030204" pitchFamily="18" charset="0"/>
                      </a:rPr>
                      <m:t>→0</m:t>
                    </m:r>
                  </m:oMath>
                </a14:m>
                <a:r>
                  <a:rPr lang="en-US" sz="2200" b="0" i="0" u="none" strike="noStrike" cap="none" dirty="0">
                    <a:solidFill>
                      <a:schemeClr val="dk1"/>
                    </a:solidFill>
                    <a:latin typeface="Arial"/>
                    <a:ea typeface="Arial"/>
                    <a:cs typeface="Arial"/>
                    <a:sym typeface="Arial"/>
                  </a:rPr>
                  <a:t> (This is saying that the probability of the door she opens is added to the right of that door; if she opens </a:t>
                </a:r>
                <a:r>
                  <a:rPr lang="en-US" sz="2200" dirty="0">
                    <a:solidFill>
                      <a:schemeClr val="dk1"/>
                    </a:solidFill>
                  </a:rPr>
                  <a:t>door 2, then its probability is added to door 0. </a:t>
                </a:r>
                <a14:m>
                  <m:oMath xmlns:m="http://schemas.openxmlformats.org/officeDocument/2006/math">
                    <m:sSub>
                      <m:sSubPr>
                        <m:ctrlPr>
                          <a:rPr lang="en-US" altLang="zh-CN" sz="2200" i="1" dirty="0">
                            <a:solidFill>
                              <a:schemeClr val="dk1"/>
                            </a:solidFill>
                            <a:latin typeface="Cambria Math" panose="02040503050406030204" pitchFamily="18" charset="0"/>
                          </a:rPr>
                        </m:ctrlPr>
                      </m:sSubPr>
                      <m:e>
                        <m:r>
                          <a:rPr lang="en-US" altLang="zh-CN" sz="2200" i="1" dirty="0">
                            <a:solidFill>
                              <a:schemeClr val="dk1"/>
                            </a:solidFill>
                            <a:latin typeface="Cambria Math" panose="02040503050406030204" pitchFamily="18" charset="0"/>
                          </a:rPr>
                          <m:t>𝑈</m:t>
                        </m:r>
                      </m:e>
                      <m:sub>
                        <m:r>
                          <a:rPr lang="en-US" altLang="zh-CN" sz="2200" i="1" dirty="0">
                            <a:solidFill>
                              <a:schemeClr val="dk1"/>
                            </a:solidFill>
                            <a:latin typeface="Cambria Math" panose="02040503050406030204" pitchFamily="18" charset="0"/>
                          </a:rPr>
                          <m:t>𝐴</m:t>
                        </m:r>
                      </m:sub>
                    </m:sSub>
                  </m:oMath>
                </a14:m>
                <a:r>
                  <a:rPr lang="en-US" sz="2200" b="0" i="0" u="none" strike="noStrike" cap="none" dirty="0">
                    <a:solidFill>
                      <a:schemeClr val="dk1"/>
                    </a:solidFill>
                    <a:latin typeface="Arial"/>
                    <a:ea typeface="Arial"/>
                    <a:cs typeface="Arial"/>
                    <a:sym typeface="Arial"/>
                  </a:rPr>
                  <a:t> is different for different door choice). </a:t>
                </a:r>
                <a:r>
                  <a:rPr lang="en-US" sz="2200" dirty="0">
                    <a:solidFill>
                      <a:schemeClr val="dk1"/>
                    </a:solidFill>
                  </a:rPr>
                  <a:t>However, </a:t>
                </a:r>
                <a:r>
                  <a:rPr lang="en-US" altLang="zh-CN" sz="2200" dirty="0">
                    <a:solidFill>
                      <a:schemeClr val="dk1"/>
                    </a:solidFill>
                  </a:rPr>
                  <a:t>she cannot open the door associated with a smaller amplitude, but if the two remaining doors have the same amplitude, she has free choice of opening either one (This ensures that if Alice made the position of ball deterministic, the situation is classical).</a:t>
                </a:r>
              </a:p>
            </p:txBody>
          </p:sp>
        </mc:Choice>
        <mc:Fallback xmlns="">
          <p:sp>
            <p:nvSpPr>
              <p:cNvPr id="105" name="Google Shape;105;p4"/>
              <p:cNvSpPr txBox="1">
                <a:spLocks noRot="1" noChangeAspect="1" noMove="1" noResize="1" noEditPoints="1" noAdjustHandles="1" noChangeArrowheads="1" noChangeShapeType="1" noTextEdit="1"/>
              </p:cNvSpPr>
              <p:nvPr/>
            </p:nvSpPr>
            <p:spPr>
              <a:xfrm>
                <a:off x="0" y="671378"/>
                <a:ext cx="11906465" cy="6828757"/>
              </a:xfrm>
              <a:prstGeom prst="rect">
                <a:avLst/>
              </a:prstGeom>
              <a:blipFill>
                <a:blip r:embed="rId3"/>
                <a:stretch>
                  <a:fillRect l="-922" r="-1946"/>
                </a:stretch>
              </a:blipFill>
              <a:ln>
                <a:noFill/>
              </a:ln>
            </p:spPr>
            <p:txBody>
              <a:bodyPr/>
              <a:lstStyle/>
              <a:p>
                <a:r>
                  <a:rPr lang="zh-CN" alt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838200" y="19353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dirty="0"/>
              <a:t>Quantum Monty Hall Problem</a:t>
            </a:r>
            <a:endParaRPr b="1" dirty="0"/>
          </a:p>
        </p:txBody>
      </p:sp>
      <mc:AlternateContent xmlns:mc="http://schemas.openxmlformats.org/markup-compatibility/2006" xmlns:a14="http://schemas.microsoft.com/office/drawing/2010/main">
        <mc:Choice Requires="a14">
          <p:sp>
            <p:nvSpPr>
              <p:cNvPr id="105" name="Google Shape;105;p4"/>
              <p:cNvSpPr txBox="1"/>
              <p:nvPr/>
            </p:nvSpPr>
            <p:spPr>
              <a:xfrm>
                <a:off x="208051" y="1262240"/>
                <a:ext cx="11983949" cy="6196798"/>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chemeClr val="dk1"/>
                  </a:buClr>
                  <a:buSzPts val="2800"/>
                  <a:buFont typeface="Arial"/>
                  <a:buChar char="•"/>
                </a:pPr>
                <a:endParaRPr lang="en-US" sz="2800" b="0" i="0" u="none" strike="noStrike" cap="none" dirty="0">
                  <a:solidFill>
                    <a:schemeClr val="dk1"/>
                  </a:solidFill>
                  <a:latin typeface="Arial"/>
                  <a:ea typeface="Arial"/>
                  <a:cs typeface="Arial"/>
                  <a:sym typeface="Arial"/>
                </a:endParaRPr>
              </a:p>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dirty="0">
                    <a:solidFill>
                      <a:schemeClr val="dk1"/>
                    </a:solidFill>
                    <a:latin typeface="Arial"/>
                    <a:ea typeface="Arial"/>
                    <a:cs typeface="Arial"/>
                    <a:sym typeface="Arial"/>
                  </a:rPr>
                  <a:t>Rules (2 of 2):</a:t>
                </a:r>
                <a:endParaRPr lang="en-US" dirty="0"/>
              </a:p>
              <a:p>
                <a:pPr marL="971550" lvl="1" indent="-514350">
                  <a:buSzPts val="2400"/>
                  <a:buFont typeface="+mj-lt"/>
                  <a:buAutoNum type="arabicPeriod" startAt="4"/>
                </a:pPr>
                <a:endParaRPr lang="en-US" altLang="zh-CN" sz="2400" b="0" i="0" u="none" strike="noStrike" cap="none" dirty="0">
                  <a:solidFill>
                    <a:schemeClr val="dk1"/>
                  </a:solidFill>
                  <a:latin typeface="Arial"/>
                  <a:ea typeface="Arial"/>
                  <a:cs typeface="Arial"/>
                  <a:sym typeface="Arial"/>
                </a:endParaRPr>
              </a:p>
              <a:p>
                <a:pPr marL="971550" lvl="1" indent="-514350">
                  <a:buSzPts val="2400"/>
                  <a:buFont typeface="+mj-lt"/>
                  <a:buAutoNum type="arabicPeriod" startAt="4"/>
                </a:pPr>
                <a:r>
                  <a:rPr lang="en-US" altLang="zh-CN" sz="2400" b="0" i="0" u="none" strike="noStrike" cap="none" dirty="0">
                    <a:solidFill>
                      <a:schemeClr val="dk1"/>
                    </a:solidFill>
                    <a:latin typeface="Arial"/>
                    <a:ea typeface="Arial"/>
                    <a:cs typeface="Arial"/>
                    <a:sym typeface="Arial"/>
                  </a:rPr>
                  <a:t>Bob prepares a qubit with initial state </a:t>
                </a:r>
                <a:r>
                  <a:rPr lang="en-US" altLang="zh-CN" sz="2400" dirty="0">
                    <a:solidFill>
                      <a:schemeClr val="dk1"/>
                    </a:solidFill>
                  </a:rPr>
                  <a:t>|0⟩</a:t>
                </a:r>
                <a:r>
                  <a:rPr lang="en-US" altLang="zh-CN" sz="2400" b="0" i="0" u="none" strike="noStrike" cap="none" dirty="0">
                    <a:solidFill>
                      <a:schemeClr val="dk1"/>
                    </a:solidFill>
                    <a:latin typeface="Arial"/>
                    <a:ea typeface="Arial"/>
                    <a:cs typeface="Arial"/>
                    <a:sym typeface="Arial"/>
                  </a:rPr>
                  <a:t> and </a:t>
                </a:r>
                <a:r>
                  <a:rPr lang="en-US" altLang="zh-CN" sz="2400" dirty="0">
                    <a:solidFill>
                      <a:schemeClr val="dk1"/>
                    </a:solidFill>
                  </a:rPr>
                  <a:t>applies a switching operator </a:t>
                </a:r>
                <a14:m>
                  <m:oMath xmlns:m="http://schemas.openxmlformats.org/officeDocument/2006/math">
                    <m:func>
                      <m:funcPr>
                        <m:ctrlPr>
                          <a:rPr lang="ar-AE" altLang="zh-CN" sz="2400" b="0" i="1" smtClean="0">
                            <a:solidFill>
                              <a:schemeClr val="dk1"/>
                            </a:solidFill>
                            <a:latin typeface="Cambria Math" panose="02040503050406030204" pitchFamily="18" charset="0"/>
                          </a:rPr>
                        </m:ctrlPr>
                      </m:funcPr>
                      <m:fName>
                        <m:r>
                          <m:rPr>
                            <m:sty m:val="p"/>
                          </m:rPr>
                          <a:rPr lang="en-US" altLang="zh-CN" sz="2400" b="0" i="0" smtClean="0">
                            <a:solidFill>
                              <a:schemeClr val="dk1"/>
                            </a:solidFill>
                            <a:latin typeface="Cambria Math" panose="02040503050406030204" pitchFamily="18" charset="0"/>
                          </a:rPr>
                          <m:t>cos</m:t>
                        </m:r>
                      </m:fName>
                      <m:e>
                        <m:d>
                          <m:dPr>
                            <m:ctrlPr>
                              <a:rPr lang="ar-AE" altLang="zh-CN" sz="2400" b="0" i="1" smtClean="0">
                                <a:solidFill>
                                  <a:schemeClr val="dk1"/>
                                </a:solidFill>
                                <a:latin typeface="Cambria Math" panose="02040503050406030204" pitchFamily="18" charset="0"/>
                              </a:rPr>
                            </m:ctrlPr>
                          </m:dPr>
                          <m:e>
                            <m:f>
                              <m:fPr>
                                <m:ctrlPr>
                                  <a:rPr lang="ar-AE" altLang="zh-CN" sz="2400" b="0" i="1" smtClean="0">
                                    <a:solidFill>
                                      <a:schemeClr val="dk1"/>
                                    </a:solidFill>
                                    <a:latin typeface="Cambria Math" panose="02040503050406030204" pitchFamily="18" charset="0"/>
                                  </a:rPr>
                                </m:ctrlPr>
                              </m:fPr>
                              <m:num>
                                <m:r>
                                  <m:rPr>
                                    <m:sty m:val="p"/>
                                  </m:rPr>
                                  <a:rPr lang="el-GR" altLang="zh-CN" sz="2400" i="1">
                                    <a:solidFill>
                                      <a:schemeClr val="dk1"/>
                                    </a:solidFill>
                                    <a:latin typeface="Cambria Math" panose="02040503050406030204" pitchFamily="18" charset="0"/>
                                  </a:rPr>
                                  <m:t>θ</m:t>
                                </m:r>
                              </m:num>
                              <m:den>
                                <m:r>
                                  <a:rPr lang="ar-AE" altLang="zh-CN" sz="2400" b="0" i="1" smtClean="0">
                                    <a:solidFill>
                                      <a:schemeClr val="dk1"/>
                                    </a:solidFill>
                                    <a:latin typeface="Cambria Math" panose="02040503050406030204" pitchFamily="18" charset="0"/>
                                  </a:rPr>
                                  <m:t>2</m:t>
                                </m:r>
                              </m:den>
                            </m:f>
                          </m:e>
                        </m:d>
                      </m:e>
                    </m:func>
                    <m:r>
                      <a:rPr lang="zh-CN" altLang="ar-AE" sz="2400" b="0" i="1" smtClean="0">
                        <a:solidFill>
                          <a:schemeClr val="dk1"/>
                        </a:solidFill>
                        <a:latin typeface="Cambria Math" panose="02040503050406030204" pitchFamily="18" charset="0"/>
                      </a:rPr>
                      <m:t>𝐼</m:t>
                    </m:r>
                    <m:r>
                      <a:rPr lang="zh-CN" altLang="ar-AE" sz="2400" b="0" i="1" smtClean="0">
                        <a:solidFill>
                          <a:schemeClr val="dk1"/>
                        </a:solidFill>
                        <a:latin typeface="Cambria Math" panose="02040503050406030204" pitchFamily="18" charset="0"/>
                      </a:rPr>
                      <m:t>−</m:t>
                    </m:r>
                    <m:r>
                      <a:rPr lang="zh-CN" altLang="ar-AE" sz="2400" b="0" i="1" smtClean="0">
                        <a:solidFill>
                          <a:schemeClr val="dk1"/>
                        </a:solidFill>
                        <a:latin typeface="Cambria Math" panose="02040503050406030204" pitchFamily="18" charset="0"/>
                      </a:rPr>
                      <m:t>𝑖𝑠𝑖𝑛</m:t>
                    </m:r>
                    <m:d>
                      <m:dPr>
                        <m:ctrlPr>
                          <a:rPr lang="ar-AE" altLang="zh-CN" sz="2400" b="0" i="1" smtClean="0">
                            <a:solidFill>
                              <a:schemeClr val="dk1"/>
                            </a:solidFill>
                            <a:latin typeface="Cambria Math" panose="02040503050406030204" pitchFamily="18" charset="0"/>
                          </a:rPr>
                        </m:ctrlPr>
                      </m:dPr>
                      <m:e>
                        <m:f>
                          <m:fPr>
                            <m:ctrlPr>
                              <a:rPr lang="ar-AE" altLang="zh-CN" sz="2400" i="1">
                                <a:solidFill>
                                  <a:schemeClr val="dk1"/>
                                </a:solidFill>
                                <a:latin typeface="Cambria Math" panose="02040503050406030204" pitchFamily="18" charset="0"/>
                              </a:rPr>
                            </m:ctrlPr>
                          </m:fPr>
                          <m:num>
                            <m:r>
                              <m:rPr>
                                <m:sty m:val="p"/>
                              </m:rPr>
                              <a:rPr lang="el-GR" altLang="zh-CN" sz="2400" i="1">
                                <a:solidFill>
                                  <a:schemeClr val="dk1"/>
                                </a:solidFill>
                                <a:latin typeface="Cambria Math" panose="02040503050406030204" pitchFamily="18" charset="0"/>
                              </a:rPr>
                              <m:t>θ</m:t>
                            </m:r>
                          </m:num>
                          <m:den>
                            <m:r>
                              <a:rPr lang="ar-AE" altLang="zh-CN" sz="2400" i="1">
                                <a:solidFill>
                                  <a:schemeClr val="dk1"/>
                                </a:solidFill>
                                <a:latin typeface="Cambria Math" panose="02040503050406030204" pitchFamily="18" charset="0"/>
                              </a:rPr>
                              <m:t>2</m:t>
                            </m:r>
                          </m:den>
                        </m:f>
                      </m:e>
                    </m:d>
                    <m:r>
                      <a:rPr lang="zh-CN" altLang="ar-AE" sz="2400" b="0" i="1" smtClean="0">
                        <a:solidFill>
                          <a:schemeClr val="dk1"/>
                        </a:solidFill>
                        <a:latin typeface="Cambria Math" panose="02040503050406030204" pitchFamily="18" charset="0"/>
                      </a:rPr>
                      <m:t>𝑋</m:t>
                    </m:r>
                  </m:oMath>
                </a14:m>
                <a:r>
                  <a:rPr lang="ar-AE" altLang="zh-CN" sz="2400" dirty="0">
                    <a:solidFill>
                      <a:schemeClr val="dk1"/>
                    </a:solidFill>
                  </a:rPr>
                  <a:t> </a:t>
                </a:r>
                <a:r>
                  <a:rPr lang="en-US" altLang="zh-CN" sz="2400" dirty="0">
                    <a:solidFill>
                      <a:schemeClr val="dk1"/>
                    </a:solidFill>
                  </a:rPr>
                  <a:t>on the qubit. |0⟩ means Bob choice is unchanged, while |1⟩ means he’s choice is the door other than his initial choice and the one Alice opened. Operator </a:t>
                </a:r>
                <a14:m>
                  <m:oMath xmlns:m="http://schemas.openxmlformats.org/officeDocument/2006/math">
                    <m:r>
                      <a:rPr lang="zh-CN" altLang="ar-AE" sz="2400" i="1">
                        <a:solidFill>
                          <a:schemeClr val="dk1"/>
                        </a:solidFill>
                        <a:latin typeface="Cambria Math" panose="02040503050406030204" pitchFamily="18" charset="0"/>
                      </a:rPr>
                      <m:t>𝐼</m:t>
                    </m:r>
                  </m:oMath>
                </a14:m>
                <a:r>
                  <a:rPr lang="en-US" altLang="zh-CN" sz="2400" dirty="0">
                    <a:solidFill>
                      <a:schemeClr val="dk1"/>
                    </a:solidFill>
                  </a:rPr>
                  <a:t> and </a:t>
                </a:r>
                <a14:m>
                  <m:oMath xmlns:m="http://schemas.openxmlformats.org/officeDocument/2006/math">
                    <m:r>
                      <a:rPr lang="zh-CN" altLang="ar-AE" sz="2400" i="1">
                        <a:solidFill>
                          <a:schemeClr val="dk1"/>
                        </a:solidFill>
                        <a:latin typeface="Cambria Math" panose="02040503050406030204" pitchFamily="18" charset="0"/>
                      </a:rPr>
                      <m:t>𝑋</m:t>
                    </m:r>
                  </m:oMath>
                </a14:m>
                <a:r>
                  <a:rPr lang="en-US" altLang="zh-CN" sz="2400" dirty="0">
                    <a:solidFill>
                      <a:schemeClr val="dk1"/>
                    </a:solidFill>
                  </a:rPr>
                  <a:t> each represents the action of staying the same and switching (The situation is classical if he chooses either</a:t>
                </a:r>
                <a14:m>
                  <m:oMath xmlns:m="http://schemas.openxmlformats.org/officeDocument/2006/math">
                    <m:r>
                      <a:rPr lang="en-US" altLang="zh-CN" sz="2400" b="0" i="0" smtClean="0">
                        <a:solidFill>
                          <a:schemeClr val="dk1"/>
                        </a:solidFill>
                        <a:latin typeface="Cambria Math" panose="02040503050406030204" pitchFamily="18" charset="0"/>
                      </a:rPr>
                      <m:t> </m:t>
                    </m:r>
                    <m:r>
                      <a:rPr lang="zh-CN" altLang="ar-AE" sz="2400" i="1">
                        <a:solidFill>
                          <a:schemeClr val="dk1"/>
                        </a:solidFill>
                        <a:latin typeface="Cambria Math" panose="02040503050406030204" pitchFamily="18" charset="0"/>
                      </a:rPr>
                      <m:t>𝐼</m:t>
                    </m:r>
                  </m:oMath>
                </a14:m>
                <a:r>
                  <a:rPr lang="en-US" altLang="zh-CN" sz="2400" dirty="0">
                    <a:solidFill>
                      <a:schemeClr val="dk1"/>
                    </a:solidFill>
                  </a:rPr>
                  <a:t> or </a:t>
                </a:r>
                <a14:m>
                  <m:oMath xmlns:m="http://schemas.openxmlformats.org/officeDocument/2006/math">
                    <m:r>
                      <a:rPr lang="zh-CN" altLang="ar-AE" sz="2400" i="1">
                        <a:solidFill>
                          <a:schemeClr val="dk1"/>
                        </a:solidFill>
                        <a:latin typeface="Cambria Math" panose="02040503050406030204" pitchFamily="18" charset="0"/>
                      </a:rPr>
                      <m:t>𝑋</m:t>
                    </m:r>
                  </m:oMath>
                </a14:m>
                <a:r>
                  <a:rPr lang="en-US" altLang="zh-CN" sz="2400" dirty="0">
                    <a:solidFill>
                      <a:schemeClr val="dk1"/>
                    </a:solidFill>
                  </a:rPr>
                  <a:t>).</a:t>
                </a:r>
              </a:p>
              <a:p>
                <a:pPr marL="971550" lvl="1" indent="-514350">
                  <a:buSzPts val="2400"/>
                  <a:buFont typeface="+mj-lt"/>
                  <a:buAutoNum type="arabicPeriod" startAt="4"/>
                </a:pPr>
                <a:endParaRPr lang="en-US" altLang="zh-CN" sz="2400" b="0" i="0" u="none" strike="noStrike" cap="none" dirty="0">
                  <a:solidFill>
                    <a:schemeClr val="dk1"/>
                  </a:solidFill>
                  <a:latin typeface="Arial"/>
                  <a:ea typeface="Arial"/>
                  <a:cs typeface="Arial"/>
                  <a:sym typeface="Arial"/>
                </a:endParaRPr>
              </a:p>
              <a:p>
                <a:pPr marL="971550" lvl="1" indent="-514350">
                  <a:buSzPts val="2400"/>
                  <a:buFont typeface="+mj-lt"/>
                  <a:buAutoNum type="arabicPeriod" startAt="4"/>
                </a:pPr>
                <a:r>
                  <a:rPr lang="en-US" altLang="zh-CN" sz="2400" dirty="0">
                    <a:solidFill>
                      <a:schemeClr val="dk1"/>
                    </a:solidFill>
                  </a:rPr>
                  <a:t>They make projective m</a:t>
                </a:r>
                <a:r>
                  <a:rPr lang="en-US" altLang="zh-CN" sz="2400" b="0" i="0" u="none" strike="noStrike" cap="none" dirty="0">
                    <a:solidFill>
                      <a:schemeClr val="dk1"/>
                    </a:solidFill>
                    <a:latin typeface="Arial"/>
                    <a:ea typeface="Arial"/>
                    <a:cs typeface="Arial"/>
                    <a:sym typeface="Arial"/>
                  </a:rPr>
                  <a:t>easurements on the ball with bases </a:t>
                </a:r>
                <a:r>
                  <a:rPr lang="en-US" altLang="zh-CN" sz="2400" b="0" i="0" u="none" strike="noStrike" cap="none" dirty="0">
                    <a:solidFill>
                      <a:schemeClr val="dk1"/>
                    </a:solidFill>
                    <a:latin typeface="+mn-lt"/>
                    <a:sym typeface="Arial"/>
                  </a:rPr>
                  <a:t>{|0⟩, |1⟩, |2⟩}</a:t>
                </a:r>
                <a:r>
                  <a:rPr lang="en-US" altLang="zh-CN" sz="2400" dirty="0">
                    <a:solidFill>
                      <a:schemeClr val="dk1"/>
                    </a:solidFill>
                    <a:latin typeface="+mn-lt"/>
                  </a:rPr>
                  <a:t> </a:t>
                </a:r>
                <a:r>
                  <a:rPr lang="en-US" altLang="zh-CN" sz="2400" b="0" i="0" u="none" strike="noStrike" cap="none" dirty="0">
                    <a:solidFill>
                      <a:schemeClr val="dk1"/>
                    </a:solidFill>
                    <a:latin typeface="Arial"/>
                    <a:ea typeface="Arial"/>
                    <a:cs typeface="Arial"/>
                    <a:sym typeface="Arial"/>
                  </a:rPr>
                  <a:t>and Bob’s qubit with bases {</a:t>
                </a:r>
                <a:r>
                  <a:rPr lang="en-US" altLang="zh-CN" sz="2400" b="0" i="0" u="none" strike="noStrike" cap="none" dirty="0">
                    <a:solidFill>
                      <a:schemeClr val="dk1"/>
                    </a:solidFill>
                    <a:latin typeface="+mn-lt"/>
                    <a:sym typeface="Arial"/>
                  </a:rPr>
                  <a:t>|0⟩, |1⟩</a:t>
                </a:r>
                <a:r>
                  <a:rPr lang="en-US" altLang="zh-CN" sz="2400" b="0" i="0" u="none" strike="noStrike" cap="none" dirty="0">
                    <a:solidFill>
                      <a:schemeClr val="dk1"/>
                    </a:solidFill>
                    <a:latin typeface="Arial"/>
                    <a:ea typeface="Arial"/>
                    <a:cs typeface="Arial"/>
                    <a:sym typeface="Arial"/>
                  </a:rPr>
                  <a:t>}. </a:t>
                </a:r>
                <a:r>
                  <a:rPr lang="en-US" altLang="zh-CN" sz="2400" dirty="0">
                    <a:solidFill>
                      <a:schemeClr val="dk1"/>
                    </a:solidFill>
                  </a:rPr>
                  <a:t>Bob wins if the door represented by Bob’s qubit matches the ball’s state; otherwise, Alice wins.</a:t>
                </a:r>
                <a:endParaRPr lang="en-US" altLang="zh-CN" sz="2400" b="0" i="0" u="none" strike="noStrike" cap="none" dirty="0">
                  <a:solidFill>
                    <a:schemeClr val="dk1"/>
                  </a:solidFill>
                  <a:latin typeface="Arial"/>
                  <a:ea typeface="Arial"/>
                  <a:cs typeface="Arial"/>
                  <a:sym typeface="Arial"/>
                </a:endParaRPr>
              </a:p>
            </p:txBody>
          </p:sp>
        </mc:Choice>
        <mc:Fallback xmlns="">
          <p:sp>
            <p:nvSpPr>
              <p:cNvPr id="105" name="Google Shape;105;p4"/>
              <p:cNvSpPr txBox="1">
                <a:spLocks noRot="1" noChangeAspect="1" noMove="1" noResize="1" noEditPoints="1" noAdjustHandles="1" noChangeArrowheads="1" noChangeShapeType="1" noTextEdit="1"/>
              </p:cNvSpPr>
              <p:nvPr/>
            </p:nvSpPr>
            <p:spPr>
              <a:xfrm>
                <a:off x="208051" y="1262240"/>
                <a:ext cx="11983949" cy="6196798"/>
              </a:xfrm>
              <a:prstGeom prst="rect">
                <a:avLst/>
              </a:prstGeom>
              <a:blipFill>
                <a:blip r:embed="rId3"/>
                <a:stretch>
                  <a:fillRect l="-916" r="-966"/>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978805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descr="图片包含 灯光, 游戏机, 华美, 绿色&#10;&#10;描述已自动生成">
            <a:extLst>
              <a:ext uri="{FF2B5EF4-FFF2-40B4-BE49-F238E27FC236}">
                <a16:creationId xmlns:a16="http://schemas.microsoft.com/office/drawing/2014/main" id="{10181928-8114-441A-9FCE-1C5FF9C394E5}"/>
              </a:ext>
            </a:extLst>
          </p:cNvPr>
          <p:cNvPicPr>
            <a:picLocks noChangeAspect="1"/>
          </p:cNvPicPr>
          <p:nvPr/>
        </p:nvPicPr>
        <p:blipFill>
          <a:blip r:embed="rId3"/>
          <a:stretch>
            <a:fillRect/>
          </a:stretch>
        </p:blipFill>
        <p:spPr>
          <a:xfrm>
            <a:off x="0" y="959145"/>
            <a:ext cx="12192000" cy="5462739"/>
          </a:xfrm>
          <a:prstGeom prst="rect">
            <a:avLst/>
          </a:prstGeom>
        </p:spPr>
      </p:pic>
      <p:sp>
        <p:nvSpPr>
          <p:cNvPr id="4" name="Google Shape;104;p4">
            <a:extLst>
              <a:ext uri="{FF2B5EF4-FFF2-40B4-BE49-F238E27FC236}">
                <a16:creationId xmlns:a16="http://schemas.microsoft.com/office/drawing/2014/main" id="{B071B397-5852-4F4B-9E26-9B50D9158FBB}"/>
              </a:ext>
            </a:extLst>
          </p:cNvPr>
          <p:cNvSpPr txBox="1">
            <a:spLocks noGrp="1"/>
          </p:cNvSpPr>
          <p:nvPr>
            <p:ph type="title"/>
          </p:nvPr>
        </p:nvSpPr>
        <p:spPr>
          <a:xfrm>
            <a:off x="838200" y="-5049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dirty="0"/>
              <a:t>Circuit Construction</a:t>
            </a:r>
            <a:endParaRPr b="1" dirty="0"/>
          </a:p>
        </p:txBody>
      </p:sp>
      <p:sp>
        <p:nvSpPr>
          <p:cNvPr id="7" name="标题 1">
            <a:extLst>
              <a:ext uri="{FF2B5EF4-FFF2-40B4-BE49-F238E27FC236}">
                <a16:creationId xmlns:a16="http://schemas.microsoft.com/office/drawing/2014/main" id="{A9021A1A-D88B-4CDF-A10C-810CC8A16124}"/>
              </a:ext>
            </a:extLst>
          </p:cNvPr>
          <p:cNvSpPr txBox="1">
            <a:spLocks/>
          </p:cNvSpPr>
          <p:nvPr/>
        </p:nvSpPr>
        <p:spPr>
          <a:xfrm>
            <a:off x="2666999" y="959145"/>
            <a:ext cx="1627599" cy="834116"/>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zh-CN" sz="2000" b="1" dirty="0"/>
              <a:t>State preparation</a:t>
            </a:r>
            <a:endParaRPr lang="zh-CN" altLang="en-US" sz="2000" b="1" dirty="0"/>
          </a:p>
        </p:txBody>
      </p:sp>
      <p:sp>
        <p:nvSpPr>
          <p:cNvPr id="8" name="标题 1">
            <a:extLst>
              <a:ext uri="{FF2B5EF4-FFF2-40B4-BE49-F238E27FC236}">
                <a16:creationId xmlns:a16="http://schemas.microsoft.com/office/drawing/2014/main" id="{8FA012ED-DB24-411C-AEF2-554290BBC490}"/>
              </a:ext>
            </a:extLst>
          </p:cNvPr>
          <p:cNvSpPr txBox="1">
            <a:spLocks/>
          </p:cNvSpPr>
          <p:nvPr/>
        </p:nvSpPr>
        <p:spPr>
          <a:xfrm>
            <a:off x="6615699" y="959145"/>
            <a:ext cx="1627599" cy="834116"/>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zh-CN" sz="2000" b="1" dirty="0"/>
              <a:t>State mapping</a:t>
            </a:r>
            <a:endParaRPr lang="zh-CN" altLang="en-US" sz="2000" b="1" dirty="0"/>
          </a:p>
        </p:txBody>
      </p:sp>
      <p:sp>
        <p:nvSpPr>
          <p:cNvPr id="9" name="标题 1">
            <a:extLst>
              <a:ext uri="{FF2B5EF4-FFF2-40B4-BE49-F238E27FC236}">
                <a16:creationId xmlns:a16="http://schemas.microsoft.com/office/drawing/2014/main" id="{98D3B4FC-119F-4486-A794-EF7145599863}"/>
              </a:ext>
            </a:extLst>
          </p:cNvPr>
          <p:cNvSpPr txBox="1">
            <a:spLocks/>
          </p:cNvSpPr>
          <p:nvPr/>
        </p:nvSpPr>
        <p:spPr>
          <a:xfrm>
            <a:off x="9985622" y="959145"/>
            <a:ext cx="2065964" cy="834116"/>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zh-CN" sz="2000" b="1" dirty="0"/>
              <a:t>Measurement</a:t>
            </a:r>
            <a:endParaRPr lang="zh-CN" altLang="en-US" sz="2000" b="1" dirty="0"/>
          </a:p>
        </p:txBody>
      </p:sp>
      <p:sp>
        <p:nvSpPr>
          <p:cNvPr id="10" name="矩形 9">
            <a:extLst>
              <a:ext uri="{FF2B5EF4-FFF2-40B4-BE49-F238E27FC236}">
                <a16:creationId xmlns:a16="http://schemas.microsoft.com/office/drawing/2014/main" id="{98C6BCC3-C413-4406-880E-B666893E5ABE}"/>
              </a:ext>
            </a:extLst>
          </p:cNvPr>
          <p:cNvSpPr/>
          <p:nvPr/>
        </p:nvSpPr>
        <p:spPr>
          <a:xfrm>
            <a:off x="2578813" y="1793261"/>
            <a:ext cx="1910994" cy="834116"/>
          </a:xfrm>
          <a:prstGeom prst="rect">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11" name="矩形 10">
            <a:extLst>
              <a:ext uri="{FF2B5EF4-FFF2-40B4-BE49-F238E27FC236}">
                <a16:creationId xmlns:a16="http://schemas.microsoft.com/office/drawing/2014/main" id="{1A38CF49-13A1-4587-ABBF-1EE5C148FB15}"/>
              </a:ext>
            </a:extLst>
          </p:cNvPr>
          <p:cNvSpPr/>
          <p:nvPr/>
        </p:nvSpPr>
        <p:spPr>
          <a:xfrm>
            <a:off x="2578813" y="2701945"/>
            <a:ext cx="511520" cy="788142"/>
          </a:xfrm>
          <a:prstGeom prst="rect">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12" name="矩形 11">
            <a:extLst>
              <a:ext uri="{FF2B5EF4-FFF2-40B4-BE49-F238E27FC236}">
                <a16:creationId xmlns:a16="http://schemas.microsoft.com/office/drawing/2014/main" id="{A4D29969-049B-46C4-B71E-0254C954B836}"/>
              </a:ext>
            </a:extLst>
          </p:cNvPr>
          <p:cNvSpPr/>
          <p:nvPr/>
        </p:nvSpPr>
        <p:spPr>
          <a:xfrm>
            <a:off x="2578813" y="3577355"/>
            <a:ext cx="511520" cy="788142"/>
          </a:xfrm>
          <a:prstGeom prst="rect">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13" name="矩形 12">
            <a:extLst>
              <a:ext uri="{FF2B5EF4-FFF2-40B4-BE49-F238E27FC236}">
                <a16:creationId xmlns:a16="http://schemas.microsoft.com/office/drawing/2014/main" id="{6A945897-301A-4138-9358-8ACC0AD0CEE5}"/>
              </a:ext>
            </a:extLst>
          </p:cNvPr>
          <p:cNvSpPr/>
          <p:nvPr/>
        </p:nvSpPr>
        <p:spPr>
          <a:xfrm>
            <a:off x="2578813" y="4452765"/>
            <a:ext cx="511520" cy="386364"/>
          </a:xfrm>
          <a:prstGeom prst="rect">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17" name="矩形 16">
            <a:extLst>
              <a:ext uri="{FF2B5EF4-FFF2-40B4-BE49-F238E27FC236}">
                <a16:creationId xmlns:a16="http://schemas.microsoft.com/office/drawing/2014/main" id="{CC9C52EB-890F-410B-9116-735036928C22}"/>
              </a:ext>
            </a:extLst>
          </p:cNvPr>
          <p:cNvSpPr/>
          <p:nvPr/>
        </p:nvSpPr>
        <p:spPr>
          <a:xfrm>
            <a:off x="4857436" y="1725526"/>
            <a:ext cx="4987771" cy="3633873"/>
          </a:xfrm>
          <a:prstGeom prst="rect">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8" name="标题 1">
                <a:extLst>
                  <a:ext uri="{FF2B5EF4-FFF2-40B4-BE49-F238E27FC236}">
                    <a16:creationId xmlns:a16="http://schemas.microsoft.com/office/drawing/2014/main" id="{A2605335-FF2C-4068-9B7D-9F9C877DBF54}"/>
                  </a:ext>
                </a:extLst>
              </p:cNvPr>
              <p:cNvSpPr txBox="1">
                <a:spLocks/>
              </p:cNvSpPr>
              <p:nvPr/>
            </p:nvSpPr>
            <p:spPr>
              <a:xfrm>
                <a:off x="-17455" y="1113132"/>
                <a:ext cx="2570703" cy="834116"/>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zh-CN" sz="1600" dirty="0"/>
                  <a:t>The ball’s initial state. Here is </a:t>
                </a:r>
                <a14:m>
                  <m:oMath xmlns:m="http://schemas.openxmlformats.org/officeDocument/2006/math">
                    <m:f>
                      <m:fPr>
                        <m:ctrlPr>
                          <a:rPr lang="en-US" altLang="zh-CN" sz="1600" i="1" dirty="0" smtClean="0">
                            <a:solidFill>
                              <a:schemeClr val="dk1"/>
                            </a:solidFill>
                            <a:latin typeface="Cambria Math" panose="02040503050406030204" pitchFamily="18" charset="0"/>
                          </a:rPr>
                        </m:ctrlPr>
                      </m:fPr>
                      <m:num>
                        <m:r>
                          <a:rPr lang="en-US" altLang="zh-CN" sz="1600" b="0" i="1" dirty="0" smtClean="0">
                            <a:solidFill>
                              <a:schemeClr val="dk1"/>
                            </a:solidFill>
                            <a:latin typeface="Cambria Math" panose="02040503050406030204" pitchFamily="18" charset="0"/>
                          </a:rPr>
                          <m:t>1</m:t>
                        </m:r>
                      </m:num>
                      <m:den>
                        <m:r>
                          <a:rPr lang="en-US" altLang="zh-CN" sz="1600" b="0" i="1" dirty="0" smtClean="0">
                            <a:solidFill>
                              <a:schemeClr val="dk1"/>
                            </a:solidFill>
                            <a:latin typeface="Cambria Math" panose="02040503050406030204" pitchFamily="18" charset="0"/>
                          </a:rPr>
                          <m:t>3</m:t>
                        </m:r>
                      </m:den>
                    </m:f>
                    <m:r>
                      <m:rPr>
                        <m:nor/>
                      </m:rPr>
                      <a:rPr lang="en-US" altLang="zh-CN" sz="1600" dirty="0">
                        <a:solidFill>
                          <a:schemeClr val="dk1"/>
                        </a:solidFill>
                        <a:latin typeface="+mn-lt"/>
                      </a:rPr>
                      <m:t>|</m:t>
                    </m:r>
                    <m:r>
                      <m:rPr>
                        <m:nor/>
                      </m:rPr>
                      <a:rPr lang="en-US" altLang="zh-CN" sz="1600" b="0" i="0" dirty="0" smtClean="0">
                        <a:solidFill>
                          <a:schemeClr val="dk1"/>
                        </a:solidFill>
                        <a:latin typeface="+mn-lt"/>
                      </a:rPr>
                      <m:t>0</m:t>
                    </m:r>
                    <m:r>
                      <m:rPr>
                        <m:nor/>
                      </m:rPr>
                      <a:rPr lang="en-US" altLang="zh-CN" sz="1600" dirty="0">
                        <a:solidFill>
                          <a:schemeClr val="dk1"/>
                        </a:solidFill>
                        <a:latin typeface="+mn-lt"/>
                      </a:rPr>
                      <m:t>⟩</m:t>
                    </m:r>
                    <m:r>
                      <a:rPr lang="en-US" altLang="zh-CN" sz="1600" i="1" dirty="0" smtClean="0">
                        <a:solidFill>
                          <a:schemeClr val="dk1"/>
                        </a:solidFill>
                        <a:latin typeface="Cambria Math" panose="02040503050406030204" pitchFamily="18" charset="0"/>
                      </a:rPr>
                      <m:t>+</m:t>
                    </m:r>
                    <m:f>
                      <m:fPr>
                        <m:ctrlPr>
                          <a:rPr lang="en-US" altLang="zh-CN" sz="1600" i="1" dirty="0">
                            <a:latin typeface="Cambria Math" panose="02040503050406030204" pitchFamily="18" charset="0"/>
                          </a:rPr>
                        </m:ctrlPr>
                      </m:fPr>
                      <m:num>
                        <m:r>
                          <a:rPr lang="en-US" altLang="zh-CN" sz="1600" i="1" dirty="0">
                            <a:latin typeface="Cambria Math" panose="02040503050406030204" pitchFamily="18" charset="0"/>
                          </a:rPr>
                          <m:t>1</m:t>
                        </m:r>
                      </m:num>
                      <m:den>
                        <m:r>
                          <a:rPr lang="en-US" altLang="zh-CN" sz="1600" i="1" dirty="0">
                            <a:latin typeface="Cambria Math" panose="02040503050406030204" pitchFamily="18" charset="0"/>
                          </a:rPr>
                          <m:t>3</m:t>
                        </m:r>
                      </m:den>
                    </m:f>
                    <m:r>
                      <m:rPr>
                        <m:nor/>
                      </m:rPr>
                      <a:rPr lang="en-US" altLang="zh-CN" sz="1600" dirty="0">
                        <a:solidFill>
                          <a:schemeClr val="dk1"/>
                        </a:solidFill>
                        <a:latin typeface="+mn-lt"/>
                      </a:rPr>
                      <m:t>|</m:t>
                    </m:r>
                    <m:r>
                      <a:rPr lang="en-US" altLang="zh-CN" sz="1600" b="0" i="1" dirty="0" smtClean="0">
                        <a:solidFill>
                          <a:schemeClr val="dk1"/>
                        </a:solidFill>
                        <a:latin typeface="Cambria Math" panose="02040503050406030204" pitchFamily="18" charset="0"/>
                      </a:rPr>
                      <m:t>1</m:t>
                    </m:r>
                    <m:r>
                      <m:rPr>
                        <m:nor/>
                      </m:rPr>
                      <a:rPr lang="en-US" altLang="zh-CN" sz="1600" dirty="0" smtClean="0">
                        <a:solidFill>
                          <a:schemeClr val="dk1"/>
                        </a:solidFill>
                        <a:latin typeface="+mn-lt"/>
                      </a:rPr>
                      <m:t>⟩</m:t>
                    </m:r>
                    <m:r>
                      <m:rPr>
                        <m:nor/>
                      </m:rPr>
                      <a:rPr lang="en-US" altLang="zh-CN" sz="1600" b="0" i="0" dirty="0" smtClean="0">
                        <a:solidFill>
                          <a:schemeClr val="dk1"/>
                        </a:solidFill>
                        <a:latin typeface="+mn-lt"/>
                      </a:rPr>
                      <m:t> </m:t>
                    </m:r>
                    <m:r>
                      <a:rPr lang="en-US" altLang="zh-CN" sz="1600" i="1" dirty="0">
                        <a:solidFill>
                          <a:schemeClr val="dk1"/>
                        </a:solidFill>
                        <a:latin typeface="Cambria Math" panose="02040503050406030204" pitchFamily="18" charset="0"/>
                      </a:rPr>
                      <m:t>+</m:t>
                    </m:r>
                    <m:f>
                      <m:fPr>
                        <m:ctrlPr>
                          <a:rPr lang="en-US" altLang="zh-CN" sz="1600" i="1" dirty="0">
                            <a:latin typeface="Cambria Math" panose="02040503050406030204" pitchFamily="18" charset="0"/>
                          </a:rPr>
                        </m:ctrlPr>
                      </m:fPr>
                      <m:num>
                        <m:r>
                          <a:rPr lang="en-US" altLang="zh-CN" sz="1600" i="1" dirty="0">
                            <a:latin typeface="Cambria Math" panose="02040503050406030204" pitchFamily="18" charset="0"/>
                          </a:rPr>
                          <m:t>1</m:t>
                        </m:r>
                      </m:num>
                      <m:den>
                        <m:r>
                          <a:rPr lang="en-US" altLang="zh-CN" sz="1600" i="1" dirty="0">
                            <a:latin typeface="Cambria Math" panose="02040503050406030204" pitchFamily="18" charset="0"/>
                          </a:rPr>
                          <m:t>3</m:t>
                        </m:r>
                      </m:den>
                    </m:f>
                    <m:r>
                      <m:rPr>
                        <m:nor/>
                      </m:rPr>
                      <a:rPr lang="en-US" altLang="zh-CN" sz="1600" dirty="0">
                        <a:solidFill>
                          <a:schemeClr val="dk1"/>
                        </a:solidFill>
                        <a:latin typeface="+mn-lt"/>
                      </a:rPr>
                      <m:t>|</m:t>
                    </m:r>
                    <m:r>
                      <a:rPr lang="en-US" altLang="zh-CN" sz="1600" b="0" i="1" dirty="0" smtClean="0">
                        <a:solidFill>
                          <a:schemeClr val="dk1"/>
                        </a:solidFill>
                        <a:latin typeface="Cambria Math" panose="02040503050406030204" pitchFamily="18" charset="0"/>
                      </a:rPr>
                      <m:t>2</m:t>
                    </m:r>
                    <m:r>
                      <m:rPr>
                        <m:nor/>
                      </m:rPr>
                      <a:rPr lang="en-US" altLang="zh-CN" sz="1600" dirty="0">
                        <a:solidFill>
                          <a:schemeClr val="dk1"/>
                        </a:solidFill>
                        <a:latin typeface="+mn-lt"/>
                      </a:rPr>
                      <m:t>⟩</m:t>
                    </m:r>
                  </m:oMath>
                </a14:m>
                <a:endParaRPr lang="zh-CN" altLang="en-US" sz="1600" dirty="0"/>
              </a:p>
            </p:txBody>
          </p:sp>
        </mc:Choice>
        <mc:Fallback xmlns="">
          <p:sp>
            <p:nvSpPr>
              <p:cNvPr id="18" name="标题 1">
                <a:extLst>
                  <a:ext uri="{FF2B5EF4-FFF2-40B4-BE49-F238E27FC236}">
                    <a16:creationId xmlns:a16="http://schemas.microsoft.com/office/drawing/2014/main" id="{A2605335-FF2C-4068-9B7D-9F9C877DBF54}"/>
                  </a:ext>
                </a:extLst>
              </p:cNvPr>
              <p:cNvSpPr txBox="1">
                <a:spLocks noRot="1" noChangeAspect="1" noMove="1" noResize="1" noEditPoints="1" noAdjustHandles="1" noChangeArrowheads="1" noChangeShapeType="1" noTextEdit="1"/>
              </p:cNvSpPr>
              <p:nvPr/>
            </p:nvSpPr>
            <p:spPr>
              <a:xfrm>
                <a:off x="-17455" y="1113132"/>
                <a:ext cx="2570703" cy="834116"/>
              </a:xfrm>
              <a:prstGeom prst="rect">
                <a:avLst/>
              </a:prstGeom>
              <a:blipFill>
                <a:blip r:embed="rId4"/>
                <a:stretch>
                  <a:fillRect/>
                </a:stretch>
              </a:blipFill>
              <a:ln>
                <a:noFill/>
              </a:ln>
            </p:spPr>
            <p:txBody>
              <a:bodyPr/>
              <a:lstStyle/>
              <a:p>
                <a:r>
                  <a:rPr lang="zh-CN" altLang="en-US">
                    <a:noFill/>
                  </a:rPr>
                  <a:t> </a:t>
                </a:r>
              </a:p>
            </p:txBody>
          </p:sp>
        </mc:Fallback>
      </mc:AlternateContent>
      <p:cxnSp>
        <p:nvCxnSpPr>
          <p:cNvPr id="20" name="直接箭头连接符 19">
            <a:extLst>
              <a:ext uri="{FF2B5EF4-FFF2-40B4-BE49-F238E27FC236}">
                <a16:creationId xmlns:a16="http://schemas.microsoft.com/office/drawing/2014/main" id="{276666A8-85DA-44D0-BC4C-F447388CA262}"/>
              </a:ext>
            </a:extLst>
          </p:cNvPr>
          <p:cNvCxnSpPr>
            <a:cxnSpLocks/>
            <a:stCxn id="10" idx="1"/>
          </p:cNvCxnSpPr>
          <p:nvPr/>
        </p:nvCxnSpPr>
        <p:spPr>
          <a:xfrm flipH="1" flipV="1">
            <a:off x="1607419" y="1909208"/>
            <a:ext cx="971394" cy="30111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标题 1">
            <a:extLst>
              <a:ext uri="{FF2B5EF4-FFF2-40B4-BE49-F238E27FC236}">
                <a16:creationId xmlns:a16="http://schemas.microsoft.com/office/drawing/2014/main" id="{475AC01A-D142-45E7-8CB2-632755C3F084}"/>
              </a:ext>
            </a:extLst>
          </p:cNvPr>
          <p:cNvSpPr txBox="1">
            <a:spLocks/>
          </p:cNvSpPr>
          <p:nvPr/>
        </p:nvSpPr>
        <p:spPr>
          <a:xfrm>
            <a:off x="119937" y="2503439"/>
            <a:ext cx="1910994" cy="78814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zh-CN" sz="1600" dirty="0"/>
              <a:t>Bob’s initial choice. Here he chooses door 2, which is represented as</a:t>
            </a:r>
            <a:r>
              <a:rPr lang="en-US" altLang="zh-CN" sz="1600" dirty="0">
                <a:solidFill>
                  <a:schemeClr val="dk1"/>
                </a:solidFill>
              </a:rPr>
              <a:t>|10⟩</a:t>
            </a:r>
            <a:endParaRPr lang="zh-CN" altLang="en-US" sz="1600" dirty="0"/>
          </a:p>
        </p:txBody>
      </p:sp>
      <p:cxnSp>
        <p:nvCxnSpPr>
          <p:cNvPr id="26" name="直接箭头连接符 25">
            <a:extLst>
              <a:ext uri="{FF2B5EF4-FFF2-40B4-BE49-F238E27FC236}">
                <a16:creationId xmlns:a16="http://schemas.microsoft.com/office/drawing/2014/main" id="{CDDF74FC-35C1-4E0B-A04B-AF86C0AD68B5}"/>
              </a:ext>
            </a:extLst>
          </p:cNvPr>
          <p:cNvCxnSpPr>
            <a:cxnSpLocks/>
            <a:stCxn id="11" idx="1"/>
          </p:cNvCxnSpPr>
          <p:nvPr/>
        </p:nvCxnSpPr>
        <p:spPr>
          <a:xfrm flipH="1" flipV="1">
            <a:off x="1780674" y="2955491"/>
            <a:ext cx="798139" cy="14052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标题 1">
            <a:extLst>
              <a:ext uri="{FF2B5EF4-FFF2-40B4-BE49-F238E27FC236}">
                <a16:creationId xmlns:a16="http://schemas.microsoft.com/office/drawing/2014/main" id="{AC1E4477-F466-4340-9319-F6D6E2690B3D}"/>
              </a:ext>
            </a:extLst>
          </p:cNvPr>
          <p:cNvSpPr txBox="1">
            <a:spLocks/>
          </p:cNvSpPr>
          <p:nvPr/>
        </p:nvSpPr>
        <p:spPr>
          <a:xfrm>
            <a:off x="114745" y="3548068"/>
            <a:ext cx="1993188" cy="78814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zh-CN" sz="1600" dirty="0"/>
              <a:t>Alice opens door. Here she opens door 1, which is represented as </a:t>
            </a:r>
            <a:r>
              <a:rPr lang="en-US" altLang="zh-CN" sz="1600" dirty="0">
                <a:solidFill>
                  <a:schemeClr val="dk1"/>
                </a:solidFill>
              </a:rPr>
              <a:t>|01⟩</a:t>
            </a:r>
            <a:endParaRPr lang="zh-CN" altLang="en-US" sz="1600" dirty="0"/>
          </a:p>
        </p:txBody>
      </p:sp>
      <p:cxnSp>
        <p:nvCxnSpPr>
          <p:cNvPr id="43" name="直接箭头连接符 42">
            <a:extLst>
              <a:ext uri="{FF2B5EF4-FFF2-40B4-BE49-F238E27FC236}">
                <a16:creationId xmlns:a16="http://schemas.microsoft.com/office/drawing/2014/main" id="{9AD93169-5947-4C1B-A8A1-CF118D9F6CED}"/>
              </a:ext>
            </a:extLst>
          </p:cNvPr>
          <p:cNvCxnSpPr>
            <a:cxnSpLocks/>
            <a:stCxn id="12" idx="1"/>
          </p:cNvCxnSpPr>
          <p:nvPr/>
        </p:nvCxnSpPr>
        <p:spPr>
          <a:xfrm flipH="1" flipV="1">
            <a:off x="1727447" y="3925635"/>
            <a:ext cx="851366" cy="4579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标题 1">
                <a:extLst>
                  <a:ext uri="{FF2B5EF4-FFF2-40B4-BE49-F238E27FC236}">
                    <a16:creationId xmlns:a16="http://schemas.microsoft.com/office/drawing/2014/main" id="{7BAC96B8-6459-4310-A350-D053AFE88BFC}"/>
                  </a:ext>
                </a:extLst>
              </p:cNvPr>
              <p:cNvSpPr txBox="1">
                <a:spLocks/>
              </p:cNvSpPr>
              <p:nvPr/>
            </p:nvSpPr>
            <p:spPr>
              <a:xfrm>
                <a:off x="78840" y="4846836"/>
                <a:ext cx="1701834" cy="78814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zh-CN" sz="1600" dirty="0"/>
                  <a:t>Bob’s choice of switching or not. Here he chose </a:t>
                </a:r>
                <a14:m>
                  <m:oMath xmlns:m="http://schemas.openxmlformats.org/officeDocument/2006/math">
                    <m:f>
                      <m:fPr>
                        <m:ctrlPr>
                          <a:rPr lang="en-US" altLang="zh-CN" sz="1600" i="1" dirty="0">
                            <a:latin typeface="Cambria Math" panose="02040503050406030204" pitchFamily="18" charset="0"/>
                          </a:rPr>
                        </m:ctrlPr>
                      </m:fPr>
                      <m:num>
                        <m:r>
                          <a:rPr lang="en-US" altLang="zh-CN" sz="1600" i="1" dirty="0">
                            <a:latin typeface="Cambria Math" panose="02040503050406030204" pitchFamily="18" charset="0"/>
                          </a:rPr>
                          <m:t>1</m:t>
                        </m:r>
                      </m:num>
                      <m:den>
                        <m:r>
                          <a:rPr lang="en-US" altLang="zh-CN" sz="1600" b="0" i="1" dirty="0" smtClean="0">
                            <a:latin typeface="Cambria Math" panose="02040503050406030204" pitchFamily="18" charset="0"/>
                          </a:rPr>
                          <m:t>2</m:t>
                        </m:r>
                      </m:den>
                    </m:f>
                    <m:r>
                      <a:rPr lang="zh-CN" altLang="ar-AE" sz="1600" b="0" i="1" smtClean="0">
                        <a:solidFill>
                          <a:schemeClr val="dk1"/>
                        </a:solidFill>
                        <a:latin typeface="Cambria Math" panose="02040503050406030204" pitchFamily="18" charset="0"/>
                      </a:rPr>
                      <m:t>𝐼</m:t>
                    </m:r>
                    <m:r>
                      <a:rPr lang="zh-CN" altLang="ar-AE" sz="1600" b="0" i="1" smtClean="0">
                        <a:solidFill>
                          <a:schemeClr val="dk1"/>
                        </a:solidFill>
                        <a:latin typeface="Cambria Math" panose="02040503050406030204" pitchFamily="18" charset="0"/>
                      </a:rPr>
                      <m:t>−</m:t>
                    </m:r>
                    <m:r>
                      <a:rPr lang="zh-CN" altLang="ar-AE" sz="1600" b="0" i="1" smtClean="0">
                        <a:solidFill>
                          <a:schemeClr val="dk1"/>
                        </a:solidFill>
                        <a:latin typeface="Cambria Math" panose="02040503050406030204" pitchFamily="18" charset="0"/>
                      </a:rPr>
                      <m:t>𝑖</m:t>
                    </m:r>
                    <m:f>
                      <m:fPr>
                        <m:ctrlPr>
                          <a:rPr lang="en-US" altLang="zh-CN" sz="1600" i="1" dirty="0">
                            <a:latin typeface="Cambria Math" panose="02040503050406030204" pitchFamily="18" charset="0"/>
                          </a:rPr>
                        </m:ctrlPr>
                      </m:fPr>
                      <m:num>
                        <m:r>
                          <a:rPr lang="en-US" altLang="zh-CN" sz="1600" i="1" dirty="0">
                            <a:latin typeface="Cambria Math" panose="02040503050406030204" pitchFamily="18" charset="0"/>
                          </a:rPr>
                          <m:t>1</m:t>
                        </m:r>
                      </m:num>
                      <m:den>
                        <m:r>
                          <a:rPr lang="en-US" altLang="zh-CN" sz="1600" i="1" dirty="0">
                            <a:latin typeface="Cambria Math" panose="02040503050406030204" pitchFamily="18" charset="0"/>
                          </a:rPr>
                          <m:t>2</m:t>
                        </m:r>
                      </m:den>
                    </m:f>
                    <m:r>
                      <a:rPr lang="zh-CN" altLang="ar-AE" sz="1600" b="0" i="1" smtClean="0">
                        <a:solidFill>
                          <a:schemeClr val="dk1"/>
                        </a:solidFill>
                        <a:latin typeface="Cambria Math" panose="02040503050406030204" pitchFamily="18" charset="0"/>
                      </a:rPr>
                      <m:t>𝑋</m:t>
                    </m:r>
                  </m:oMath>
                </a14:m>
                <a:r>
                  <a:rPr lang="en-US" altLang="zh-CN" sz="1600" dirty="0"/>
                  <a:t> </a:t>
                </a:r>
                <a:endParaRPr lang="zh-CN" altLang="en-US" sz="1600" dirty="0"/>
              </a:p>
            </p:txBody>
          </p:sp>
        </mc:Choice>
        <mc:Fallback xmlns="">
          <p:sp>
            <p:nvSpPr>
              <p:cNvPr id="46" name="标题 1">
                <a:extLst>
                  <a:ext uri="{FF2B5EF4-FFF2-40B4-BE49-F238E27FC236}">
                    <a16:creationId xmlns:a16="http://schemas.microsoft.com/office/drawing/2014/main" id="{7BAC96B8-6459-4310-A350-D053AFE88BFC}"/>
                  </a:ext>
                </a:extLst>
              </p:cNvPr>
              <p:cNvSpPr txBox="1">
                <a:spLocks noRot="1" noChangeAspect="1" noMove="1" noResize="1" noEditPoints="1" noAdjustHandles="1" noChangeArrowheads="1" noChangeShapeType="1" noTextEdit="1"/>
              </p:cNvSpPr>
              <p:nvPr/>
            </p:nvSpPr>
            <p:spPr>
              <a:xfrm>
                <a:off x="78840" y="4846836"/>
                <a:ext cx="1701834" cy="788142"/>
              </a:xfrm>
              <a:prstGeom prst="rect">
                <a:avLst/>
              </a:prstGeom>
              <a:blipFill>
                <a:blip r:embed="rId5"/>
                <a:stretch>
                  <a:fillRect l="-2151" t="-22481" r="-2151" b="-18605"/>
                </a:stretch>
              </a:blipFill>
              <a:ln>
                <a:noFill/>
              </a:ln>
            </p:spPr>
            <p:txBody>
              <a:bodyPr/>
              <a:lstStyle/>
              <a:p>
                <a:r>
                  <a:rPr lang="zh-CN" altLang="en-US">
                    <a:noFill/>
                  </a:rPr>
                  <a:t> </a:t>
                </a:r>
              </a:p>
            </p:txBody>
          </p:sp>
        </mc:Fallback>
      </mc:AlternateContent>
      <p:cxnSp>
        <p:nvCxnSpPr>
          <p:cNvPr id="50" name="直接箭头连接符 49">
            <a:extLst>
              <a:ext uri="{FF2B5EF4-FFF2-40B4-BE49-F238E27FC236}">
                <a16:creationId xmlns:a16="http://schemas.microsoft.com/office/drawing/2014/main" id="{8DC3EBD5-57AE-4B42-BFF7-DAE6A8A262AE}"/>
              </a:ext>
            </a:extLst>
          </p:cNvPr>
          <p:cNvCxnSpPr>
            <a:cxnSpLocks/>
            <a:stCxn id="13" idx="1"/>
          </p:cNvCxnSpPr>
          <p:nvPr/>
        </p:nvCxnSpPr>
        <p:spPr>
          <a:xfrm flipH="1">
            <a:off x="1691797" y="4645947"/>
            <a:ext cx="887016" cy="44669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a:extLst>
              <a:ext uri="{FF2B5EF4-FFF2-40B4-BE49-F238E27FC236}">
                <a16:creationId xmlns:a16="http://schemas.microsoft.com/office/drawing/2014/main" id="{E52C6AD2-BFC2-4535-8D83-0596A9AD2E21}"/>
              </a:ext>
            </a:extLst>
          </p:cNvPr>
          <p:cNvSpPr/>
          <p:nvPr/>
        </p:nvSpPr>
        <p:spPr>
          <a:xfrm>
            <a:off x="10212836" y="4839129"/>
            <a:ext cx="511520" cy="788142"/>
          </a:xfrm>
          <a:prstGeom prst="rect">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55" name="直接箭头连接符 54">
            <a:extLst>
              <a:ext uri="{FF2B5EF4-FFF2-40B4-BE49-F238E27FC236}">
                <a16:creationId xmlns:a16="http://schemas.microsoft.com/office/drawing/2014/main" id="{A1C56693-3C88-48FA-A2F0-AD980D233F5A}"/>
              </a:ext>
            </a:extLst>
          </p:cNvPr>
          <p:cNvCxnSpPr>
            <a:cxnSpLocks/>
            <a:stCxn id="54" idx="2"/>
          </p:cNvCxnSpPr>
          <p:nvPr/>
        </p:nvCxnSpPr>
        <p:spPr>
          <a:xfrm>
            <a:off x="10468596" y="5627271"/>
            <a:ext cx="0" cy="24012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标题 1">
            <a:extLst>
              <a:ext uri="{FF2B5EF4-FFF2-40B4-BE49-F238E27FC236}">
                <a16:creationId xmlns:a16="http://schemas.microsoft.com/office/drawing/2014/main" id="{250912E9-3D20-4701-AF81-C6C3123F1183}"/>
              </a:ext>
            </a:extLst>
          </p:cNvPr>
          <p:cNvSpPr txBox="1">
            <a:spLocks/>
          </p:cNvSpPr>
          <p:nvPr/>
        </p:nvSpPr>
        <p:spPr>
          <a:xfrm>
            <a:off x="9685479" y="5809860"/>
            <a:ext cx="1815642" cy="78814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zh-CN" sz="1600" dirty="0"/>
              <a:t>Measurement. Alice wins if got 0, Bob wins if got 1.</a:t>
            </a:r>
            <a:endParaRPr lang="zh-CN" altLang="en-US" sz="1600" dirty="0"/>
          </a:p>
        </p:txBody>
      </p:sp>
      <p:cxnSp>
        <p:nvCxnSpPr>
          <p:cNvPr id="60" name="直接箭头连接符 59">
            <a:extLst>
              <a:ext uri="{FF2B5EF4-FFF2-40B4-BE49-F238E27FC236}">
                <a16:creationId xmlns:a16="http://schemas.microsoft.com/office/drawing/2014/main" id="{DF41D6C6-0C08-4A70-AE16-4D4E4BFE763D}"/>
              </a:ext>
            </a:extLst>
          </p:cNvPr>
          <p:cNvCxnSpPr>
            <a:cxnSpLocks/>
            <a:stCxn id="17" idx="2"/>
          </p:cNvCxnSpPr>
          <p:nvPr/>
        </p:nvCxnSpPr>
        <p:spPr>
          <a:xfrm flipH="1">
            <a:off x="6667500" y="5359399"/>
            <a:ext cx="683822" cy="45046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标题 1">
            <a:extLst>
              <a:ext uri="{FF2B5EF4-FFF2-40B4-BE49-F238E27FC236}">
                <a16:creationId xmlns:a16="http://schemas.microsoft.com/office/drawing/2014/main" id="{60D97125-377B-4B2F-ADF8-D0A36BB176C4}"/>
              </a:ext>
            </a:extLst>
          </p:cNvPr>
          <p:cNvSpPr txBox="1">
            <a:spLocks/>
          </p:cNvSpPr>
          <p:nvPr/>
        </p:nvSpPr>
        <p:spPr>
          <a:xfrm>
            <a:off x="1898651" y="5883650"/>
            <a:ext cx="7363495" cy="78814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zh-CN" sz="1600" dirty="0"/>
              <a:t>Mapping the ball’s state after Alice and Bob making decisions to a single qubit, where </a:t>
            </a:r>
            <a:r>
              <a:rPr lang="en-US" altLang="zh-CN" sz="1600" b="0" i="0" u="none" strike="noStrike" cap="none" dirty="0">
                <a:solidFill>
                  <a:schemeClr val="dk1"/>
                </a:solidFill>
                <a:latin typeface="+mn-lt"/>
                <a:sym typeface="Arial"/>
              </a:rPr>
              <a:t>|0⟩ represents Bob’s initial choice and |1⟩ represents the </a:t>
            </a:r>
            <a:r>
              <a:rPr lang="en-US" altLang="zh-CN" sz="1600" dirty="0">
                <a:latin typeface="+mn-lt"/>
              </a:rPr>
              <a:t>remaining door, and use CNOT gate as a classical XOR gate to compare to Bob’s switching decision. Can consider it as three sets of conditional statements</a:t>
            </a:r>
            <a:endParaRPr lang="zh-CN" altLang="en-US" sz="1600" dirty="0"/>
          </a:p>
        </p:txBody>
      </p:sp>
      <p:sp>
        <p:nvSpPr>
          <p:cNvPr id="65" name="矩形 64">
            <a:extLst>
              <a:ext uri="{FF2B5EF4-FFF2-40B4-BE49-F238E27FC236}">
                <a16:creationId xmlns:a16="http://schemas.microsoft.com/office/drawing/2014/main" id="{FC5F797B-0998-4066-8659-99C9B887C429}"/>
              </a:ext>
            </a:extLst>
          </p:cNvPr>
          <p:cNvSpPr/>
          <p:nvPr/>
        </p:nvSpPr>
        <p:spPr>
          <a:xfrm>
            <a:off x="8335976" y="155083"/>
            <a:ext cx="315887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Note: This circuit embraces high-level programming techniques, and it can definitely be optimized a lot!</a:t>
            </a:r>
            <a:endParaRPr lang="zh-CN" altLang="en-US" dirty="0"/>
          </a:p>
        </p:txBody>
      </p:sp>
    </p:spTree>
    <p:extLst>
      <p:ext uri="{BB962C8B-B14F-4D97-AF65-F5344CB8AC3E}">
        <p14:creationId xmlns:p14="http://schemas.microsoft.com/office/powerpoint/2010/main" val="1973936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41A54C-C53E-4426-B14E-5252D6AE6A8E}"/>
              </a:ext>
            </a:extLst>
          </p:cNvPr>
          <p:cNvSpPr>
            <a:spLocks noGrp="1"/>
          </p:cNvSpPr>
          <p:nvPr>
            <p:ph type="title"/>
          </p:nvPr>
        </p:nvSpPr>
        <p:spPr>
          <a:xfrm>
            <a:off x="838199" y="-86938"/>
            <a:ext cx="6394807" cy="1325563"/>
          </a:xfrm>
        </p:spPr>
        <p:txBody>
          <a:bodyPr/>
          <a:lstStyle/>
          <a:p>
            <a:r>
              <a:rPr lang="en-US" altLang="zh-CN" b="1" dirty="0"/>
              <a:t>User Interface</a:t>
            </a:r>
            <a:endParaRPr lang="zh-CN" altLang="en-US" b="1" dirty="0"/>
          </a:p>
        </p:txBody>
      </p:sp>
      <p:sp>
        <p:nvSpPr>
          <p:cNvPr id="6" name="标题 1">
            <a:extLst>
              <a:ext uri="{FF2B5EF4-FFF2-40B4-BE49-F238E27FC236}">
                <a16:creationId xmlns:a16="http://schemas.microsoft.com/office/drawing/2014/main" id="{724A8567-9BAD-4937-ADC7-DE10450B7349}"/>
              </a:ext>
            </a:extLst>
          </p:cNvPr>
          <p:cNvSpPr txBox="1">
            <a:spLocks/>
          </p:cNvSpPr>
          <p:nvPr/>
        </p:nvSpPr>
        <p:spPr>
          <a:xfrm>
            <a:off x="838199" y="688859"/>
            <a:ext cx="2778303" cy="834116"/>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zh-CN" sz="2000" b="1" dirty="0"/>
              <a:t>This is a short video!</a:t>
            </a:r>
            <a:endParaRPr lang="zh-CN" altLang="en-US" sz="2000" b="1" dirty="0"/>
          </a:p>
        </p:txBody>
      </p:sp>
      <p:pic>
        <p:nvPicPr>
          <p:cNvPr id="7" name="Quantum Monty Hall Problem">
            <a:hlinkClick r:id="" action="ppaction://media"/>
            <a:extLst>
              <a:ext uri="{FF2B5EF4-FFF2-40B4-BE49-F238E27FC236}">
                <a16:creationId xmlns:a16="http://schemas.microsoft.com/office/drawing/2014/main" id="{700179B5-FD85-439D-B05B-26BB0AFB8915}"/>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730892" y="1375881"/>
            <a:ext cx="10730216" cy="5365108"/>
          </a:xfrm>
          <a:prstGeom prst="rect">
            <a:avLst/>
          </a:prstGeom>
        </p:spPr>
      </p:pic>
    </p:spTree>
    <p:extLst>
      <p:ext uri="{BB962C8B-B14F-4D97-AF65-F5344CB8AC3E}">
        <p14:creationId xmlns:p14="http://schemas.microsoft.com/office/powerpoint/2010/main" val="2586692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5333"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809332-F9F6-4209-B444-FAC32AE8C6D1}"/>
              </a:ext>
            </a:extLst>
          </p:cNvPr>
          <p:cNvSpPr>
            <a:spLocks noGrp="1"/>
          </p:cNvSpPr>
          <p:nvPr>
            <p:ph type="title"/>
          </p:nvPr>
        </p:nvSpPr>
        <p:spPr>
          <a:xfrm>
            <a:off x="280008" y="-318785"/>
            <a:ext cx="10515600" cy="1325563"/>
          </a:xfrm>
        </p:spPr>
        <p:txBody>
          <a:bodyPr/>
          <a:lstStyle/>
          <a:p>
            <a:r>
              <a:rPr lang="en-US" altLang="zh-CN" b="1" dirty="0"/>
              <a:t>Bob’s strategy</a:t>
            </a:r>
            <a:endParaRPr lang="zh-CN" altLang="en-US" b="1" dirty="0"/>
          </a:p>
        </p:txBody>
      </p:sp>
      <p:sp>
        <p:nvSpPr>
          <p:cNvPr id="5" name="文本框 4">
            <a:extLst>
              <a:ext uri="{FF2B5EF4-FFF2-40B4-BE49-F238E27FC236}">
                <a16:creationId xmlns:a16="http://schemas.microsoft.com/office/drawing/2014/main" id="{B937FA58-07DA-4ADB-8C21-5AA2EF33B464}"/>
              </a:ext>
            </a:extLst>
          </p:cNvPr>
          <p:cNvSpPr txBox="1"/>
          <p:nvPr/>
        </p:nvSpPr>
        <p:spPr>
          <a:xfrm>
            <a:off x="190430" y="4238090"/>
            <a:ext cx="1479478" cy="1200329"/>
          </a:xfrm>
          <a:prstGeom prst="rect">
            <a:avLst/>
          </a:prstGeom>
          <a:noFill/>
        </p:spPr>
        <p:txBody>
          <a:bodyPr wrap="square" rtlCol="0">
            <a:spAutoFit/>
          </a:bodyPr>
          <a:lstStyle/>
          <a:p>
            <a:r>
              <a:rPr lang="en-US" altLang="zh-CN" sz="2400" dirty="0"/>
              <a:t>Bob’s</a:t>
            </a:r>
          </a:p>
          <a:p>
            <a:r>
              <a:rPr lang="en-US" altLang="zh-CN" sz="2400" dirty="0"/>
              <a:t>classical strategy</a:t>
            </a:r>
            <a:endParaRPr lang="zh-CN" altLang="en-US" sz="2400" dirty="0"/>
          </a:p>
        </p:txBody>
      </p:sp>
      <p:cxnSp>
        <p:nvCxnSpPr>
          <p:cNvPr id="7" name="直接箭头连接符 6">
            <a:extLst>
              <a:ext uri="{FF2B5EF4-FFF2-40B4-BE49-F238E27FC236}">
                <a16:creationId xmlns:a16="http://schemas.microsoft.com/office/drawing/2014/main" id="{A53C3E77-90CD-46DC-9BFF-4F522C652A69}"/>
              </a:ext>
            </a:extLst>
          </p:cNvPr>
          <p:cNvCxnSpPr>
            <a:cxnSpLocks/>
            <a:stCxn id="5" idx="3"/>
            <a:endCxn id="10" idx="1"/>
          </p:cNvCxnSpPr>
          <p:nvPr/>
        </p:nvCxnSpPr>
        <p:spPr>
          <a:xfrm flipV="1">
            <a:off x="1669908" y="3795274"/>
            <a:ext cx="1222731" cy="1042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AC57712B-A679-4540-B1F0-1594A94EDE38}"/>
                  </a:ext>
                </a:extLst>
              </p:cNvPr>
              <p:cNvSpPr txBox="1"/>
              <p:nvPr/>
            </p:nvSpPr>
            <p:spPr>
              <a:xfrm>
                <a:off x="2892639" y="3564441"/>
                <a:ext cx="202273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m:rPr>
                              <m:nor/>
                            </m:rPr>
                            <a:rPr lang="zh-CN" altLang="en-US" sz="2400" b="1"/>
                            <m:t>∃</m:t>
                          </m:r>
                          <m:sSub>
                            <m:sSubPr>
                              <m:ctrlPr>
                                <a:rPr lang="en-US" altLang="zh-CN" sz="2400" i="1">
                                  <a:solidFill>
                                    <a:schemeClr val="dk1"/>
                                  </a:solidFill>
                                  <a:latin typeface="Cambria Math" panose="02040503050406030204" pitchFamily="18" charset="0"/>
                                  <a:ea typeface="Cambria Math" panose="02040503050406030204" pitchFamily="18" charset="0"/>
                                </a:rPr>
                              </m:ctrlPr>
                            </m:sSubPr>
                            <m:e>
                              <m:r>
                                <a:rPr lang="en-US" altLang="zh-CN" sz="2400" i="1">
                                  <a:solidFill>
                                    <a:schemeClr val="dk1"/>
                                  </a:solidFill>
                                  <a:latin typeface="Cambria Math" panose="02040503050406030204" pitchFamily="18" charset="0"/>
                                  <a:ea typeface="Cambria Math" panose="02040503050406030204" pitchFamily="18" charset="0"/>
                                </a:rPr>
                                <m:t>𝑝</m:t>
                              </m:r>
                            </m:e>
                            <m:sub>
                              <m:r>
                                <a:rPr lang="en-US" altLang="zh-CN" sz="2400" i="1">
                                  <a:solidFill>
                                    <a:schemeClr val="dk1"/>
                                  </a:solidFill>
                                  <a:latin typeface="Cambria Math" panose="02040503050406030204" pitchFamily="18" charset="0"/>
                                  <a:ea typeface="Cambria Math" panose="02040503050406030204" pitchFamily="18" charset="0"/>
                                </a:rPr>
                                <m:t>𝑖</m:t>
                              </m:r>
                            </m:sub>
                          </m:sSub>
                          <m:r>
                            <a:rPr lang="en-US" altLang="zh-CN" sz="2400" b="0" i="1" smtClean="0">
                              <a:solidFill>
                                <a:schemeClr val="dk1"/>
                              </a:solidFill>
                              <a:latin typeface="Cambria Math" panose="02040503050406030204" pitchFamily="18" charset="0"/>
                              <a:ea typeface="Cambria Math" panose="02040503050406030204" pitchFamily="18" charset="0"/>
                            </a:rPr>
                            <m:t>(</m:t>
                          </m:r>
                          <m:r>
                            <a:rPr lang="en-US" altLang="zh-CN" sz="2400" i="1">
                              <a:solidFill>
                                <a:schemeClr val="dk1"/>
                              </a:solidFill>
                              <a:latin typeface="Cambria Math" panose="02040503050406030204" pitchFamily="18" charset="0"/>
                              <a:ea typeface="Cambria Math" panose="02040503050406030204" pitchFamily="18" charset="0"/>
                            </a:rPr>
                            <m:t>𝑝</m:t>
                          </m:r>
                        </m:e>
                        <m:sub>
                          <m:r>
                            <a:rPr lang="en-US" altLang="zh-CN" sz="2400" b="0" i="1" smtClean="0">
                              <a:solidFill>
                                <a:schemeClr val="dk1"/>
                              </a:solidFill>
                              <a:latin typeface="Cambria Math" panose="02040503050406030204" pitchFamily="18" charset="0"/>
                              <a:ea typeface="Cambria Math" panose="02040503050406030204" pitchFamily="18" charset="0"/>
                            </a:rPr>
                            <m:t>𝑖</m:t>
                          </m:r>
                        </m:sub>
                      </m:sSub>
                      <m:r>
                        <a:rPr lang="en-US" altLang="zh-CN" sz="2400" b="0" i="1" smtClean="0">
                          <a:solidFill>
                            <a:schemeClr val="dk1"/>
                          </a:solidFill>
                          <a:latin typeface="Cambria Math" panose="02040503050406030204" pitchFamily="18" charset="0"/>
                          <a:ea typeface="Cambria Math" panose="02040503050406030204" pitchFamily="18" charset="0"/>
                        </a:rPr>
                        <m:t> </m:t>
                      </m:r>
                      <m:r>
                        <a:rPr lang="zh-CN" altLang="en-US" sz="2400" i="1">
                          <a:solidFill>
                            <a:schemeClr val="dk1"/>
                          </a:solidFill>
                          <a:latin typeface="Cambria Math" panose="02040503050406030204" pitchFamily="18" charset="0"/>
                          <a:ea typeface="Cambria Math" panose="02040503050406030204" pitchFamily="18" charset="0"/>
                        </a:rPr>
                        <m:t>≥</m:t>
                      </m:r>
                      <m:r>
                        <a:rPr lang="en-US" altLang="zh-CN" sz="2400" b="0" i="1" smtClean="0">
                          <a:solidFill>
                            <a:schemeClr val="dk1"/>
                          </a:solidFill>
                          <a:latin typeface="Cambria Math" panose="02040503050406030204" pitchFamily="18" charset="0"/>
                          <a:ea typeface="Cambria Math" panose="02040503050406030204" pitchFamily="18" charset="0"/>
                        </a:rPr>
                        <m:t>0.5</m:t>
                      </m:r>
                      <m:r>
                        <a:rPr lang="en-US" altLang="zh-CN" sz="2400" b="0" i="1" smtClean="0">
                          <a:solidFill>
                            <a:schemeClr val="dk1"/>
                          </a:solidFill>
                          <a:latin typeface="Cambria Math" panose="02040503050406030204" pitchFamily="18" charset="0"/>
                          <a:ea typeface="Cambria Math" panose="02040503050406030204" pitchFamily="18" charset="0"/>
                        </a:rPr>
                        <m:t>)</m:t>
                      </m:r>
                    </m:oMath>
                  </m:oMathPara>
                </a14:m>
                <a:endParaRPr lang="zh-CN" altLang="en-US" sz="2400" dirty="0"/>
              </a:p>
            </p:txBody>
          </p:sp>
        </mc:Choice>
        <mc:Fallback>
          <p:sp>
            <p:nvSpPr>
              <p:cNvPr id="10" name="文本框 9">
                <a:extLst>
                  <a:ext uri="{FF2B5EF4-FFF2-40B4-BE49-F238E27FC236}">
                    <a16:creationId xmlns:a16="http://schemas.microsoft.com/office/drawing/2014/main" id="{AC57712B-A679-4540-B1F0-1594A94EDE38}"/>
                  </a:ext>
                </a:extLst>
              </p:cNvPr>
              <p:cNvSpPr txBox="1">
                <a:spLocks noRot="1" noChangeAspect="1" noMove="1" noResize="1" noEditPoints="1" noAdjustHandles="1" noChangeArrowheads="1" noChangeShapeType="1" noTextEdit="1"/>
              </p:cNvSpPr>
              <p:nvPr/>
            </p:nvSpPr>
            <p:spPr>
              <a:xfrm>
                <a:off x="2892639" y="3564441"/>
                <a:ext cx="2022730" cy="461665"/>
              </a:xfrm>
              <a:prstGeom prst="rect">
                <a:avLst/>
              </a:prstGeom>
              <a:blipFill>
                <a:blip r:embed="rId3"/>
                <a:stretch>
                  <a:fillRect b="-2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8FD6D340-6EC2-41A8-AE6D-54BA9411B219}"/>
                  </a:ext>
                </a:extLst>
              </p:cNvPr>
              <p:cNvSpPr txBox="1"/>
              <p:nvPr/>
            </p:nvSpPr>
            <p:spPr>
              <a:xfrm>
                <a:off x="2892639" y="5878321"/>
                <a:ext cx="212675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zh-CN" altLang="en-US" sz="2400" dirty="0">
                          <a:latin typeface="Cambria Math" panose="02040503050406030204" pitchFamily="18" charset="0"/>
                        </a:rPr>
                        <m:t>∀</m:t>
                      </m:r>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i="1">
                              <a:solidFill>
                                <a:schemeClr val="dk1"/>
                              </a:solidFill>
                              <a:latin typeface="Cambria Math" panose="02040503050406030204" pitchFamily="18" charset="0"/>
                              <a:ea typeface="Cambria Math" panose="02040503050406030204" pitchFamily="18" charset="0"/>
                            </a:rPr>
                            <m:t>𝑝</m:t>
                          </m:r>
                        </m:e>
                        <m:sub>
                          <m:r>
                            <a:rPr lang="en-US" altLang="zh-CN" sz="2400" b="0" i="1" smtClean="0">
                              <a:solidFill>
                                <a:schemeClr val="dk1"/>
                              </a:solidFill>
                              <a:latin typeface="Cambria Math" panose="02040503050406030204" pitchFamily="18" charset="0"/>
                              <a:ea typeface="Cambria Math" panose="02040503050406030204" pitchFamily="18" charset="0"/>
                            </a:rPr>
                            <m:t>𝑖</m:t>
                          </m:r>
                        </m:sub>
                      </m:sSub>
                      <m:r>
                        <a:rPr lang="en-US" altLang="zh-CN" sz="2400" b="0" i="1" smtClean="0">
                          <a:solidFill>
                            <a:schemeClr val="dk1"/>
                          </a:solidFill>
                          <a:latin typeface="Cambria Math" panose="02040503050406030204" pitchFamily="18" charset="0"/>
                          <a:ea typeface="Cambria Math" panose="02040503050406030204" pitchFamily="18" charset="0"/>
                        </a:rPr>
                        <m:t>(</m:t>
                      </m:r>
                      <m:sSub>
                        <m:sSubPr>
                          <m:ctrlPr>
                            <a:rPr lang="en-US" altLang="zh-CN" sz="2400" i="1">
                              <a:solidFill>
                                <a:schemeClr val="dk1"/>
                              </a:solidFill>
                              <a:latin typeface="Cambria Math" panose="02040503050406030204" pitchFamily="18" charset="0"/>
                              <a:ea typeface="Cambria Math" panose="02040503050406030204" pitchFamily="18" charset="0"/>
                            </a:rPr>
                          </m:ctrlPr>
                        </m:sSubPr>
                        <m:e>
                          <m:r>
                            <a:rPr lang="en-US" altLang="zh-CN" sz="2400" i="1">
                              <a:solidFill>
                                <a:schemeClr val="dk1"/>
                              </a:solidFill>
                              <a:latin typeface="Cambria Math" panose="02040503050406030204" pitchFamily="18" charset="0"/>
                              <a:ea typeface="Cambria Math" panose="02040503050406030204" pitchFamily="18" charset="0"/>
                            </a:rPr>
                            <m:t>𝑝</m:t>
                          </m:r>
                        </m:e>
                        <m:sub>
                          <m:r>
                            <a:rPr lang="en-US" altLang="zh-CN" sz="2400" i="1">
                              <a:solidFill>
                                <a:schemeClr val="dk1"/>
                              </a:solidFill>
                              <a:latin typeface="Cambria Math" panose="02040503050406030204" pitchFamily="18" charset="0"/>
                              <a:ea typeface="Cambria Math" panose="02040503050406030204" pitchFamily="18" charset="0"/>
                            </a:rPr>
                            <m:t>𝑖</m:t>
                          </m:r>
                        </m:sub>
                      </m:sSub>
                      <m:r>
                        <a:rPr lang="en-US" altLang="zh-CN" sz="2400" b="0" i="1" smtClean="0">
                          <a:solidFill>
                            <a:schemeClr val="dk1"/>
                          </a:solidFill>
                          <a:latin typeface="Cambria Math" panose="02040503050406030204" pitchFamily="18" charset="0"/>
                          <a:ea typeface="Cambria Math" panose="02040503050406030204" pitchFamily="18" charset="0"/>
                        </a:rPr>
                        <m:t>&lt;0.5) </m:t>
                      </m:r>
                    </m:oMath>
                  </m:oMathPara>
                </a14:m>
                <a:endParaRPr lang="zh-CN" altLang="en-US" sz="2400" dirty="0"/>
              </a:p>
            </p:txBody>
          </p:sp>
        </mc:Choice>
        <mc:Fallback xmlns="">
          <p:sp>
            <p:nvSpPr>
              <p:cNvPr id="11" name="文本框 10">
                <a:extLst>
                  <a:ext uri="{FF2B5EF4-FFF2-40B4-BE49-F238E27FC236}">
                    <a16:creationId xmlns:a16="http://schemas.microsoft.com/office/drawing/2014/main" id="{8FD6D340-6EC2-41A8-AE6D-54BA9411B219}"/>
                  </a:ext>
                </a:extLst>
              </p:cNvPr>
              <p:cNvSpPr txBox="1">
                <a:spLocks noRot="1" noChangeAspect="1" noMove="1" noResize="1" noEditPoints="1" noAdjustHandles="1" noChangeArrowheads="1" noChangeShapeType="1" noTextEdit="1"/>
              </p:cNvSpPr>
              <p:nvPr/>
            </p:nvSpPr>
            <p:spPr>
              <a:xfrm>
                <a:off x="2892639" y="5878321"/>
                <a:ext cx="2126752" cy="461665"/>
              </a:xfrm>
              <a:prstGeom prst="rect">
                <a:avLst/>
              </a:prstGeom>
              <a:blipFill>
                <a:blip r:embed="rId4"/>
                <a:stretch>
                  <a:fillRect b="-19737"/>
                </a:stretch>
              </a:blipFill>
            </p:spPr>
            <p:txBody>
              <a:bodyPr/>
              <a:lstStyle/>
              <a:p>
                <a:r>
                  <a:rPr lang="zh-CN" altLang="en-US">
                    <a:noFill/>
                  </a:rPr>
                  <a:t> </a:t>
                </a:r>
              </a:p>
            </p:txBody>
          </p:sp>
        </mc:Fallback>
      </mc:AlternateContent>
      <p:cxnSp>
        <p:nvCxnSpPr>
          <p:cNvPr id="13" name="直接箭头连接符 12">
            <a:extLst>
              <a:ext uri="{FF2B5EF4-FFF2-40B4-BE49-F238E27FC236}">
                <a16:creationId xmlns:a16="http://schemas.microsoft.com/office/drawing/2014/main" id="{3DFB34A9-91E1-42BE-8D22-025A3812CC71}"/>
              </a:ext>
            </a:extLst>
          </p:cNvPr>
          <p:cNvCxnSpPr>
            <a:cxnSpLocks/>
            <a:stCxn id="5" idx="3"/>
            <a:endCxn id="11" idx="1"/>
          </p:cNvCxnSpPr>
          <p:nvPr/>
        </p:nvCxnSpPr>
        <p:spPr>
          <a:xfrm>
            <a:off x="1669908" y="4838255"/>
            <a:ext cx="1222731" cy="1270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10100A11-85FC-4B83-989A-F77BEE044E5B}"/>
              </a:ext>
            </a:extLst>
          </p:cNvPr>
          <p:cNvSpPr txBox="1"/>
          <p:nvPr/>
        </p:nvSpPr>
        <p:spPr>
          <a:xfrm>
            <a:off x="1834400" y="3318553"/>
            <a:ext cx="184731" cy="307777"/>
          </a:xfrm>
          <a:prstGeom prst="rect">
            <a:avLst/>
          </a:prstGeom>
          <a:noFill/>
        </p:spPr>
        <p:txBody>
          <a:bodyPr wrap="none" rtlCol="0">
            <a:spAutoFit/>
          </a:bodyPr>
          <a:lstStyle/>
          <a:p>
            <a:endParaRPr lang="zh-CN" altLang="en-US" dirty="0"/>
          </a:p>
        </p:txBody>
      </p:sp>
      <p:sp>
        <p:nvSpPr>
          <p:cNvPr id="23" name="文本框 22">
            <a:extLst>
              <a:ext uri="{FF2B5EF4-FFF2-40B4-BE49-F238E27FC236}">
                <a16:creationId xmlns:a16="http://schemas.microsoft.com/office/drawing/2014/main" id="{47FF0E5F-67F3-4E6A-872D-CEBFE8D289F5}"/>
              </a:ext>
            </a:extLst>
          </p:cNvPr>
          <p:cNvSpPr txBox="1"/>
          <p:nvPr/>
        </p:nvSpPr>
        <p:spPr>
          <a:xfrm>
            <a:off x="1804326" y="3910319"/>
            <a:ext cx="832206" cy="462884"/>
          </a:xfrm>
          <a:prstGeom prst="rect">
            <a:avLst/>
          </a:prstGeom>
          <a:noFill/>
        </p:spPr>
        <p:txBody>
          <a:bodyPr wrap="square" rtlCol="0">
            <a:spAutoFit/>
          </a:bodyPr>
          <a:lstStyle/>
          <a:p>
            <a:r>
              <a:rPr lang="en-US" altLang="zh-CN" sz="2400" dirty="0"/>
              <a:t>3/4</a:t>
            </a:r>
            <a:endParaRPr lang="zh-CN" altLang="en-US" sz="2400" dirty="0"/>
          </a:p>
        </p:txBody>
      </p:sp>
      <p:sp>
        <p:nvSpPr>
          <p:cNvPr id="24" name="文本框 23">
            <a:extLst>
              <a:ext uri="{FF2B5EF4-FFF2-40B4-BE49-F238E27FC236}">
                <a16:creationId xmlns:a16="http://schemas.microsoft.com/office/drawing/2014/main" id="{A9746A5D-4307-423D-8F78-5DE8FB903DA6}"/>
              </a:ext>
            </a:extLst>
          </p:cNvPr>
          <p:cNvSpPr txBox="1"/>
          <p:nvPr/>
        </p:nvSpPr>
        <p:spPr>
          <a:xfrm>
            <a:off x="1741933" y="5495662"/>
            <a:ext cx="1479478" cy="462884"/>
          </a:xfrm>
          <a:prstGeom prst="rect">
            <a:avLst/>
          </a:prstGeom>
          <a:noFill/>
        </p:spPr>
        <p:txBody>
          <a:bodyPr wrap="square" rtlCol="0">
            <a:spAutoFit/>
          </a:bodyPr>
          <a:lstStyle/>
          <a:p>
            <a:r>
              <a:rPr lang="en-US" altLang="zh-CN" sz="2400" dirty="0"/>
              <a:t>1/4</a:t>
            </a:r>
            <a:endParaRPr lang="zh-CN" altLang="en-US" sz="2400" dirty="0"/>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02CC5ABB-E16E-4C87-955F-39F9CF7857E1}"/>
                  </a:ext>
                </a:extLst>
              </p:cNvPr>
              <p:cNvSpPr txBox="1"/>
              <p:nvPr/>
            </p:nvSpPr>
            <p:spPr>
              <a:xfrm>
                <a:off x="6158583" y="2804958"/>
                <a:ext cx="147947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i="1">
                              <a:solidFill>
                                <a:schemeClr val="dk1"/>
                              </a:solidFill>
                              <a:latin typeface="Cambria Math" panose="02040503050406030204" pitchFamily="18" charset="0"/>
                              <a:ea typeface="Cambria Math" panose="02040503050406030204" pitchFamily="18" charset="0"/>
                            </a:rPr>
                            <m:t>𝑝</m:t>
                          </m:r>
                        </m:e>
                        <m:sub>
                          <m:r>
                            <a:rPr lang="en-US" altLang="zh-CN" sz="2400" b="0" i="1" smtClean="0">
                              <a:solidFill>
                                <a:schemeClr val="dk1"/>
                              </a:solidFill>
                              <a:latin typeface="Cambria Math" panose="02040503050406030204" pitchFamily="18" charset="0"/>
                              <a:ea typeface="Cambria Math" panose="02040503050406030204" pitchFamily="18" charset="0"/>
                            </a:rPr>
                            <m:t>𝐿</m:t>
                          </m:r>
                        </m:sub>
                      </m:sSub>
                      <m:r>
                        <a:rPr lang="zh-CN" altLang="en-US" sz="2400" i="1">
                          <a:solidFill>
                            <a:schemeClr val="dk1"/>
                          </a:solidFill>
                          <a:latin typeface="Cambria Math" panose="02040503050406030204" pitchFamily="18" charset="0"/>
                          <a:ea typeface="Cambria Math" panose="02040503050406030204" pitchFamily="18" charset="0"/>
                        </a:rPr>
                        <m:t>≥</m:t>
                      </m:r>
                      <m:r>
                        <a:rPr lang="en-US" altLang="zh-CN" sz="2400" b="0" i="1" smtClean="0">
                          <a:solidFill>
                            <a:schemeClr val="dk1"/>
                          </a:solidFill>
                          <a:latin typeface="Cambria Math" panose="02040503050406030204" pitchFamily="18" charset="0"/>
                          <a:ea typeface="Cambria Math" panose="02040503050406030204" pitchFamily="18" charset="0"/>
                        </a:rPr>
                        <m:t>0.5</m:t>
                      </m:r>
                    </m:oMath>
                  </m:oMathPara>
                </a14:m>
                <a:endParaRPr lang="zh-CN" altLang="en-US" sz="2400" dirty="0"/>
              </a:p>
            </p:txBody>
          </p:sp>
        </mc:Choice>
        <mc:Fallback xmlns="">
          <p:sp>
            <p:nvSpPr>
              <p:cNvPr id="26" name="文本框 25">
                <a:extLst>
                  <a:ext uri="{FF2B5EF4-FFF2-40B4-BE49-F238E27FC236}">
                    <a16:creationId xmlns:a16="http://schemas.microsoft.com/office/drawing/2014/main" id="{02CC5ABB-E16E-4C87-955F-39F9CF7857E1}"/>
                  </a:ext>
                </a:extLst>
              </p:cNvPr>
              <p:cNvSpPr txBox="1">
                <a:spLocks noRot="1" noChangeAspect="1" noMove="1" noResize="1" noEditPoints="1" noAdjustHandles="1" noChangeArrowheads="1" noChangeShapeType="1" noTextEdit="1"/>
              </p:cNvSpPr>
              <p:nvPr/>
            </p:nvSpPr>
            <p:spPr>
              <a:xfrm>
                <a:off x="6158583" y="2804958"/>
                <a:ext cx="1479478" cy="461665"/>
              </a:xfrm>
              <a:prstGeom prst="rect">
                <a:avLst/>
              </a:prstGeom>
              <a:blipFill>
                <a:blip r:embed="rId5"/>
                <a:stretch>
                  <a:fillRect b="-131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971D0DEF-2E14-440A-9021-445B6781B581}"/>
                  </a:ext>
                </a:extLst>
              </p:cNvPr>
              <p:cNvSpPr txBox="1"/>
              <p:nvPr/>
            </p:nvSpPr>
            <p:spPr>
              <a:xfrm>
                <a:off x="6146145" y="3572827"/>
                <a:ext cx="147947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i="1">
                              <a:solidFill>
                                <a:schemeClr val="dk1"/>
                              </a:solidFill>
                              <a:latin typeface="Cambria Math" panose="02040503050406030204" pitchFamily="18" charset="0"/>
                              <a:ea typeface="Cambria Math" panose="02040503050406030204" pitchFamily="18" charset="0"/>
                            </a:rPr>
                            <m:t>𝑝</m:t>
                          </m:r>
                        </m:e>
                        <m:sub>
                          <m:r>
                            <a:rPr lang="en-US" altLang="zh-CN" sz="2400" b="0" i="1" smtClean="0">
                              <a:solidFill>
                                <a:schemeClr val="dk1"/>
                              </a:solidFill>
                              <a:latin typeface="Cambria Math" panose="02040503050406030204" pitchFamily="18" charset="0"/>
                              <a:ea typeface="Cambria Math" panose="02040503050406030204" pitchFamily="18" charset="0"/>
                            </a:rPr>
                            <m:t>𝐵</m:t>
                          </m:r>
                        </m:sub>
                      </m:sSub>
                      <m:r>
                        <a:rPr lang="zh-CN" altLang="en-US" sz="2400" i="1">
                          <a:solidFill>
                            <a:schemeClr val="dk1"/>
                          </a:solidFill>
                          <a:latin typeface="Cambria Math" panose="02040503050406030204" pitchFamily="18" charset="0"/>
                          <a:ea typeface="Cambria Math" panose="02040503050406030204" pitchFamily="18" charset="0"/>
                        </a:rPr>
                        <m:t>≥</m:t>
                      </m:r>
                      <m:r>
                        <a:rPr lang="en-US" altLang="zh-CN" sz="2400" b="0" i="1" smtClean="0">
                          <a:solidFill>
                            <a:schemeClr val="dk1"/>
                          </a:solidFill>
                          <a:latin typeface="Cambria Math" panose="02040503050406030204" pitchFamily="18" charset="0"/>
                          <a:ea typeface="Cambria Math" panose="02040503050406030204" pitchFamily="18" charset="0"/>
                        </a:rPr>
                        <m:t>0.5</m:t>
                      </m:r>
                    </m:oMath>
                  </m:oMathPara>
                </a14:m>
                <a:endParaRPr lang="zh-CN" altLang="en-US" sz="2400" dirty="0"/>
              </a:p>
            </p:txBody>
          </p:sp>
        </mc:Choice>
        <mc:Fallback xmlns="">
          <p:sp>
            <p:nvSpPr>
              <p:cNvPr id="27" name="文本框 26">
                <a:extLst>
                  <a:ext uri="{FF2B5EF4-FFF2-40B4-BE49-F238E27FC236}">
                    <a16:creationId xmlns:a16="http://schemas.microsoft.com/office/drawing/2014/main" id="{971D0DEF-2E14-440A-9021-445B6781B581}"/>
                  </a:ext>
                </a:extLst>
              </p:cNvPr>
              <p:cNvSpPr txBox="1">
                <a:spLocks noRot="1" noChangeAspect="1" noMove="1" noResize="1" noEditPoints="1" noAdjustHandles="1" noChangeArrowheads="1" noChangeShapeType="1" noTextEdit="1"/>
              </p:cNvSpPr>
              <p:nvPr/>
            </p:nvSpPr>
            <p:spPr>
              <a:xfrm>
                <a:off x="6146145" y="3572827"/>
                <a:ext cx="1479478" cy="461665"/>
              </a:xfrm>
              <a:prstGeom prst="rect">
                <a:avLst/>
              </a:prstGeom>
              <a:blipFill>
                <a:blip r:embed="rId6"/>
                <a:stretch>
                  <a:fillRect b="-131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2894B1CC-D31C-415C-938C-0B5240C39807}"/>
                  </a:ext>
                </a:extLst>
              </p:cNvPr>
              <p:cNvSpPr txBox="1"/>
              <p:nvPr/>
            </p:nvSpPr>
            <p:spPr>
              <a:xfrm>
                <a:off x="6194067" y="4523626"/>
                <a:ext cx="147947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i="1" smtClean="0">
                              <a:solidFill>
                                <a:schemeClr val="dk1"/>
                              </a:solidFill>
                              <a:latin typeface="Cambria Math" panose="02040503050406030204" pitchFamily="18" charset="0"/>
                              <a:ea typeface="Cambria Math" panose="02040503050406030204" pitchFamily="18" charset="0"/>
                            </a:rPr>
                            <m:t>𝑝</m:t>
                          </m:r>
                        </m:e>
                        <m:sub>
                          <m:r>
                            <a:rPr lang="en-US" altLang="zh-CN" sz="2400" b="0" i="1" smtClean="0">
                              <a:solidFill>
                                <a:schemeClr val="dk1"/>
                              </a:solidFill>
                              <a:latin typeface="Cambria Math" panose="02040503050406030204" pitchFamily="18" charset="0"/>
                              <a:ea typeface="Cambria Math" panose="02040503050406030204" pitchFamily="18" charset="0"/>
                            </a:rPr>
                            <m:t>𝑅</m:t>
                          </m:r>
                        </m:sub>
                      </m:sSub>
                      <m:r>
                        <a:rPr lang="zh-CN" altLang="en-US" sz="2400" i="1">
                          <a:solidFill>
                            <a:schemeClr val="dk1"/>
                          </a:solidFill>
                          <a:latin typeface="Cambria Math" panose="02040503050406030204" pitchFamily="18" charset="0"/>
                          <a:ea typeface="Cambria Math" panose="02040503050406030204" pitchFamily="18" charset="0"/>
                        </a:rPr>
                        <m:t>≥</m:t>
                      </m:r>
                      <m:r>
                        <a:rPr lang="en-US" altLang="zh-CN" sz="2400" b="0" i="1" smtClean="0">
                          <a:solidFill>
                            <a:schemeClr val="dk1"/>
                          </a:solidFill>
                          <a:latin typeface="Cambria Math" panose="02040503050406030204" pitchFamily="18" charset="0"/>
                          <a:ea typeface="Cambria Math" panose="02040503050406030204" pitchFamily="18" charset="0"/>
                        </a:rPr>
                        <m:t>0.5</m:t>
                      </m:r>
                    </m:oMath>
                  </m:oMathPara>
                </a14:m>
                <a:endParaRPr lang="zh-CN" altLang="en-US" sz="2400" dirty="0"/>
              </a:p>
            </p:txBody>
          </p:sp>
        </mc:Choice>
        <mc:Fallback xmlns="">
          <p:sp>
            <p:nvSpPr>
              <p:cNvPr id="29" name="文本框 28">
                <a:extLst>
                  <a:ext uri="{FF2B5EF4-FFF2-40B4-BE49-F238E27FC236}">
                    <a16:creationId xmlns:a16="http://schemas.microsoft.com/office/drawing/2014/main" id="{2894B1CC-D31C-415C-938C-0B5240C39807}"/>
                  </a:ext>
                </a:extLst>
              </p:cNvPr>
              <p:cNvSpPr txBox="1">
                <a:spLocks noRot="1" noChangeAspect="1" noMove="1" noResize="1" noEditPoints="1" noAdjustHandles="1" noChangeArrowheads="1" noChangeShapeType="1" noTextEdit="1"/>
              </p:cNvSpPr>
              <p:nvPr/>
            </p:nvSpPr>
            <p:spPr>
              <a:xfrm>
                <a:off x="6194067" y="4523626"/>
                <a:ext cx="1479478" cy="461665"/>
              </a:xfrm>
              <a:prstGeom prst="rect">
                <a:avLst/>
              </a:prstGeom>
              <a:blipFill>
                <a:blip r:embed="rId7"/>
                <a:stretch>
                  <a:fillRect b="-13158"/>
                </a:stretch>
              </a:blipFill>
            </p:spPr>
            <p:txBody>
              <a:bodyPr/>
              <a:lstStyle/>
              <a:p>
                <a:r>
                  <a:rPr lang="zh-CN" altLang="en-US">
                    <a:noFill/>
                  </a:rPr>
                  <a:t> </a:t>
                </a:r>
              </a:p>
            </p:txBody>
          </p:sp>
        </mc:Fallback>
      </mc:AlternateContent>
      <p:cxnSp>
        <p:nvCxnSpPr>
          <p:cNvPr id="30" name="直接箭头连接符 29">
            <a:extLst>
              <a:ext uri="{FF2B5EF4-FFF2-40B4-BE49-F238E27FC236}">
                <a16:creationId xmlns:a16="http://schemas.microsoft.com/office/drawing/2014/main" id="{56EC5942-C05A-49B2-B122-17415C71B121}"/>
              </a:ext>
            </a:extLst>
          </p:cNvPr>
          <p:cNvCxnSpPr>
            <a:cxnSpLocks/>
            <a:stCxn id="11" idx="3"/>
            <a:endCxn id="34" idx="1"/>
          </p:cNvCxnSpPr>
          <p:nvPr/>
        </p:nvCxnSpPr>
        <p:spPr>
          <a:xfrm flipV="1">
            <a:off x="5019391" y="5769835"/>
            <a:ext cx="1174676" cy="339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A6CFDE01-D2DB-4BE0-AA3C-978F80A31D0F}"/>
                  </a:ext>
                </a:extLst>
              </p:cNvPr>
              <p:cNvSpPr txBox="1"/>
              <p:nvPr/>
            </p:nvSpPr>
            <p:spPr>
              <a:xfrm>
                <a:off x="6194067" y="5539002"/>
                <a:ext cx="60275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b="0" i="1" smtClean="0">
                              <a:solidFill>
                                <a:schemeClr val="dk1"/>
                              </a:solidFill>
                              <a:latin typeface="Cambria Math" panose="02040503050406030204" pitchFamily="18" charset="0"/>
                              <a:ea typeface="Cambria Math" panose="02040503050406030204" pitchFamily="18" charset="0"/>
                            </a:rPr>
                            <m:t>𝑂</m:t>
                          </m:r>
                        </m:e>
                        <m:sub>
                          <m:r>
                            <a:rPr lang="en-US" altLang="zh-CN" sz="2400" b="0" i="1" smtClean="0">
                              <a:solidFill>
                                <a:schemeClr val="dk1"/>
                              </a:solidFill>
                              <a:latin typeface="Cambria Math" panose="02040503050406030204" pitchFamily="18" charset="0"/>
                              <a:ea typeface="Cambria Math" panose="02040503050406030204" pitchFamily="18" charset="0"/>
                            </a:rPr>
                            <m:t>𝐿</m:t>
                          </m:r>
                        </m:sub>
                      </m:sSub>
                    </m:oMath>
                  </m:oMathPara>
                </a14:m>
                <a:endParaRPr lang="zh-CN" altLang="en-US" sz="2400" dirty="0"/>
              </a:p>
            </p:txBody>
          </p:sp>
        </mc:Choice>
        <mc:Fallback xmlns="">
          <p:sp>
            <p:nvSpPr>
              <p:cNvPr id="34" name="文本框 33">
                <a:extLst>
                  <a:ext uri="{FF2B5EF4-FFF2-40B4-BE49-F238E27FC236}">
                    <a16:creationId xmlns:a16="http://schemas.microsoft.com/office/drawing/2014/main" id="{A6CFDE01-D2DB-4BE0-AA3C-978F80A31D0F}"/>
                  </a:ext>
                </a:extLst>
              </p:cNvPr>
              <p:cNvSpPr txBox="1">
                <a:spLocks noRot="1" noChangeAspect="1" noMove="1" noResize="1" noEditPoints="1" noAdjustHandles="1" noChangeArrowheads="1" noChangeShapeType="1" noTextEdit="1"/>
              </p:cNvSpPr>
              <p:nvPr/>
            </p:nvSpPr>
            <p:spPr>
              <a:xfrm>
                <a:off x="6194067" y="5539002"/>
                <a:ext cx="602751" cy="461665"/>
              </a:xfrm>
              <a:prstGeom prst="rect">
                <a:avLst/>
              </a:prstGeom>
              <a:blipFill>
                <a:blip r:embed="rId8"/>
                <a:stretch>
                  <a:fillRect b="-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1B3C7586-5838-4EA7-AB5F-7ACEDFBD43A9}"/>
                  </a:ext>
                </a:extLst>
              </p:cNvPr>
              <p:cNvSpPr txBox="1"/>
              <p:nvPr/>
            </p:nvSpPr>
            <p:spPr>
              <a:xfrm>
                <a:off x="6194067" y="6166923"/>
                <a:ext cx="6027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b="0" i="1" smtClean="0">
                              <a:solidFill>
                                <a:schemeClr val="dk1"/>
                              </a:solidFill>
                              <a:latin typeface="Cambria Math" panose="02040503050406030204" pitchFamily="18" charset="0"/>
                              <a:ea typeface="Cambria Math" panose="02040503050406030204" pitchFamily="18" charset="0"/>
                            </a:rPr>
                            <m:t>𝑂</m:t>
                          </m:r>
                        </m:e>
                        <m:sub>
                          <m:r>
                            <a:rPr lang="en-US" altLang="zh-CN" sz="2400" b="0" i="1" smtClean="0">
                              <a:solidFill>
                                <a:schemeClr val="dk1"/>
                              </a:solidFill>
                              <a:latin typeface="Cambria Math" panose="02040503050406030204" pitchFamily="18" charset="0"/>
                              <a:ea typeface="Cambria Math" panose="02040503050406030204" pitchFamily="18" charset="0"/>
                            </a:rPr>
                            <m:t>𝑅</m:t>
                          </m:r>
                        </m:sub>
                      </m:sSub>
                    </m:oMath>
                  </m:oMathPara>
                </a14:m>
                <a:endParaRPr lang="zh-CN" altLang="en-US" sz="2400" dirty="0"/>
              </a:p>
            </p:txBody>
          </p:sp>
        </mc:Choice>
        <mc:Fallback xmlns="">
          <p:sp>
            <p:nvSpPr>
              <p:cNvPr id="35" name="文本框 34">
                <a:extLst>
                  <a:ext uri="{FF2B5EF4-FFF2-40B4-BE49-F238E27FC236}">
                    <a16:creationId xmlns:a16="http://schemas.microsoft.com/office/drawing/2014/main" id="{1B3C7586-5838-4EA7-AB5F-7ACEDFBD43A9}"/>
                  </a:ext>
                </a:extLst>
              </p:cNvPr>
              <p:cNvSpPr txBox="1">
                <a:spLocks noRot="1" noChangeAspect="1" noMove="1" noResize="1" noEditPoints="1" noAdjustHandles="1" noChangeArrowheads="1" noChangeShapeType="1" noTextEdit="1"/>
              </p:cNvSpPr>
              <p:nvPr/>
            </p:nvSpPr>
            <p:spPr>
              <a:xfrm>
                <a:off x="6194067" y="6166923"/>
                <a:ext cx="602750" cy="461665"/>
              </a:xfrm>
              <a:prstGeom prst="rect">
                <a:avLst/>
              </a:prstGeom>
              <a:blipFill>
                <a:blip r:embed="rId9"/>
                <a:stretch>
                  <a:fillRect b="-4000"/>
                </a:stretch>
              </a:blipFill>
            </p:spPr>
            <p:txBody>
              <a:bodyPr/>
              <a:lstStyle/>
              <a:p>
                <a:r>
                  <a:rPr lang="zh-CN" altLang="en-US">
                    <a:noFill/>
                  </a:rPr>
                  <a:t> </a:t>
                </a:r>
              </a:p>
            </p:txBody>
          </p:sp>
        </mc:Fallback>
      </mc:AlternateContent>
      <p:cxnSp>
        <p:nvCxnSpPr>
          <p:cNvPr id="37" name="直接箭头连接符 36">
            <a:extLst>
              <a:ext uri="{FF2B5EF4-FFF2-40B4-BE49-F238E27FC236}">
                <a16:creationId xmlns:a16="http://schemas.microsoft.com/office/drawing/2014/main" id="{8E31BC67-DE91-4C7C-85E6-C75D8E288A0C}"/>
              </a:ext>
            </a:extLst>
          </p:cNvPr>
          <p:cNvCxnSpPr>
            <a:cxnSpLocks/>
            <a:stCxn id="11" idx="3"/>
            <a:endCxn id="35" idx="1"/>
          </p:cNvCxnSpPr>
          <p:nvPr/>
        </p:nvCxnSpPr>
        <p:spPr>
          <a:xfrm>
            <a:off x="5019391" y="6109154"/>
            <a:ext cx="1174676" cy="288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967FA4CF-5219-4A15-813D-00DA7F9CA653}"/>
              </a:ext>
            </a:extLst>
          </p:cNvPr>
          <p:cNvSpPr txBox="1"/>
          <p:nvPr/>
        </p:nvSpPr>
        <p:spPr>
          <a:xfrm>
            <a:off x="5122990" y="5478063"/>
            <a:ext cx="829636" cy="461665"/>
          </a:xfrm>
          <a:prstGeom prst="rect">
            <a:avLst/>
          </a:prstGeom>
          <a:noFill/>
        </p:spPr>
        <p:txBody>
          <a:bodyPr wrap="square" rtlCol="0">
            <a:spAutoFit/>
          </a:bodyPr>
          <a:lstStyle/>
          <a:p>
            <a:r>
              <a:rPr lang="en-US" altLang="zh-CN" sz="2400" dirty="0"/>
              <a:t>1/2</a:t>
            </a:r>
            <a:endParaRPr lang="zh-CN" altLang="en-US" sz="2400" dirty="0"/>
          </a:p>
        </p:txBody>
      </p:sp>
      <p:sp>
        <p:nvSpPr>
          <p:cNvPr id="41" name="文本框 40">
            <a:extLst>
              <a:ext uri="{FF2B5EF4-FFF2-40B4-BE49-F238E27FC236}">
                <a16:creationId xmlns:a16="http://schemas.microsoft.com/office/drawing/2014/main" id="{AF9B72DF-3606-4BC4-8918-6E486A916F29}"/>
              </a:ext>
            </a:extLst>
          </p:cNvPr>
          <p:cNvSpPr txBox="1"/>
          <p:nvPr/>
        </p:nvSpPr>
        <p:spPr>
          <a:xfrm>
            <a:off x="5184210" y="6253455"/>
            <a:ext cx="829636" cy="461665"/>
          </a:xfrm>
          <a:prstGeom prst="rect">
            <a:avLst/>
          </a:prstGeom>
          <a:noFill/>
        </p:spPr>
        <p:txBody>
          <a:bodyPr wrap="square" rtlCol="0">
            <a:spAutoFit/>
          </a:bodyPr>
          <a:lstStyle/>
          <a:p>
            <a:r>
              <a:rPr lang="en-US" altLang="zh-CN" sz="2400" dirty="0"/>
              <a:t>1/2</a:t>
            </a:r>
            <a:endParaRPr lang="zh-CN" altLang="en-US" sz="2400" dirty="0"/>
          </a:p>
        </p:txBody>
      </p:sp>
      <p:cxnSp>
        <p:nvCxnSpPr>
          <p:cNvPr id="42" name="直接箭头连接符 41">
            <a:extLst>
              <a:ext uri="{FF2B5EF4-FFF2-40B4-BE49-F238E27FC236}">
                <a16:creationId xmlns:a16="http://schemas.microsoft.com/office/drawing/2014/main" id="{1DC2BD97-B2C7-43EB-B850-727FCF60F153}"/>
              </a:ext>
            </a:extLst>
          </p:cNvPr>
          <p:cNvCxnSpPr>
            <a:cxnSpLocks/>
            <a:stCxn id="10" idx="3"/>
            <a:endCxn id="26" idx="1"/>
          </p:cNvCxnSpPr>
          <p:nvPr/>
        </p:nvCxnSpPr>
        <p:spPr>
          <a:xfrm flipV="1">
            <a:off x="4915369" y="3035791"/>
            <a:ext cx="1243214" cy="759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8A64239B-8764-47E8-B152-8A89D959425A}"/>
              </a:ext>
            </a:extLst>
          </p:cNvPr>
          <p:cNvSpPr txBox="1"/>
          <p:nvPr/>
        </p:nvSpPr>
        <p:spPr>
          <a:xfrm>
            <a:off x="4931441" y="2971842"/>
            <a:ext cx="936659" cy="461665"/>
          </a:xfrm>
          <a:prstGeom prst="rect">
            <a:avLst/>
          </a:prstGeom>
          <a:noFill/>
        </p:spPr>
        <p:txBody>
          <a:bodyPr wrap="square" rtlCol="0">
            <a:spAutoFit/>
          </a:bodyPr>
          <a:lstStyle/>
          <a:p>
            <a:r>
              <a:rPr lang="en-US" altLang="zh-CN" sz="2400" dirty="0"/>
              <a:t>1/3</a:t>
            </a:r>
            <a:endParaRPr lang="zh-CN" altLang="en-US" sz="2400" dirty="0"/>
          </a:p>
        </p:txBody>
      </p:sp>
      <p:cxnSp>
        <p:nvCxnSpPr>
          <p:cNvPr id="45" name="直接箭头连接符 44">
            <a:extLst>
              <a:ext uri="{FF2B5EF4-FFF2-40B4-BE49-F238E27FC236}">
                <a16:creationId xmlns:a16="http://schemas.microsoft.com/office/drawing/2014/main" id="{A03E206C-E642-41D1-BBC6-74D60533A6A3}"/>
              </a:ext>
            </a:extLst>
          </p:cNvPr>
          <p:cNvCxnSpPr>
            <a:cxnSpLocks/>
            <a:stCxn id="10" idx="3"/>
            <a:endCxn id="27" idx="1"/>
          </p:cNvCxnSpPr>
          <p:nvPr/>
        </p:nvCxnSpPr>
        <p:spPr>
          <a:xfrm>
            <a:off x="4915369" y="3795274"/>
            <a:ext cx="1230776" cy="8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D8842907-C793-43CE-B494-F41590154C40}"/>
              </a:ext>
            </a:extLst>
          </p:cNvPr>
          <p:cNvCxnSpPr>
            <a:cxnSpLocks/>
            <a:stCxn id="10" idx="3"/>
            <a:endCxn id="29" idx="1"/>
          </p:cNvCxnSpPr>
          <p:nvPr/>
        </p:nvCxnSpPr>
        <p:spPr>
          <a:xfrm>
            <a:off x="4915369" y="3795274"/>
            <a:ext cx="1278698" cy="959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D1B3E40F-8C84-4F87-BF53-3E21AA2067B3}"/>
              </a:ext>
            </a:extLst>
          </p:cNvPr>
          <p:cNvSpPr txBox="1"/>
          <p:nvPr/>
        </p:nvSpPr>
        <p:spPr>
          <a:xfrm>
            <a:off x="5455188" y="3833999"/>
            <a:ext cx="936659" cy="461665"/>
          </a:xfrm>
          <a:prstGeom prst="rect">
            <a:avLst/>
          </a:prstGeom>
          <a:noFill/>
        </p:spPr>
        <p:txBody>
          <a:bodyPr wrap="square" rtlCol="0">
            <a:spAutoFit/>
          </a:bodyPr>
          <a:lstStyle/>
          <a:p>
            <a:r>
              <a:rPr lang="en-US" altLang="zh-CN" sz="2400" dirty="0"/>
              <a:t>1/3</a:t>
            </a:r>
            <a:endParaRPr lang="zh-CN" altLang="en-US" sz="2400" dirty="0"/>
          </a:p>
        </p:txBody>
      </p:sp>
      <p:sp>
        <p:nvSpPr>
          <p:cNvPr id="52" name="文本框 51">
            <a:extLst>
              <a:ext uri="{FF2B5EF4-FFF2-40B4-BE49-F238E27FC236}">
                <a16:creationId xmlns:a16="http://schemas.microsoft.com/office/drawing/2014/main" id="{D04362BF-AE6C-441D-BD79-1FA55533257F}"/>
              </a:ext>
            </a:extLst>
          </p:cNvPr>
          <p:cNvSpPr txBox="1"/>
          <p:nvPr/>
        </p:nvSpPr>
        <p:spPr>
          <a:xfrm>
            <a:off x="4971336" y="4245664"/>
            <a:ext cx="936659" cy="461665"/>
          </a:xfrm>
          <a:prstGeom prst="rect">
            <a:avLst/>
          </a:prstGeom>
          <a:noFill/>
        </p:spPr>
        <p:txBody>
          <a:bodyPr wrap="square" rtlCol="0">
            <a:spAutoFit/>
          </a:bodyPr>
          <a:lstStyle/>
          <a:p>
            <a:r>
              <a:rPr lang="en-US" altLang="zh-CN" sz="2400" dirty="0"/>
              <a:t>1/3</a:t>
            </a:r>
            <a:endParaRPr lang="zh-CN" altLang="en-US" sz="2400" dirty="0"/>
          </a:p>
        </p:txBody>
      </p:sp>
      <p:cxnSp>
        <p:nvCxnSpPr>
          <p:cNvPr id="55" name="直接箭头连接符 54">
            <a:extLst>
              <a:ext uri="{FF2B5EF4-FFF2-40B4-BE49-F238E27FC236}">
                <a16:creationId xmlns:a16="http://schemas.microsoft.com/office/drawing/2014/main" id="{EE6005FB-EE33-4097-8FAC-C4EA406CF96A}"/>
              </a:ext>
            </a:extLst>
          </p:cNvPr>
          <p:cNvCxnSpPr>
            <a:cxnSpLocks/>
            <a:stCxn id="26" idx="3"/>
            <a:endCxn id="78" idx="1"/>
          </p:cNvCxnSpPr>
          <p:nvPr/>
        </p:nvCxnSpPr>
        <p:spPr>
          <a:xfrm flipV="1">
            <a:off x="7638061" y="3022535"/>
            <a:ext cx="1223043" cy="13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223B0D54-D2F6-49FC-A590-59D0DF56B50B}"/>
              </a:ext>
            </a:extLst>
          </p:cNvPr>
          <p:cNvCxnSpPr>
            <a:cxnSpLocks/>
            <a:stCxn id="27" idx="3"/>
            <a:endCxn id="75" idx="1"/>
          </p:cNvCxnSpPr>
          <p:nvPr/>
        </p:nvCxnSpPr>
        <p:spPr>
          <a:xfrm flipV="1">
            <a:off x="7625623" y="3626330"/>
            <a:ext cx="1278729" cy="17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4DAA8163-F099-4D7D-B0C1-21059AD6D938}"/>
              </a:ext>
            </a:extLst>
          </p:cNvPr>
          <p:cNvCxnSpPr>
            <a:cxnSpLocks/>
            <a:stCxn id="29" idx="3"/>
            <a:endCxn id="74" idx="1"/>
          </p:cNvCxnSpPr>
          <p:nvPr/>
        </p:nvCxnSpPr>
        <p:spPr>
          <a:xfrm flipV="1">
            <a:off x="7673545" y="4744628"/>
            <a:ext cx="1219197" cy="9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B1201EC0-B387-4D42-A300-0123733142B2}"/>
              </a:ext>
            </a:extLst>
          </p:cNvPr>
          <p:cNvCxnSpPr>
            <a:cxnSpLocks/>
            <a:stCxn id="27" idx="3"/>
            <a:endCxn id="79" idx="1"/>
          </p:cNvCxnSpPr>
          <p:nvPr/>
        </p:nvCxnSpPr>
        <p:spPr>
          <a:xfrm>
            <a:off x="7625623" y="3803660"/>
            <a:ext cx="1267119" cy="359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文本框 73">
                <a:extLst>
                  <a:ext uri="{FF2B5EF4-FFF2-40B4-BE49-F238E27FC236}">
                    <a16:creationId xmlns:a16="http://schemas.microsoft.com/office/drawing/2014/main" id="{01B1C5E5-F552-4E76-A118-53FB7911504F}"/>
                  </a:ext>
                </a:extLst>
              </p:cNvPr>
              <p:cNvSpPr txBox="1"/>
              <p:nvPr/>
            </p:nvSpPr>
            <p:spPr>
              <a:xfrm>
                <a:off x="8892742" y="4513795"/>
                <a:ext cx="60275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b="0" i="1" smtClean="0">
                              <a:solidFill>
                                <a:schemeClr val="dk1"/>
                              </a:solidFill>
                              <a:latin typeface="Cambria Math" panose="02040503050406030204" pitchFamily="18" charset="0"/>
                              <a:ea typeface="Cambria Math" panose="02040503050406030204" pitchFamily="18" charset="0"/>
                            </a:rPr>
                            <m:t>𝑂</m:t>
                          </m:r>
                        </m:e>
                        <m:sub>
                          <m:r>
                            <a:rPr lang="en-US" altLang="zh-CN" sz="2400" b="0" i="1" smtClean="0">
                              <a:solidFill>
                                <a:schemeClr val="dk1"/>
                              </a:solidFill>
                              <a:latin typeface="Cambria Math" panose="02040503050406030204" pitchFamily="18" charset="0"/>
                              <a:ea typeface="Cambria Math" panose="02040503050406030204" pitchFamily="18" charset="0"/>
                            </a:rPr>
                            <m:t>𝐿</m:t>
                          </m:r>
                        </m:sub>
                      </m:sSub>
                    </m:oMath>
                  </m:oMathPara>
                </a14:m>
                <a:endParaRPr lang="zh-CN" altLang="en-US" sz="2400" dirty="0"/>
              </a:p>
            </p:txBody>
          </p:sp>
        </mc:Choice>
        <mc:Fallback xmlns="">
          <p:sp>
            <p:nvSpPr>
              <p:cNvPr id="74" name="文本框 73">
                <a:extLst>
                  <a:ext uri="{FF2B5EF4-FFF2-40B4-BE49-F238E27FC236}">
                    <a16:creationId xmlns:a16="http://schemas.microsoft.com/office/drawing/2014/main" id="{01B1C5E5-F552-4E76-A118-53FB7911504F}"/>
                  </a:ext>
                </a:extLst>
              </p:cNvPr>
              <p:cNvSpPr txBox="1">
                <a:spLocks noRot="1" noChangeAspect="1" noMove="1" noResize="1" noEditPoints="1" noAdjustHandles="1" noChangeArrowheads="1" noChangeShapeType="1" noTextEdit="1"/>
              </p:cNvSpPr>
              <p:nvPr/>
            </p:nvSpPr>
            <p:spPr>
              <a:xfrm>
                <a:off x="8892742" y="4513795"/>
                <a:ext cx="602751" cy="461665"/>
              </a:xfrm>
              <a:prstGeom prst="rect">
                <a:avLst/>
              </a:prstGeom>
              <a:blipFill>
                <a:blip r:embed="rId10"/>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文本框 74">
                <a:extLst>
                  <a:ext uri="{FF2B5EF4-FFF2-40B4-BE49-F238E27FC236}">
                    <a16:creationId xmlns:a16="http://schemas.microsoft.com/office/drawing/2014/main" id="{D704EF19-D00F-4C58-AA84-91F362537131}"/>
                  </a:ext>
                </a:extLst>
              </p:cNvPr>
              <p:cNvSpPr txBox="1"/>
              <p:nvPr/>
            </p:nvSpPr>
            <p:spPr>
              <a:xfrm>
                <a:off x="8904352" y="3395497"/>
                <a:ext cx="54922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b="0" i="1" smtClean="0">
                              <a:solidFill>
                                <a:schemeClr val="dk1"/>
                              </a:solidFill>
                              <a:latin typeface="Cambria Math" panose="02040503050406030204" pitchFamily="18" charset="0"/>
                              <a:ea typeface="Cambria Math" panose="02040503050406030204" pitchFamily="18" charset="0"/>
                            </a:rPr>
                            <m:t>𝑂</m:t>
                          </m:r>
                        </m:e>
                        <m:sub>
                          <m:r>
                            <a:rPr lang="en-US" altLang="zh-CN" sz="2400" b="0" i="1" smtClean="0">
                              <a:solidFill>
                                <a:schemeClr val="dk1"/>
                              </a:solidFill>
                              <a:latin typeface="Cambria Math" panose="02040503050406030204" pitchFamily="18" charset="0"/>
                              <a:ea typeface="Cambria Math" panose="02040503050406030204" pitchFamily="18" charset="0"/>
                            </a:rPr>
                            <m:t>𝐿</m:t>
                          </m:r>
                        </m:sub>
                      </m:sSub>
                    </m:oMath>
                  </m:oMathPara>
                </a14:m>
                <a:endParaRPr lang="zh-CN" altLang="en-US" sz="2400" dirty="0"/>
              </a:p>
            </p:txBody>
          </p:sp>
        </mc:Choice>
        <mc:Fallback xmlns="">
          <p:sp>
            <p:nvSpPr>
              <p:cNvPr id="75" name="文本框 74">
                <a:extLst>
                  <a:ext uri="{FF2B5EF4-FFF2-40B4-BE49-F238E27FC236}">
                    <a16:creationId xmlns:a16="http://schemas.microsoft.com/office/drawing/2014/main" id="{D704EF19-D00F-4C58-AA84-91F362537131}"/>
                  </a:ext>
                </a:extLst>
              </p:cNvPr>
              <p:cNvSpPr txBox="1">
                <a:spLocks noRot="1" noChangeAspect="1" noMove="1" noResize="1" noEditPoints="1" noAdjustHandles="1" noChangeArrowheads="1" noChangeShapeType="1" noTextEdit="1"/>
              </p:cNvSpPr>
              <p:nvPr/>
            </p:nvSpPr>
            <p:spPr>
              <a:xfrm>
                <a:off x="8904352" y="3395497"/>
                <a:ext cx="549224" cy="461665"/>
              </a:xfrm>
              <a:prstGeom prst="rect">
                <a:avLst/>
              </a:prstGeom>
              <a:blipFill>
                <a:blip r:embed="rId11"/>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文本框 77">
                <a:extLst>
                  <a:ext uri="{FF2B5EF4-FFF2-40B4-BE49-F238E27FC236}">
                    <a16:creationId xmlns:a16="http://schemas.microsoft.com/office/drawing/2014/main" id="{F72299AD-E8E0-4D8C-A170-6BD471B00E5B}"/>
                  </a:ext>
                </a:extLst>
              </p:cNvPr>
              <p:cNvSpPr txBox="1"/>
              <p:nvPr/>
            </p:nvSpPr>
            <p:spPr>
              <a:xfrm>
                <a:off x="8861104" y="2791702"/>
                <a:ext cx="6027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b="0" i="1" smtClean="0">
                              <a:solidFill>
                                <a:schemeClr val="dk1"/>
                              </a:solidFill>
                              <a:latin typeface="Cambria Math" panose="02040503050406030204" pitchFamily="18" charset="0"/>
                              <a:ea typeface="Cambria Math" panose="02040503050406030204" pitchFamily="18" charset="0"/>
                            </a:rPr>
                            <m:t>𝑂</m:t>
                          </m:r>
                        </m:e>
                        <m:sub>
                          <m:r>
                            <a:rPr lang="en-US" altLang="zh-CN" sz="2400" b="0" i="1" smtClean="0">
                              <a:solidFill>
                                <a:schemeClr val="dk1"/>
                              </a:solidFill>
                              <a:latin typeface="Cambria Math" panose="02040503050406030204" pitchFamily="18" charset="0"/>
                              <a:ea typeface="Cambria Math" panose="02040503050406030204" pitchFamily="18" charset="0"/>
                            </a:rPr>
                            <m:t>𝑅</m:t>
                          </m:r>
                        </m:sub>
                      </m:sSub>
                    </m:oMath>
                  </m:oMathPara>
                </a14:m>
                <a:endParaRPr lang="zh-CN" altLang="en-US" sz="2400" dirty="0"/>
              </a:p>
            </p:txBody>
          </p:sp>
        </mc:Choice>
        <mc:Fallback xmlns="">
          <p:sp>
            <p:nvSpPr>
              <p:cNvPr id="78" name="文本框 77">
                <a:extLst>
                  <a:ext uri="{FF2B5EF4-FFF2-40B4-BE49-F238E27FC236}">
                    <a16:creationId xmlns:a16="http://schemas.microsoft.com/office/drawing/2014/main" id="{F72299AD-E8E0-4D8C-A170-6BD471B00E5B}"/>
                  </a:ext>
                </a:extLst>
              </p:cNvPr>
              <p:cNvSpPr txBox="1">
                <a:spLocks noRot="1" noChangeAspect="1" noMove="1" noResize="1" noEditPoints="1" noAdjustHandles="1" noChangeArrowheads="1" noChangeShapeType="1" noTextEdit="1"/>
              </p:cNvSpPr>
              <p:nvPr/>
            </p:nvSpPr>
            <p:spPr>
              <a:xfrm>
                <a:off x="8861104" y="2791702"/>
                <a:ext cx="602750" cy="461665"/>
              </a:xfrm>
              <a:prstGeom prst="rect">
                <a:avLst/>
              </a:prstGeom>
              <a:blipFill>
                <a:blip r:embed="rId12"/>
                <a:stretch>
                  <a:fillRect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9" name="文本框 78">
                <a:extLst>
                  <a:ext uri="{FF2B5EF4-FFF2-40B4-BE49-F238E27FC236}">
                    <a16:creationId xmlns:a16="http://schemas.microsoft.com/office/drawing/2014/main" id="{BF9E92F1-CF6F-4DB6-9C47-489E0C0FC975}"/>
                  </a:ext>
                </a:extLst>
              </p:cNvPr>
              <p:cNvSpPr txBox="1"/>
              <p:nvPr/>
            </p:nvSpPr>
            <p:spPr>
              <a:xfrm>
                <a:off x="8892742" y="3932534"/>
                <a:ext cx="6027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b="0" i="1" smtClean="0">
                              <a:solidFill>
                                <a:schemeClr val="dk1"/>
                              </a:solidFill>
                              <a:latin typeface="Cambria Math" panose="02040503050406030204" pitchFamily="18" charset="0"/>
                              <a:ea typeface="Cambria Math" panose="02040503050406030204" pitchFamily="18" charset="0"/>
                            </a:rPr>
                            <m:t>𝑂</m:t>
                          </m:r>
                        </m:e>
                        <m:sub>
                          <m:r>
                            <a:rPr lang="en-US" altLang="zh-CN" sz="2400" b="0" i="1" smtClean="0">
                              <a:solidFill>
                                <a:schemeClr val="dk1"/>
                              </a:solidFill>
                              <a:latin typeface="Cambria Math" panose="02040503050406030204" pitchFamily="18" charset="0"/>
                              <a:ea typeface="Cambria Math" panose="02040503050406030204" pitchFamily="18" charset="0"/>
                            </a:rPr>
                            <m:t>𝑅</m:t>
                          </m:r>
                        </m:sub>
                      </m:sSub>
                    </m:oMath>
                  </m:oMathPara>
                </a14:m>
                <a:endParaRPr lang="zh-CN" altLang="en-US" sz="2400" dirty="0"/>
              </a:p>
            </p:txBody>
          </p:sp>
        </mc:Choice>
        <mc:Fallback xmlns="">
          <p:sp>
            <p:nvSpPr>
              <p:cNvPr id="79" name="文本框 78">
                <a:extLst>
                  <a:ext uri="{FF2B5EF4-FFF2-40B4-BE49-F238E27FC236}">
                    <a16:creationId xmlns:a16="http://schemas.microsoft.com/office/drawing/2014/main" id="{BF9E92F1-CF6F-4DB6-9C47-489E0C0FC975}"/>
                  </a:ext>
                </a:extLst>
              </p:cNvPr>
              <p:cNvSpPr txBox="1">
                <a:spLocks noRot="1" noChangeAspect="1" noMove="1" noResize="1" noEditPoints="1" noAdjustHandles="1" noChangeArrowheads="1" noChangeShapeType="1" noTextEdit="1"/>
              </p:cNvSpPr>
              <p:nvPr/>
            </p:nvSpPr>
            <p:spPr>
              <a:xfrm>
                <a:off x="8892742" y="3932534"/>
                <a:ext cx="602750" cy="461665"/>
              </a:xfrm>
              <a:prstGeom prst="rect">
                <a:avLst/>
              </a:prstGeom>
              <a:blipFill>
                <a:blip r:embed="rId13"/>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9" name="文本框 98">
                <a:extLst>
                  <a:ext uri="{FF2B5EF4-FFF2-40B4-BE49-F238E27FC236}">
                    <a16:creationId xmlns:a16="http://schemas.microsoft.com/office/drawing/2014/main" id="{3B64004C-326D-4225-891A-DFF751E7C176}"/>
                  </a:ext>
                </a:extLst>
              </p:cNvPr>
              <p:cNvSpPr txBox="1"/>
              <p:nvPr/>
            </p:nvSpPr>
            <p:spPr>
              <a:xfrm>
                <a:off x="9366650" y="2803408"/>
                <a:ext cx="2813403" cy="461665"/>
              </a:xfrm>
              <a:prstGeom prst="rect">
                <a:avLst/>
              </a:prstGeom>
              <a:noFill/>
            </p:spPr>
            <p:txBody>
              <a:bodyPr wrap="square" rtlCol="0">
                <a:spAutoFit/>
              </a:bodyPr>
              <a:lstStyle/>
              <a:p>
                <a:r>
                  <a:rPr lang="en-US" altLang="zh-CN" sz="2400" dirty="0"/>
                  <a:t>Switch, apply </a:t>
                </a:r>
                <a14:m>
                  <m:oMath xmlns:m="http://schemas.openxmlformats.org/officeDocument/2006/math">
                    <m:r>
                      <a:rPr lang="zh-CN" altLang="ar-AE" sz="2400" i="1" smtClean="0">
                        <a:solidFill>
                          <a:schemeClr val="dk1"/>
                        </a:solidFill>
                        <a:latin typeface="Cambria Math" panose="02040503050406030204" pitchFamily="18" charset="0"/>
                      </a:rPr>
                      <m:t>𝑋</m:t>
                    </m:r>
                  </m:oMath>
                </a14:m>
                <a:endParaRPr lang="zh-CN" altLang="en-US" sz="2400" dirty="0"/>
              </a:p>
            </p:txBody>
          </p:sp>
        </mc:Choice>
        <mc:Fallback xmlns="">
          <p:sp>
            <p:nvSpPr>
              <p:cNvPr id="99" name="文本框 98">
                <a:extLst>
                  <a:ext uri="{FF2B5EF4-FFF2-40B4-BE49-F238E27FC236}">
                    <a16:creationId xmlns:a16="http://schemas.microsoft.com/office/drawing/2014/main" id="{3B64004C-326D-4225-891A-DFF751E7C176}"/>
                  </a:ext>
                </a:extLst>
              </p:cNvPr>
              <p:cNvSpPr txBox="1">
                <a:spLocks noRot="1" noChangeAspect="1" noMove="1" noResize="1" noEditPoints="1" noAdjustHandles="1" noChangeArrowheads="1" noChangeShapeType="1" noTextEdit="1"/>
              </p:cNvSpPr>
              <p:nvPr/>
            </p:nvSpPr>
            <p:spPr>
              <a:xfrm>
                <a:off x="9366650" y="2803408"/>
                <a:ext cx="2813403" cy="461665"/>
              </a:xfrm>
              <a:prstGeom prst="rect">
                <a:avLst/>
              </a:prstGeom>
              <a:blipFill>
                <a:blip r:embed="rId14"/>
                <a:stretch>
                  <a:fillRect l="-3471" t="-9211"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1" name="文本框 100">
                <a:extLst>
                  <a:ext uri="{FF2B5EF4-FFF2-40B4-BE49-F238E27FC236}">
                    <a16:creationId xmlns:a16="http://schemas.microsoft.com/office/drawing/2014/main" id="{6A7E8E48-4DAD-4755-9186-2D9182A74B14}"/>
                  </a:ext>
                </a:extLst>
              </p:cNvPr>
              <p:cNvSpPr txBox="1"/>
              <p:nvPr/>
            </p:nvSpPr>
            <p:spPr>
              <a:xfrm>
                <a:off x="9366654" y="3943209"/>
                <a:ext cx="2813403" cy="461665"/>
              </a:xfrm>
              <a:prstGeom prst="rect">
                <a:avLst/>
              </a:prstGeom>
              <a:noFill/>
            </p:spPr>
            <p:txBody>
              <a:bodyPr wrap="square" rtlCol="0">
                <a:spAutoFit/>
              </a:bodyPr>
              <a:lstStyle/>
              <a:p>
                <a:r>
                  <a:rPr lang="en-US" altLang="zh-CN" sz="2400" dirty="0"/>
                  <a:t>Stay, apply </a:t>
                </a:r>
                <a14:m>
                  <m:oMath xmlns:m="http://schemas.openxmlformats.org/officeDocument/2006/math">
                    <m:r>
                      <a:rPr lang="zh-CN" altLang="ar-AE" sz="2400" i="1" smtClean="0">
                        <a:solidFill>
                          <a:schemeClr val="dk1"/>
                        </a:solidFill>
                        <a:latin typeface="Cambria Math" panose="02040503050406030204" pitchFamily="18" charset="0"/>
                      </a:rPr>
                      <m:t>𝐼</m:t>
                    </m:r>
                  </m:oMath>
                </a14:m>
                <a:endParaRPr lang="zh-CN" altLang="en-US" sz="2400" dirty="0"/>
              </a:p>
            </p:txBody>
          </p:sp>
        </mc:Choice>
        <mc:Fallback xmlns="">
          <p:sp>
            <p:nvSpPr>
              <p:cNvPr id="101" name="文本框 100">
                <a:extLst>
                  <a:ext uri="{FF2B5EF4-FFF2-40B4-BE49-F238E27FC236}">
                    <a16:creationId xmlns:a16="http://schemas.microsoft.com/office/drawing/2014/main" id="{6A7E8E48-4DAD-4755-9186-2D9182A74B14}"/>
                  </a:ext>
                </a:extLst>
              </p:cNvPr>
              <p:cNvSpPr txBox="1">
                <a:spLocks noRot="1" noChangeAspect="1" noMove="1" noResize="1" noEditPoints="1" noAdjustHandles="1" noChangeArrowheads="1" noChangeShapeType="1" noTextEdit="1"/>
              </p:cNvSpPr>
              <p:nvPr/>
            </p:nvSpPr>
            <p:spPr>
              <a:xfrm>
                <a:off x="9366654" y="3943209"/>
                <a:ext cx="2813403" cy="461665"/>
              </a:xfrm>
              <a:prstGeom prst="rect">
                <a:avLst/>
              </a:prstGeom>
              <a:blipFill>
                <a:blip r:embed="rId15"/>
                <a:stretch>
                  <a:fillRect l="-3471" t="-9211" b="-30263"/>
                </a:stretch>
              </a:blipFill>
            </p:spPr>
            <p:txBody>
              <a:bodyPr/>
              <a:lstStyle/>
              <a:p>
                <a:r>
                  <a:rPr lang="zh-CN" altLang="en-US">
                    <a:noFill/>
                  </a:rPr>
                  <a:t> </a:t>
                </a:r>
              </a:p>
            </p:txBody>
          </p:sp>
        </mc:Fallback>
      </mc:AlternateContent>
      <p:sp>
        <p:nvSpPr>
          <p:cNvPr id="103" name="文本框 102">
            <a:extLst>
              <a:ext uri="{FF2B5EF4-FFF2-40B4-BE49-F238E27FC236}">
                <a16:creationId xmlns:a16="http://schemas.microsoft.com/office/drawing/2014/main" id="{DB41A6F1-8239-4297-A082-5EBE147A1B5E}"/>
              </a:ext>
            </a:extLst>
          </p:cNvPr>
          <p:cNvSpPr txBox="1"/>
          <p:nvPr/>
        </p:nvSpPr>
        <p:spPr>
          <a:xfrm>
            <a:off x="7821665" y="3935531"/>
            <a:ext cx="936659" cy="461665"/>
          </a:xfrm>
          <a:prstGeom prst="rect">
            <a:avLst/>
          </a:prstGeom>
          <a:noFill/>
        </p:spPr>
        <p:txBody>
          <a:bodyPr wrap="square" rtlCol="0">
            <a:spAutoFit/>
          </a:bodyPr>
          <a:lstStyle/>
          <a:p>
            <a:r>
              <a:rPr lang="en-US" altLang="zh-CN" sz="2400" dirty="0"/>
              <a:t>1/2</a:t>
            </a:r>
            <a:endParaRPr lang="zh-CN" altLang="en-US" sz="2400" dirty="0"/>
          </a:p>
        </p:txBody>
      </p:sp>
      <p:sp>
        <p:nvSpPr>
          <p:cNvPr id="104" name="文本框 103">
            <a:extLst>
              <a:ext uri="{FF2B5EF4-FFF2-40B4-BE49-F238E27FC236}">
                <a16:creationId xmlns:a16="http://schemas.microsoft.com/office/drawing/2014/main" id="{3325CD72-738D-4401-B520-D82B8F71E6B8}"/>
              </a:ext>
            </a:extLst>
          </p:cNvPr>
          <p:cNvSpPr txBox="1"/>
          <p:nvPr/>
        </p:nvSpPr>
        <p:spPr>
          <a:xfrm>
            <a:off x="7805846" y="3296559"/>
            <a:ext cx="936659" cy="461665"/>
          </a:xfrm>
          <a:prstGeom prst="rect">
            <a:avLst/>
          </a:prstGeom>
          <a:noFill/>
        </p:spPr>
        <p:txBody>
          <a:bodyPr wrap="square" rtlCol="0">
            <a:spAutoFit/>
          </a:bodyPr>
          <a:lstStyle/>
          <a:p>
            <a:r>
              <a:rPr lang="en-US" altLang="zh-CN" sz="2400" dirty="0"/>
              <a:t>1/2</a:t>
            </a:r>
            <a:endParaRPr lang="zh-CN" altLang="en-US" sz="2400" dirty="0"/>
          </a:p>
        </p:txBody>
      </p:sp>
      <mc:AlternateContent xmlns:mc="http://schemas.openxmlformats.org/markup-compatibility/2006" xmlns:a14="http://schemas.microsoft.com/office/drawing/2010/main">
        <mc:Choice Requires="a14">
          <p:sp>
            <p:nvSpPr>
              <p:cNvPr id="145" name="文本框 144">
                <a:extLst>
                  <a:ext uri="{FF2B5EF4-FFF2-40B4-BE49-F238E27FC236}">
                    <a16:creationId xmlns:a16="http://schemas.microsoft.com/office/drawing/2014/main" id="{5E84FD51-6A37-4CBC-B3A3-D1BB41B1350C}"/>
                  </a:ext>
                </a:extLst>
              </p:cNvPr>
              <p:cNvSpPr txBox="1"/>
              <p:nvPr/>
            </p:nvSpPr>
            <p:spPr>
              <a:xfrm>
                <a:off x="264081" y="541370"/>
                <a:ext cx="11377090" cy="2308324"/>
              </a:xfrm>
              <a:prstGeom prst="rect">
                <a:avLst/>
              </a:prstGeom>
              <a:noFill/>
            </p:spPr>
            <p:txBody>
              <a:bodyPr wrap="square" rtlCol="0">
                <a:spAutoFit/>
              </a:bodyPr>
              <a:lstStyle/>
              <a:p>
                <a:r>
                  <a:rPr lang="en-US" altLang="zh-CN" sz="2400" dirty="0"/>
                  <a:t>We first assume Bob only makes classical strategies (</a:t>
                </a:r>
                <a:r>
                  <a:rPr lang="en-US" altLang="zh-CN" sz="2400" dirty="0">
                    <a:solidFill>
                      <a:schemeClr val="dk1"/>
                    </a:solidFill>
                  </a:rPr>
                  <a:t>either</a:t>
                </a:r>
                <a14:m>
                  <m:oMath xmlns:m="http://schemas.openxmlformats.org/officeDocument/2006/math">
                    <m:r>
                      <a:rPr lang="en-US" altLang="zh-CN" sz="2400" b="0" i="0" smtClean="0">
                        <a:solidFill>
                          <a:schemeClr val="dk1"/>
                        </a:solidFill>
                        <a:latin typeface="Cambria Math" panose="02040503050406030204" pitchFamily="18" charset="0"/>
                      </a:rPr>
                      <m:t> </m:t>
                    </m:r>
                    <m:r>
                      <a:rPr lang="zh-CN" altLang="ar-AE" sz="2400" i="1">
                        <a:solidFill>
                          <a:schemeClr val="dk1"/>
                        </a:solidFill>
                        <a:latin typeface="Cambria Math" panose="02040503050406030204" pitchFamily="18" charset="0"/>
                      </a:rPr>
                      <m:t>𝐼</m:t>
                    </m:r>
                  </m:oMath>
                </a14:m>
                <a:r>
                  <a:rPr lang="en-US" altLang="zh-CN" sz="2400" dirty="0">
                    <a:solidFill>
                      <a:schemeClr val="dk1"/>
                    </a:solidFill>
                  </a:rPr>
                  <a:t> or </a:t>
                </a:r>
                <a14:m>
                  <m:oMath xmlns:m="http://schemas.openxmlformats.org/officeDocument/2006/math">
                    <m:r>
                      <a:rPr lang="zh-CN" altLang="ar-AE" sz="2400" i="1">
                        <a:solidFill>
                          <a:schemeClr val="dk1"/>
                        </a:solidFill>
                        <a:latin typeface="Cambria Math" panose="02040503050406030204" pitchFamily="18" charset="0"/>
                      </a:rPr>
                      <m:t>𝑋</m:t>
                    </m:r>
                  </m:oMath>
                </a14:m>
                <a:r>
                  <a:rPr lang="en-US" altLang="zh-CN" sz="2400" dirty="0">
                    <a:solidFill>
                      <a:schemeClr val="dk1"/>
                    </a:solidFill>
                  </a:rPr>
                  <a:t>), and Bob thinks the ball’s initial state is purely random. Let’s define </a:t>
                </a:r>
                <a14:m>
                  <m:oMath xmlns:m="http://schemas.openxmlformats.org/officeDocument/2006/math">
                    <m:sSub>
                      <m:sSubPr>
                        <m:ctrlPr>
                          <a:rPr lang="en-US" altLang="zh-CN" sz="2400" i="1">
                            <a:solidFill>
                              <a:schemeClr val="dk1"/>
                            </a:solidFill>
                            <a:latin typeface="Cambria Math" panose="02040503050406030204" pitchFamily="18" charset="0"/>
                            <a:ea typeface="Cambria Math" panose="02040503050406030204" pitchFamily="18" charset="0"/>
                          </a:rPr>
                        </m:ctrlPr>
                      </m:sSubPr>
                      <m:e>
                        <m:r>
                          <a:rPr lang="en-US" altLang="zh-CN" sz="2400" i="1">
                            <a:solidFill>
                              <a:schemeClr val="dk1"/>
                            </a:solidFill>
                            <a:latin typeface="Cambria Math" panose="02040503050406030204" pitchFamily="18" charset="0"/>
                            <a:ea typeface="Cambria Math" panose="02040503050406030204" pitchFamily="18" charset="0"/>
                          </a:rPr>
                          <m:t>𝑝</m:t>
                        </m:r>
                      </m:e>
                      <m:sub>
                        <m:r>
                          <a:rPr lang="en-US" altLang="zh-CN" sz="2400" b="0" i="1" smtClean="0">
                            <a:solidFill>
                              <a:schemeClr val="dk1"/>
                            </a:solidFill>
                            <a:latin typeface="Cambria Math" panose="02040503050406030204" pitchFamily="18" charset="0"/>
                            <a:ea typeface="Cambria Math" panose="02040503050406030204" pitchFamily="18" charset="0"/>
                          </a:rPr>
                          <m:t>𝐿</m:t>
                        </m:r>
                      </m:sub>
                    </m:sSub>
                  </m:oMath>
                </a14:m>
                <a:r>
                  <a:rPr lang="en-US" altLang="zh-CN" sz="2400" dirty="0"/>
                  <a:t> as the probability of the ball being in the door left to Bob’s initial choice, and </a:t>
                </a:r>
                <a14:m>
                  <m:oMath xmlns:m="http://schemas.openxmlformats.org/officeDocument/2006/math">
                    <m:sSub>
                      <m:sSubPr>
                        <m:ctrlPr>
                          <a:rPr lang="en-US" altLang="zh-CN" sz="2400" i="1">
                            <a:solidFill>
                              <a:schemeClr val="dk1"/>
                            </a:solidFill>
                            <a:latin typeface="Cambria Math" panose="02040503050406030204" pitchFamily="18" charset="0"/>
                            <a:ea typeface="Cambria Math" panose="02040503050406030204" pitchFamily="18" charset="0"/>
                          </a:rPr>
                        </m:ctrlPr>
                      </m:sSubPr>
                      <m:e>
                        <m:r>
                          <a:rPr lang="en-US" altLang="zh-CN" sz="2400" i="1">
                            <a:solidFill>
                              <a:schemeClr val="dk1"/>
                            </a:solidFill>
                            <a:latin typeface="Cambria Math" panose="02040503050406030204" pitchFamily="18" charset="0"/>
                            <a:ea typeface="Cambria Math" panose="02040503050406030204" pitchFamily="18" charset="0"/>
                          </a:rPr>
                          <m:t>𝑂</m:t>
                        </m:r>
                      </m:e>
                      <m:sub>
                        <m:r>
                          <a:rPr lang="en-US" altLang="zh-CN" sz="2400" i="1">
                            <a:solidFill>
                              <a:schemeClr val="dk1"/>
                            </a:solidFill>
                            <a:latin typeface="Cambria Math" panose="02040503050406030204" pitchFamily="18" charset="0"/>
                            <a:ea typeface="Cambria Math" panose="02040503050406030204" pitchFamily="18" charset="0"/>
                          </a:rPr>
                          <m:t>𝐿</m:t>
                        </m:r>
                      </m:sub>
                    </m:sSub>
                  </m:oMath>
                </a14:m>
                <a:r>
                  <a:rPr lang="en-US" altLang="zh-CN" sz="2400" dirty="0"/>
                  <a:t> means Alice opens that door (the left to door 0 is door 2). B means Bob, R means right, same rules. Bob always wants to choose the door with higher probability, so we can then draw a probability tree diagram and Bob’s strategy associated with each case:</a:t>
                </a:r>
              </a:p>
            </p:txBody>
          </p:sp>
        </mc:Choice>
        <mc:Fallback xmlns="">
          <p:sp>
            <p:nvSpPr>
              <p:cNvPr id="145" name="文本框 144">
                <a:extLst>
                  <a:ext uri="{FF2B5EF4-FFF2-40B4-BE49-F238E27FC236}">
                    <a16:creationId xmlns:a16="http://schemas.microsoft.com/office/drawing/2014/main" id="{5E84FD51-6A37-4CBC-B3A3-D1BB41B1350C}"/>
                  </a:ext>
                </a:extLst>
              </p:cNvPr>
              <p:cNvSpPr txBox="1">
                <a:spLocks noRot="1" noChangeAspect="1" noMove="1" noResize="1" noEditPoints="1" noAdjustHandles="1" noChangeArrowheads="1" noChangeShapeType="1" noTextEdit="1"/>
              </p:cNvSpPr>
              <p:nvPr/>
            </p:nvSpPr>
            <p:spPr>
              <a:xfrm>
                <a:off x="264081" y="541370"/>
                <a:ext cx="11377090" cy="2308324"/>
              </a:xfrm>
              <a:prstGeom prst="rect">
                <a:avLst/>
              </a:prstGeom>
              <a:blipFill>
                <a:blip r:embed="rId16"/>
                <a:stretch>
                  <a:fillRect l="-803" t="-1852" r="-1285" b="-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6" name="文本框 145">
                <a:extLst>
                  <a:ext uri="{FF2B5EF4-FFF2-40B4-BE49-F238E27FC236}">
                    <a16:creationId xmlns:a16="http://schemas.microsoft.com/office/drawing/2014/main" id="{8FF7E0C0-1118-44F3-82D0-63B5DA61F251}"/>
                  </a:ext>
                </a:extLst>
              </p:cNvPr>
              <p:cNvSpPr txBox="1"/>
              <p:nvPr/>
            </p:nvSpPr>
            <p:spPr>
              <a:xfrm>
                <a:off x="9366652" y="4519634"/>
                <a:ext cx="2813403" cy="461665"/>
              </a:xfrm>
              <a:prstGeom prst="rect">
                <a:avLst/>
              </a:prstGeom>
              <a:noFill/>
            </p:spPr>
            <p:txBody>
              <a:bodyPr wrap="square" rtlCol="0">
                <a:spAutoFit/>
              </a:bodyPr>
              <a:lstStyle/>
              <a:p>
                <a:r>
                  <a:rPr lang="en-US" altLang="zh-CN" sz="2400" dirty="0"/>
                  <a:t>Switch, apply </a:t>
                </a:r>
                <a14:m>
                  <m:oMath xmlns:m="http://schemas.openxmlformats.org/officeDocument/2006/math">
                    <m:r>
                      <a:rPr lang="zh-CN" altLang="ar-AE" sz="2400" i="1" smtClean="0">
                        <a:solidFill>
                          <a:schemeClr val="dk1"/>
                        </a:solidFill>
                        <a:latin typeface="Cambria Math" panose="02040503050406030204" pitchFamily="18" charset="0"/>
                      </a:rPr>
                      <m:t>𝑋</m:t>
                    </m:r>
                  </m:oMath>
                </a14:m>
                <a:endParaRPr lang="zh-CN" altLang="en-US" sz="2400" dirty="0"/>
              </a:p>
            </p:txBody>
          </p:sp>
        </mc:Choice>
        <mc:Fallback xmlns="">
          <p:sp>
            <p:nvSpPr>
              <p:cNvPr id="146" name="文本框 145">
                <a:extLst>
                  <a:ext uri="{FF2B5EF4-FFF2-40B4-BE49-F238E27FC236}">
                    <a16:creationId xmlns:a16="http://schemas.microsoft.com/office/drawing/2014/main" id="{8FF7E0C0-1118-44F3-82D0-63B5DA61F251}"/>
                  </a:ext>
                </a:extLst>
              </p:cNvPr>
              <p:cNvSpPr txBox="1">
                <a:spLocks noRot="1" noChangeAspect="1" noMove="1" noResize="1" noEditPoints="1" noAdjustHandles="1" noChangeArrowheads="1" noChangeShapeType="1" noTextEdit="1"/>
              </p:cNvSpPr>
              <p:nvPr/>
            </p:nvSpPr>
            <p:spPr>
              <a:xfrm>
                <a:off x="9366652" y="4519634"/>
                <a:ext cx="2813403" cy="461665"/>
              </a:xfrm>
              <a:prstGeom prst="rect">
                <a:avLst/>
              </a:prstGeom>
              <a:blipFill>
                <a:blip r:embed="rId17"/>
                <a:stretch>
                  <a:fillRect l="-3471" t="-9211"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8" name="文本框 147">
                <a:extLst>
                  <a:ext uri="{FF2B5EF4-FFF2-40B4-BE49-F238E27FC236}">
                    <a16:creationId xmlns:a16="http://schemas.microsoft.com/office/drawing/2014/main" id="{9970265F-20E8-40CA-97BA-7B403A752E64}"/>
                  </a:ext>
                </a:extLst>
              </p:cNvPr>
              <p:cNvSpPr txBox="1"/>
              <p:nvPr/>
            </p:nvSpPr>
            <p:spPr>
              <a:xfrm>
                <a:off x="9366651" y="3399708"/>
                <a:ext cx="2813403" cy="461665"/>
              </a:xfrm>
              <a:prstGeom prst="rect">
                <a:avLst/>
              </a:prstGeom>
              <a:noFill/>
            </p:spPr>
            <p:txBody>
              <a:bodyPr wrap="square" rtlCol="0">
                <a:spAutoFit/>
              </a:bodyPr>
              <a:lstStyle/>
              <a:p>
                <a:r>
                  <a:rPr lang="en-US" altLang="zh-CN" sz="2400" dirty="0"/>
                  <a:t>Stay, apply </a:t>
                </a:r>
                <a14:m>
                  <m:oMath xmlns:m="http://schemas.openxmlformats.org/officeDocument/2006/math">
                    <m:r>
                      <a:rPr lang="zh-CN" altLang="ar-AE" sz="2400" i="1" smtClean="0">
                        <a:solidFill>
                          <a:schemeClr val="dk1"/>
                        </a:solidFill>
                        <a:latin typeface="Cambria Math" panose="02040503050406030204" pitchFamily="18" charset="0"/>
                      </a:rPr>
                      <m:t>𝐼</m:t>
                    </m:r>
                  </m:oMath>
                </a14:m>
                <a:endParaRPr lang="zh-CN" altLang="en-US" sz="2400" dirty="0"/>
              </a:p>
            </p:txBody>
          </p:sp>
        </mc:Choice>
        <mc:Fallback xmlns="">
          <p:sp>
            <p:nvSpPr>
              <p:cNvPr id="148" name="文本框 147">
                <a:extLst>
                  <a:ext uri="{FF2B5EF4-FFF2-40B4-BE49-F238E27FC236}">
                    <a16:creationId xmlns:a16="http://schemas.microsoft.com/office/drawing/2014/main" id="{9970265F-20E8-40CA-97BA-7B403A752E64}"/>
                  </a:ext>
                </a:extLst>
              </p:cNvPr>
              <p:cNvSpPr txBox="1">
                <a:spLocks noRot="1" noChangeAspect="1" noMove="1" noResize="1" noEditPoints="1" noAdjustHandles="1" noChangeArrowheads="1" noChangeShapeType="1" noTextEdit="1"/>
              </p:cNvSpPr>
              <p:nvPr/>
            </p:nvSpPr>
            <p:spPr>
              <a:xfrm>
                <a:off x="9366651" y="3399708"/>
                <a:ext cx="2813403" cy="461665"/>
              </a:xfrm>
              <a:prstGeom prst="rect">
                <a:avLst/>
              </a:prstGeom>
              <a:blipFill>
                <a:blip r:embed="rId18"/>
                <a:stretch>
                  <a:fillRect l="-3471" t="-9333" b="-3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9" name="文本框 148">
                <a:extLst>
                  <a:ext uri="{FF2B5EF4-FFF2-40B4-BE49-F238E27FC236}">
                    <a16:creationId xmlns:a16="http://schemas.microsoft.com/office/drawing/2014/main" id="{F97B48A5-00BA-4299-8B72-811EDC43E90C}"/>
                  </a:ext>
                </a:extLst>
              </p:cNvPr>
              <p:cNvSpPr txBox="1"/>
              <p:nvPr/>
            </p:nvSpPr>
            <p:spPr>
              <a:xfrm>
                <a:off x="6695835" y="5567549"/>
                <a:ext cx="2813403" cy="461665"/>
              </a:xfrm>
              <a:prstGeom prst="rect">
                <a:avLst/>
              </a:prstGeom>
              <a:noFill/>
            </p:spPr>
            <p:txBody>
              <a:bodyPr wrap="square" rtlCol="0">
                <a:spAutoFit/>
              </a:bodyPr>
              <a:lstStyle/>
              <a:p>
                <a:r>
                  <a:rPr lang="en-US" altLang="zh-CN" sz="2400" dirty="0"/>
                  <a:t>Stay, apply </a:t>
                </a:r>
                <a14:m>
                  <m:oMath xmlns:m="http://schemas.openxmlformats.org/officeDocument/2006/math">
                    <m:r>
                      <a:rPr lang="zh-CN" altLang="ar-AE" sz="2400" i="1" smtClean="0">
                        <a:solidFill>
                          <a:schemeClr val="dk1"/>
                        </a:solidFill>
                        <a:latin typeface="Cambria Math" panose="02040503050406030204" pitchFamily="18" charset="0"/>
                      </a:rPr>
                      <m:t>𝐼</m:t>
                    </m:r>
                  </m:oMath>
                </a14:m>
                <a:endParaRPr lang="zh-CN" altLang="en-US" sz="2400" dirty="0"/>
              </a:p>
            </p:txBody>
          </p:sp>
        </mc:Choice>
        <mc:Fallback xmlns="">
          <p:sp>
            <p:nvSpPr>
              <p:cNvPr id="149" name="文本框 148">
                <a:extLst>
                  <a:ext uri="{FF2B5EF4-FFF2-40B4-BE49-F238E27FC236}">
                    <a16:creationId xmlns:a16="http://schemas.microsoft.com/office/drawing/2014/main" id="{F97B48A5-00BA-4299-8B72-811EDC43E90C}"/>
                  </a:ext>
                </a:extLst>
              </p:cNvPr>
              <p:cNvSpPr txBox="1">
                <a:spLocks noRot="1" noChangeAspect="1" noMove="1" noResize="1" noEditPoints="1" noAdjustHandles="1" noChangeArrowheads="1" noChangeShapeType="1" noTextEdit="1"/>
              </p:cNvSpPr>
              <p:nvPr/>
            </p:nvSpPr>
            <p:spPr>
              <a:xfrm>
                <a:off x="6695835" y="5567549"/>
                <a:ext cx="2813403" cy="461665"/>
              </a:xfrm>
              <a:prstGeom prst="rect">
                <a:avLst/>
              </a:prstGeom>
              <a:blipFill>
                <a:blip r:embed="rId19"/>
                <a:stretch>
                  <a:fillRect l="-3247" t="-9211"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0" name="文本框 149">
                <a:extLst>
                  <a:ext uri="{FF2B5EF4-FFF2-40B4-BE49-F238E27FC236}">
                    <a16:creationId xmlns:a16="http://schemas.microsoft.com/office/drawing/2014/main" id="{D51E5F3E-D9BB-4439-AC15-3F30ED2CE222}"/>
                  </a:ext>
                </a:extLst>
              </p:cNvPr>
              <p:cNvSpPr txBox="1"/>
              <p:nvPr/>
            </p:nvSpPr>
            <p:spPr>
              <a:xfrm>
                <a:off x="6695835" y="6224692"/>
                <a:ext cx="2813403" cy="461665"/>
              </a:xfrm>
              <a:prstGeom prst="rect">
                <a:avLst/>
              </a:prstGeom>
              <a:noFill/>
            </p:spPr>
            <p:txBody>
              <a:bodyPr wrap="square" rtlCol="0">
                <a:spAutoFit/>
              </a:bodyPr>
              <a:lstStyle/>
              <a:p>
                <a:r>
                  <a:rPr lang="en-US" altLang="zh-CN" sz="2400" dirty="0"/>
                  <a:t>Switch, apply </a:t>
                </a:r>
                <a14:m>
                  <m:oMath xmlns:m="http://schemas.openxmlformats.org/officeDocument/2006/math">
                    <m:r>
                      <a:rPr lang="zh-CN" altLang="ar-AE" sz="2400" i="1" smtClean="0">
                        <a:solidFill>
                          <a:schemeClr val="dk1"/>
                        </a:solidFill>
                        <a:latin typeface="Cambria Math" panose="02040503050406030204" pitchFamily="18" charset="0"/>
                      </a:rPr>
                      <m:t>𝑋</m:t>
                    </m:r>
                  </m:oMath>
                </a14:m>
                <a:endParaRPr lang="zh-CN" altLang="en-US" sz="2400" dirty="0"/>
              </a:p>
            </p:txBody>
          </p:sp>
        </mc:Choice>
        <mc:Fallback xmlns="">
          <p:sp>
            <p:nvSpPr>
              <p:cNvPr id="150" name="文本框 149">
                <a:extLst>
                  <a:ext uri="{FF2B5EF4-FFF2-40B4-BE49-F238E27FC236}">
                    <a16:creationId xmlns:a16="http://schemas.microsoft.com/office/drawing/2014/main" id="{D51E5F3E-D9BB-4439-AC15-3F30ED2CE222}"/>
                  </a:ext>
                </a:extLst>
              </p:cNvPr>
              <p:cNvSpPr txBox="1">
                <a:spLocks noRot="1" noChangeAspect="1" noMove="1" noResize="1" noEditPoints="1" noAdjustHandles="1" noChangeArrowheads="1" noChangeShapeType="1" noTextEdit="1"/>
              </p:cNvSpPr>
              <p:nvPr/>
            </p:nvSpPr>
            <p:spPr>
              <a:xfrm>
                <a:off x="6695835" y="6224692"/>
                <a:ext cx="2813403" cy="461665"/>
              </a:xfrm>
              <a:prstGeom prst="rect">
                <a:avLst/>
              </a:prstGeom>
              <a:blipFill>
                <a:blip r:embed="rId20"/>
                <a:stretch>
                  <a:fillRect l="-3247" t="-9211" b="-302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1085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809332-F9F6-4209-B444-FAC32AE8C6D1}"/>
              </a:ext>
            </a:extLst>
          </p:cNvPr>
          <p:cNvSpPr>
            <a:spLocks noGrp="1"/>
          </p:cNvSpPr>
          <p:nvPr>
            <p:ph type="title"/>
          </p:nvPr>
        </p:nvSpPr>
        <p:spPr>
          <a:xfrm>
            <a:off x="280008" y="-318785"/>
            <a:ext cx="10515600" cy="1325563"/>
          </a:xfrm>
        </p:spPr>
        <p:txBody>
          <a:bodyPr/>
          <a:lstStyle/>
          <a:p>
            <a:r>
              <a:rPr lang="en-US" altLang="zh-CN" b="1" dirty="0"/>
              <a:t>Bob’s strategy</a:t>
            </a:r>
            <a:endParaRPr lang="zh-CN" altLang="en-US" b="1" dirty="0"/>
          </a:p>
        </p:txBody>
      </p:sp>
      <p:sp>
        <p:nvSpPr>
          <p:cNvPr id="5" name="文本框 4">
            <a:extLst>
              <a:ext uri="{FF2B5EF4-FFF2-40B4-BE49-F238E27FC236}">
                <a16:creationId xmlns:a16="http://schemas.microsoft.com/office/drawing/2014/main" id="{B937FA58-07DA-4ADB-8C21-5AA2EF33B464}"/>
              </a:ext>
            </a:extLst>
          </p:cNvPr>
          <p:cNvSpPr txBox="1"/>
          <p:nvPr/>
        </p:nvSpPr>
        <p:spPr>
          <a:xfrm>
            <a:off x="190430" y="4238090"/>
            <a:ext cx="1479478" cy="1200329"/>
          </a:xfrm>
          <a:prstGeom prst="rect">
            <a:avLst/>
          </a:prstGeom>
          <a:noFill/>
        </p:spPr>
        <p:txBody>
          <a:bodyPr wrap="square" rtlCol="0">
            <a:spAutoFit/>
          </a:bodyPr>
          <a:lstStyle/>
          <a:p>
            <a:r>
              <a:rPr lang="en-US" altLang="zh-CN" sz="2400" dirty="0"/>
              <a:t>Bob’s</a:t>
            </a:r>
          </a:p>
          <a:p>
            <a:r>
              <a:rPr lang="en-US" altLang="zh-CN" sz="2400" dirty="0"/>
              <a:t>classical strategy</a:t>
            </a:r>
            <a:endParaRPr lang="zh-CN" altLang="en-US" sz="2400" dirty="0"/>
          </a:p>
        </p:txBody>
      </p:sp>
      <p:cxnSp>
        <p:nvCxnSpPr>
          <p:cNvPr id="7" name="直接箭头连接符 6">
            <a:extLst>
              <a:ext uri="{FF2B5EF4-FFF2-40B4-BE49-F238E27FC236}">
                <a16:creationId xmlns:a16="http://schemas.microsoft.com/office/drawing/2014/main" id="{A53C3E77-90CD-46DC-9BFF-4F522C652A69}"/>
              </a:ext>
            </a:extLst>
          </p:cNvPr>
          <p:cNvCxnSpPr>
            <a:cxnSpLocks/>
            <a:stCxn id="5" idx="3"/>
            <a:endCxn id="47" idx="1"/>
          </p:cNvCxnSpPr>
          <p:nvPr/>
        </p:nvCxnSpPr>
        <p:spPr>
          <a:xfrm flipV="1">
            <a:off x="1669908" y="3795274"/>
            <a:ext cx="1222731" cy="1042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8FD6D340-6EC2-41A8-AE6D-54BA9411B219}"/>
                  </a:ext>
                </a:extLst>
              </p:cNvPr>
              <p:cNvSpPr txBox="1"/>
              <p:nvPr/>
            </p:nvSpPr>
            <p:spPr>
              <a:xfrm>
                <a:off x="2892639" y="5878321"/>
                <a:ext cx="212675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zh-CN" altLang="en-US" sz="2400" dirty="0">
                          <a:latin typeface="Cambria Math" panose="02040503050406030204" pitchFamily="18" charset="0"/>
                        </a:rPr>
                        <m:t>∀</m:t>
                      </m:r>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i="1">
                              <a:solidFill>
                                <a:schemeClr val="dk1"/>
                              </a:solidFill>
                              <a:latin typeface="Cambria Math" panose="02040503050406030204" pitchFamily="18" charset="0"/>
                              <a:ea typeface="Cambria Math" panose="02040503050406030204" pitchFamily="18" charset="0"/>
                            </a:rPr>
                            <m:t>𝑝</m:t>
                          </m:r>
                        </m:e>
                        <m:sub>
                          <m:r>
                            <a:rPr lang="en-US" altLang="zh-CN" sz="2400" b="0" i="1" smtClean="0">
                              <a:solidFill>
                                <a:schemeClr val="dk1"/>
                              </a:solidFill>
                              <a:latin typeface="Cambria Math" panose="02040503050406030204" pitchFamily="18" charset="0"/>
                              <a:ea typeface="Cambria Math" panose="02040503050406030204" pitchFamily="18" charset="0"/>
                            </a:rPr>
                            <m:t>𝑖</m:t>
                          </m:r>
                        </m:sub>
                      </m:sSub>
                      <m:r>
                        <a:rPr lang="en-US" altLang="zh-CN" sz="2400" b="0" i="1" smtClean="0">
                          <a:solidFill>
                            <a:schemeClr val="dk1"/>
                          </a:solidFill>
                          <a:latin typeface="Cambria Math" panose="02040503050406030204" pitchFamily="18" charset="0"/>
                          <a:ea typeface="Cambria Math" panose="02040503050406030204" pitchFamily="18" charset="0"/>
                        </a:rPr>
                        <m:t>(</m:t>
                      </m:r>
                      <m:sSub>
                        <m:sSubPr>
                          <m:ctrlPr>
                            <a:rPr lang="en-US" altLang="zh-CN" sz="2400" i="1">
                              <a:solidFill>
                                <a:schemeClr val="dk1"/>
                              </a:solidFill>
                              <a:latin typeface="Cambria Math" panose="02040503050406030204" pitchFamily="18" charset="0"/>
                              <a:ea typeface="Cambria Math" panose="02040503050406030204" pitchFamily="18" charset="0"/>
                            </a:rPr>
                          </m:ctrlPr>
                        </m:sSubPr>
                        <m:e>
                          <m:r>
                            <a:rPr lang="en-US" altLang="zh-CN" sz="2400" i="1">
                              <a:solidFill>
                                <a:schemeClr val="dk1"/>
                              </a:solidFill>
                              <a:latin typeface="Cambria Math" panose="02040503050406030204" pitchFamily="18" charset="0"/>
                              <a:ea typeface="Cambria Math" panose="02040503050406030204" pitchFamily="18" charset="0"/>
                            </a:rPr>
                            <m:t>𝑝</m:t>
                          </m:r>
                        </m:e>
                        <m:sub>
                          <m:r>
                            <a:rPr lang="en-US" altLang="zh-CN" sz="2400" i="1">
                              <a:solidFill>
                                <a:schemeClr val="dk1"/>
                              </a:solidFill>
                              <a:latin typeface="Cambria Math" panose="02040503050406030204" pitchFamily="18" charset="0"/>
                              <a:ea typeface="Cambria Math" panose="02040503050406030204" pitchFamily="18" charset="0"/>
                            </a:rPr>
                            <m:t>𝑖</m:t>
                          </m:r>
                        </m:sub>
                      </m:sSub>
                      <m:r>
                        <a:rPr lang="en-US" altLang="zh-CN" sz="2400" b="0" i="1" smtClean="0">
                          <a:solidFill>
                            <a:schemeClr val="dk1"/>
                          </a:solidFill>
                          <a:latin typeface="Cambria Math" panose="02040503050406030204" pitchFamily="18" charset="0"/>
                          <a:ea typeface="Cambria Math" panose="02040503050406030204" pitchFamily="18" charset="0"/>
                        </a:rPr>
                        <m:t>&lt;0.5) </m:t>
                      </m:r>
                    </m:oMath>
                  </m:oMathPara>
                </a14:m>
                <a:endParaRPr lang="zh-CN" altLang="en-US" sz="2400" dirty="0"/>
              </a:p>
            </p:txBody>
          </p:sp>
        </mc:Choice>
        <mc:Fallback xmlns="">
          <p:sp>
            <p:nvSpPr>
              <p:cNvPr id="11" name="文本框 10">
                <a:extLst>
                  <a:ext uri="{FF2B5EF4-FFF2-40B4-BE49-F238E27FC236}">
                    <a16:creationId xmlns:a16="http://schemas.microsoft.com/office/drawing/2014/main" id="{8FD6D340-6EC2-41A8-AE6D-54BA9411B219}"/>
                  </a:ext>
                </a:extLst>
              </p:cNvPr>
              <p:cNvSpPr txBox="1">
                <a:spLocks noRot="1" noChangeAspect="1" noMove="1" noResize="1" noEditPoints="1" noAdjustHandles="1" noChangeArrowheads="1" noChangeShapeType="1" noTextEdit="1"/>
              </p:cNvSpPr>
              <p:nvPr/>
            </p:nvSpPr>
            <p:spPr>
              <a:xfrm>
                <a:off x="2892639" y="5878321"/>
                <a:ext cx="2126752" cy="461665"/>
              </a:xfrm>
              <a:prstGeom prst="rect">
                <a:avLst/>
              </a:prstGeom>
              <a:blipFill>
                <a:blip r:embed="rId4"/>
                <a:stretch>
                  <a:fillRect b="-19737"/>
                </a:stretch>
              </a:blipFill>
            </p:spPr>
            <p:txBody>
              <a:bodyPr/>
              <a:lstStyle/>
              <a:p>
                <a:r>
                  <a:rPr lang="zh-CN" altLang="en-US">
                    <a:noFill/>
                  </a:rPr>
                  <a:t> </a:t>
                </a:r>
              </a:p>
            </p:txBody>
          </p:sp>
        </mc:Fallback>
      </mc:AlternateContent>
      <p:cxnSp>
        <p:nvCxnSpPr>
          <p:cNvPr id="13" name="直接箭头连接符 12">
            <a:extLst>
              <a:ext uri="{FF2B5EF4-FFF2-40B4-BE49-F238E27FC236}">
                <a16:creationId xmlns:a16="http://schemas.microsoft.com/office/drawing/2014/main" id="{3DFB34A9-91E1-42BE-8D22-025A3812CC71}"/>
              </a:ext>
            </a:extLst>
          </p:cNvPr>
          <p:cNvCxnSpPr>
            <a:cxnSpLocks/>
            <a:stCxn id="5" idx="3"/>
            <a:endCxn id="11" idx="1"/>
          </p:cNvCxnSpPr>
          <p:nvPr/>
        </p:nvCxnSpPr>
        <p:spPr>
          <a:xfrm>
            <a:off x="1669908" y="4838255"/>
            <a:ext cx="1222731" cy="1270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10100A11-85FC-4B83-989A-F77BEE044E5B}"/>
              </a:ext>
            </a:extLst>
          </p:cNvPr>
          <p:cNvSpPr txBox="1"/>
          <p:nvPr/>
        </p:nvSpPr>
        <p:spPr>
          <a:xfrm>
            <a:off x="1834400" y="3318553"/>
            <a:ext cx="184731" cy="307777"/>
          </a:xfrm>
          <a:prstGeom prst="rect">
            <a:avLst/>
          </a:prstGeom>
          <a:noFill/>
        </p:spPr>
        <p:txBody>
          <a:bodyPr wrap="none" rtlCol="0">
            <a:spAutoFit/>
          </a:bodyPr>
          <a:lstStyle/>
          <a:p>
            <a:endParaRPr lang="zh-CN" altLang="en-US" dirty="0"/>
          </a:p>
        </p:txBody>
      </p:sp>
      <p:sp>
        <p:nvSpPr>
          <p:cNvPr id="23" name="文本框 22">
            <a:extLst>
              <a:ext uri="{FF2B5EF4-FFF2-40B4-BE49-F238E27FC236}">
                <a16:creationId xmlns:a16="http://schemas.microsoft.com/office/drawing/2014/main" id="{47FF0E5F-67F3-4E6A-872D-CEBFE8D289F5}"/>
              </a:ext>
            </a:extLst>
          </p:cNvPr>
          <p:cNvSpPr txBox="1"/>
          <p:nvPr/>
        </p:nvSpPr>
        <p:spPr>
          <a:xfrm>
            <a:off x="1804326" y="3910319"/>
            <a:ext cx="832206" cy="462884"/>
          </a:xfrm>
          <a:prstGeom prst="rect">
            <a:avLst/>
          </a:prstGeom>
          <a:noFill/>
        </p:spPr>
        <p:txBody>
          <a:bodyPr wrap="square" rtlCol="0">
            <a:spAutoFit/>
          </a:bodyPr>
          <a:lstStyle/>
          <a:p>
            <a:r>
              <a:rPr lang="en-US" altLang="zh-CN" sz="2400" dirty="0"/>
              <a:t>3/4</a:t>
            </a:r>
            <a:endParaRPr lang="zh-CN" altLang="en-US" sz="2400" dirty="0"/>
          </a:p>
        </p:txBody>
      </p:sp>
      <p:sp>
        <p:nvSpPr>
          <p:cNvPr id="24" name="文本框 23">
            <a:extLst>
              <a:ext uri="{FF2B5EF4-FFF2-40B4-BE49-F238E27FC236}">
                <a16:creationId xmlns:a16="http://schemas.microsoft.com/office/drawing/2014/main" id="{A9746A5D-4307-423D-8F78-5DE8FB903DA6}"/>
              </a:ext>
            </a:extLst>
          </p:cNvPr>
          <p:cNvSpPr txBox="1"/>
          <p:nvPr/>
        </p:nvSpPr>
        <p:spPr>
          <a:xfrm>
            <a:off x="1741933" y="5495662"/>
            <a:ext cx="1479478" cy="462884"/>
          </a:xfrm>
          <a:prstGeom prst="rect">
            <a:avLst/>
          </a:prstGeom>
          <a:noFill/>
        </p:spPr>
        <p:txBody>
          <a:bodyPr wrap="square" rtlCol="0">
            <a:spAutoFit/>
          </a:bodyPr>
          <a:lstStyle/>
          <a:p>
            <a:r>
              <a:rPr lang="en-US" altLang="zh-CN" sz="2400" dirty="0"/>
              <a:t>1/4</a:t>
            </a:r>
            <a:endParaRPr lang="zh-CN" altLang="en-US" sz="2400" dirty="0"/>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02CC5ABB-E16E-4C87-955F-39F9CF7857E1}"/>
                  </a:ext>
                </a:extLst>
              </p:cNvPr>
              <p:cNvSpPr txBox="1"/>
              <p:nvPr/>
            </p:nvSpPr>
            <p:spPr>
              <a:xfrm>
                <a:off x="6158583" y="2804958"/>
                <a:ext cx="147947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i="1">
                              <a:solidFill>
                                <a:schemeClr val="dk1"/>
                              </a:solidFill>
                              <a:latin typeface="Cambria Math" panose="02040503050406030204" pitchFamily="18" charset="0"/>
                              <a:ea typeface="Cambria Math" panose="02040503050406030204" pitchFamily="18" charset="0"/>
                            </a:rPr>
                            <m:t>𝑝</m:t>
                          </m:r>
                        </m:e>
                        <m:sub>
                          <m:r>
                            <a:rPr lang="en-US" altLang="zh-CN" sz="2400" b="0" i="1" smtClean="0">
                              <a:solidFill>
                                <a:schemeClr val="dk1"/>
                              </a:solidFill>
                              <a:latin typeface="Cambria Math" panose="02040503050406030204" pitchFamily="18" charset="0"/>
                              <a:ea typeface="Cambria Math" panose="02040503050406030204" pitchFamily="18" charset="0"/>
                            </a:rPr>
                            <m:t>𝐿</m:t>
                          </m:r>
                        </m:sub>
                      </m:sSub>
                      <m:r>
                        <a:rPr lang="zh-CN" altLang="en-US" sz="2400" i="1">
                          <a:solidFill>
                            <a:schemeClr val="dk1"/>
                          </a:solidFill>
                          <a:latin typeface="Cambria Math" panose="02040503050406030204" pitchFamily="18" charset="0"/>
                          <a:ea typeface="Cambria Math" panose="02040503050406030204" pitchFamily="18" charset="0"/>
                        </a:rPr>
                        <m:t>≥</m:t>
                      </m:r>
                      <m:r>
                        <a:rPr lang="en-US" altLang="zh-CN" sz="2400" b="0" i="1" smtClean="0">
                          <a:solidFill>
                            <a:schemeClr val="dk1"/>
                          </a:solidFill>
                          <a:latin typeface="Cambria Math" panose="02040503050406030204" pitchFamily="18" charset="0"/>
                          <a:ea typeface="Cambria Math" panose="02040503050406030204" pitchFamily="18" charset="0"/>
                        </a:rPr>
                        <m:t>0.5</m:t>
                      </m:r>
                    </m:oMath>
                  </m:oMathPara>
                </a14:m>
                <a:endParaRPr lang="zh-CN" altLang="en-US" sz="2400" dirty="0"/>
              </a:p>
            </p:txBody>
          </p:sp>
        </mc:Choice>
        <mc:Fallback xmlns="">
          <p:sp>
            <p:nvSpPr>
              <p:cNvPr id="26" name="文本框 25">
                <a:extLst>
                  <a:ext uri="{FF2B5EF4-FFF2-40B4-BE49-F238E27FC236}">
                    <a16:creationId xmlns:a16="http://schemas.microsoft.com/office/drawing/2014/main" id="{02CC5ABB-E16E-4C87-955F-39F9CF7857E1}"/>
                  </a:ext>
                </a:extLst>
              </p:cNvPr>
              <p:cNvSpPr txBox="1">
                <a:spLocks noRot="1" noChangeAspect="1" noMove="1" noResize="1" noEditPoints="1" noAdjustHandles="1" noChangeArrowheads="1" noChangeShapeType="1" noTextEdit="1"/>
              </p:cNvSpPr>
              <p:nvPr/>
            </p:nvSpPr>
            <p:spPr>
              <a:xfrm>
                <a:off x="6158583" y="2804958"/>
                <a:ext cx="1479478" cy="461665"/>
              </a:xfrm>
              <a:prstGeom prst="rect">
                <a:avLst/>
              </a:prstGeom>
              <a:blipFill>
                <a:blip r:embed="rId5"/>
                <a:stretch>
                  <a:fillRect b="-131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971D0DEF-2E14-440A-9021-445B6781B581}"/>
                  </a:ext>
                </a:extLst>
              </p:cNvPr>
              <p:cNvSpPr txBox="1"/>
              <p:nvPr/>
            </p:nvSpPr>
            <p:spPr>
              <a:xfrm>
                <a:off x="6146145" y="3572827"/>
                <a:ext cx="147947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i="1">
                              <a:solidFill>
                                <a:schemeClr val="dk1"/>
                              </a:solidFill>
                              <a:latin typeface="Cambria Math" panose="02040503050406030204" pitchFamily="18" charset="0"/>
                              <a:ea typeface="Cambria Math" panose="02040503050406030204" pitchFamily="18" charset="0"/>
                            </a:rPr>
                            <m:t>𝑝</m:t>
                          </m:r>
                        </m:e>
                        <m:sub>
                          <m:r>
                            <a:rPr lang="en-US" altLang="zh-CN" sz="2400" b="0" i="1" smtClean="0">
                              <a:solidFill>
                                <a:schemeClr val="dk1"/>
                              </a:solidFill>
                              <a:latin typeface="Cambria Math" panose="02040503050406030204" pitchFamily="18" charset="0"/>
                              <a:ea typeface="Cambria Math" panose="02040503050406030204" pitchFamily="18" charset="0"/>
                            </a:rPr>
                            <m:t>𝐵</m:t>
                          </m:r>
                        </m:sub>
                      </m:sSub>
                      <m:r>
                        <a:rPr lang="zh-CN" altLang="en-US" sz="2400" i="1">
                          <a:solidFill>
                            <a:schemeClr val="dk1"/>
                          </a:solidFill>
                          <a:latin typeface="Cambria Math" panose="02040503050406030204" pitchFamily="18" charset="0"/>
                          <a:ea typeface="Cambria Math" panose="02040503050406030204" pitchFamily="18" charset="0"/>
                        </a:rPr>
                        <m:t>≥</m:t>
                      </m:r>
                      <m:r>
                        <a:rPr lang="en-US" altLang="zh-CN" sz="2400" b="0" i="1" smtClean="0">
                          <a:solidFill>
                            <a:schemeClr val="dk1"/>
                          </a:solidFill>
                          <a:latin typeface="Cambria Math" panose="02040503050406030204" pitchFamily="18" charset="0"/>
                          <a:ea typeface="Cambria Math" panose="02040503050406030204" pitchFamily="18" charset="0"/>
                        </a:rPr>
                        <m:t>0.5</m:t>
                      </m:r>
                    </m:oMath>
                  </m:oMathPara>
                </a14:m>
                <a:endParaRPr lang="zh-CN" altLang="en-US" sz="2400" dirty="0"/>
              </a:p>
            </p:txBody>
          </p:sp>
        </mc:Choice>
        <mc:Fallback xmlns="">
          <p:sp>
            <p:nvSpPr>
              <p:cNvPr id="27" name="文本框 26">
                <a:extLst>
                  <a:ext uri="{FF2B5EF4-FFF2-40B4-BE49-F238E27FC236}">
                    <a16:creationId xmlns:a16="http://schemas.microsoft.com/office/drawing/2014/main" id="{971D0DEF-2E14-440A-9021-445B6781B581}"/>
                  </a:ext>
                </a:extLst>
              </p:cNvPr>
              <p:cNvSpPr txBox="1">
                <a:spLocks noRot="1" noChangeAspect="1" noMove="1" noResize="1" noEditPoints="1" noAdjustHandles="1" noChangeArrowheads="1" noChangeShapeType="1" noTextEdit="1"/>
              </p:cNvSpPr>
              <p:nvPr/>
            </p:nvSpPr>
            <p:spPr>
              <a:xfrm>
                <a:off x="6146145" y="3572827"/>
                <a:ext cx="1479478" cy="461665"/>
              </a:xfrm>
              <a:prstGeom prst="rect">
                <a:avLst/>
              </a:prstGeom>
              <a:blipFill>
                <a:blip r:embed="rId6"/>
                <a:stretch>
                  <a:fillRect b="-131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2894B1CC-D31C-415C-938C-0B5240C39807}"/>
                  </a:ext>
                </a:extLst>
              </p:cNvPr>
              <p:cNvSpPr txBox="1"/>
              <p:nvPr/>
            </p:nvSpPr>
            <p:spPr>
              <a:xfrm>
                <a:off x="6194067" y="4523626"/>
                <a:ext cx="147947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i="1" smtClean="0">
                              <a:solidFill>
                                <a:schemeClr val="dk1"/>
                              </a:solidFill>
                              <a:latin typeface="Cambria Math" panose="02040503050406030204" pitchFamily="18" charset="0"/>
                              <a:ea typeface="Cambria Math" panose="02040503050406030204" pitchFamily="18" charset="0"/>
                            </a:rPr>
                            <m:t>𝑝</m:t>
                          </m:r>
                        </m:e>
                        <m:sub>
                          <m:r>
                            <a:rPr lang="en-US" altLang="zh-CN" sz="2400" b="0" i="1" smtClean="0">
                              <a:solidFill>
                                <a:schemeClr val="dk1"/>
                              </a:solidFill>
                              <a:latin typeface="Cambria Math" panose="02040503050406030204" pitchFamily="18" charset="0"/>
                              <a:ea typeface="Cambria Math" panose="02040503050406030204" pitchFamily="18" charset="0"/>
                            </a:rPr>
                            <m:t>𝑅</m:t>
                          </m:r>
                        </m:sub>
                      </m:sSub>
                      <m:r>
                        <a:rPr lang="zh-CN" altLang="en-US" sz="2400" i="1">
                          <a:solidFill>
                            <a:schemeClr val="dk1"/>
                          </a:solidFill>
                          <a:latin typeface="Cambria Math" panose="02040503050406030204" pitchFamily="18" charset="0"/>
                          <a:ea typeface="Cambria Math" panose="02040503050406030204" pitchFamily="18" charset="0"/>
                        </a:rPr>
                        <m:t>≥</m:t>
                      </m:r>
                      <m:r>
                        <a:rPr lang="en-US" altLang="zh-CN" sz="2400" b="0" i="1" smtClean="0">
                          <a:solidFill>
                            <a:schemeClr val="dk1"/>
                          </a:solidFill>
                          <a:latin typeface="Cambria Math" panose="02040503050406030204" pitchFamily="18" charset="0"/>
                          <a:ea typeface="Cambria Math" panose="02040503050406030204" pitchFamily="18" charset="0"/>
                        </a:rPr>
                        <m:t>0.5</m:t>
                      </m:r>
                    </m:oMath>
                  </m:oMathPara>
                </a14:m>
                <a:endParaRPr lang="zh-CN" altLang="en-US" sz="2400" dirty="0"/>
              </a:p>
            </p:txBody>
          </p:sp>
        </mc:Choice>
        <mc:Fallback xmlns="">
          <p:sp>
            <p:nvSpPr>
              <p:cNvPr id="29" name="文本框 28">
                <a:extLst>
                  <a:ext uri="{FF2B5EF4-FFF2-40B4-BE49-F238E27FC236}">
                    <a16:creationId xmlns:a16="http://schemas.microsoft.com/office/drawing/2014/main" id="{2894B1CC-D31C-415C-938C-0B5240C39807}"/>
                  </a:ext>
                </a:extLst>
              </p:cNvPr>
              <p:cNvSpPr txBox="1">
                <a:spLocks noRot="1" noChangeAspect="1" noMove="1" noResize="1" noEditPoints="1" noAdjustHandles="1" noChangeArrowheads="1" noChangeShapeType="1" noTextEdit="1"/>
              </p:cNvSpPr>
              <p:nvPr/>
            </p:nvSpPr>
            <p:spPr>
              <a:xfrm>
                <a:off x="6194067" y="4523626"/>
                <a:ext cx="1479478" cy="461665"/>
              </a:xfrm>
              <a:prstGeom prst="rect">
                <a:avLst/>
              </a:prstGeom>
              <a:blipFill>
                <a:blip r:embed="rId7"/>
                <a:stretch>
                  <a:fillRect b="-13158"/>
                </a:stretch>
              </a:blipFill>
            </p:spPr>
            <p:txBody>
              <a:bodyPr/>
              <a:lstStyle/>
              <a:p>
                <a:r>
                  <a:rPr lang="zh-CN" altLang="en-US">
                    <a:noFill/>
                  </a:rPr>
                  <a:t> </a:t>
                </a:r>
              </a:p>
            </p:txBody>
          </p:sp>
        </mc:Fallback>
      </mc:AlternateContent>
      <p:cxnSp>
        <p:nvCxnSpPr>
          <p:cNvPr id="30" name="直接箭头连接符 29">
            <a:extLst>
              <a:ext uri="{FF2B5EF4-FFF2-40B4-BE49-F238E27FC236}">
                <a16:creationId xmlns:a16="http://schemas.microsoft.com/office/drawing/2014/main" id="{56EC5942-C05A-49B2-B122-17415C71B121}"/>
              </a:ext>
            </a:extLst>
          </p:cNvPr>
          <p:cNvCxnSpPr>
            <a:cxnSpLocks/>
            <a:stCxn id="11" idx="3"/>
            <a:endCxn id="34" idx="1"/>
          </p:cNvCxnSpPr>
          <p:nvPr/>
        </p:nvCxnSpPr>
        <p:spPr>
          <a:xfrm flipV="1">
            <a:off x="5019391" y="5769835"/>
            <a:ext cx="1174676" cy="339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A6CFDE01-D2DB-4BE0-AA3C-978F80A31D0F}"/>
                  </a:ext>
                </a:extLst>
              </p:cNvPr>
              <p:cNvSpPr txBox="1"/>
              <p:nvPr/>
            </p:nvSpPr>
            <p:spPr>
              <a:xfrm>
                <a:off x="6194067" y="5539002"/>
                <a:ext cx="60275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b="0" i="1" smtClean="0">
                              <a:solidFill>
                                <a:schemeClr val="dk1"/>
                              </a:solidFill>
                              <a:latin typeface="Cambria Math" panose="02040503050406030204" pitchFamily="18" charset="0"/>
                              <a:ea typeface="Cambria Math" panose="02040503050406030204" pitchFamily="18" charset="0"/>
                            </a:rPr>
                            <m:t>𝑂</m:t>
                          </m:r>
                        </m:e>
                        <m:sub>
                          <m:r>
                            <a:rPr lang="en-US" altLang="zh-CN" sz="2400" b="0" i="1" smtClean="0">
                              <a:solidFill>
                                <a:schemeClr val="dk1"/>
                              </a:solidFill>
                              <a:latin typeface="Cambria Math" panose="02040503050406030204" pitchFamily="18" charset="0"/>
                              <a:ea typeface="Cambria Math" panose="02040503050406030204" pitchFamily="18" charset="0"/>
                            </a:rPr>
                            <m:t>𝐿</m:t>
                          </m:r>
                        </m:sub>
                      </m:sSub>
                    </m:oMath>
                  </m:oMathPara>
                </a14:m>
                <a:endParaRPr lang="zh-CN" altLang="en-US" sz="2400" dirty="0"/>
              </a:p>
            </p:txBody>
          </p:sp>
        </mc:Choice>
        <mc:Fallback xmlns="">
          <p:sp>
            <p:nvSpPr>
              <p:cNvPr id="34" name="文本框 33">
                <a:extLst>
                  <a:ext uri="{FF2B5EF4-FFF2-40B4-BE49-F238E27FC236}">
                    <a16:creationId xmlns:a16="http://schemas.microsoft.com/office/drawing/2014/main" id="{A6CFDE01-D2DB-4BE0-AA3C-978F80A31D0F}"/>
                  </a:ext>
                </a:extLst>
              </p:cNvPr>
              <p:cNvSpPr txBox="1">
                <a:spLocks noRot="1" noChangeAspect="1" noMove="1" noResize="1" noEditPoints="1" noAdjustHandles="1" noChangeArrowheads="1" noChangeShapeType="1" noTextEdit="1"/>
              </p:cNvSpPr>
              <p:nvPr/>
            </p:nvSpPr>
            <p:spPr>
              <a:xfrm>
                <a:off x="6194067" y="5539002"/>
                <a:ext cx="602751" cy="461665"/>
              </a:xfrm>
              <a:prstGeom prst="rect">
                <a:avLst/>
              </a:prstGeom>
              <a:blipFill>
                <a:blip r:embed="rId8"/>
                <a:stretch>
                  <a:fillRect b="-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1B3C7586-5838-4EA7-AB5F-7ACEDFBD43A9}"/>
                  </a:ext>
                </a:extLst>
              </p:cNvPr>
              <p:cNvSpPr txBox="1"/>
              <p:nvPr/>
            </p:nvSpPr>
            <p:spPr>
              <a:xfrm>
                <a:off x="6194067" y="6166923"/>
                <a:ext cx="6027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b="0" i="1" smtClean="0">
                              <a:solidFill>
                                <a:schemeClr val="dk1"/>
                              </a:solidFill>
                              <a:latin typeface="Cambria Math" panose="02040503050406030204" pitchFamily="18" charset="0"/>
                              <a:ea typeface="Cambria Math" panose="02040503050406030204" pitchFamily="18" charset="0"/>
                            </a:rPr>
                            <m:t>𝑂</m:t>
                          </m:r>
                        </m:e>
                        <m:sub>
                          <m:r>
                            <a:rPr lang="en-US" altLang="zh-CN" sz="2400" b="0" i="1" smtClean="0">
                              <a:solidFill>
                                <a:schemeClr val="dk1"/>
                              </a:solidFill>
                              <a:latin typeface="Cambria Math" panose="02040503050406030204" pitchFamily="18" charset="0"/>
                              <a:ea typeface="Cambria Math" panose="02040503050406030204" pitchFamily="18" charset="0"/>
                            </a:rPr>
                            <m:t>𝑅</m:t>
                          </m:r>
                        </m:sub>
                      </m:sSub>
                    </m:oMath>
                  </m:oMathPara>
                </a14:m>
                <a:endParaRPr lang="zh-CN" altLang="en-US" sz="2400" dirty="0"/>
              </a:p>
            </p:txBody>
          </p:sp>
        </mc:Choice>
        <mc:Fallback xmlns="">
          <p:sp>
            <p:nvSpPr>
              <p:cNvPr id="35" name="文本框 34">
                <a:extLst>
                  <a:ext uri="{FF2B5EF4-FFF2-40B4-BE49-F238E27FC236}">
                    <a16:creationId xmlns:a16="http://schemas.microsoft.com/office/drawing/2014/main" id="{1B3C7586-5838-4EA7-AB5F-7ACEDFBD43A9}"/>
                  </a:ext>
                </a:extLst>
              </p:cNvPr>
              <p:cNvSpPr txBox="1">
                <a:spLocks noRot="1" noChangeAspect="1" noMove="1" noResize="1" noEditPoints="1" noAdjustHandles="1" noChangeArrowheads="1" noChangeShapeType="1" noTextEdit="1"/>
              </p:cNvSpPr>
              <p:nvPr/>
            </p:nvSpPr>
            <p:spPr>
              <a:xfrm>
                <a:off x="6194067" y="6166923"/>
                <a:ext cx="602750" cy="461665"/>
              </a:xfrm>
              <a:prstGeom prst="rect">
                <a:avLst/>
              </a:prstGeom>
              <a:blipFill>
                <a:blip r:embed="rId9"/>
                <a:stretch>
                  <a:fillRect b="-4000"/>
                </a:stretch>
              </a:blipFill>
            </p:spPr>
            <p:txBody>
              <a:bodyPr/>
              <a:lstStyle/>
              <a:p>
                <a:r>
                  <a:rPr lang="zh-CN" altLang="en-US">
                    <a:noFill/>
                  </a:rPr>
                  <a:t> </a:t>
                </a:r>
              </a:p>
            </p:txBody>
          </p:sp>
        </mc:Fallback>
      </mc:AlternateContent>
      <p:cxnSp>
        <p:nvCxnSpPr>
          <p:cNvPr id="37" name="直接箭头连接符 36">
            <a:extLst>
              <a:ext uri="{FF2B5EF4-FFF2-40B4-BE49-F238E27FC236}">
                <a16:creationId xmlns:a16="http://schemas.microsoft.com/office/drawing/2014/main" id="{8E31BC67-DE91-4C7C-85E6-C75D8E288A0C}"/>
              </a:ext>
            </a:extLst>
          </p:cNvPr>
          <p:cNvCxnSpPr>
            <a:cxnSpLocks/>
            <a:stCxn id="11" idx="3"/>
            <a:endCxn id="35" idx="1"/>
          </p:cNvCxnSpPr>
          <p:nvPr/>
        </p:nvCxnSpPr>
        <p:spPr>
          <a:xfrm>
            <a:off x="5019391" y="6109154"/>
            <a:ext cx="1174676" cy="288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967FA4CF-5219-4A15-813D-00DA7F9CA653}"/>
              </a:ext>
            </a:extLst>
          </p:cNvPr>
          <p:cNvSpPr txBox="1"/>
          <p:nvPr/>
        </p:nvSpPr>
        <p:spPr>
          <a:xfrm>
            <a:off x="5122990" y="5478063"/>
            <a:ext cx="829636" cy="461665"/>
          </a:xfrm>
          <a:prstGeom prst="rect">
            <a:avLst/>
          </a:prstGeom>
          <a:noFill/>
        </p:spPr>
        <p:txBody>
          <a:bodyPr wrap="square" rtlCol="0">
            <a:spAutoFit/>
          </a:bodyPr>
          <a:lstStyle/>
          <a:p>
            <a:r>
              <a:rPr lang="en-US" altLang="zh-CN" sz="2400" dirty="0"/>
              <a:t>1/2</a:t>
            </a:r>
            <a:endParaRPr lang="zh-CN" altLang="en-US" sz="2400" dirty="0"/>
          </a:p>
        </p:txBody>
      </p:sp>
      <p:sp>
        <p:nvSpPr>
          <p:cNvPr id="41" name="文本框 40">
            <a:extLst>
              <a:ext uri="{FF2B5EF4-FFF2-40B4-BE49-F238E27FC236}">
                <a16:creationId xmlns:a16="http://schemas.microsoft.com/office/drawing/2014/main" id="{AF9B72DF-3606-4BC4-8918-6E486A916F29}"/>
              </a:ext>
            </a:extLst>
          </p:cNvPr>
          <p:cNvSpPr txBox="1"/>
          <p:nvPr/>
        </p:nvSpPr>
        <p:spPr>
          <a:xfrm>
            <a:off x="5184210" y="6253455"/>
            <a:ext cx="829636" cy="461665"/>
          </a:xfrm>
          <a:prstGeom prst="rect">
            <a:avLst/>
          </a:prstGeom>
          <a:noFill/>
        </p:spPr>
        <p:txBody>
          <a:bodyPr wrap="square" rtlCol="0">
            <a:spAutoFit/>
          </a:bodyPr>
          <a:lstStyle/>
          <a:p>
            <a:r>
              <a:rPr lang="en-US" altLang="zh-CN" sz="2400" dirty="0"/>
              <a:t>1/2</a:t>
            </a:r>
            <a:endParaRPr lang="zh-CN" altLang="en-US" sz="2400" dirty="0"/>
          </a:p>
        </p:txBody>
      </p:sp>
      <p:cxnSp>
        <p:nvCxnSpPr>
          <p:cNvPr id="42" name="直接箭头连接符 41">
            <a:extLst>
              <a:ext uri="{FF2B5EF4-FFF2-40B4-BE49-F238E27FC236}">
                <a16:creationId xmlns:a16="http://schemas.microsoft.com/office/drawing/2014/main" id="{1DC2BD97-B2C7-43EB-B850-727FCF60F153}"/>
              </a:ext>
            </a:extLst>
          </p:cNvPr>
          <p:cNvCxnSpPr>
            <a:cxnSpLocks/>
            <a:stCxn id="47" idx="3"/>
            <a:endCxn id="26" idx="1"/>
          </p:cNvCxnSpPr>
          <p:nvPr/>
        </p:nvCxnSpPr>
        <p:spPr>
          <a:xfrm flipV="1">
            <a:off x="4915369" y="3035791"/>
            <a:ext cx="1243214" cy="759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8A64239B-8764-47E8-B152-8A89D959425A}"/>
              </a:ext>
            </a:extLst>
          </p:cNvPr>
          <p:cNvSpPr txBox="1"/>
          <p:nvPr/>
        </p:nvSpPr>
        <p:spPr>
          <a:xfrm>
            <a:off x="4931441" y="2971842"/>
            <a:ext cx="936659" cy="461665"/>
          </a:xfrm>
          <a:prstGeom prst="rect">
            <a:avLst/>
          </a:prstGeom>
          <a:noFill/>
        </p:spPr>
        <p:txBody>
          <a:bodyPr wrap="square" rtlCol="0">
            <a:spAutoFit/>
          </a:bodyPr>
          <a:lstStyle/>
          <a:p>
            <a:r>
              <a:rPr lang="en-US" altLang="zh-CN" sz="2400" dirty="0"/>
              <a:t>1/3</a:t>
            </a:r>
            <a:endParaRPr lang="zh-CN" altLang="en-US" sz="2400" dirty="0"/>
          </a:p>
        </p:txBody>
      </p:sp>
      <p:cxnSp>
        <p:nvCxnSpPr>
          <p:cNvPr id="45" name="直接箭头连接符 44">
            <a:extLst>
              <a:ext uri="{FF2B5EF4-FFF2-40B4-BE49-F238E27FC236}">
                <a16:creationId xmlns:a16="http://schemas.microsoft.com/office/drawing/2014/main" id="{A03E206C-E642-41D1-BBC6-74D60533A6A3}"/>
              </a:ext>
            </a:extLst>
          </p:cNvPr>
          <p:cNvCxnSpPr>
            <a:cxnSpLocks/>
            <a:stCxn id="47" idx="3"/>
            <a:endCxn id="27" idx="1"/>
          </p:cNvCxnSpPr>
          <p:nvPr/>
        </p:nvCxnSpPr>
        <p:spPr>
          <a:xfrm>
            <a:off x="4915369" y="3795274"/>
            <a:ext cx="1230776" cy="8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D8842907-C793-43CE-B494-F41590154C40}"/>
              </a:ext>
            </a:extLst>
          </p:cNvPr>
          <p:cNvCxnSpPr>
            <a:cxnSpLocks/>
            <a:stCxn id="47" idx="3"/>
            <a:endCxn id="29" idx="1"/>
          </p:cNvCxnSpPr>
          <p:nvPr/>
        </p:nvCxnSpPr>
        <p:spPr>
          <a:xfrm>
            <a:off x="4915369" y="3795274"/>
            <a:ext cx="1278698" cy="959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D1B3E40F-8C84-4F87-BF53-3E21AA2067B3}"/>
              </a:ext>
            </a:extLst>
          </p:cNvPr>
          <p:cNvSpPr txBox="1"/>
          <p:nvPr/>
        </p:nvSpPr>
        <p:spPr>
          <a:xfrm>
            <a:off x="5455188" y="3833999"/>
            <a:ext cx="936659" cy="461665"/>
          </a:xfrm>
          <a:prstGeom prst="rect">
            <a:avLst/>
          </a:prstGeom>
          <a:noFill/>
        </p:spPr>
        <p:txBody>
          <a:bodyPr wrap="square" rtlCol="0">
            <a:spAutoFit/>
          </a:bodyPr>
          <a:lstStyle/>
          <a:p>
            <a:r>
              <a:rPr lang="en-US" altLang="zh-CN" sz="2400" dirty="0"/>
              <a:t>1/3</a:t>
            </a:r>
            <a:endParaRPr lang="zh-CN" altLang="en-US" sz="2400" dirty="0"/>
          </a:p>
        </p:txBody>
      </p:sp>
      <p:sp>
        <p:nvSpPr>
          <p:cNvPr id="52" name="文本框 51">
            <a:extLst>
              <a:ext uri="{FF2B5EF4-FFF2-40B4-BE49-F238E27FC236}">
                <a16:creationId xmlns:a16="http://schemas.microsoft.com/office/drawing/2014/main" id="{D04362BF-AE6C-441D-BD79-1FA55533257F}"/>
              </a:ext>
            </a:extLst>
          </p:cNvPr>
          <p:cNvSpPr txBox="1"/>
          <p:nvPr/>
        </p:nvSpPr>
        <p:spPr>
          <a:xfrm>
            <a:off x="4971336" y="4245664"/>
            <a:ext cx="936659" cy="461665"/>
          </a:xfrm>
          <a:prstGeom prst="rect">
            <a:avLst/>
          </a:prstGeom>
          <a:noFill/>
        </p:spPr>
        <p:txBody>
          <a:bodyPr wrap="square" rtlCol="0">
            <a:spAutoFit/>
          </a:bodyPr>
          <a:lstStyle/>
          <a:p>
            <a:r>
              <a:rPr lang="en-US" altLang="zh-CN" sz="2400" dirty="0"/>
              <a:t>1/3</a:t>
            </a:r>
            <a:endParaRPr lang="zh-CN" altLang="en-US" sz="2400" dirty="0"/>
          </a:p>
        </p:txBody>
      </p:sp>
      <p:cxnSp>
        <p:nvCxnSpPr>
          <p:cNvPr id="55" name="直接箭头连接符 54">
            <a:extLst>
              <a:ext uri="{FF2B5EF4-FFF2-40B4-BE49-F238E27FC236}">
                <a16:creationId xmlns:a16="http://schemas.microsoft.com/office/drawing/2014/main" id="{EE6005FB-EE33-4097-8FAC-C4EA406CF96A}"/>
              </a:ext>
            </a:extLst>
          </p:cNvPr>
          <p:cNvCxnSpPr>
            <a:cxnSpLocks/>
            <a:stCxn id="26" idx="3"/>
            <a:endCxn id="78" idx="1"/>
          </p:cNvCxnSpPr>
          <p:nvPr/>
        </p:nvCxnSpPr>
        <p:spPr>
          <a:xfrm flipV="1">
            <a:off x="7638061" y="3022535"/>
            <a:ext cx="1223043" cy="13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223B0D54-D2F6-49FC-A590-59D0DF56B50B}"/>
              </a:ext>
            </a:extLst>
          </p:cNvPr>
          <p:cNvCxnSpPr>
            <a:cxnSpLocks/>
            <a:stCxn id="27" idx="3"/>
            <a:endCxn id="75" idx="1"/>
          </p:cNvCxnSpPr>
          <p:nvPr/>
        </p:nvCxnSpPr>
        <p:spPr>
          <a:xfrm flipV="1">
            <a:off x="7625623" y="3626330"/>
            <a:ext cx="1278729" cy="17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4DAA8163-F099-4D7D-B0C1-21059AD6D938}"/>
              </a:ext>
            </a:extLst>
          </p:cNvPr>
          <p:cNvCxnSpPr>
            <a:cxnSpLocks/>
            <a:stCxn id="29" idx="3"/>
            <a:endCxn id="74" idx="1"/>
          </p:cNvCxnSpPr>
          <p:nvPr/>
        </p:nvCxnSpPr>
        <p:spPr>
          <a:xfrm flipV="1">
            <a:off x="7673545" y="4744628"/>
            <a:ext cx="1219197" cy="9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B1201EC0-B387-4D42-A300-0123733142B2}"/>
              </a:ext>
            </a:extLst>
          </p:cNvPr>
          <p:cNvCxnSpPr>
            <a:cxnSpLocks/>
            <a:stCxn id="27" idx="3"/>
            <a:endCxn id="79" idx="1"/>
          </p:cNvCxnSpPr>
          <p:nvPr/>
        </p:nvCxnSpPr>
        <p:spPr>
          <a:xfrm>
            <a:off x="7625623" y="3803660"/>
            <a:ext cx="1267119" cy="359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文本框 73">
                <a:extLst>
                  <a:ext uri="{FF2B5EF4-FFF2-40B4-BE49-F238E27FC236}">
                    <a16:creationId xmlns:a16="http://schemas.microsoft.com/office/drawing/2014/main" id="{01B1C5E5-F552-4E76-A118-53FB7911504F}"/>
                  </a:ext>
                </a:extLst>
              </p:cNvPr>
              <p:cNvSpPr txBox="1"/>
              <p:nvPr/>
            </p:nvSpPr>
            <p:spPr>
              <a:xfrm>
                <a:off x="8892742" y="4513795"/>
                <a:ext cx="60275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b="0" i="1" smtClean="0">
                              <a:solidFill>
                                <a:schemeClr val="dk1"/>
                              </a:solidFill>
                              <a:latin typeface="Cambria Math" panose="02040503050406030204" pitchFamily="18" charset="0"/>
                              <a:ea typeface="Cambria Math" panose="02040503050406030204" pitchFamily="18" charset="0"/>
                            </a:rPr>
                            <m:t>𝑂</m:t>
                          </m:r>
                        </m:e>
                        <m:sub>
                          <m:r>
                            <a:rPr lang="en-US" altLang="zh-CN" sz="2400" b="0" i="1" smtClean="0">
                              <a:solidFill>
                                <a:schemeClr val="dk1"/>
                              </a:solidFill>
                              <a:latin typeface="Cambria Math" panose="02040503050406030204" pitchFamily="18" charset="0"/>
                              <a:ea typeface="Cambria Math" panose="02040503050406030204" pitchFamily="18" charset="0"/>
                            </a:rPr>
                            <m:t>𝐿</m:t>
                          </m:r>
                        </m:sub>
                      </m:sSub>
                    </m:oMath>
                  </m:oMathPara>
                </a14:m>
                <a:endParaRPr lang="zh-CN" altLang="en-US" sz="2400" dirty="0"/>
              </a:p>
            </p:txBody>
          </p:sp>
        </mc:Choice>
        <mc:Fallback xmlns="">
          <p:sp>
            <p:nvSpPr>
              <p:cNvPr id="74" name="文本框 73">
                <a:extLst>
                  <a:ext uri="{FF2B5EF4-FFF2-40B4-BE49-F238E27FC236}">
                    <a16:creationId xmlns:a16="http://schemas.microsoft.com/office/drawing/2014/main" id="{01B1C5E5-F552-4E76-A118-53FB7911504F}"/>
                  </a:ext>
                </a:extLst>
              </p:cNvPr>
              <p:cNvSpPr txBox="1">
                <a:spLocks noRot="1" noChangeAspect="1" noMove="1" noResize="1" noEditPoints="1" noAdjustHandles="1" noChangeArrowheads="1" noChangeShapeType="1" noTextEdit="1"/>
              </p:cNvSpPr>
              <p:nvPr/>
            </p:nvSpPr>
            <p:spPr>
              <a:xfrm>
                <a:off x="8892742" y="4513795"/>
                <a:ext cx="602751" cy="461665"/>
              </a:xfrm>
              <a:prstGeom prst="rect">
                <a:avLst/>
              </a:prstGeom>
              <a:blipFill>
                <a:blip r:embed="rId10"/>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文本框 74">
                <a:extLst>
                  <a:ext uri="{FF2B5EF4-FFF2-40B4-BE49-F238E27FC236}">
                    <a16:creationId xmlns:a16="http://schemas.microsoft.com/office/drawing/2014/main" id="{D704EF19-D00F-4C58-AA84-91F362537131}"/>
                  </a:ext>
                </a:extLst>
              </p:cNvPr>
              <p:cNvSpPr txBox="1"/>
              <p:nvPr/>
            </p:nvSpPr>
            <p:spPr>
              <a:xfrm>
                <a:off x="8904352" y="3395497"/>
                <a:ext cx="54922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b="0" i="1" smtClean="0">
                              <a:solidFill>
                                <a:schemeClr val="dk1"/>
                              </a:solidFill>
                              <a:latin typeface="Cambria Math" panose="02040503050406030204" pitchFamily="18" charset="0"/>
                              <a:ea typeface="Cambria Math" panose="02040503050406030204" pitchFamily="18" charset="0"/>
                            </a:rPr>
                            <m:t>𝑂</m:t>
                          </m:r>
                        </m:e>
                        <m:sub>
                          <m:r>
                            <a:rPr lang="en-US" altLang="zh-CN" sz="2400" b="0" i="1" smtClean="0">
                              <a:solidFill>
                                <a:schemeClr val="dk1"/>
                              </a:solidFill>
                              <a:latin typeface="Cambria Math" panose="02040503050406030204" pitchFamily="18" charset="0"/>
                              <a:ea typeface="Cambria Math" panose="02040503050406030204" pitchFamily="18" charset="0"/>
                            </a:rPr>
                            <m:t>𝐿</m:t>
                          </m:r>
                        </m:sub>
                      </m:sSub>
                    </m:oMath>
                  </m:oMathPara>
                </a14:m>
                <a:endParaRPr lang="zh-CN" altLang="en-US" sz="2400" dirty="0"/>
              </a:p>
            </p:txBody>
          </p:sp>
        </mc:Choice>
        <mc:Fallback xmlns="">
          <p:sp>
            <p:nvSpPr>
              <p:cNvPr id="75" name="文本框 74">
                <a:extLst>
                  <a:ext uri="{FF2B5EF4-FFF2-40B4-BE49-F238E27FC236}">
                    <a16:creationId xmlns:a16="http://schemas.microsoft.com/office/drawing/2014/main" id="{D704EF19-D00F-4C58-AA84-91F362537131}"/>
                  </a:ext>
                </a:extLst>
              </p:cNvPr>
              <p:cNvSpPr txBox="1">
                <a:spLocks noRot="1" noChangeAspect="1" noMove="1" noResize="1" noEditPoints="1" noAdjustHandles="1" noChangeArrowheads="1" noChangeShapeType="1" noTextEdit="1"/>
              </p:cNvSpPr>
              <p:nvPr/>
            </p:nvSpPr>
            <p:spPr>
              <a:xfrm>
                <a:off x="8904352" y="3395497"/>
                <a:ext cx="549224" cy="461665"/>
              </a:xfrm>
              <a:prstGeom prst="rect">
                <a:avLst/>
              </a:prstGeom>
              <a:blipFill>
                <a:blip r:embed="rId11"/>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文本框 77">
                <a:extLst>
                  <a:ext uri="{FF2B5EF4-FFF2-40B4-BE49-F238E27FC236}">
                    <a16:creationId xmlns:a16="http://schemas.microsoft.com/office/drawing/2014/main" id="{F72299AD-E8E0-4D8C-A170-6BD471B00E5B}"/>
                  </a:ext>
                </a:extLst>
              </p:cNvPr>
              <p:cNvSpPr txBox="1"/>
              <p:nvPr/>
            </p:nvSpPr>
            <p:spPr>
              <a:xfrm>
                <a:off x="8861104" y="2791702"/>
                <a:ext cx="6027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b="0" i="1" smtClean="0">
                              <a:solidFill>
                                <a:schemeClr val="dk1"/>
                              </a:solidFill>
                              <a:latin typeface="Cambria Math" panose="02040503050406030204" pitchFamily="18" charset="0"/>
                              <a:ea typeface="Cambria Math" panose="02040503050406030204" pitchFamily="18" charset="0"/>
                            </a:rPr>
                            <m:t>𝑂</m:t>
                          </m:r>
                        </m:e>
                        <m:sub>
                          <m:r>
                            <a:rPr lang="en-US" altLang="zh-CN" sz="2400" b="0" i="1" smtClean="0">
                              <a:solidFill>
                                <a:schemeClr val="dk1"/>
                              </a:solidFill>
                              <a:latin typeface="Cambria Math" panose="02040503050406030204" pitchFamily="18" charset="0"/>
                              <a:ea typeface="Cambria Math" panose="02040503050406030204" pitchFamily="18" charset="0"/>
                            </a:rPr>
                            <m:t>𝑅</m:t>
                          </m:r>
                        </m:sub>
                      </m:sSub>
                    </m:oMath>
                  </m:oMathPara>
                </a14:m>
                <a:endParaRPr lang="zh-CN" altLang="en-US" sz="2400" dirty="0"/>
              </a:p>
            </p:txBody>
          </p:sp>
        </mc:Choice>
        <mc:Fallback xmlns="">
          <p:sp>
            <p:nvSpPr>
              <p:cNvPr id="78" name="文本框 77">
                <a:extLst>
                  <a:ext uri="{FF2B5EF4-FFF2-40B4-BE49-F238E27FC236}">
                    <a16:creationId xmlns:a16="http://schemas.microsoft.com/office/drawing/2014/main" id="{F72299AD-E8E0-4D8C-A170-6BD471B00E5B}"/>
                  </a:ext>
                </a:extLst>
              </p:cNvPr>
              <p:cNvSpPr txBox="1">
                <a:spLocks noRot="1" noChangeAspect="1" noMove="1" noResize="1" noEditPoints="1" noAdjustHandles="1" noChangeArrowheads="1" noChangeShapeType="1" noTextEdit="1"/>
              </p:cNvSpPr>
              <p:nvPr/>
            </p:nvSpPr>
            <p:spPr>
              <a:xfrm>
                <a:off x="8861104" y="2791702"/>
                <a:ext cx="602750" cy="461665"/>
              </a:xfrm>
              <a:prstGeom prst="rect">
                <a:avLst/>
              </a:prstGeom>
              <a:blipFill>
                <a:blip r:embed="rId12"/>
                <a:stretch>
                  <a:fillRect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9" name="文本框 78">
                <a:extLst>
                  <a:ext uri="{FF2B5EF4-FFF2-40B4-BE49-F238E27FC236}">
                    <a16:creationId xmlns:a16="http://schemas.microsoft.com/office/drawing/2014/main" id="{BF9E92F1-CF6F-4DB6-9C47-489E0C0FC975}"/>
                  </a:ext>
                </a:extLst>
              </p:cNvPr>
              <p:cNvSpPr txBox="1"/>
              <p:nvPr/>
            </p:nvSpPr>
            <p:spPr>
              <a:xfrm>
                <a:off x="8892742" y="3932534"/>
                <a:ext cx="6027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b="0" i="1" smtClean="0">
                              <a:solidFill>
                                <a:schemeClr val="dk1"/>
                              </a:solidFill>
                              <a:latin typeface="Cambria Math" panose="02040503050406030204" pitchFamily="18" charset="0"/>
                              <a:ea typeface="Cambria Math" panose="02040503050406030204" pitchFamily="18" charset="0"/>
                            </a:rPr>
                            <m:t>𝑂</m:t>
                          </m:r>
                        </m:e>
                        <m:sub>
                          <m:r>
                            <a:rPr lang="en-US" altLang="zh-CN" sz="2400" b="0" i="1" smtClean="0">
                              <a:solidFill>
                                <a:schemeClr val="dk1"/>
                              </a:solidFill>
                              <a:latin typeface="Cambria Math" panose="02040503050406030204" pitchFamily="18" charset="0"/>
                              <a:ea typeface="Cambria Math" panose="02040503050406030204" pitchFamily="18" charset="0"/>
                            </a:rPr>
                            <m:t>𝑅</m:t>
                          </m:r>
                        </m:sub>
                      </m:sSub>
                    </m:oMath>
                  </m:oMathPara>
                </a14:m>
                <a:endParaRPr lang="zh-CN" altLang="en-US" sz="2400" dirty="0"/>
              </a:p>
            </p:txBody>
          </p:sp>
        </mc:Choice>
        <mc:Fallback xmlns="">
          <p:sp>
            <p:nvSpPr>
              <p:cNvPr id="79" name="文本框 78">
                <a:extLst>
                  <a:ext uri="{FF2B5EF4-FFF2-40B4-BE49-F238E27FC236}">
                    <a16:creationId xmlns:a16="http://schemas.microsoft.com/office/drawing/2014/main" id="{BF9E92F1-CF6F-4DB6-9C47-489E0C0FC975}"/>
                  </a:ext>
                </a:extLst>
              </p:cNvPr>
              <p:cNvSpPr txBox="1">
                <a:spLocks noRot="1" noChangeAspect="1" noMove="1" noResize="1" noEditPoints="1" noAdjustHandles="1" noChangeArrowheads="1" noChangeShapeType="1" noTextEdit="1"/>
              </p:cNvSpPr>
              <p:nvPr/>
            </p:nvSpPr>
            <p:spPr>
              <a:xfrm>
                <a:off x="8892742" y="3932534"/>
                <a:ext cx="602750" cy="461665"/>
              </a:xfrm>
              <a:prstGeom prst="rect">
                <a:avLst/>
              </a:prstGeom>
              <a:blipFill>
                <a:blip r:embed="rId13"/>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9" name="文本框 98">
                <a:extLst>
                  <a:ext uri="{FF2B5EF4-FFF2-40B4-BE49-F238E27FC236}">
                    <a16:creationId xmlns:a16="http://schemas.microsoft.com/office/drawing/2014/main" id="{3B64004C-326D-4225-891A-DFF751E7C176}"/>
                  </a:ext>
                </a:extLst>
              </p:cNvPr>
              <p:cNvSpPr txBox="1"/>
              <p:nvPr/>
            </p:nvSpPr>
            <p:spPr>
              <a:xfrm>
                <a:off x="9366650" y="2803408"/>
                <a:ext cx="2813403" cy="461665"/>
              </a:xfrm>
              <a:prstGeom prst="rect">
                <a:avLst/>
              </a:prstGeom>
              <a:noFill/>
            </p:spPr>
            <p:txBody>
              <a:bodyPr wrap="square" rtlCol="0">
                <a:spAutoFit/>
              </a:bodyPr>
              <a:lstStyle/>
              <a:p>
                <a:r>
                  <a:rPr lang="en-US" altLang="zh-CN" sz="2400" dirty="0"/>
                  <a:t>Follow, apply </a:t>
                </a:r>
                <a14:m>
                  <m:oMath xmlns:m="http://schemas.openxmlformats.org/officeDocument/2006/math">
                    <m:r>
                      <a:rPr lang="zh-CN" altLang="ar-AE" sz="2400" i="1" smtClean="0">
                        <a:solidFill>
                          <a:schemeClr val="dk1"/>
                        </a:solidFill>
                        <a:latin typeface="Cambria Math" panose="02040503050406030204" pitchFamily="18" charset="0"/>
                      </a:rPr>
                      <m:t>𝑋</m:t>
                    </m:r>
                  </m:oMath>
                </a14:m>
                <a:endParaRPr lang="zh-CN" altLang="en-US" sz="2400" dirty="0"/>
              </a:p>
            </p:txBody>
          </p:sp>
        </mc:Choice>
        <mc:Fallback xmlns="">
          <p:sp>
            <p:nvSpPr>
              <p:cNvPr id="99" name="文本框 98">
                <a:extLst>
                  <a:ext uri="{FF2B5EF4-FFF2-40B4-BE49-F238E27FC236}">
                    <a16:creationId xmlns:a16="http://schemas.microsoft.com/office/drawing/2014/main" id="{3B64004C-326D-4225-891A-DFF751E7C176}"/>
                  </a:ext>
                </a:extLst>
              </p:cNvPr>
              <p:cNvSpPr txBox="1">
                <a:spLocks noRot="1" noChangeAspect="1" noMove="1" noResize="1" noEditPoints="1" noAdjustHandles="1" noChangeArrowheads="1" noChangeShapeType="1" noTextEdit="1"/>
              </p:cNvSpPr>
              <p:nvPr/>
            </p:nvSpPr>
            <p:spPr>
              <a:xfrm>
                <a:off x="9366650" y="2803408"/>
                <a:ext cx="2813403" cy="461665"/>
              </a:xfrm>
              <a:prstGeom prst="rect">
                <a:avLst/>
              </a:prstGeom>
              <a:blipFill>
                <a:blip r:embed="rId14"/>
                <a:stretch>
                  <a:fillRect l="-3471" t="-9211"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1" name="文本框 100">
                <a:extLst>
                  <a:ext uri="{FF2B5EF4-FFF2-40B4-BE49-F238E27FC236}">
                    <a16:creationId xmlns:a16="http://schemas.microsoft.com/office/drawing/2014/main" id="{6A7E8E48-4DAD-4755-9186-2D9182A74B14}"/>
                  </a:ext>
                </a:extLst>
              </p:cNvPr>
              <p:cNvSpPr txBox="1"/>
              <p:nvPr/>
            </p:nvSpPr>
            <p:spPr>
              <a:xfrm>
                <a:off x="9366654" y="3943209"/>
                <a:ext cx="2813403" cy="461665"/>
              </a:xfrm>
              <a:prstGeom prst="rect">
                <a:avLst/>
              </a:prstGeom>
              <a:noFill/>
            </p:spPr>
            <p:txBody>
              <a:bodyPr wrap="square" rtlCol="0">
                <a:spAutoFit/>
              </a:bodyPr>
              <a:lstStyle/>
              <a:p>
                <a:r>
                  <a:rPr lang="en-US" altLang="zh-CN" sz="2400" dirty="0"/>
                  <a:t>Opposite, apply </a:t>
                </a:r>
                <a14:m>
                  <m:oMath xmlns:m="http://schemas.openxmlformats.org/officeDocument/2006/math">
                    <m:r>
                      <a:rPr lang="zh-CN" altLang="ar-AE" sz="2400" i="1" smtClean="0">
                        <a:solidFill>
                          <a:schemeClr val="dk1"/>
                        </a:solidFill>
                        <a:latin typeface="Cambria Math" panose="02040503050406030204" pitchFamily="18" charset="0"/>
                      </a:rPr>
                      <m:t>𝐼</m:t>
                    </m:r>
                  </m:oMath>
                </a14:m>
                <a:endParaRPr lang="zh-CN" altLang="en-US" sz="2400" dirty="0"/>
              </a:p>
            </p:txBody>
          </p:sp>
        </mc:Choice>
        <mc:Fallback xmlns="">
          <p:sp>
            <p:nvSpPr>
              <p:cNvPr id="101" name="文本框 100">
                <a:extLst>
                  <a:ext uri="{FF2B5EF4-FFF2-40B4-BE49-F238E27FC236}">
                    <a16:creationId xmlns:a16="http://schemas.microsoft.com/office/drawing/2014/main" id="{6A7E8E48-4DAD-4755-9186-2D9182A74B14}"/>
                  </a:ext>
                </a:extLst>
              </p:cNvPr>
              <p:cNvSpPr txBox="1">
                <a:spLocks noRot="1" noChangeAspect="1" noMove="1" noResize="1" noEditPoints="1" noAdjustHandles="1" noChangeArrowheads="1" noChangeShapeType="1" noTextEdit="1"/>
              </p:cNvSpPr>
              <p:nvPr/>
            </p:nvSpPr>
            <p:spPr>
              <a:xfrm>
                <a:off x="9366654" y="3943209"/>
                <a:ext cx="2813403" cy="461665"/>
              </a:xfrm>
              <a:prstGeom prst="rect">
                <a:avLst/>
              </a:prstGeom>
              <a:blipFill>
                <a:blip r:embed="rId15"/>
                <a:stretch>
                  <a:fillRect l="-3471" t="-9211" b="-30263"/>
                </a:stretch>
              </a:blipFill>
            </p:spPr>
            <p:txBody>
              <a:bodyPr/>
              <a:lstStyle/>
              <a:p>
                <a:r>
                  <a:rPr lang="zh-CN" altLang="en-US">
                    <a:noFill/>
                  </a:rPr>
                  <a:t> </a:t>
                </a:r>
              </a:p>
            </p:txBody>
          </p:sp>
        </mc:Fallback>
      </mc:AlternateContent>
      <p:sp>
        <p:nvSpPr>
          <p:cNvPr id="103" name="文本框 102">
            <a:extLst>
              <a:ext uri="{FF2B5EF4-FFF2-40B4-BE49-F238E27FC236}">
                <a16:creationId xmlns:a16="http://schemas.microsoft.com/office/drawing/2014/main" id="{DB41A6F1-8239-4297-A082-5EBE147A1B5E}"/>
              </a:ext>
            </a:extLst>
          </p:cNvPr>
          <p:cNvSpPr txBox="1"/>
          <p:nvPr/>
        </p:nvSpPr>
        <p:spPr>
          <a:xfrm>
            <a:off x="7821665" y="3935531"/>
            <a:ext cx="936659" cy="461665"/>
          </a:xfrm>
          <a:prstGeom prst="rect">
            <a:avLst/>
          </a:prstGeom>
          <a:noFill/>
        </p:spPr>
        <p:txBody>
          <a:bodyPr wrap="square" rtlCol="0">
            <a:spAutoFit/>
          </a:bodyPr>
          <a:lstStyle/>
          <a:p>
            <a:r>
              <a:rPr lang="en-US" altLang="zh-CN" sz="2400" dirty="0"/>
              <a:t>1/2</a:t>
            </a:r>
            <a:endParaRPr lang="zh-CN" altLang="en-US" sz="2400" dirty="0"/>
          </a:p>
        </p:txBody>
      </p:sp>
      <p:sp>
        <p:nvSpPr>
          <p:cNvPr id="104" name="文本框 103">
            <a:extLst>
              <a:ext uri="{FF2B5EF4-FFF2-40B4-BE49-F238E27FC236}">
                <a16:creationId xmlns:a16="http://schemas.microsoft.com/office/drawing/2014/main" id="{3325CD72-738D-4401-B520-D82B8F71E6B8}"/>
              </a:ext>
            </a:extLst>
          </p:cNvPr>
          <p:cNvSpPr txBox="1"/>
          <p:nvPr/>
        </p:nvSpPr>
        <p:spPr>
          <a:xfrm>
            <a:off x="7805846" y="3296559"/>
            <a:ext cx="936659" cy="461665"/>
          </a:xfrm>
          <a:prstGeom prst="rect">
            <a:avLst/>
          </a:prstGeom>
          <a:noFill/>
        </p:spPr>
        <p:txBody>
          <a:bodyPr wrap="square" rtlCol="0">
            <a:spAutoFit/>
          </a:bodyPr>
          <a:lstStyle/>
          <a:p>
            <a:r>
              <a:rPr lang="en-US" altLang="zh-CN" sz="2400" dirty="0"/>
              <a:t>1/2</a:t>
            </a:r>
            <a:endParaRPr lang="zh-CN" altLang="en-US" sz="2400" dirty="0"/>
          </a:p>
        </p:txBody>
      </p:sp>
      <mc:AlternateContent xmlns:mc="http://schemas.openxmlformats.org/markup-compatibility/2006" xmlns:a14="http://schemas.microsoft.com/office/drawing/2010/main">
        <mc:Choice Requires="a14">
          <p:sp>
            <p:nvSpPr>
              <p:cNvPr id="146" name="文本框 145">
                <a:extLst>
                  <a:ext uri="{FF2B5EF4-FFF2-40B4-BE49-F238E27FC236}">
                    <a16:creationId xmlns:a16="http://schemas.microsoft.com/office/drawing/2014/main" id="{8FF7E0C0-1118-44F3-82D0-63B5DA61F251}"/>
                  </a:ext>
                </a:extLst>
              </p:cNvPr>
              <p:cNvSpPr txBox="1"/>
              <p:nvPr/>
            </p:nvSpPr>
            <p:spPr>
              <a:xfrm>
                <a:off x="9366652" y="4519634"/>
                <a:ext cx="2813403" cy="461665"/>
              </a:xfrm>
              <a:prstGeom prst="rect">
                <a:avLst/>
              </a:prstGeom>
              <a:noFill/>
            </p:spPr>
            <p:txBody>
              <a:bodyPr wrap="square" rtlCol="0">
                <a:spAutoFit/>
              </a:bodyPr>
              <a:lstStyle/>
              <a:p>
                <a:r>
                  <a:rPr lang="en-US" altLang="zh-CN" sz="2400" dirty="0"/>
                  <a:t>Opposite, apply </a:t>
                </a:r>
                <a14:m>
                  <m:oMath xmlns:m="http://schemas.openxmlformats.org/officeDocument/2006/math">
                    <m:r>
                      <a:rPr lang="zh-CN" altLang="ar-AE" sz="2400" i="1" smtClean="0">
                        <a:solidFill>
                          <a:schemeClr val="dk1"/>
                        </a:solidFill>
                        <a:latin typeface="Cambria Math" panose="02040503050406030204" pitchFamily="18" charset="0"/>
                      </a:rPr>
                      <m:t>𝑋</m:t>
                    </m:r>
                  </m:oMath>
                </a14:m>
                <a:endParaRPr lang="zh-CN" altLang="en-US" sz="2400" dirty="0"/>
              </a:p>
            </p:txBody>
          </p:sp>
        </mc:Choice>
        <mc:Fallback xmlns="">
          <p:sp>
            <p:nvSpPr>
              <p:cNvPr id="146" name="文本框 145">
                <a:extLst>
                  <a:ext uri="{FF2B5EF4-FFF2-40B4-BE49-F238E27FC236}">
                    <a16:creationId xmlns:a16="http://schemas.microsoft.com/office/drawing/2014/main" id="{8FF7E0C0-1118-44F3-82D0-63B5DA61F251}"/>
                  </a:ext>
                </a:extLst>
              </p:cNvPr>
              <p:cNvSpPr txBox="1">
                <a:spLocks noRot="1" noChangeAspect="1" noMove="1" noResize="1" noEditPoints="1" noAdjustHandles="1" noChangeArrowheads="1" noChangeShapeType="1" noTextEdit="1"/>
              </p:cNvSpPr>
              <p:nvPr/>
            </p:nvSpPr>
            <p:spPr>
              <a:xfrm>
                <a:off x="9366652" y="4519634"/>
                <a:ext cx="2813403" cy="461665"/>
              </a:xfrm>
              <a:prstGeom prst="rect">
                <a:avLst/>
              </a:prstGeom>
              <a:blipFill>
                <a:blip r:embed="rId16"/>
                <a:stretch>
                  <a:fillRect l="-3471" t="-9211"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8" name="文本框 147">
                <a:extLst>
                  <a:ext uri="{FF2B5EF4-FFF2-40B4-BE49-F238E27FC236}">
                    <a16:creationId xmlns:a16="http://schemas.microsoft.com/office/drawing/2014/main" id="{9970265F-20E8-40CA-97BA-7B403A752E64}"/>
                  </a:ext>
                </a:extLst>
              </p:cNvPr>
              <p:cNvSpPr txBox="1"/>
              <p:nvPr/>
            </p:nvSpPr>
            <p:spPr>
              <a:xfrm>
                <a:off x="9366651" y="3399708"/>
                <a:ext cx="2813403" cy="461665"/>
              </a:xfrm>
              <a:prstGeom prst="rect">
                <a:avLst/>
              </a:prstGeom>
              <a:noFill/>
            </p:spPr>
            <p:txBody>
              <a:bodyPr wrap="square" rtlCol="0">
                <a:spAutoFit/>
              </a:bodyPr>
              <a:lstStyle/>
              <a:p>
                <a:r>
                  <a:rPr lang="en-US" altLang="zh-CN" sz="2400" dirty="0"/>
                  <a:t>Follow, apply </a:t>
                </a:r>
                <a14:m>
                  <m:oMath xmlns:m="http://schemas.openxmlformats.org/officeDocument/2006/math">
                    <m:r>
                      <a:rPr lang="zh-CN" altLang="ar-AE" sz="2400" i="1" smtClean="0">
                        <a:solidFill>
                          <a:schemeClr val="dk1"/>
                        </a:solidFill>
                        <a:latin typeface="Cambria Math" panose="02040503050406030204" pitchFamily="18" charset="0"/>
                      </a:rPr>
                      <m:t>𝐼</m:t>
                    </m:r>
                  </m:oMath>
                </a14:m>
                <a:endParaRPr lang="zh-CN" altLang="en-US" sz="2400" dirty="0"/>
              </a:p>
            </p:txBody>
          </p:sp>
        </mc:Choice>
        <mc:Fallback xmlns="">
          <p:sp>
            <p:nvSpPr>
              <p:cNvPr id="148" name="文本框 147">
                <a:extLst>
                  <a:ext uri="{FF2B5EF4-FFF2-40B4-BE49-F238E27FC236}">
                    <a16:creationId xmlns:a16="http://schemas.microsoft.com/office/drawing/2014/main" id="{9970265F-20E8-40CA-97BA-7B403A752E64}"/>
                  </a:ext>
                </a:extLst>
              </p:cNvPr>
              <p:cNvSpPr txBox="1">
                <a:spLocks noRot="1" noChangeAspect="1" noMove="1" noResize="1" noEditPoints="1" noAdjustHandles="1" noChangeArrowheads="1" noChangeShapeType="1" noTextEdit="1"/>
              </p:cNvSpPr>
              <p:nvPr/>
            </p:nvSpPr>
            <p:spPr>
              <a:xfrm>
                <a:off x="9366651" y="3399708"/>
                <a:ext cx="2813403" cy="461665"/>
              </a:xfrm>
              <a:prstGeom prst="rect">
                <a:avLst/>
              </a:prstGeom>
              <a:blipFill>
                <a:blip r:embed="rId17"/>
                <a:stretch>
                  <a:fillRect l="-3471" t="-9333" b="-3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9" name="文本框 148">
                <a:extLst>
                  <a:ext uri="{FF2B5EF4-FFF2-40B4-BE49-F238E27FC236}">
                    <a16:creationId xmlns:a16="http://schemas.microsoft.com/office/drawing/2014/main" id="{F97B48A5-00BA-4299-8B72-811EDC43E90C}"/>
                  </a:ext>
                </a:extLst>
              </p:cNvPr>
              <p:cNvSpPr txBox="1"/>
              <p:nvPr/>
            </p:nvSpPr>
            <p:spPr>
              <a:xfrm>
                <a:off x="6695835" y="5567549"/>
                <a:ext cx="2813403" cy="461665"/>
              </a:xfrm>
              <a:prstGeom prst="rect">
                <a:avLst/>
              </a:prstGeom>
              <a:noFill/>
            </p:spPr>
            <p:txBody>
              <a:bodyPr wrap="square" rtlCol="0">
                <a:spAutoFit/>
              </a:bodyPr>
              <a:lstStyle/>
              <a:p>
                <a:r>
                  <a:rPr lang="en-US" altLang="zh-CN" sz="2400" dirty="0"/>
                  <a:t>Follow, apply </a:t>
                </a:r>
                <a14:m>
                  <m:oMath xmlns:m="http://schemas.openxmlformats.org/officeDocument/2006/math">
                    <m:r>
                      <a:rPr lang="zh-CN" altLang="ar-AE" sz="2400" i="1" smtClean="0">
                        <a:solidFill>
                          <a:schemeClr val="dk1"/>
                        </a:solidFill>
                        <a:latin typeface="Cambria Math" panose="02040503050406030204" pitchFamily="18" charset="0"/>
                      </a:rPr>
                      <m:t>𝐼</m:t>
                    </m:r>
                  </m:oMath>
                </a14:m>
                <a:endParaRPr lang="zh-CN" altLang="en-US" sz="2400" dirty="0"/>
              </a:p>
            </p:txBody>
          </p:sp>
        </mc:Choice>
        <mc:Fallback xmlns="">
          <p:sp>
            <p:nvSpPr>
              <p:cNvPr id="149" name="文本框 148">
                <a:extLst>
                  <a:ext uri="{FF2B5EF4-FFF2-40B4-BE49-F238E27FC236}">
                    <a16:creationId xmlns:a16="http://schemas.microsoft.com/office/drawing/2014/main" id="{F97B48A5-00BA-4299-8B72-811EDC43E90C}"/>
                  </a:ext>
                </a:extLst>
              </p:cNvPr>
              <p:cNvSpPr txBox="1">
                <a:spLocks noRot="1" noChangeAspect="1" noMove="1" noResize="1" noEditPoints="1" noAdjustHandles="1" noChangeArrowheads="1" noChangeShapeType="1" noTextEdit="1"/>
              </p:cNvSpPr>
              <p:nvPr/>
            </p:nvSpPr>
            <p:spPr>
              <a:xfrm>
                <a:off x="6695835" y="5567549"/>
                <a:ext cx="2813403" cy="461665"/>
              </a:xfrm>
              <a:prstGeom prst="rect">
                <a:avLst/>
              </a:prstGeom>
              <a:blipFill>
                <a:blip r:embed="rId18"/>
                <a:stretch>
                  <a:fillRect l="-3247" t="-9211"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0" name="文本框 149">
                <a:extLst>
                  <a:ext uri="{FF2B5EF4-FFF2-40B4-BE49-F238E27FC236}">
                    <a16:creationId xmlns:a16="http://schemas.microsoft.com/office/drawing/2014/main" id="{D51E5F3E-D9BB-4439-AC15-3F30ED2CE222}"/>
                  </a:ext>
                </a:extLst>
              </p:cNvPr>
              <p:cNvSpPr txBox="1"/>
              <p:nvPr/>
            </p:nvSpPr>
            <p:spPr>
              <a:xfrm>
                <a:off x="6695835" y="6224692"/>
                <a:ext cx="2813403" cy="461665"/>
              </a:xfrm>
              <a:prstGeom prst="rect">
                <a:avLst/>
              </a:prstGeom>
              <a:noFill/>
            </p:spPr>
            <p:txBody>
              <a:bodyPr wrap="square" rtlCol="0">
                <a:spAutoFit/>
              </a:bodyPr>
              <a:lstStyle/>
              <a:p>
                <a:r>
                  <a:rPr lang="en-US" altLang="zh-CN" sz="2400" dirty="0"/>
                  <a:t>Follow, apply </a:t>
                </a:r>
                <a14:m>
                  <m:oMath xmlns:m="http://schemas.openxmlformats.org/officeDocument/2006/math">
                    <m:r>
                      <a:rPr lang="zh-CN" altLang="ar-AE" sz="2400" i="1" smtClean="0">
                        <a:solidFill>
                          <a:schemeClr val="dk1"/>
                        </a:solidFill>
                        <a:latin typeface="Cambria Math" panose="02040503050406030204" pitchFamily="18" charset="0"/>
                      </a:rPr>
                      <m:t>𝑋</m:t>
                    </m:r>
                  </m:oMath>
                </a14:m>
                <a:endParaRPr lang="zh-CN" altLang="en-US" sz="2400" dirty="0"/>
              </a:p>
            </p:txBody>
          </p:sp>
        </mc:Choice>
        <mc:Fallback xmlns="">
          <p:sp>
            <p:nvSpPr>
              <p:cNvPr id="150" name="文本框 149">
                <a:extLst>
                  <a:ext uri="{FF2B5EF4-FFF2-40B4-BE49-F238E27FC236}">
                    <a16:creationId xmlns:a16="http://schemas.microsoft.com/office/drawing/2014/main" id="{D51E5F3E-D9BB-4439-AC15-3F30ED2CE222}"/>
                  </a:ext>
                </a:extLst>
              </p:cNvPr>
              <p:cNvSpPr txBox="1">
                <a:spLocks noRot="1" noChangeAspect="1" noMove="1" noResize="1" noEditPoints="1" noAdjustHandles="1" noChangeArrowheads="1" noChangeShapeType="1" noTextEdit="1"/>
              </p:cNvSpPr>
              <p:nvPr/>
            </p:nvSpPr>
            <p:spPr>
              <a:xfrm>
                <a:off x="6695835" y="6224692"/>
                <a:ext cx="2813403" cy="461665"/>
              </a:xfrm>
              <a:prstGeom prst="rect">
                <a:avLst/>
              </a:prstGeom>
              <a:blipFill>
                <a:blip r:embed="rId19"/>
                <a:stretch>
                  <a:fillRect l="-3247" t="-9211" b="-30263"/>
                </a:stretch>
              </a:blipFill>
            </p:spPr>
            <p:txBody>
              <a:bodyPr/>
              <a:lstStyle/>
              <a:p>
                <a:r>
                  <a:rPr lang="zh-CN" altLang="en-US">
                    <a:noFill/>
                  </a:rPr>
                  <a:t> </a:t>
                </a:r>
              </a:p>
            </p:txBody>
          </p:sp>
        </mc:Fallback>
      </mc:AlternateContent>
      <p:sp>
        <p:nvSpPr>
          <p:cNvPr id="43" name="文本框 42">
            <a:extLst>
              <a:ext uri="{FF2B5EF4-FFF2-40B4-BE49-F238E27FC236}">
                <a16:creationId xmlns:a16="http://schemas.microsoft.com/office/drawing/2014/main" id="{AF7B9B6D-802D-4252-B6B1-C982939CDA66}"/>
              </a:ext>
            </a:extLst>
          </p:cNvPr>
          <p:cNvSpPr txBox="1"/>
          <p:nvPr/>
        </p:nvSpPr>
        <p:spPr>
          <a:xfrm>
            <a:off x="280008" y="574853"/>
            <a:ext cx="11377090" cy="2308324"/>
          </a:xfrm>
          <a:prstGeom prst="rect">
            <a:avLst/>
          </a:prstGeom>
          <a:noFill/>
        </p:spPr>
        <p:txBody>
          <a:bodyPr wrap="square" rtlCol="0">
            <a:spAutoFit/>
          </a:bodyPr>
          <a:lstStyle/>
          <a:p>
            <a:r>
              <a:rPr lang="en-US" altLang="zh-CN" sz="2400" dirty="0"/>
              <a:t>However, there’s one more piece of information than the classical case: the probability of Alice’s opening door goes to its right! Intuitively, this would make that door more likely to have a higher probability. Therefore, we can now divide Bob’s strategies into a new category: “Follow”, which means Bob always follows Alice’s action, by choosing the door in the right of Alice’s opening door; or “Opposite”, by always choosing the other door:</a:t>
            </a:r>
          </a:p>
        </p:txBody>
      </p:sp>
      <mc:AlternateContent xmlns:mc="http://schemas.openxmlformats.org/markup-compatibility/2006">
        <mc:Choice xmlns:a14="http://schemas.microsoft.com/office/drawing/2010/main" Requires="a14">
          <p:sp>
            <p:nvSpPr>
              <p:cNvPr id="47" name="文本框 46">
                <a:extLst>
                  <a:ext uri="{FF2B5EF4-FFF2-40B4-BE49-F238E27FC236}">
                    <a16:creationId xmlns:a16="http://schemas.microsoft.com/office/drawing/2014/main" id="{3A137A5D-A32A-4988-81F2-F7FEAA7F6289}"/>
                  </a:ext>
                </a:extLst>
              </p:cNvPr>
              <p:cNvSpPr txBox="1"/>
              <p:nvPr/>
            </p:nvSpPr>
            <p:spPr>
              <a:xfrm>
                <a:off x="2892639" y="3564441"/>
                <a:ext cx="202273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m:rPr>
                              <m:nor/>
                            </m:rPr>
                            <a:rPr lang="zh-CN" altLang="en-US" sz="2400" b="1"/>
                            <m:t>∃</m:t>
                          </m:r>
                          <m:sSub>
                            <m:sSubPr>
                              <m:ctrlPr>
                                <a:rPr lang="en-US" altLang="zh-CN" sz="2400" i="1">
                                  <a:solidFill>
                                    <a:schemeClr val="dk1"/>
                                  </a:solidFill>
                                  <a:latin typeface="Cambria Math" panose="02040503050406030204" pitchFamily="18" charset="0"/>
                                  <a:ea typeface="Cambria Math" panose="02040503050406030204" pitchFamily="18" charset="0"/>
                                </a:rPr>
                              </m:ctrlPr>
                            </m:sSubPr>
                            <m:e>
                              <m:r>
                                <a:rPr lang="en-US" altLang="zh-CN" sz="2400" i="1">
                                  <a:solidFill>
                                    <a:schemeClr val="dk1"/>
                                  </a:solidFill>
                                  <a:latin typeface="Cambria Math" panose="02040503050406030204" pitchFamily="18" charset="0"/>
                                  <a:ea typeface="Cambria Math" panose="02040503050406030204" pitchFamily="18" charset="0"/>
                                </a:rPr>
                                <m:t>𝑝</m:t>
                              </m:r>
                            </m:e>
                            <m:sub>
                              <m:r>
                                <a:rPr lang="en-US" altLang="zh-CN" sz="2400" i="1">
                                  <a:solidFill>
                                    <a:schemeClr val="dk1"/>
                                  </a:solidFill>
                                  <a:latin typeface="Cambria Math" panose="02040503050406030204" pitchFamily="18" charset="0"/>
                                  <a:ea typeface="Cambria Math" panose="02040503050406030204" pitchFamily="18" charset="0"/>
                                </a:rPr>
                                <m:t>𝑖</m:t>
                              </m:r>
                            </m:sub>
                          </m:sSub>
                          <m:r>
                            <a:rPr lang="en-US" altLang="zh-CN" sz="2400" b="0" i="1" smtClean="0">
                              <a:solidFill>
                                <a:schemeClr val="dk1"/>
                              </a:solidFill>
                              <a:latin typeface="Cambria Math" panose="02040503050406030204" pitchFamily="18" charset="0"/>
                              <a:ea typeface="Cambria Math" panose="02040503050406030204" pitchFamily="18" charset="0"/>
                            </a:rPr>
                            <m:t>(</m:t>
                          </m:r>
                          <m:r>
                            <a:rPr lang="en-US" altLang="zh-CN" sz="2400" i="1">
                              <a:solidFill>
                                <a:schemeClr val="dk1"/>
                              </a:solidFill>
                              <a:latin typeface="Cambria Math" panose="02040503050406030204" pitchFamily="18" charset="0"/>
                              <a:ea typeface="Cambria Math" panose="02040503050406030204" pitchFamily="18" charset="0"/>
                            </a:rPr>
                            <m:t>𝑝</m:t>
                          </m:r>
                        </m:e>
                        <m:sub>
                          <m:r>
                            <a:rPr lang="en-US" altLang="zh-CN" sz="2400" b="0" i="1" smtClean="0">
                              <a:solidFill>
                                <a:schemeClr val="dk1"/>
                              </a:solidFill>
                              <a:latin typeface="Cambria Math" panose="02040503050406030204" pitchFamily="18" charset="0"/>
                              <a:ea typeface="Cambria Math" panose="02040503050406030204" pitchFamily="18" charset="0"/>
                            </a:rPr>
                            <m:t>𝑖</m:t>
                          </m:r>
                        </m:sub>
                      </m:sSub>
                      <m:r>
                        <a:rPr lang="en-US" altLang="zh-CN" sz="2400" b="0" i="1" smtClean="0">
                          <a:solidFill>
                            <a:schemeClr val="dk1"/>
                          </a:solidFill>
                          <a:latin typeface="Cambria Math" panose="02040503050406030204" pitchFamily="18" charset="0"/>
                          <a:ea typeface="Cambria Math" panose="02040503050406030204" pitchFamily="18" charset="0"/>
                        </a:rPr>
                        <m:t> </m:t>
                      </m:r>
                      <m:r>
                        <a:rPr lang="zh-CN" altLang="en-US" sz="2400" i="1">
                          <a:solidFill>
                            <a:schemeClr val="dk1"/>
                          </a:solidFill>
                          <a:latin typeface="Cambria Math" panose="02040503050406030204" pitchFamily="18" charset="0"/>
                          <a:ea typeface="Cambria Math" panose="02040503050406030204" pitchFamily="18" charset="0"/>
                        </a:rPr>
                        <m:t>≥</m:t>
                      </m:r>
                      <m:r>
                        <a:rPr lang="en-US" altLang="zh-CN" sz="2400" b="0" i="1" smtClean="0">
                          <a:solidFill>
                            <a:schemeClr val="dk1"/>
                          </a:solidFill>
                          <a:latin typeface="Cambria Math" panose="02040503050406030204" pitchFamily="18" charset="0"/>
                          <a:ea typeface="Cambria Math" panose="02040503050406030204" pitchFamily="18" charset="0"/>
                        </a:rPr>
                        <m:t>0.5</m:t>
                      </m:r>
                      <m:r>
                        <a:rPr lang="en-US" altLang="zh-CN" sz="2400" b="0" i="1" smtClean="0">
                          <a:solidFill>
                            <a:schemeClr val="dk1"/>
                          </a:solidFill>
                          <a:latin typeface="Cambria Math" panose="02040503050406030204" pitchFamily="18" charset="0"/>
                          <a:ea typeface="Cambria Math" panose="02040503050406030204" pitchFamily="18" charset="0"/>
                        </a:rPr>
                        <m:t>)</m:t>
                      </m:r>
                    </m:oMath>
                  </m:oMathPara>
                </a14:m>
                <a:endParaRPr lang="zh-CN" altLang="en-US" sz="2400" dirty="0"/>
              </a:p>
            </p:txBody>
          </p:sp>
        </mc:Choice>
        <mc:Fallback>
          <p:sp>
            <p:nvSpPr>
              <p:cNvPr id="47" name="文本框 46">
                <a:extLst>
                  <a:ext uri="{FF2B5EF4-FFF2-40B4-BE49-F238E27FC236}">
                    <a16:creationId xmlns:a16="http://schemas.microsoft.com/office/drawing/2014/main" id="{3A137A5D-A32A-4988-81F2-F7FEAA7F6289}"/>
                  </a:ext>
                </a:extLst>
              </p:cNvPr>
              <p:cNvSpPr txBox="1">
                <a:spLocks noRot="1" noChangeAspect="1" noMove="1" noResize="1" noEditPoints="1" noAdjustHandles="1" noChangeArrowheads="1" noChangeShapeType="1" noTextEdit="1"/>
              </p:cNvSpPr>
              <p:nvPr/>
            </p:nvSpPr>
            <p:spPr>
              <a:xfrm>
                <a:off x="2892639" y="3564441"/>
                <a:ext cx="2022730" cy="461665"/>
              </a:xfrm>
              <a:prstGeom prst="rect">
                <a:avLst/>
              </a:prstGeom>
              <a:blipFill>
                <a:blip r:embed="rId20"/>
                <a:stretch>
                  <a:fillRect b="-21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44191491"/>
      </p:ext>
    </p:extLst>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471</TotalTime>
  <Words>1842</Words>
  <Application>Microsoft Office PowerPoint</Application>
  <PresentationFormat>宽屏</PresentationFormat>
  <Paragraphs>145</Paragraphs>
  <Slides>12</Slides>
  <Notes>10</Notes>
  <HiddenSlides>0</HiddenSlides>
  <MMClips>1</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12</vt:i4>
      </vt:variant>
    </vt:vector>
  </HeadingPairs>
  <TitlesOfParts>
    <vt:vector size="15" baseType="lpstr">
      <vt:lpstr>Arial</vt:lpstr>
      <vt:lpstr>Cambria Math</vt:lpstr>
      <vt:lpstr>Office 主题​​</vt:lpstr>
      <vt:lpstr>Quantum Gambling Simulator</vt:lpstr>
      <vt:lpstr>Classical Monty Hall Problem</vt:lpstr>
      <vt:lpstr>Quantum Monty Hall Problem</vt:lpstr>
      <vt:lpstr>Quantum Monty Hall Problem</vt:lpstr>
      <vt:lpstr>Quantum Monty Hall Problem</vt:lpstr>
      <vt:lpstr>Circuit Construction</vt:lpstr>
      <vt:lpstr>User Interface</vt:lpstr>
      <vt:lpstr>Bob’s strategy</vt:lpstr>
      <vt:lpstr>Bob’s strategy</vt:lpstr>
      <vt:lpstr>Bob’s strategy</vt:lpstr>
      <vt:lpstr>Alice’s strategy</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Gambling Simulator</dc:title>
  <dc:creator>ChenJielun</dc:creator>
  <cp:lastModifiedBy>ChenJielun</cp:lastModifiedBy>
  <cp:revision>109</cp:revision>
  <dcterms:created xsi:type="dcterms:W3CDTF">2020-07-01T04:51:26Z</dcterms:created>
  <dcterms:modified xsi:type="dcterms:W3CDTF">2020-07-01T15:27:05Z</dcterms:modified>
</cp:coreProperties>
</file>