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4" r:id="rId8"/>
    <p:sldId id="262" r:id="rId9"/>
    <p:sldId id="263"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7/10/2018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7/10/2018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7/10/2018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8000" dirty="0" smtClean="0">
                <a:latin typeface="Bradley Hand ITC" panose="03070402050302030203" pitchFamily="66" charset="0"/>
              </a:rPr>
              <a:t>Capstone: churn rates</a:t>
            </a:r>
            <a:endParaRPr lang="en-US" sz="8000" dirty="0">
              <a:latin typeface="Bradley Hand ITC" panose="03070402050302030203" pitchFamily="66" charset="0"/>
            </a:endParaRPr>
          </a:p>
        </p:txBody>
      </p:sp>
      <p:sp>
        <p:nvSpPr>
          <p:cNvPr id="3" name="Subtitle 2"/>
          <p:cNvSpPr>
            <a:spLocks noGrp="1"/>
          </p:cNvSpPr>
          <p:nvPr>
            <p:ph type="subTitle" idx="1"/>
          </p:nvPr>
        </p:nvSpPr>
        <p:spPr>
          <a:xfrm>
            <a:off x="2382592" y="4385732"/>
            <a:ext cx="8777533" cy="1405467"/>
          </a:xfrm>
        </p:spPr>
        <p:txBody>
          <a:bodyPr>
            <a:normAutofit/>
          </a:bodyPr>
          <a:lstStyle/>
          <a:p>
            <a:r>
              <a:rPr lang="en-US" sz="1100" dirty="0"/>
              <a:t>	</a:t>
            </a:r>
            <a:r>
              <a:rPr lang="en-US" sz="2800" dirty="0" smtClean="0">
                <a:latin typeface="Bradley Hand ITC" panose="03070402050302030203" pitchFamily="66" charset="0"/>
              </a:rPr>
              <a:t>learn SQL From Scratch</a:t>
            </a:r>
            <a:endParaRPr lang="en-US" sz="2800" dirty="0">
              <a:latin typeface="Bradley Hand ITC" panose="03070402050302030203" pitchFamily="66" charset="0"/>
            </a:endParaRPr>
          </a:p>
        </p:txBody>
      </p:sp>
      <p:pic>
        <p:nvPicPr>
          <p:cNvPr id="4" name="Shape 299"/>
          <p:cNvPicPr preferRelativeResize="0"/>
          <p:nvPr/>
        </p:nvPicPr>
        <p:blipFill>
          <a:blip r:embed="rId2">
            <a:alphaModFix/>
          </a:blip>
          <a:stretch>
            <a:fillRect/>
          </a:stretch>
        </p:blipFill>
        <p:spPr>
          <a:xfrm>
            <a:off x="794947" y="1538443"/>
            <a:ext cx="2024775" cy="425824"/>
          </a:xfrm>
          <a:prstGeom prst="rect">
            <a:avLst/>
          </a:prstGeom>
          <a:noFill/>
          <a:ln>
            <a:noFill/>
          </a:ln>
        </p:spPr>
      </p:pic>
    </p:spTree>
    <p:extLst>
      <p:ext uri="{BB962C8B-B14F-4D97-AF65-F5344CB8AC3E}">
        <p14:creationId xmlns:p14="http://schemas.microsoft.com/office/powerpoint/2010/main" val="26650383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90153"/>
            <a:ext cx="10131425" cy="1056068"/>
          </a:xfrm>
        </p:spPr>
        <p:txBody>
          <a:bodyPr>
            <a:normAutofit/>
          </a:bodyPr>
          <a:lstStyle/>
          <a:p>
            <a:r>
              <a:rPr lang="en-US" sz="4400" dirty="0" smtClean="0">
                <a:latin typeface="Bradley Hand ITC" panose="03070402050302030203" pitchFamily="66" charset="0"/>
              </a:rPr>
              <a:t>Calculating the Churn rate:</a:t>
            </a:r>
            <a:endParaRPr lang="en-US" sz="4400" dirty="0">
              <a:latin typeface="Bradley Hand ITC" panose="03070402050302030203" pitchFamily="66" charset="0"/>
            </a:endParaRPr>
          </a:p>
        </p:txBody>
      </p:sp>
      <p:sp>
        <p:nvSpPr>
          <p:cNvPr id="3" name="Content Placeholder 2"/>
          <p:cNvSpPr>
            <a:spLocks noGrp="1"/>
          </p:cNvSpPr>
          <p:nvPr>
            <p:ph sz="half" idx="1"/>
          </p:nvPr>
        </p:nvSpPr>
        <p:spPr>
          <a:xfrm>
            <a:off x="0" y="965916"/>
            <a:ext cx="5848561" cy="5731097"/>
          </a:xfrm>
        </p:spPr>
        <p:txBody>
          <a:bodyPr>
            <a:noAutofit/>
          </a:bodyPr>
          <a:lstStyle/>
          <a:p>
            <a:r>
              <a:rPr lang="en-US" sz="2000" dirty="0" smtClean="0">
                <a:latin typeface="Bradley Hand ITC" panose="03070402050302030203" pitchFamily="66" charset="0"/>
              </a:rPr>
              <a:t>After creating the status table, the total sum of each category (active for segment 87, active for segment 30, cancelled for segment 87, and cancelled for segment 30) is calculated creating a status aggregate table.</a:t>
            </a:r>
          </a:p>
          <a:p>
            <a:endParaRPr lang="en-US" sz="2000" dirty="0">
              <a:latin typeface="Bradley Hand ITC" panose="03070402050302030203" pitchFamily="66" charset="0"/>
            </a:endParaRPr>
          </a:p>
          <a:p>
            <a:pPr marL="0" indent="0">
              <a:buNone/>
            </a:pPr>
            <a:r>
              <a:rPr lang="en-US" sz="2000" dirty="0" smtClean="0">
                <a:latin typeface="Bradley Hand ITC" panose="03070402050302030203" pitchFamily="66" charset="0"/>
              </a:rPr>
              <a:t>Now, the churn rates for each segment can be calculated.</a:t>
            </a:r>
          </a:p>
          <a:p>
            <a:r>
              <a:rPr lang="en-US" sz="2000" dirty="0" smtClean="0">
                <a:latin typeface="Bradley Hand ITC" panose="03070402050302030203" pitchFamily="66" charset="0"/>
              </a:rPr>
              <a:t>The calculation of the churn rate is simple: </a:t>
            </a:r>
          </a:p>
          <a:p>
            <a:pPr marL="0" indent="0">
              <a:buNone/>
            </a:pPr>
            <a:r>
              <a:rPr lang="en-US" sz="2000" dirty="0" smtClean="0">
                <a:solidFill>
                  <a:schemeClr val="accent1">
                    <a:lumMod val="60000"/>
                    <a:lumOff val="40000"/>
                  </a:schemeClr>
                </a:solidFill>
                <a:latin typeface="Bradley Hand ITC" panose="03070402050302030203" pitchFamily="66" charset="0"/>
              </a:rPr>
              <a:t>sum of cancelled subscriptions / </a:t>
            </a:r>
          </a:p>
          <a:p>
            <a:pPr marL="0" indent="0">
              <a:buNone/>
            </a:pPr>
            <a:r>
              <a:rPr lang="en-US" sz="2000" dirty="0">
                <a:solidFill>
                  <a:schemeClr val="accent1">
                    <a:lumMod val="60000"/>
                    <a:lumOff val="40000"/>
                  </a:schemeClr>
                </a:solidFill>
                <a:latin typeface="Bradley Hand ITC" panose="03070402050302030203" pitchFamily="66" charset="0"/>
              </a:rPr>
              <a:t>	</a:t>
            </a:r>
            <a:r>
              <a:rPr lang="en-US" sz="2000" dirty="0" smtClean="0">
                <a:solidFill>
                  <a:schemeClr val="accent1">
                    <a:lumMod val="60000"/>
                    <a:lumOff val="40000"/>
                  </a:schemeClr>
                </a:solidFill>
                <a:latin typeface="Bradley Hand ITC" panose="03070402050302030203" pitchFamily="66" charset="0"/>
              </a:rPr>
              <a:t>				sum of active subscriptions</a:t>
            </a:r>
          </a:p>
          <a:p>
            <a:r>
              <a:rPr lang="en-US" sz="2000" dirty="0" smtClean="0">
                <a:latin typeface="Bradley Hand ITC" panose="03070402050302030203" pitchFamily="66" charset="0"/>
              </a:rPr>
              <a:t>However, for SQL, to receive decimals, rather than just rounded integers, we must multiply either the numerator or the denominator by 1.0</a:t>
            </a:r>
          </a:p>
          <a:p>
            <a:r>
              <a:rPr lang="en-US" sz="2000" dirty="0" smtClean="0">
                <a:latin typeface="Bradley Hand ITC" panose="03070402050302030203" pitchFamily="66" charset="0"/>
              </a:rPr>
              <a:t>Now we have our churn rates!!!!!</a:t>
            </a:r>
            <a:endParaRPr lang="en-US" sz="2000" dirty="0">
              <a:latin typeface="Bradley Hand ITC" panose="03070402050302030203" pitchFamily="66" charset="0"/>
            </a:endParaRPr>
          </a:p>
        </p:txBody>
      </p:sp>
      <p:pic>
        <p:nvPicPr>
          <p:cNvPr id="5" name="Content Placeholder 4"/>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4880" t="33214" r="68010" b="12417"/>
          <a:stretch/>
        </p:blipFill>
        <p:spPr>
          <a:xfrm>
            <a:off x="5745530" y="2110459"/>
            <a:ext cx="2458312" cy="3163054"/>
          </a:xfrm>
        </p:spPr>
      </p:pic>
      <p:pic>
        <p:nvPicPr>
          <p:cNvPr id="6" name="Picture 5"/>
          <p:cNvPicPr>
            <a:picLocks noChangeAspect="1"/>
          </p:cNvPicPr>
          <p:nvPr/>
        </p:nvPicPr>
        <p:blipFill rotWithShape="1">
          <a:blip r:embed="rId3"/>
          <a:srcRect l="66760" t="14818" r="-35" b="69211"/>
          <a:stretch/>
        </p:blipFill>
        <p:spPr>
          <a:xfrm>
            <a:off x="8714705" y="4001845"/>
            <a:ext cx="3233098" cy="872423"/>
          </a:xfrm>
          <a:prstGeom prst="rect">
            <a:avLst/>
          </a:prstGeom>
        </p:spPr>
      </p:pic>
      <p:pic>
        <p:nvPicPr>
          <p:cNvPr id="9" name="Picture 8"/>
          <p:cNvPicPr>
            <a:picLocks noChangeAspect="1"/>
          </p:cNvPicPr>
          <p:nvPr/>
        </p:nvPicPr>
        <p:blipFill rotWithShape="1">
          <a:blip r:embed="rId4"/>
          <a:srcRect l="57466" t="15194" r="70" b="69399"/>
          <a:stretch/>
        </p:blipFill>
        <p:spPr>
          <a:xfrm>
            <a:off x="8598795" y="2347203"/>
            <a:ext cx="3477295" cy="709298"/>
          </a:xfrm>
          <a:prstGeom prst="rect">
            <a:avLst/>
          </a:prstGeom>
        </p:spPr>
      </p:pic>
      <p:sp>
        <p:nvSpPr>
          <p:cNvPr id="10" name="Right Arrow 9"/>
          <p:cNvSpPr/>
          <p:nvPr/>
        </p:nvSpPr>
        <p:spPr>
          <a:xfrm>
            <a:off x="8242479" y="2471656"/>
            <a:ext cx="296214" cy="4603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8253211" y="4120203"/>
            <a:ext cx="296214" cy="4603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745527" y="1970468"/>
            <a:ext cx="2458315" cy="155834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745529" y="3528811"/>
            <a:ext cx="2496950" cy="134545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9376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456" y="2498502"/>
            <a:ext cx="10933138" cy="2756078"/>
          </a:xfrm>
        </p:spPr>
        <p:txBody>
          <a:bodyPr>
            <a:normAutofit fontScale="90000"/>
          </a:bodyPr>
          <a:lstStyle/>
          <a:p>
            <a:r>
              <a:rPr lang="en-US" sz="4400" dirty="0">
                <a:latin typeface="Bradley Hand ITC" panose="03070402050302030203" pitchFamily="66" charset="0"/>
              </a:rPr>
              <a:t>Comparing the churn rates between </a:t>
            </a:r>
            <a:r>
              <a:rPr lang="en-US" sz="4400" dirty="0" smtClean="0">
                <a:latin typeface="Bradley Hand ITC" panose="03070402050302030203" pitchFamily="66" charset="0"/>
              </a:rPr>
              <a:t>segment 87 and segment 30…</a:t>
            </a:r>
            <a:r>
              <a:rPr lang="en-US" sz="4400" dirty="0">
                <a:latin typeface="Bradley Hand ITC" panose="03070402050302030203" pitchFamily="66" charset="0"/>
              </a:rPr>
              <a:t/>
            </a:r>
            <a:br>
              <a:rPr lang="en-US" sz="4400" dirty="0">
                <a:latin typeface="Bradley Hand ITC" panose="03070402050302030203" pitchFamily="66" charset="0"/>
              </a:rPr>
            </a:br>
            <a:endParaRPr lang="en-US" sz="4400" dirty="0">
              <a:latin typeface="Bradley Hand ITC" panose="03070402050302030203" pitchFamily="66" charset="0"/>
            </a:endParaRPr>
          </a:p>
        </p:txBody>
      </p:sp>
    </p:spTree>
    <p:extLst>
      <p:ext uri="{BB962C8B-B14F-4D97-AF65-F5344CB8AC3E}">
        <p14:creationId xmlns:p14="http://schemas.microsoft.com/office/powerpoint/2010/main" val="3850359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90152"/>
            <a:ext cx="10131425" cy="875763"/>
          </a:xfrm>
        </p:spPr>
        <p:txBody>
          <a:bodyPr>
            <a:normAutofit/>
          </a:bodyPr>
          <a:lstStyle/>
          <a:p>
            <a:r>
              <a:rPr lang="en-US" sz="4400" dirty="0" smtClean="0">
                <a:latin typeface="Bradley Hand ITC" panose="03070402050302030203" pitchFamily="66" charset="0"/>
              </a:rPr>
              <a:t>Analyzing the data…</a:t>
            </a:r>
            <a:endParaRPr lang="en-US" sz="4400" dirty="0">
              <a:latin typeface="Bradley Hand ITC" panose="03070402050302030203" pitchFamily="66" charset="0"/>
            </a:endParaRPr>
          </a:p>
        </p:txBody>
      </p:sp>
      <p:sp>
        <p:nvSpPr>
          <p:cNvPr id="3" name="Content Placeholder 2"/>
          <p:cNvSpPr>
            <a:spLocks noGrp="1"/>
          </p:cNvSpPr>
          <p:nvPr>
            <p:ph sz="half" idx="1"/>
          </p:nvPr>
        </p:nvSpPr>
        <p:spPr>
          <a:xfrm>
            <a:off x="1484292" y="1699444"/>
            <a:ext cx="4995334" cy="4091190"/>
          </a:xfrm>
        </p:spPr>
        <p:txBody>
          <a:bodyPr>
            <a:noAutofit/>
          </a:bodyPr>
          <a:lstStyle/>
          <a:p>
            <a:pPr marL="0" indent="0">
              <a:buNone/>
            </a:pPr>
            <a:r>
              <a:rPr lang="en-US" sz="2000" dirty="0" smtClean="0">
                <a:latin typeface="Bradley Hand ITC" panose="03070402050302030203" pitchFamily="66" charset="0"/>
              </a:rPr>
              <a:t>Now that the churn rates have been calculated for segment 87 and segment 30, we can compare them side by side.</a:t>
            </a:r>
          </a:p>
          <a:p>
            <a:r>
              <a:rPr lang="en-US" sz="2000" dirty="0" smtClean="0">
                <a:latin typeface="Bradley Hand ITC" panose="03070402050302030203" pitchFamily="66" charset="0"/>
              </a:rPr>
              <a:t>From the churn rate, the customer satisfaction can be understood, based on the amount of cancellations occurring within a segment.</a:t>
            </a:r>
          </a:p>
          <a:p>
            <a:r>
              <a:rPr lang="en-US" sz="2000" dirty="0" smtClean="0">
                <a:latin typeface="Bradley Hand ITC" panose="03070402050302030203" pitchFamily="66" charset="0"/>
              </a:rPr>
              <a:t>Therefore it is concluded that the higher the churn rate, the higher amount of subscription cancels within that month; the higher number of subscription cancellations, the lower customer satisfaction is.</a:t>
            </a:r>
          </a:p>
          <a:p>
            <a:pPr marL="0" indent="0">
              <a:buNone/>
            </a:pPr>
            <a:r>
              <a:rPr lang="en-US" sz="2000" dirty="0" smtClean="0">
                <a:latin typeface="Bradley Hand ITC" panose="03070402050302030203" pitchFamily="66" charset="0"/>
              </a:rPr>
              <a:t>It can be seen, through the churn rate, that </a:t>
            </a:r>
            <a:r>
              <a:rPr lang="en-US" sz="2000" dirty="0" smtClean="0">
                <a:solidFill>
                  <a:schemeClr val="accent1">
                    <a:lumMod val="60000"/>
                    <a:lumOff val="40000"/>
                  </a:schemeClr>
                </a:solidFill>
                <a:latin typeface="Bradley Hand ITC" panose="03070402050302030203" pitchFamily="66" charset="0"/>
              </a:rPr>
              <a:t>segment 30 has higher customer satisfaction than segment 87.</a:t>
            </a:r>
            <a:endParaRPr lang="en-US" sz="2000" dirty="0">
              <a:solidFill>
                <a:schemeClr val="accent1">
                  <a:lumMod val="60000"/>
                  <a:lumOff val="40000"/>
                </a:schemeClr>
              </a:solidFill>
              <a:latin typeface="Bradley Hand ITC" panose="03070402050302030203" pitchFamily="66" charset="0"/>
            </a:endParaRPr>
          </a:p>
        </p:txBody>
      </p:sp>
      <p:pic>
        <p:nvPicPr>
          <p:cNvPr id="5" name="Content Placeholder 4"/>
          <p:cNvPicPr>
            <a:picLocks noGrp="1" noChangeAspect="1"/>
          </p:cNvPicPr>
          <p:nvPr>
            <p:ph sz="half" idx="2"/>
          </p:nvPr>
        </p:nvPicPr>
        <p:blipFill>
          <a:blip r:embed="rId2"/>
          <a:stretch>
            <a:fillRect/>
          </a:stretch>
        </p:blipFill>
        <p:spPr>
          <a:xfrm>
            <a:off x="6795295" y="4069726"/>
            <a:ext cx="5084208" cy="1540036"/>
          </a:xfrm>
          <a:prstGeom prst="rect">
            <a:avLst/>
          </a:prstGeom>
        </p:spPr>
      </p:pic>
      <p:pic>
        <p:nvPicPr>
          <p:cNvPr id="6" name="Content Placeholder 4"/>
          <p:cNvPicPr>
            <a:picLocks noChangeAspect="1"/>
          </p:cNvPicPr>
          <p:nvPr/>
        </p:nvPicPr>
        <p:blipFill rotWithShape="1">
          <a:blip r:embed="rId3">
            <a:extLst>
              <a:ext uri="{28A0092B-C50C-407E-A947-70E740481C1C}">
                <a14:useLocalDpi xmlns:a14="http://schemas.microsoft.com/office/drawing/2010/main" val="0"/>
              </a:ext>
            </a:extLst>
          </a:blip>
          <a:srcRect l="5431" t="59144" r="67726" b="21376"/>
          <a:stretch/>
        </p:blipFill>
        <p:spPr>
          <a:xfrm>
            <a:off x="7857571" y="1396001"/>
            <a:ext cx="2959653" cy="1378039"/>
          </a:xfrm>
          <a:prstGeom prst="rect">
            <a:avLst/>
          </a:prstGeom>
        </p:spPr>
      </p:pic>
      <p:sp>
        <p:nvSpPr>
          <p:cNvPr id="7" name="Down Arrow 6"/>
          <p:cNvSpPr/>
          <p:nvPr/>
        </p:nvSpPr>
        <p:spPr>
          <a:xfrm>
            <a:off x="9092700" y="3204126"/>
            <a:ext cx="489397" cy="5409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8979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Bradley Hand ITC" panose="03070402050302030203" pitchFamily="66" charset="0"/>
              </a:rPr>
              <a:t>About company expansion:</a:t>
            </a:r>
            <a:endParaRPr lang="en-US" sz="4400" dirty="0">
              <a:latin typeface="Bradley Hand ITC" panose="03070402050302030203" pitchFamily="66" charset="0"/>
            </a:endParaRPr>
          </a:p>
        </p:txBody>
      </p:sp>
      <p:sp>
        <p:nvSpPr>
          <p:cNvPr id="3" name="Content Placeholder 2"/>
          <p:cNvSpPr>
            <a:spLocks noGrp="1"/>
          </p:cNvSpPr>
          <p:nvPr>
            <p:ph idx="1"/>
          </p:nvPr>
        </p:nvSpPr>
        <p:spPr/>
        <p:txBody>
          <a:bodyPr>
            <a:normAutofit lnSpcReduction="10000"/>
          </a:bodyPr>
          <a:lstStyle/>
          <a:p>
            <a:pPr marL="0" indent="0">
              <a:buNone/>
            </a:pPr>
            <a:r>
              <a:rPr lang="en-US" sz="2800" dirty="0" smtClean="0">
                <a:latin typeface="Bradley Hand ITC" panose="03070402050302030203" pitchFamily="66" charset="0"/>
              </a:rPr>
              <a:t>Since customer satisfaction is higher for segment 30 of Codeflix, the smart business move would be to expand the company with regards to segment 30 production. </a:t>
            </a:r>
          </a:p>
          <a:p>
            <a:r>
              <a:rPr lang="en-US" sz="2800" dirty="0" smtClean="0">
                <a:latin typeface="Bradley Hand ITC" panose="03070402050302030203" pitchFamily="66" charset="0"/>
              </a:rPr>
              <a:t>Expanding segment 30 will give a higher potential profit for Codeflix than expanding segment 87, and higher customer satisfaction.</a:t>
            </a:r>
          </a:p>
          <a:p>
            <a:r>
              <a:rPr lang="en-US" sz="2800" dirty="0" smtClean="0">
                <a:latin typeface="Bradley Hand ITC" panose="03070402050302030203" pitchFamily="66" charset="0"/>
              </a:rPr>
              <a:t>Expanding segment 30 over segment 87 is a lower risk investment for the company, which is always a good thing.</a:t>
            </a:r>
            <a:endParaRPr lang="en-US" sz="2800" dirty="0">
              <a:latin typeface="Bradley Hand ITC" panose="03070402050302030203" pitchFamily="66" charset="0"/>
            </a:endParaRPr>
          </a:p>
        </p:txBody>
      </p:sp>
    </p:spTree>
    <p:extLst>
      <p:ext uri="{BB962C8B-B14F-4D97-AF65-F5344CB8AC3E}">
        <p14:creationId xmlns:p14="http://schemas.microsoft.com/office/powerpoint/2010/main" val="830263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radley Hand ITC" panose="03070402050302030203" pitchFamily="66" charset="0"/>
              </a:rPr>
              <a:t>Thank you!</a:t>
            </a:r>
            <a:endParaRPr lang="en-US" dirty="0">
              <a:latin typeface="Bradley Hand ITC" panose="03070402050302030203" pitchFamily="66" charset="0"/>
            </a:endParaRPr>
          </a:p>
        </p:txBody>
      </p:sp>
      <p:sp>
        <p:nvSpPr>
          <p:cNvPr id="3" name="Text Placeholder 2"/>
          <p:cNvSpPr>
            <a:spLocks noGrp="1"/>
          </p:cNvSpPr>
          <p:nvPr>
            <p:ph type="body" idx="1"/>
          </p:nvPr>
        </p:nvSpPr>
        <p:spPr/>
        <p:txBody>
          <a:bodyPr/>
          <a:lstStyle/>
          <a:p>
            <a:r>
              <a:rPr lang="en-US" dirty="0" smtClean="0">
                <a:latin typeface="Bradley Hand ITC" panose="03070402050302030203" pitchFamily="66" charset="0"/>
              </a:rPr>
              <a:t>	-Christopher hall</a:t>
            </a:r>
            <a:endParaRPr lang="en-US" dirty="0">
              <a:latin typeface="Bradley Hand ITC" panose="03070402050302030203" pitchFamily="66" charset="0"/>
            </a:endParaRPr>
          </a:p>
        </p:txBody>
      </p:sp>
    </p:spTree>
    <p:extLst>
      <p:ext uri="{BB962C8B-B14F-4D97-AF65-F5344CB8AC3E}">
        <p14:creationId xmlns:p14="http://schemas.microsoft.com/office/powerpoint/2010/main" val="3566887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smtClean="0">
                <a:latin typeface="Bradley Hand ITC" panose="03070402050302030203" pitchFamily="66" charset="0"/>
              </a:rPr>
              <a:t>Table of contents…</a:t>
            </a:r>
            <a:endParaRPr lang="en-US" sz="6600" dirty="0">
              <a:latin typeface="Bradley Hand ITC" panose="03070402050302030203" pitchFamily="66" charset="0"/>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sz="3600" dirty="0" smtClean="0">
                <a:latin typeface="Bradley Hand ITC" panose="03070402050302030203" pitchFamily="66" charset="0"/>
              </a:rPr>
              <a:t>SECTION 1: Getting Familiar With Codeflix</a:t>
            </a:r>
          </a:p>
          <a:p>
            <a:pPr marL="0" indent="0">
              <a:buNone/>
            </a:pPr>
            <a:endParaRPr lang="en-US" sz="3600" dirty="0" smtClean="0">
              <a:latin typeface="Bradley Hand ITC" panose="03070402050302030203" pitchFamily="66" charset="0"/>
            </a:endParaRPr>
          </a:p>
          <a:p>
            <a:pPr marL="0" indent="0">
              <a:buNone/>
            </a:pPr>
            <a:r>
              <a:rPr lang="en-US" sz="3600" dirty="0" smtClean="0">
                <a:latin typeface="Bradley Hand ITC" panose="03070402050302030203" pitchFamily="66" charset="0"/>
              </a:rPr>
              <a:t>SECTION 2: What is the overall churn trend since the company started?</a:t>
            </a:r>
          </a:p>
          <a:p>
            <a:pPr marL="0" indent="0">
              <a:buNone/>
            </a:pPr>
            <a:endParaRPr lang="en-US" sz="3600" dirty="0" smtClean="0">
              <a:latin typeface="Bradley Hand ITC" panose="03070402050302030203" pitchFamily="66" charset="0"/>
            </a:endParaRPr>
          </a:p>
          <a:p>
            <a:pPr marL="0" indent="0">
              <a:buNone/>
            </a:pPr>
            <a:r>
              <a:rPr lang="en-US" sz="3600" dirty="0" smtClean="0">
                <a:latin typeface="Bradley Hand ITC" panose="03070402050302030203" pitchFamily="66" charset="0"/>
              </a:rPr>
              <a:t>SECTION 3: Comparing the churn rates between the segments</a:t>
            </a:r>
            <a:endParaRPr lang="en-US" sz="3600" dirty="0">
              <a:latin typeface="Bradley Hand ITC" panose="03070402050302030203" pitchFamily="66" charset="0"/>
            </a:endParaRPr>
          </a:p>
        </p:txBody>
      </p:sp>
    </p:spTree>
    <p:extLst>
      <p:ext uri="{BB962C8B-B14F-4D97-AF65-F5344CB8AC3E}">
        <p14:creationId xmlns:p14="http://schemas.microsoft.com/office/powerpoint/2010/main" val="27311108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733" y="631066"/>
            <a:ext cx="8937937" cy="4494726"/>
          </a:xfrm>
        </p:spPr>
        <p:txBody>
          <a:bodyPr>
            <a:normAutofit fontScale="90000"/>
          </a:bodyPr>
          <a:lstStyle/>
          <a:p>
            <a:pPr algn="ctr"/>
            <a:r>
              <a:rPr lang="en-US" sz="9600" dirty="0" smtClean="0">
                <a:latin typeface="Bradley Hand ITC" panose="03070402050302030203" pitchFamily="66" charset="0"/>
              </a:rPr>
              <a:t>Getting familiar with codeflix…</a:t>
            </a:r>
            <a:endParaRPr lang="en-US" sz="9600" dirty="0">
              <a:latin typeface="Bradley Hand ITC" panose="03070402050302030203" pitchFamily="66" charset="0"/>
            </a:endParaRPr>
          </a:p>
        </p:txBody>
      </p:sp>
    </p:spTree>
    <p:extLst>
      <p:ext uri="{BB962C8B-B14F-4D97-AF65-F5344CB8AC3E}">
        <p14:creationId xmlns:p14="http://schemas.microsoft.com/office/powerpoint/2010/main" val="1606478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smtClean="0">
                <a:latin typeface="Bradley Hand ITC" panose="03070402050302030203" pitchFamily="66" charset="0"/>
              </a:rPr>
              <a:t>About codeflix:</a:t>
            </a:r>
            <a:endParaRPr lang="en-US" sz="6600" dirty="0">
              <a:latin typeface="Bradley Hand ITC" panose="03070402050302030203" pitchFamily="66" charset="0"/>
            </a:endParaRPr>
          </a:p>
        </p:txBody>
      </p:sp>
      <p:sp>
        <p:nvSpPr>
          <p:cNvPr id="3" name="Content Placeholder 2"/>
          <p:cNvSpPr>
            <a:spLocks noGrp="1"/>
          </p:cNvSpPr>
          <p:nvPr>
            <p:ph sz="half" idx="1"/>
          </p:nvPr>
        </p:nvSpPr>
        <p:spPr>
          <a:xfrm>
            <a:off x="218941" y="1880315"/>
            <a:ext cx="5462195" cy="4533364"/>
          </a:xfrm>
        </p:spPr>
        <p:txBody>
          <a:bodyPr>
            <a:normAutofit fontScale="70000" lnSpcReduction="20000"/>
          </a:bodyPr>
          <a:lstStyle/>
          <a:p>
            <a:r>
              <a:rPr lang="en-US" sz="3600" dirty="0" smtClean="0">
                <a:latin typeface="Bradley Hand ITC" panose="03070402050302030203" pitchFamily="66" charset="0"/>
              </a:rPr>
              <a:t>Codeflix has been a company for four months now. And as everyone is excited to see how the progress is doing, the management team wants to calculate the churn rate for subscriptions.</a:t>
            </a:r>
          </a:p>
          <a:p>
            <a:r>
              <a:rPr lang="en-US" sz="3600" dirty="0" smtClean="0">
                <a:latin typeface="Bradley Hand ITC" panose="03070402050302030203" pitchFamily="66" charset="0"/>
              </a:rPr>
              <a:t>As the company is so new, there are only three months with sufficient data to calculate the churn rate: January of 2017, February of 2017, and March of 2017.</a:t>
            </a:r>
            <a:endParaRPr lang="en-US" sz="3600" dirty="0">
              <a:latin typeface="Bradley Hand ITC" panose="03070402050302030203" pitchFamily="66" charset="0"/>
            </a:endParaRPr>
          </a:p>
        </p:txBody>
      </p:sp>
      <p:pic>
        <p:nvPicPr>
          <p:cNvPr id="5" name="Content Placeholder 4"/>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35573" t="15164" r="-21" b="55491"/>
          <a:stretch/>
        </p:blipFill>
        <p:spPr>
          <a:xfrm>
            <a:off x="5890286" y="2824648"/>
            <a:ext cx="6106278" cy="1824567"/>
          </a:xfrm>
        </p:spPr>
      </p:pic>
    </p:spTree>
    <p:extLst>
      <p:ext uri="{BB962C8B-B14F-4D97-AF65-F5344CB8AC3E}">
        <p14:creationId xmlns:p14="http://schemas.microsoft.com/office/powerpoint/2010/main" val="14034034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922" y="231821"/>
            <a:ext cx="10131425" cy="1352280"/>
          </a:xfrm>
        </p:spPr>
        <p:txBody>
          <a:bodyPr>
            <a:normAutofit/>
          </a:bodyPr>
          <a:lstStyle/>
          <a:p>
            <a:r>
              <a:rPr lang="en-US" sz="7200" dirty="0" smtClean="0">
                <a:latin typeface="Bradley Hand ITC" panose="03070402050302030203" pitchFamily="66" charset="0"/>
              </a:rPr>
              <a:t>ABOUT CODEFLIX:</a:t>
            </a:r>
            <a:endParaRPr lang="en-US" sz="7200" dirty="0">
              <a:latin typeface="Bradley Hand ITC" panose="03070402050302030203" pitchFamily="66" charset="0"/>
            </a:endParaRPr>
          </a:p>
        </p:txBody>
      </p:sp>
      <p:sp>
        <p:nvSpPr>
          <p:cNvPr id="3" name="Content Placeholder 2"/>
          <p:cNvSpPr>
            <a:spLocks noGrp="1"/>
          </p:cNvSpPr>
          <p:nvPr>
            <p:ph sz="half" idx="1"/>
          </p:nvPr>
        </p:nvSpPr>
        <p:spPr>
          <a:xfrm>
            <a:off x="283335" y="1944711"/>
            <a:ext cx="5061397" cy="3846490"/>
          </a:xfrm>
        </p:spPr>
        <p:txBody>
          <a:bodyPr>
            <a:noAutofit/>
          </a:bodyPr>
          <a:lstStyle/>
          <a:p>
            <a:r>
              <a:rPr lang="en-US" sz="2400" dirty="0" smtClean="0">
                <a:latin typeface="Bradley Hand ITC" panose="03070402050302030203" pitchFamily="66" charset="0"/>
              </a:rPr>
              <a:t>Since the business is in it’s earliest stages, people are excited to know how everything is going in the business. Management is interested in knowing about the subscription churn rates.</a:t>
            </a:r>
          </a:p>
          <a:p>
            <a:r>
              <a:rPr lang="en-US" sz="2400" dirty="0" smtClean="0">
                <a:latin typeface="Bradley Hand ITC" panose="03070402050302030203" pitchFamily="66" charset="0"/>
              </a:rPr>
              <a:t>There are 2 segments of users that the marketing department was interested in, which are circled in the image to the right. </a:t>
            </a:r>
            <a:endParaRPr lang="en-US" sz="2400" dirty="0">
              <a:latin typeface="Bradley Hand ITC" panose="03070402050302030203" pitchFamily="66" charset="0"/>
            </a:endParaRPr>
          </a:p>
        </p:txBody>
      </p:sp>
      <p:pic>
        <p:nvPicPr>
          <p:cNvPr id="7" name="Content Placeholder 6"/>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33511" t="14706" r="1266" b="11472"/>
          <a:stretch/>
        </p:blipFill>
        <p:spPr>
          <a:xfrm>
            <a:off x="5486399" y="1584101"/>
            <a:ext cx="6510864" cy="4593465"/>
          </a:xfrm>
        </p:spPr>
      </p:pic>
      <p:sp>
        <p:nvSpPr>
          <p:cNvPr id="8" name="Oval 7"/>
          <p:cNvSpPr/>
          <p:nvPr/>
        </p:nvSpPr>
        <p:spPr>
          <a:xfrm>
            <a:off x="11346288" y="2202287"/>
            <a:ext cx="270456" cy="193183"/>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Oval 8"/>
          <p:cNvSpPr/>
          <p:nvPr/>
        </p:nvSpPr>
        <p:spPr>
          <a:xfrm>
            <a:off x="11333409" y="4312276"/>
            <a:ext cx="296214" cy="2082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94910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1710" y="2601532"/>
            <a:ext cx="10131427" cy="2897066"/>
          </a:xfrm>
        </p:spPr>
        <p:txBody>
          <a:bodyPr>
            <a:noAutofit/>
          </a:bodyPr>
          <a:lstStyle/>
          <a:p>
            <a:r>
              <a:rPr lang="en-US" sz="5400" dirty="0" smtClean="0">
                <a:latin typeface="Bradley Hand ITC" panose="03070402050302030203" pitchFamily="66" charset="0"/>
              </a:rPr>
              <a:t>What is the overall churn </a:t>
            </a:r>
            <a:r>
              <a:rPr lang="en-US" sz="5400" dirty="0">
                <a:latin typeface="Bradley Hand ITC" panose="03070402050302030203" pitchFamily="66" charset="0"/>
              </a:rPr>
              <a:t>trend since the company started?</a:t>
            </a:r>
            <a:br>
              <a:rPr lang="en-US" sz="5400" dirty="0">
                <a:latin typeface="Bradley Hand ITC" panose="03070402050302030203" pitchFamily="66" charset="0"/>
              </a:rPr>
            </a:br>
            <a:endParaRPr lang="en-US" sz="5400" dirty="0">
              <a:latin typeface="Bradley Hand ITC" panose="03070402050302030203" pitchFamily="66" charset="0"/>
            </a:endParaRPr>
          </a:p>
        </p:txBody>
      </p:sp>
    </p:spTree>
    <p:extLst>
      <p:ext uri="{BB962C8B-B14F-4D97-AF65-F5344CB8AC3E}">
        <p14:creationId xmlns:p14="http://schemas.microsoft.com/office/powerpoint/2010/main" val="29599940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57578"/>
            <a:ext cx="10131425" cy="1808290"/>
          </a:xfrm>
        </p:spPr>
        <p:txBody>
          <a:bodyPr/>
          <a:lstStyle/>
          <a:p>
            <a:r>
              <a:rPr lang="en-US" dirty="0" smtClean="0">
                <a:latin typeface="Bradley Hand ITC" panose="03070402050302030203" pitchFamily="66" charset="0"/>
              </a:rPr>
              <a:t>Understanding the data given…</a:t>
            </a:r>
            <a:endParaRPr lang="en-US" dirty="0">
              <a:latin typeface="Bradley Hand ITC" panose="03070402050302030203" pitchFamily="66" charset="0"/>
            </a:endParaRPr>
          </a:p>
        </p:txBody>
      </p:sp>
      <p:sp>
        <p:nvSpPr>
          <p:cNvPr id="3" name="Content Placeholder 2"/>
          <p:cNvSpPr>
            <a:spLocks noGrp="1"/>
          </p:cNvSpPr>
          <p:nvPr>
            <p:ph idx="1"/>
          </p:nvPr>
        </p:nvSpPr>
        <p:spPr>
          <a:xfrm>
            <a:off x="260798" y="2562895"/>
            <a:ext cx="7221827" cy="4082603"/>
          </a:xfrm>
        </p:spPr>
        <p:txBody>
          <a:bodyPr>
            <a:normAutofit fontScale="85000" lnSpcReduction="20000"/>
          </a:bodyPr>
          <a:lstStyle/>
          <a:p>
            <a:pPr marL="0" indent="0">
              <a:buNone/>
            </a:pPr>
            <a:r>
              <a:rPr lang="en-US" sz="3200" dirty="0" smtClean="0">
                <a:latin typeface="Bradley Hand ITC" panose="03070402050302030203" pitchFamily="66" charset="0"/>
              </a:rPr>
              <a:t>At Codeflix, data is recorded about each customer, in a table called “subscriptions”.</a:t>
            </a:r>
          </a:p>
          <a:p>
            <a:pPr marL="0" indent="0">
              <a:buNone/>
            </a:pPr>
            <a:r>
              <a:rPr lang="en-US" sz="3200" dirty="0" smtClean="0">
                <a:latin typeface="Bradley Hand ITC" panose="03070402050302030203" pitchFamily="66" charset="0"/>
              </a:rPr>
              <a:t>This table records:</a:t>
            </a:r>
          </a:p>
          <a:p>
            <a:r>
              <a:rPr lang="en-US" sz="3200" dirty="0" smtClean="0">
                <a:latin typeface="Bradley Hand ITC" panose="03070402050302030203" pitchFamily="66" charset="0"/>
              </a:rPr>
              <a:t>The customer’s ID</a:t>
            </a:r>
          </a:p>
          <a:p>
            <a:r>
              <a:rPr lang="en-US" sz="3200" dirty="0" smtClean="0">
                <a:latin typeface="Bradley Hand ITC" panose="03070402050302030203" pitchFamily="66" charset="0"/>
              </a:rPr>
              <a:t>The date the customer subscribed</a:t>
            </a:r>
          </a:p>
          <a:p>
            <a:r>
              <a:rPr lang="en-US" sz="3200" dirty="0" smtClean="0">
                <a:latin typeface="Bradley Hand ITC" panose="03070402050302030203" pitchFamily="66" charset="0"/>
              </a:rPr>
              <a:t>The date the customer cancelled their subscription</a:t>
            </a:r>
          </a:p>
          <a:p>
            <a:r>
              <a:rPr lang="en-US" sz="3200" dirty="0" smtClean="0">
                <a:latin typeface="Bradley Hand ITC" panose="03070402050302030203" pitchFamily="66" charset="0"/>
              </a:rPr>
              <a:t>The segment to which the customer is subscribed</a:t>
            </a:r>
          </a:p>
          <a:p>
            <a:endParaRPr lang="en-US" sz="3200" dirty="0" smtClean="0">
              <a:latin typeface="Bradley Hand ITC" panose="03070402050302030203" pitchFamily="66" charset="0"/>
            </a:endParaRPr>
          </a:p>
          <a:p>
            <a:endParaRPr lang="en-US" sz="3200" dirty="0" smtClean="0">
              <a:latin typeface="Bradley Hand ITC" panose="03070402050302030203" pitchFamily="66" charset="0"/>
            </a:endParaRPr>
          </a:p>
          <a:p>
            <a:endParaRPr lang="en-US" sz="3200" dirty="0">
              <a:latin typeface="Bradley Hand ITC" panose="03070402050302030203" pitchFamily="66" charset="0"/>
            </a:endParaRPr>
          </a:p>
        </p:txBody>
      </p:sp>
      <p:pic>
        <p:nvPicPr>
          <p:cNvPr id="4" name="Picture 3"/>
          <p:cNvPicPr>
            <a:picLocks noChangeAspect="1"/>
          </p:cNvPicPr>
          <p:nvPr/>
        </p:nvPicPr>
        <p:blipFill rotWithShape="1">
          <a:blip r:embed="rId2"/>
          <a:srcRect l="70564" t="18389" r="-142" b="47604"/>
          <a:stretch/>
        </p:blipFill>
        <p:spPr>
          <a:xfrm>
            <a:off x="6563141" y="3142444"/>
            <a:ext cx="5419088" cy="3503054"/>
          </a:xfrm>
          <a:prstGeom prst="rect">
            <a:avLst/>
          </a:prstGeom>
        </p:spPr>
      </p:pic>
      <p:sp>
        <p:nvSpPr>
          <p:cNvPr id="6" name="Down Arrow 5"/>
          <p:cNvSpPr/>
          <p:nvPr/>
        </p:nvSpPr>
        <p:spPr>
          <a:xfrm>
            <a:off x="8815640" y="2562895"/>
            <a:ext cx="476415" cy="4250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rotWithShape="1">
          <a:blip r:embed="rId3"/>
          <a:srcRect l="34437" t="71748" r="48978" b="21488"/>
          <a:stretch/>
        </p:blipFill>
        <p:spPr>
          <a:xfrm>
            <a:off x="7545679" y="1678786"/>
            <a:ext cx="3016336" cy="691643"/>
          </a:xfrm>
          <a:prstGeom prst="rect">
            <a:avLst/>
          </a:prstGeom>
        </p:spPr>
      </p:pic>
    </p:spTree>
    <p:extLst>
      <p:ext uri="{BB962C8B-B14F-4D97-AF65-F5344CB8AC3E}">
        <p14:creationId xmlns:p14="http://schemas.microsoft.com/office/powerpoint/2010/main" val="42128478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67426"/>
            <a:ext cx="10509056" cy="1558343"/>
          </a:xfrm>
        </p:spPr>
        <p:txBody>
          <a:bodyPr>
            <a:normAutofit/>
          </a:bodyPr>
          <a:lstStyle/>
          <a:p>
            <a:pPr algn="ctr"/>
            <a:r>
              <a:rPr lang="en-US" sz="4800" dirty="0" smtClean="0">
                <a:latin typeface="Bradley Hand ITC" panose="03070402050302030203" pitchFamily="66" charset="0"/>
              </a:rPr>
              <a:t>Calculating the churn rates:</a:t>
            </a:r>
            <a:endParaRPr lang="en-US" sz="4800" dirty="0">
              <a:latin typeface="Bradley Hand ITC" panose="03070402050302030203" pitchFamily="66" charset="0"/>
            </a:endParaRPr>
          </a:p>
        </p:txBody>
      </p:sp>
      <p:sp>
        <p:nvSpPr>
          <p:cNvPr id="3" name="Content Placeholder 2"/>
          <p:cNvSpPr>
            <a:spLocks noGrp="1"/>
          </p:cNvSpPr>
          <p:nvPr>
            <p:ph sz="half" idx="1"/>
          </p:nvPr>
        </p:nvSpPr>
        <p:spPr>
          <a:xfrm>
            <a:off x="685802" y="1944710"/>
            <a:ext cx="4995334" cy="4378817"/>
          </a:xfrm>
        </p:spPr>
        <p:txBody>
          <a:bodyPr>
            <a:noAutofit/>
          </a:bodyPr>
          <a:lstStyle/>
          <a:p>
            <a:pPr marL="0" indent="0">
              <a:buNone/>
            </a:pPr>
            <a:r>
              <a:rPr lang="en-US" sz="2400" dirty="0" smtClean="0">
                <a:latin typeface="Bradley Hand ITC" panose="03070402050302030203" pitchFamily="66" charset="0"/>
              </a:rPr>
              <a:t>To organize the churn rate into separate months, a months table is made first.</a:t>
            </a:r>
            <a:endParaRPr lang="en-US" sz="2400" dirty="0">
              <a:latin typeface="Bradley Hand ITC" panose="03070402050302030203" pitchFamily="66" charset="0"/>
            </a:endParaRPr>
          </a:p>
          <a:p>
            <a:r>
              <a:rPr lang="en-US" sz="2400" dirty="0" smtClean="0">
                <a:latin typeface="Bradley Hand ITC" panose="03070402050302030203" pitchFamily="66" charset="0"/>
              </a:rPr>
              <a:t>Using UNION, we combine the three months: January, February, and March, of 2017, and rename the dates as “</a:t>
            </a:r>
            <a:r>
              <a:rPr lang="en-US" sz="2400" dirty="0" err="1" smtClean="0">
                <a:latin typeface="Bradley Hand ITC" panose="03070402050302030203" pitchFamily="66" charset="0"/>
              </a:rPr>
              <a:t>first_day</a:t>
            </a:r>
            <a:r>
              <a:rPr lang="en-US" sz="2400" dirty="0" smtClean="0">
                <a:latin typeface="Bradley Hand ITC" panose="03070402050302030203" pitchFamily="66" charset="0"/>
              </a:rPr>
              <a:t>”, for the first day of each month, and “</a:t>
            </a:r>
            <a:r>
              <a:rPr lang="en-US" sz="2400" dirty="0" err="1" smtClean="0">
                <a:latin typeface="Bradley Hand ITC" panose="03070402050302030203" pitchFamily="66" charset="0"/>
              </a:rPr>
              <a:t>last_day</a:t>
            </a:r>
            <a:r>
              <a:rPr lang="en-US" sz="2400" dirty="0" smtClean="0">
                <a:latin typeface="Bradley Hand ITC" panose="03070402050302030203" pitchFamily="66" charset="0"/>
              </a:rPr>
              <a:t>”, for the last day of each month.</a:t>
            </a:r>
          </a:p>
          <a:p>
            <a:pPr marL="0" indent="0">
              <a:buNone/>
            </a:pPr>
            <a:r>
              <a:rPr lang="en-US" sz="2400" dirty="0" smtClean="0">
                <a:latin typeface="Bradley Hand ITC" panose="03070402050302030203" pitchFamily="66" charset="0"/>
              </a:rPr>
              <a:t>Then, we cross-join the months table with the subscriptions table, by creating a cross-join table.</a:t>
            </a:r>
            <a:endParaRPr lang="en-US" sz="2400" dirty="0">
              <a:latin typeface="Bradley Hand ITC" panose="03070402050302030203" pitchFamily="66" charset="0"/>
            </a:endParaRPr>
          </a:p>
        </p:txBody>
      </p:sp>
      <p:pic>
        <p:nvPicPr>
          <p:cNvPr id="7" name="Content Placeholder 6"/>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34800" t="16713" r="41199" b="49384"/>
          <a:stretch/>
        </p:blipFill>
        <p:spPr>
          <a:xfrm>
            <a:off x="5602966" y="2651154"/>
            <a:ext cx="2714828" cy="2446986"/>
          </a:xfrm>
        </p:spPr>
      </p:pic>
      <p:pic>
        <p:nvPicPr>
          <p:cNvPr id="8" name="Content Placeholder 6"/>
          <p:cNvPicPr>
            <a:picLocks noChangeAspect="1"/>
          </p:cNvPicPr>
          <p:nvPr/>
        </p:nvPicPr>
        <p:blipFill rotWithShape="1">
          <a:blip r:embed="rId2">
            <a:extLst>
              <a:ext uri="{28A0092B-C50C-407E-A947-70E740481C1C}">
                <a14:useLocalDpi xmlns:a14="http://schemas.microsoft.com/office/drawing/2010/main" val="0"/>
              </a:ext>
            </a:extLst>
          </a:blip>
          <a:srcRect l="34541" t="53048" r="47638" b="34857"/>
          <a:stretch/>
        </p:blipFill>
        <p:spPr>
          <a:xfrm>
            <a:off x="5575998" y="5467528"/>
            <a:ext cx="2603956" cy="1138420"/>
          </a:xfrm>
          <a:prstGeom prst="rect">
            <a:avLst/>
          </a:prstGeom>
        </p:spPr>
      </p:pic>
      <p:pic>
        <p:nvPicPr>
          <p:cNvPr id="9" name="Picture 8"/>
          <p:cNvPicPr>
            <a:picLocks noChangeAspect="1"/>
          </p:cNvPicPr>
          <p:nvPr/>
        </p:nvPicPr>
        <p:blipFill rotWithShape="1">
          <a:blip r:embed="rId3"/>
          <a:srcRect l="64014" t="15382" r="71" b="69211"/>
          <a:stretch/>
        </p:blipFill>
        <p:spPr>
          <a:xfrm>
            <a:off x="8843587" y="3529273"/>
            <a:ext cx="3314031" cy="799265"/>
          </a:xfrm>
          <a:prstGeom prst="rect">
            <a:avLst/>
          </a:prstGeom>
        </p:spPr>
      </p:pic>
      <p:sp>
        <p:nvSpPr>
          <p:cNvPr id="10" name="Right Arrow 9"/>
          <p:cNvSpPr/>
          <p:nvPr/>
        </p:nvSpPr>
        <p:spPr>
          <a:xfrm>
            <a:off x="8397025" y="3646776"/>
            <a:ext cx="367331" cy="5642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rotWithShape="1">
          <a:blip r:embed="rId4"/>
          <a:srcRect l="62428" t="15006" r="-35" b="63011"/>
          <a:stretch/>
        </p:blipFill>
        <p:spPr>
          <a:xfrm>
            <a:off x="8817734" y="5467528"/>
            <a:ext cx="3374266" cy="1108958"/>
          </a:xfrm>
          <a:prstGeom prst="rect">
            <a:avLst/>
          </a:prstGeom>
        </p:spPr>
      </p:pic>
      <p:sp>
        <p:nvSpPr>
          <p:cNvPr id="12" name="Right Arrow 11"/>
          <p:cNvSpPr/>
          <p:nvPr/>
        </p:nvSpPr>
        <p:spPr>
          <a:xfrm>
            <a:off x="8314086" y="5817022"/>
            <a:ext cx="420152" cy="4636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12174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321972"/>
            <a:ext cx="10131425" cy="1519707"/>
          </a:xfrm>
        </p:spPr>
        <p:txBody>
          <a:bodyPr>
            <a:normAutofit/>
          </a:bodyPr>
          <a:lstStyle/>
          <a:p>
            <a:r>
              <a:rPr lang="en-US" sz="4400" dirty="0" smtClean="0">
                <a:latin typeface="Bradley Hand ITC" panose="03070402050302030203" pitchFamily="66" charset="0"/>
              </a:rPr>
              <a:t>Calculating the churn rates:</a:t>
            </a:r>
            <a:endParaRPr lang="en-US" sz="4400" dirty="0">
              <a:latin typeface="Bradley Hand ITC" panose="03070402050302030203" pitchFamily="66" charset="0"/>
            </a:endParaRPr>
          </a:p>
        </p:txBody>
      </p:sp>
      <p:sp>
        <p:nvSpPr>
          <p:cNvPr id="3" name="Content Placeholder 2"/>
          <p:cNvSpPr>
            <a:spLocks noGrp="1"/>
          </p:cNvSpPr>
          <p:nvPr>
            <p:ph sz="half" idx="1"/>
          </p:nvPr>
        </p:nvSpPr>
        <p:spPr/>
        <p:txBody>
          <a:bodyPr>
            <a:normAutofit fontScale="70000" lnSpcReduction="20000"/>
          </a:bodyPr>
          <a:lstStyle/>
          <a:p>
            <a:pPr marL="0" indent="0">
              <a:buNone/>
            </a:pPr>
            <a:r>
              <a:rPr lang="en-US" sz="3200" dirty="0" smtClean="0">
                <a:latin typeface="Bradley Hand ITC" panose="03070402050302030203" pitchFamily="66" charset="0"/>
              </a:rPr>
              <a:t>After joining the two tables, a temporary table is created, called “status”, to confirm active subscriptions and cancelled subscriptions.</a:t>
            </a:r>
          </a:p>
          <a:p>
            <a:r>
              <a:rPr lang="en-US" sz="3200" dirty="0" smtClean="0">
                <a:latin typeface="Bradley Hand ITC" panose="03070402050302030203" pitchFamily="66" charset="0"/>
              </a:rPr>
              <a:t>For this table, the activity of each account is recorded. The start date and cancel date for each member is used from the </a:t>
            </a:r>
            <a:r>
              <a:rPr lang="en-US" sz="3200" dirty="0" err="1" smtClean="0">
                <a:latin typeface="Bradley Hand ITC" panose="03070402050302030203" pitchFamily="66" charset="0"/>
              </a:rPr>
              <a:t>cross_join</a:t>
            </a:r>
            <a:r>
              <a:rPr lang="en-US" sz="3200" dirty="0" smtClean="0">
                <a:latin typeface="Bradley Hand ITC" panose="03070402050302030203" pitchFamily="66" charset="0"/>
              </a:rPr>
              <a:t> table, and all the active and cancelled subscriptions are revealed, for each segment: segment 87 and segment 30.</a:t>
            </a:r>
          </a:p>
        </p:txBody>
      </p:sp>
      <p:pic>
        <p:nvPicPr>
          <p:cNvPr id="5" name="Content Placeholder 4"/>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4379" t="14247" r="69531" b="24873"/>
          <a:stretch/>
        </p:blipFill>
        <p:spPr>
          <a:xfrm>
            <a:off x="6220915" y="2153765"/>
            <a:ext cx="2200734" cy="2887182"/>
          </a:xfrm>
        </p:spPr>
      </p:pic>
      <p:pic>
        <p:nvPicPr>
          <p:cNvPr id="6" name="Picture 5"/>
          <p:cNvPicPr>
            <a:picLocks noChangeAspect="1"/>
          </p:cNvPicPr>
          <p:nvPr/>
        </p:nvPicPr>
        <p:blipFill rotWithShape="1">
          <a:blip r:embed="rId3"/>
          <a:srcRect l="5326" t="17182" r="67065" b="34292"/>
          <a:stretch/>
        </p:blipFill>
        <p:spPr>
          <a:xfrm>
            <a:off x="8683627" y="2142067"/>
            <a:ext cx="2373116" cy="2898880"/>
          </a:xfrm>
          <a:prstGeom prst="rect">
            <a:avLst/>
          </a:prstGeom>
        </p:spPr>
      </p:pic>
      <p:sp>
        <p:nvSpPr>
          <p:cNvPr id="7" name="TextBox 6"/>
          <p:cNvSpPr txBox="1"/>
          <p:nvPr/>
        </p:nvSpPr>
        <p:spPr>
          <a:xfrm>
            <a:off x="5912957" y="1725735"/>
            <a:ext cx="2638616" cy="369332"/>
          </a:xfrm>
          <a:prstGeom prst="rect">
            <a:avLst/>
          </a:prstGeom>
          <a:noFill/>
        </p:spPr>
        <p:txBody>
          <a:bodyPr wrap="square" rtlCol="0">
            <a:spAutoFit/>
          </a:bodyPr>
          <a:lstStyle/>
          <a:p>
            <a:r>
              <a:rPr lang="en-US" dirty="0" smtClean="0">
                <a:latin typeface="Bradley Hand ITC" panose="03070402050302030203" pitchFamily="66" charset="0"/>
              </a:rPr>
              <a:t>Active subscriptions code:</a:t>
            </a:r>
            <a:endParaRPr lang="en-US" dirty="0">
              <a:latin typeface="Bradley Hand ITC" panose="03070402050302030203" pitchFamily="66" charset="0"/>
            </a:endParaRPr>
          </a:p>
        </p:txBody>
      </p:sp>
      <p:sp>
        <p:nvSpPr>
          <p:cNvPr id="8" name="TextBox 7"/>
          <p:cNvSpPr txBox="1"/>
          <p:nvPr/>
        </p:nvSpPr>
        <p:spPr>
          <a:xfrm>
            <a:off x="8551573" y="1709530"/>
            <a:ext cx="2975019" cy="369332"/>
          </a:xfrm>
          <a:prstGeom prst="rect">
            <a:avLst/>
          </a:prstGeom>
          <a:noFill/>
        </p:spPr>
        <p:txBody>
          <a:bodyPr wrap="square" rtlCol="0">
            <a:spAutoFit/>
          </a:bodyPr>
          <a:lstStyle/>
          <a:p>
            <a:r>
              <a:rPr lang="en-US" dirty="0" smtClean="0">
                <a:latin typeface="Bradley Hand ITC" panose="03070402050302030203" pitchFamily="66" charset="0"/>
              </a:rPr>
              <a:t>Cancelled subscriptions code:</a:t>
            </a:r>
            <a:endParaRPr lang="en-US" dirty="0">
              <a:latin typeface="Bradley Hand ITC" panose="03070402050302030203" pitchFamily="66" charset="0"/>
            </a:endParaRPr>
          </a:p>
        </p:txBody>
      </p:sp>
      <p:sp>
        <p:nvSpPr>
          <p:cNvPr id="10" name="Down Arrow 9"/>
          <p:cNvSpPr/>
          <p:nvPr/>
        </p:nvSpPr>
        <p:spPr>
          <a:xfrm>
            <a:off x="8354438" y="5094797"/>
            <a:ext cx="329189" cy="3389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rotWithShape="1">
          <a:blip r:embed="rId4"/>
          <a:srcRect l="64014" t="15194" r="-35" b="63199"/>
          <a:stretch/>
        </p:blipFill>
        <p:spPr>
          <a:xfrm>
            <a:off x="6426556" y="5487598"/>
            <a:ext cx="3786391" cy="1276935"/>
          </a:xfrm>
          <a:prstGeom prst="rect">
            <a:avLst/>
          </a:prstGeom>
        </p:spPr>
      </p:pic>
    </p:spTree>
    <p:extLst>
      <p:ext uri="{BB962C8B-B14F-4D97-AF65-F5344CB8AC3E}">
        <p14:creationId xmlns:p14="http://schemas.microsoft.com/office/powerpoint/2010/main" val="42770940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1934</TotalTime>
  <Words>674</Words>
  <Application>Microsoft Office PowerPoint</Application>
  <PresentationFormat>Widescreen</PresentationFormat>
  <Paragraphs>54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Bradley Hand ITC</vt:lpstr>
      <vt:lpstr>Calibri</vt:lpstr>
      <vt:lpstr>Calibri Light</vt:lpstr>
      <vt:lpstr>Celestial</vt:lpstr>
      <vt:lpstr>Capstone: churn rates</vt:lpstr>
      <vt:lpstr>Table of contents…</vt:lpstr>
      <vt:lpstr>Getting familiar with codeflix…</vt:lpstr>
      <vt:lpstr>About codeflix:</vt:lpstr>
      <vt:lpstr>ABOUT CODEFLIX:</vt:lpstr>
      <vt:lpstr>What is the overall churn trend since the company started? </vt:lpstr>
      <vt:lpstr>Understanding the data given…</vt:lpstr>
      <vt:lpstr>Calculating the churn rates:</vt:lpstr>
      <vt:lpstr>Calculating the churn rates:</vt:lpstr>
      <vt:lpstr>Calculating the Churn rate:</vt:lpstr>
      <vt:lpstr>Comparing the churn rates between segment 87 and segment 30… </vt:lpstr>
      <vt:lpstr>Analyzing the data…</vt:lpstr>
      <vt:lpstr>About company expansion: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churn rates</dc:title>
  <dc:creator>Close Account</dc:creator>
  <cp:lastModifiedBy>Close Account</cp:lastModifiedBy>
  <cp:revision>36</cp:revision>
  <dcterms:created xsi:type="dcterms:W3CDTF">2018-07-10T22:25:23Z</dcterms:created>
  <dcterms:modified xsi:type="dcterms:W3CDTF">2018-07-12T06:40:13Z</dcterms:modified>
</cp:coreProperties>
</file>