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c1492e4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c1492e4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1492e45b9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1492e45b9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1e30bf243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1e30bf24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1e30bf2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1e30bf2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1492e45b9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1492e45b9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1492e45b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1492e45b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Video 1</a:t>
            </a:r>
            <a:endParaRPr>
              <a:solidFill>
                <a:schemeClr val="dk1"/>
              </a:solidFill>
            </a:endParaRPr>
          </a:p>
          <a:p>
            <a:pPr indent="0" lvl="0" marL="457200" rtl="0" algn="l">
              <a:spcBef>
                <a:spcPts val="0"/>
              </a:spcBef>
              <a:spcAft>
                <a:spcPts val="0"/>
              </a:spcAft>
              <a:buNone/>
            </a:pPr>
            <a:r>
              <a:rPr lang="en">
                <a:solidFill>
                  <a:schemeClr val="dk1"/>
                </a:solidFill>
              </a:rPr>
              <a:t>Here is a demo on how to launch the smart contract on Remix IDE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using Ganache as a local blockchain network.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spcBef>
                <a:spcPts val="0"/>
              </a:spcBef>
              <a:spcAft>
                <a:spcPts val="0"/>
              </a:spcAft>
              <a:buNone/>
            </a:pPr>
            <a:r>
              <a:rPr lang="en">
                <a:solidFill>
                  <a:schemeClr val="dk1"/>
                </a:solidFill>
              </a:rPr>
              <a:t>MetaMask helps to connect MetaMask as an injected provider to</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connect two of the local accounts to the smart contract.</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Here is a closer look of the contract creation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Video 2</a:t>
            </a:r>
            <a:endParaRPr>
              <a:solidFill>
                <a:schemeClr val="dk1"/>
              </a:solidFill>
            </a:endParaRPr>
          </a:p>
          <a:p>
            <a:pPr indent="0" lvl="0" marL="457200" rtl="0" algn="l">
              <a:spcBef>
                <a:spcPts val="0"/>
              </a:spcBef>
              <a:spcAft>
                <a:spcPts val="0"/>
              </a:spcAft>
              <a:buNone/>
            </a:pPr>
            <a:r>
              <a:rPr lang="en">
                <a:solidFill>
                  <a:schemeClr val="dk1"/>
                </a:solidFill>
              </a:rPr>
              <a:t>Here is a demo on how to run the JavaScript application and how to</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configure hardhat to use Ganache as the local blockchain network</a:t>
            </a:r>
            <a:endParaRPr>
              <a:solidFill>
                <a:schemeClr val="dk1"/>
              </a:solidFill>
            </a:endParaRPr>
          </a:p>
          <a:p>
            <a:pPr indent="0" lvl="0" marL="457200" rtl="0" algn="l">
              <a:spcBef>
                <a:spcPts val="0"/>
              </a:spcBef>
              <a:spcAft>
                <a:spcPts val="0"/>
              </a:spcAft>
              <a:buNone/>
            </a:pPr>
            <a:r>
              <a:rPr lang="en">
                <a:solidFill>
                  <a:schemeClr val="dk1"/>
                </a:solidFill>
              </a:rPr>
              <a:t>A decentralized application will appear once you have entered the</a:t>
            </a:r>
            <a:endParaRPr>
              <a:solidFill>
                <a:schemeClr val="dk1"/>
              </a:solidFill>
            </a:endParaRPr>
          </a:p>
          <a:p>
            <a:pPr indent="0" lvl="0" marL="457200" rtl="0" algn="l">
              <a:spcBef>
                <a:spcPts val="0"/>
              </a:spcBef>
              <a:spcAft>
                <a:spcPts val="0"/>
              </a:spcAft>
              <a:buNone/>
            </a:pPr>
            <a:r>
              <a:rPr lang="en">
                <a:solidFill>
                  <a:schemeClr val="dk1"/>
                </a:solidFill>
              </a:rPr>
              <a:t>address it has created</a:t>
            </a:r>
            <a:br>
              <a:rPr lang="en">
                <a:solidFill>
                  <a:schemeClr val="dk1"/>
                </a:solidFill>
              </a:rPr>
            </a:b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Here we can see our project interface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Video 3</a:t>
            </a:r>
            <a:endParaRPr>
              <a:solidFill>
                <a:schemeClr val="dk1"/>
              </a:solidFill>
            </a:endParaRPr>
          </a:p>
          <a:p>
            <a:pPr indent="0" lvl="0" marL="457200" rtl="0" algn="l">
              <a:spcBef>
                <a:spcPts val="0"/>
              </a:spcBef>
              <a:spcAft>
                <a:spcPts val="0"/>
              </a:spcAft>
              <a:buNone/>
            </a:pPr>
            <a:r>
              <a:rPr lang="en">
                <a:solidFill>
                  <a:schemeClr val="dk1"/>
                </a:solidFill>
              </a:rPr>
              <a:t>This video demonstrates the completed NFT marketplace using the</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generated images made by our automated DALL-E 3 script:</a:t>
            </a:r>
            <a:endParaRPr>
              <a:solidFill>
                <a:schemeClr val="dk1"/>
              </a:solidFill>
            </a:endParaRPr>
          </a:p>
          <a:p>
            <a:pPr indent="0" lvl="0" marL="457200" rtl="0" algn="l">
              <a:spcBef>
                <a:spcPts val="0"/>
              </a:spcBef>
              <a:spcAft>
                <a:spcPts val="0"/>
              </a:spcAft>
              <a:buNone/>
            </a:pPr>
            <a:r>
              <a:rPr lang="en">
                <a:solidFill>
                  <a:schemeClr val="dk1"/>
                </a:solidFill>
              </a:rPr>
              <a:t>Here I am showing how to use the upload function of the</a:t>
            </a:r>
            <a:endParaRPr>
              <a:solidFill>
                <a:schemeClr val="dk1"/>
              </a:solidFill>
            </a:endParaRPr>
          </a:p>
          <a:p>
            <a:pPr indent="0" lvl="0" marL="457200" rtl="0" algn="l">
              <a:spcBef>
                <a:spcPts val="0"/>
              </a:spcBef>
              <a:spcAft>
                <a:spcPts val="0"/>
              </a:spcAft>
              <a:buNone/>
            </a:pPr>
            <a:r>
              <a:rPr lang="en">
                <a:solidFill>
                  <a:schemeClr val="dk1"/>
                </a:solidFill>
              </a:rPr>
              <a:t>marketplace, how the marketplace keeps track of its owner and a demo as another</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user purchasing/transferring an NFT to a new account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Video 4</a:t>
            </a:r>
            <a:endParaRPr>
              <a:solidFill>
                <a:schemeClr val="dk1"/>
              </a:solidFill>
            </a:endParaRPr>
          </a:p>
          <a:p>
            <a:pPr indent="0" lvl="0" marL="457200" rtl="0" algn="l">
              <a:spcBef>
                <a:spcPts val="0"/>
              </a:spcBef>
              <a:spcAft>
                <a:spcPts val="0"/>
              </a:spcAft>
              <a:buNone/>
            </a:pPr>
            <a:r>
              <a:rPr lang="en">
                <a:solidFill>
                  <a:schemeClr val="dk1"/>
                </a:solidFill>
              </a:rPr>
              <a:t>Here is a demo of how to use the open sea testnet (using the</a:t>
            </a:r>
            <a:endParaRPr>
              <a:solidFill>
                <a:schemeClr val="dk1"/>
              </a:solidFill>
            </a:endParaRPr>
          </a:p>
          <a:p>
            <a:pPr indent="0" lvl="0" marL="457200" rtl="0" algn="l">
              <a:spcBef>
                <a:spcPts val="0"/>
              </a:spcBef>
              <a:spcAft>
                <a:spcPts val="0"/>
              </a:spcAft>
              <a:buNone/>
            </a:pPr>
            <a:r>
              <a:rPr lang="en">
                <a:solidFill>
                  <a:schemeClr val="dk1"/>
                </a:solidFill>
              </a:rPr>
              <a:t>website interface), this can be easily deployed to the main opensea network to</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sell your NFTs (as shown in the list NFT part of the video (end))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spcBef>
                <a:spcPts val="12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1492e45b9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1492e45b9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1492e45b9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1492e45b9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f8db3e9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f8db3e9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1492e45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1492e45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1492e45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1492e45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1492e45b9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1492e45b9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1e30bf24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1e30bf24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1ab9a817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1ab9a817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1e30bf24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1e30bf24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e30bf24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e30bf24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testnets.opensea.io/collection/ai-nft-collection-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ocs.alchemy.com/reference/nft-api" TargetMode="External"/><Relationship Id="rId4" Type="http://schemas.openxmlformats.org/officeDocument/2006/relationships/hyperlink" Target="https://docs.alchemy.com/reference/nft-api" TargetMode="External"/><Relationship Id="rId5" Type="http://schemas.openxmlformats.org/officeDocument/2006/relationships/hyperlink" Target="https://docs.alchemy.com/reference/getnftsforcollection" TargetMode="External"/><Relationship Id="rId6" Type="http://schemas.openxmlformats.org/officeDocument/2006/relationships/hyperlink" Target="https://docs.alchemy.com/reference/getnftsforcolle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ithub.com/Chrisdeleon91/AI-NFT-Art-Collection-Project-3" TargetMode="External"/><Relationship Id="rId4" Type="http://schemas.openxmlformats.org/officeDocument/2006/relationships/hyperlink" Target="https://testnets.opensea.io/collection/ai-nft-collection-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ocs.alchemy.com/docs/nft-project-code-templates" TargetMode="External"/><Relationship Id="rId4" Type="http://schemas.openxmlformats.org/officeDocument/2006/relationships/hyperlink" Target="https://docs.openzeppelin.com/" TargetMode="External"/><Relationship Id="rId5" Type="http://schemas.openxmlformats.org/officeDocument/2006/relationships/hyperlink" Target="https://docs.openzeppelin.com/contracts/4.x/erc721" TargetMode="External"/><Relationship Id="rId6" Type="http://schemas.openxmlformats.org/officeDocument/2006/relationships/hyperlink" Target="https://docs.openzeppelin.com/contracts/4.x/api/uti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231050"/>
            <a:ext cx="8520600" cy="34584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500"/>
              </a:spcBef>
              <a:spcAft>
                <a:spcPts val="0"/>
              </a:spcAft>
              <a:buNone/>
            </a:pPr>
            <a:r>
              <a:t/>
            </a:r>
            <a:endParaRPr sz="4000">
              <a:solidFill>
                <a:srgbClr val="374151"/>
              </a:solidFill>
              <a:latin typeface="Roboto"/>
              <a:ea typeface="Roboto"/>
              <a:cs typeface="Roboto"/>
              <a:sym typeface="Roboto"/>
            </a:endParaRPr>
          </a:p>
          <a:p>
            <a:pPr indent="0" lvl="0" marL="0" rtl="0" algn="ctr">
              <a:lnSpc>
                <a:spcPct val="115000"/>
              </a:lnSpc>
              <a:spcBef>
                <a:spcPts val="1500"/>
              </a:spcBef>
              <a:spcAft>
                <a:spcPts val="0"/>
              </a:spcAft>
              <a:buNone/>
            </a:pPr>
            <a:r>
              <a:t/>
            </a:r>
            <a:endParaRPr sz="4000">
              <a:solidFill>
                <a:srgbClr val="374151"/>
              </a:solidFill>
              <a:latin typeface="Roboto"/>
              <a:ea typeface="Roboto"/>
              <a:cs typeface="Roboto"/>
              <a:sym typeface="Roboto"/>
            </a:endParaRPr>
          </a:p>
          <a:p>
            <a:pPr indent="0" lvl="0" marL="0" rtl="0" algn="ctr">
              <a:lnSpc>
                <a:spcPct val="115000"/>
              </a:lnSpc>
              <a:spcBef>
                <a:spcPts val="1500"/>
              </a:spcBef>
              <a:spcAft>
                <a:spcPts val="0"/>
              </a:spcAft>
              <a:buClr>
                <a:schemeClr val="dk1"/>
              </a:buClr>
              <a:buSzPct val="27500"/>
              <a:buFont typeface="Arial"/>
              <a:buNone/>
            </a:pPr>
            <a:r>
              <a:rPr i="1" lang="en" sz="4000">
                <a:solidFill>
                  <a:schemeClr val="lt1"/>
                </a:solidFill>
                <a:latin typeface="Roboto"/>
                <a:ea typeface="Roboto"/>
                <a:cs typeface="Roboto"/>
                <a:sym typeface="Roboto"/>
              </a:rPr>
              <a:t>AI Generated NFT Video Game Console Collection / Fullstack NFT Marketplace dApp</a:t>
            </a:r>
            <a:endParaRPr i="1" sz="4000">
              <a:solidFill>
                <a:schemeClr val="lt1"/>
              </a:solidFill>
              <a:latin typeface="Roboto"/>
              <a:ea typeface="Roboto"/>
              <a:cs typeface="Roboto"/>
              <a:sym typeface="Roboto"/>
            </a:endParaRPr>
          </a:p>
          <a:p>
            <a:pPr indent="0" lvl="0" marL="0" rtl="0" algn="l">
              <a:spcBef>
                <a:spcPts val="1500"/>
              </a:spcBef>
              <a:spcAft>
                <a:spcPts val="0"/>
              </a:spcAft>
              <a:buNone/>
            </a:pPr>
            <a:r>
              <a:t/>
            </a:r>
            <a:endParaRPr sz="4000"/>
          </a:p>
        </p:txBody>
      </p:sp>
      <p:sp>
        <p:nvSpPr>
          <p:cNvPr id="59" name="Google Shape;59;p13"/>
          <p:cNvSpPr txBox="1"/>
          <p:nvPr>
            <p:ph idx="1" type="subTitle"/>
          </p:nvPr>
        </p:nvSpPr>
        <p:spPr>
          <a:xfrm>
            <a:off x="311700" y="3333700"/>
            <a:ext cx="8520600" cy="79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00">
                <a:solidFill>
                  <a:schemeClr val="lt1"/>
                </a:solidFill>
              </a:rPr>
              <a:t>Christopher De Leon</a:t>
            </a:r>
            <a:endParaRPr sz="2000">
              <a:solidFill>
                <a:schemeClr val="lt1"/>
              </a:solidFill>
            </a:endParaRPr>
          </a:p>
          <a:p>
            <a:pPr indent="0" lvl="0" marL="0" rtl="0" algn="l">
              <a:spcBef>
                <a:spcPts val="0"/>
              </a:spcBef>
              <a:spcAft>
                <a:spcPts val="0"/>
              </a:spcAft>
              <a:buNone/>
            </a:pPr>
            <a:r>
              <a:rPr lang="en" sz="2000">
                <a:solidFill>
                  <a:schemeClr val="lt1"/>
                </a:solidFill>
              </a:rPr>
              <a:t>Mike West	</a:t>
            </a:r>
            <a:endParaRPr sz="2000">
              <a:solidFill>
                <a:schemeClr val="lt1"/>
              </a:solidFill>
            </a:endParaRPr>
          </a:p>
          <a:p>
            <a:pPr indent="0" lvl="0" marL="0" rtl="0" algn="l">
              <a:spcBef>
                <a:spcPts val="0"/>
              </a:spcBef>
              <a:spcAft>
                <a:spcPts val="0"/>
              </a:spcAft>
              <a:buNone/>
            </a:pPr>
            <a:r>
              <a:rPr lang="en" sz="2000">
                <a:solidFill>
                  <a:schemeClr val="lt1"/>
                </a:solidFill>
              </a:rPr>
              <a:t>Daniyar Mussin</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96800" y="2601425"/>
            <a:ext cx="8651100" cy="1946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_tokenIds: </a:t>
            </a:r>
            <a:r>
              <a:rPr lang="en" sz="1100">
                <a:solidFill>
                  <a:schemeClr val="lt1"/>
                </a:solidFill>
                <a:latin typeface="Roboto"/>
                <a:ea typeface="Roboto"/>
                <a:cs typeface="Roboto"/>
                <a:sym typeface="Roboto"/>
              </a:rPr>
              <a:t>This is the latest token ID that corresponds to an NFT minted with this smart contract. tokenIDs map to tokenURI which is the URL that contains the metadata of the corresponding NFT</a:t>
            </a:r>
            <a:endParaRPr sz="1100">
              <a:solidFill>
                <a:schemeClr val="lt1"/>
              </a:solidFill>
              <a:latin typeface="Roboto"/>
              <a:ea typeface="Roboto"/>
              <a:cs typeface="Roboto"/>
              <a:sym typeface="Roboto"/>
            </a:endParaRPr>
          </a:p>
          <a:p>
            <a:pPr indent="0" lvl="0" marL="45720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_itemsSold: </a:t>
            </a:r>
            <a:r>
              <a:rPr lang="en" sz="1100">
                <a:solidFill>
                  <a:schemeClr val="lt1"/>
                </a:solidFill>
                <a:latin typeface="Roboto"/>
                <a:ea typeface="Roboto"/>
                <a:cs typeface="Roboto"/>
                <a:sym typeface="Roboto"/>
              </a:rPr>
              <a:t>Is a count of the number of items sold on the marketplace</a:t>
            </a:r>
            <a:endParaRPr sz="1100">
              <a:solidFill>
                <a:schemeClr val="lt1"/>
              </a:solidFill>
              <a:latin typeface="Roboto"/>
              <a:ea typeface="Roboto"/>
              <a:cs typeface="Roboto"/>
              <a:sym typeface="Roboto"/>
            </a:endParaRPr>
          </a:p>
          <a:p>
            <a:pPr indent="0" lvl="0" marL="45720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owner: </a:t>
            </a:r>
            <a:r>
              <a:rPr lang="en" sz="1100">
                <a:solidFill>
                  <a:schemeClr val="lt1"/>
                </a:solidFill>
                <a:latin typeface="Roboto"/>
                <a:ea typeface="Roboto"/>
                <a:cs typeface="Roboto"/>
                <a:sym typeface="Roboto"/>
              </a:rPr>
              <a:t>This is the owner of the smart contract. The only address that can issue a withdrawal request.</a:t>
            </a:r>
            <a:endParaRPr sz="1100">
              <a:solidFill>
                <a:schemeClr val="lt1"/>
              </a:solidFill>
              <a:latin typeface="Roboto"/>
              <a:ea typeface="Roboto"/>
              <a:cs typeface="Roboto"/>
              <a:sym typeface="Roboto"/>
            </a:endParaRPr>
          </a:p>
          <a:p>
            <a:pPr indent="0" lvl="0" marL="45720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listPrice: </a:t>
            </a:r>
            <a:r>
              <a:rPr lang="en" sz="1100">
                <a:solidFill>
                  <a:schemeClr val="lt1"/>
                </a:solidFill>
                <a:latin typeface="Roboto"/>
                <a:ea typeface="Roboto"/>
                <a:cs typeface="Roboto"/>
                <a:sym typeface="Roboto"/>
              </a:rPr>
              <a:t>The price (in ETH) any user needs to pay to list their NFT on the marketplace</a:t>
            </a:r>
            <a:endParaRPr sz="1100">
              <a:solidFill>
                <a:schemeClr val="lt1"/>
              </a:solidFill>
              <a:latin typeface="Roboto"/>
              <a:ea typeface="Roboto"/>
              <a:cs typeface="Roboto"/>
              <a:sym typeface="Roboto"/>
            </a:endParaRPr>
          </a:p>
          <a:p>
            <a:pPr indent="0" lvl="0" marL="45720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ListedToken: </a:t>
            </a:r>
            <a:r>
              <a:rPr lang="en" sz="1100">
                <a:solidFill>
                  <a:schemeClr val="lt1"/>
                </a:solidFill>
                <a:latin typeface="Roboto"/>
                <a:ea typeface="Roboto"/>
                <a:cs typeface="Roboto"/>
                <a:sym typeface="Roboto"/>
              </a:rPr>
              <a:t>A solidity struct (similar to Javascript object) dictating the format an NFT's data is stored in</a:t>
            </a:r>
            <a:endParaRPr sz="1100">
              <a:solidFill>
                <a:schemeClr val="lt1"/>
              </a:solidFill>
              <a:latin typeface="Roboto"/>
              <a:ea typeface="Roboto"/>
              <a:cs typeface="Roboto"/>
              <a:sym typeface="Roboto"/>
            </a:endParaRPr>
          </a:p>
          <a:p>
            <a:pPr indent="0" lvl="0" marL="45720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TokenListedSuccess: </a:t>
            </a:r>
            <a:r>
              <a:rPr lang="en" sz="1100">
                <a:solidFill>
                  <a:schemeClr val="lt1"/>
                </a:solidFill>
                <a:latin typeface="Roboto"/>
                <a:ea typeface="Roboto"/>
                <a:cs typeface="Roboto"/>
                <a:sym typeface="Roboto"/>
              </a:rPr>
              <a:t>Event emitted when a token is successfully listed</a:t>
            </a:r>
            <a:endParaRPr sz="1100">
              <a:solidFill>
                <a:schemeClr val="lt1"/>
              </a:solidFill>
              <a:latin typeface="Roboto"/>
              <a:ea typeface="Roboto"/>
              <a:cs typeface="Roboto"/>
              <a:sym typeface="Roboto"/>
            </a:endParaRPr>
          </a:p>
          <a:p>
            <a:pPr indent="0" lvl="0" marL="45720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idToListedToken: </a:t>
            </a:r>
            <a:r>
              <a:rPr lang="en" sz="1100">
                <a:solidFill>
                  <a:schemeClr val="lt1"/>
                </a:solidFill>
                <a:latin typeface="Roboto"/>
                <a:ea typeface="Roboto"/>
                <a:cs typeface="Roboto"/>
                <a:sym typeface="Roboto"/>
              </a:rPr>
              <a:t>It is the mapping of all existing tokenId's to the corresponding NFT token</a:t>
            </a:r>
            <a:endParaRPr sz="1100">
              <a:solidFill>
                <a:schemeClr val="lt1"/>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t/>
            </a:r>
            <a:endParaRPr sz="1000">
              <a:solidFill>
                <a:schemeClr val="lt1"/>
              </a:solidFill>
              <a:latin typeface="Roboto"/>
              <a:ea typeface="Roboto"/>
              <a:cs typeface="Roboto"/>
              <a:sym typeface="Roboto"/>
            </a:endParaRPr>
          </a:p>
        </p:txBody>
      </p:sp>
      <p:sp>
        <p:nvSpPr>
          <p:cNvPr id="121" name="Google Shape;121;p2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Key Smart Contract Global Variables</a:t>
            </a:r>
            <a:endParaRPr sz="2500"/>
          </a:p>
        </p:txBody>
      </p:sp>
      <p:sp>
        <p:nvSpPr>
          <p:cNvPr id="122" name="Google Shape;122;p22"/>
          <p:cNvSpPr txBox="1"/>
          <p:nvPr>
            <p:ph idx="1" type="subTitle"/>
          </p:nvPr>
        </p:nvSpPr>
        <p:spPr>
          <a:xfrm>
            <a:off x="485875" y="18142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96800" y="2677625"/>
            <a:ext cx="8651100" cy="1946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createToken and createListedToken</a:t>
            </a:r>
            <a:endParaRPr b="1" sz="1100">
              <a:solidFill>
                <a:schemeClr val="lt1"/>
              </a:solidFill>
              <a:latin typeface="Roboto"/>
              <a:ea typeface="Roboto"/>
              <a:cs typeface="Roboto"/>
              <a:sym typeface="Roboto"/>
            </a:endParaRPr>
          </a:p>
          <a:p>
            <a:pPr indent="0" lvl="0" marL="457200" rtl="0" algn="l">
              <a:spcBef>
                <a:spcPts val="0"/>
              </a:spcBef>
              <a:spcAft>
                <a:spcPts val="0"/>
              </a:spcAft>
              <a:buNone/>
            </a:pPr>
            <a:r>
              <a:rPr lang="en" sz="1100">
                <a:solidFill>
                  <a:schemeClr val="lt1"/>
                </a:solidFill>
                <a:latin typeface="Roboto"/>
                <a:ea typeface="Roboto"/>
                <a:cs typeface="Roboto"/>
                <a:sym typeface="Roboto"/>
              </a:rPr>
              <a:t>This function turns a tokenURI (URL with metadata) into an actual NFT on-chain, with details stored in the smart contract. This is useful for the List your NFT page</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getAllNFTs</a:t>
            </a:r>
            <a:endParaRPr b="1" sz="1100">
              <a:solidFill>
                <a:schemeClr val="lt1"/>
              </a:solidFill>
              <a:latin typeface="Roboto"/>
              <a:ea typeface="Roboto"/>
              <a:cs typeface="Roboto"/>
              <a:sym typeface="Roboto"/>
            </a:endParaRPr>
          </a:p>
          <a:p>
            <a:pPr indent="0" lvl="0" marL="457200" rtl="0" algn="l">
              <a:spcBef>
                <a:spcPts val="0"/>
              </a:spcBef>
              <a:spcAft>
                <a:spcPts val="0"/>
              </a:spcAft>
              <a:buNone/>
            </a:pPr>
            <a:r>
              <a:rPr lang="en" sz="1100">
                <a:solidFill>
                  <a:schemeClr val="lt1"/>
                </a:solidFill>
                <a:latin typeface="Roboto"/>
                <a:ea typeface="Roboto"/>
                <a:cs typeface="Roboto"/>
                <a:sym typeface="Roboto"/>
              </a:rPr>
              <a:t>This function returns all the "active" NFTs (currently on sale) in the marketplace. This is useful for the marketplace home page.</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getMyNFTs</a:t>
            </a:r>
            <a:endParaRPr b="1" sz="1100">
              <a:solidFill>
                <a:schemeClr val="lt1"/>
              </a:solidFill>
              <a:latin typeface="Roboto"/>
              <a:ea typeface="Roboto"/>
              <a:cs typeface="Roboto"/>
              <a:sym typeface="Roboto"/>
            </a:endParaRPr>
          </a:p>
          <a:p>
            <a:pPr indent="0" lvl="0" marL="457200" rtl="0" algn="l">
              <a:spcBef>
                <a:spcPts val="0"/>
              </a:spcBef>
              <a:spcAft>
                <a:spcPts val="0"/>
              </a:spcAft>
              <a:buNone/>
            </a:pPr>
            <a:r>
              <a:rPr lang="en" sz="1100">
                <a:solidFill>
                  <a:schemeClr val="lt1"/>
                </a:solidFill>
                <a:latin typeface="Roboto"/>
                <a:ea typeface="Roboto"/>
                <a:cs typeface="Roboto"/>
                <a:sym typeface="Roboto"/>
              </a:rPr>
              <a:t>This function returns all the "active" NFTs (currently on sale) in the marketplace, that the current logged in user owns. This is useful for the profile page.</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executeSale</a:t>
            </a:r>
            <a:endParaRPr b="1" sz="1100">
              <a:solidFill>
                <a:schemeClr val="lt1"/>
              </a:solidFill>
              <a:latin typeface="Roboto"/>
              <a:ea typeface="Roboto"/>
              <a:cs typeface="Roboto"/>
              <a:sym typeface="Roboto"/>
            </a:endParaRPr>
          </a:p>
          <a:p>
            <a:pPr indent="0" lvl="0" marL="457200" rtl="0" algn="l">
              <a:spcBef>
                <a:spcPts val="0"/>
              </a:spcBef>
              <a:spcAft>
                <a:spcPts val="0"/>
              </a:spcAft>
              <a:buNone/>
            </a:pPr>
            <a:r>
              <a:rPr lang="en" sz="1100">
                <a:solidFill>
                  <a:schemeClr val="lt1"/>
                </a:solidFill>
                <a:latin typeface="Roboto"/>
                <a:ea typeface="Roboto"/>
                <a:cs typeface="Roboto"/>
                <a:sym typeface="Roboto"/>
              </a:rPr>
              <a:t>When a user clicks "Buy this NFT" on the profile page, the executeSale function is triggered.</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If the user has paid enough ETH equal to the price of the NFT, the NFT gets transferred to the new address and the proceeds of the sale are sent to the seller.</a:t>
            </a:r>
            <a:endParaRPr sz="1100">
              <a:solidFill>
                <a:schemeClr val="lt1"/>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t/>
            </a:r>
            <a:endParaRPr sz="1000">
              <a:solidFill>
                <a:schemeClr val="lt1"/>
              </a:solidFill>
              <a:latin typeface="Roboto"/>
              <a:ea typeface="Roboto"/>
              <a:cs typeface="Roboto"/>
              <a:sym typeface="Roboto"/>
            </a:endParaRPr>
          </a:p>
        </p:txBody>
      </p:sp>
      <p:sp>
        <p:nvSpPr>
          <p:cNvPr id="128" name="Google Shape;128;p2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Key Smart Contract Functions</a:t>
            </a:r>
            <a:endParaRPr sz="2500"/>
          </a:p>
        </p:txBody>
      </p:sp>
      <p:sp>
        <p:nvSpPr>
          <p:cNvPr id="129" name="Google Shape;129;p2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Backend &amp; Smart Contract Integration</a:t>
            </a:r>
            <a:endParaRPr sz="2500"/>
          </a:p>
        </p:txBody>
      </p:sp>
      <p:sp>
        <p:nvSpPr>
          <p:cNvPr id="135" name="Google Shape;135;p24"/>
          <p:cNvSpPr txBox="1"/>
          <p:nvPr>
            <p:ph idx="1" type="subTitle"/>
          </p:nvPr>
        </p:nvSpPr>
        <p:spPr>
          <a:xfrm>
            <a:off x="137825" y="2704900"/>
            <a:ext cx="8183700" cy="861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lt1"/>
              </a:buClr>
              <a:buSzPts val="1200"/>
              <a:buFont typeface="Arial"/>
              <a:buChar char="●"/>
            </a:pPr>
            <a:r>
              <a:rPr lang="en" sz="1200">
                <a:solidFill>
                  <a:schemeClr val="lt1"/>
                </a:solidFill>
                <a:latin typeface="Arial"/>
                <a:ea typeface="Arial"/>
                <a:cs typeface="Arial"/>
                <a:sym typeface="Arial"/>
              </a:rPr>
              <a:t>Upload the image along with </a:t>
            </a:r>
            <a:r>
              <a:rPr lang="en" sz="1200">
                <a:solidFill>
                  <a:schemeClr val="lt1"/>
                </a:solidFill>
                <a:latin typeface="Arial"/>
                <a:ea typeface="Arial"/>
                <a:cs typeface="Arial"/>
                <a:sym typeface="Arial"/>
              </a:rPr>
              <a:t>metadata </a:t>
            </a:r>
            <a:r>
              <a:rPr lang="en" sz="1200">
                <a:solidFill>
                  <a:schemeClr val="lt1"/>
                </a:solidFill>
                <a:latin typeface="Arial"/>
                <a:ea typeface="Arial"/>
                <a:cs typeface="Arial"/>
                <a:sym typeface="Arial"/>
              </a:rPr>
              <a:t>to IPFS</a:t>
            </a:r>
            <a:endParaRPr sz="1200">
              <a:solidFill>
                <a:schemeClr val="lt1"/>
              </a:solidFill>
              <a:latin typeface="Arial"/>
              <a:ea typeface="Arial"/>
              <a:cs typeface="Arial"/>
              <a:sym typeface="Aria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Send the metadata tokenURI and price to the smart contract</a:t>
            </a:r>
            <a:endParaRPr sz="1200">
              <a:solidFill>
                <a:schemeClr val="lt1"/>
              </a:solidFill>
              <a:latin typeface="Arial"/>
              <a:ea typeface="Arial"/>
              <a:cs typeface="Arial"/>
              <a:sym typeface="Aria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Smart contract records and manages NFT ownership, transfers, and sales in a decentralized manner.</a:t>
            </a:r>
            <a:endParaRPr sz="1200">
              <a:solidFill>
                <a:schemeClr val="lt1"/>
              </a:solidFill>
              <a:latin typeface="Arial"/>
              <a:ea typeface="Arial"/>
              <a:cs typeface="Arial"/>
              <a:sym typeface="Aria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The dApp is deployed on testnet.opensea.io, allowing users to interact with and test the platform before deploying to the main Ethereum network.</a:t>
            </a:r>
            <a:endParaRPr sz="12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1215250" y="237950"/>
            <a:ext cx="6824100" cy="14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41" name="Google Shape;141;p2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Front End Integration (React Components)</a:t>
            </a:r>
            <a:endParaRPr sz="2500"/>
          </a:p>
        </p:txBody>
      </p:sp>
      <p:sp>
        <p:nvSpPr>
          <p:cNvPr id="142" name="Google Shape;142;p25"/>
          <p:cNvSpPr txBox="1"/>
          <p:nvPr>
            <p:ph idx="1" type="subTitle"/>
          </p:nvPr>
        </p:nvSpPr>
        <p:spPr>
          <a:xfrm>
            <a:off x="157175" y="2733900"/>
            <a:ext cx="8183700" cy="8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Arial"/>
                <a:ea typeface="Arial"/>
                <a:cs typeface="Arial"/>
                <a:sym typeface="Arial"/>
              </a:rPr>
              <a:t>For the platform to work seamlessly, the frontend must integrate functions from the smart contract.</a:t>
            </a:r>
            <a:endParaRPr sz="1200">
              <a:solidFill>
                <a:schemeClr val="lt1"/>
              </a:solidFill>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Char char="●"/>
            </a:pPr>
            <a:r>
              <a:rPr lang="en" sz="1200">
                <a:solidFill>
                  <a:schemeClr val="lt1"/>
                </a:solidFill>
                <a:latin typeface="Arial"/>
                <a:ea typeface="Arial"/>
                <a:cs typeface="Arial"/>
                <a:sym typeface="Arial"/>
              </a:rPr>
              <a:t>Has a function that creates a provider, signer, and a contract object</a:t>
            </a:r>
            <a:endParaRPr sz="1200">
              <a:solidFill>
                <a:schemeClr val="lt1"/>
              </a:solidFill>
              <a:latin typeface="Arial"/>
              <a:ea typeface="Arial"/>
              <a:cs typeface="Arial"/>
              <a:sym typeface="Aria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Fetches relevant data from the smart contract</a:t>
            </a:r>
            <a:endParaRPr sz="1200">
              <a:solidFill>
                <a:schemeClr val="lt1"/>
              </a:solidFill>
              <a:latin typeface="Arial"/>
              <a:ea typeface="Arial"/>
              <a:cs typeface="Arial"/>
              <a:sym typeface="Aria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Fetches relevant data from IPFS via Axios</a:t>
            </a:r>
            <a:endParaRPr sz="1200">
              <a:solidFill>
                <a:schemeClr val="lt1"/>
              </a:solidFill>
              <a:latin typeface="Arial"/>
              <a:ea typeface="Arial"/>
              <a:cs typeface="Arial"/>
              <a:sym typeface="Aria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has a return where it returns the JSX/HTML for the page</a:t>
            </a:r>
            <a:endParaRPr sz="12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200">
              <a:solidFill>
                <a:schemeClr val="lt1"/>
              </a:solidFill>
              <a:latin typeface="Arial"/>
              <a:ea typeface="Arial"/>
              <a:cs typeface="Arial"/>
              <a:sym typeface="Aria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ctrTitle"/>
          </p:nvPr>
        </p:nvSpPr>
        <p:spPr>
          <a:xfrm>
            <a:off x="485875" y="192200"/>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Demo</a:t>
            </a:r>
            <a:endParaRPr sz="2500"/>
          </a:p>
        </p:txBody>
      </p:sp>
      <p:sp>
        <p:nvSpPr>
          <p:cNvPr id="148" name="Google Shape;148;p26"/>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Full Stack deployment</a:t>
            </a:r>
            <a:endParaRPr b="1"/>
          </a:p>
          <a:p>
            <a:pPr indent="0" lvl="0" marL="0" rtl="0" algn="l">
              <a:spcBef>
                <a:spcPts val="0"/>
              </a:spcBef>
              <a:spcAft>
                <a:spcPts val="0"/>
              </a:spcAft>
              <a:buNone/>
            </a:pPr>
            <a:r>
              <a:rPr b="1" lang="en"/>
              <a:t>Live OpenSea testnet page: </a:t>
            </a:r>
            <a:r>
              <a:rPr b="1" lang="en" u="sng">
                <a:solidFill>
                  <a:schemeClr val="hlink"/>
                </a:solidFill>
                <a:hlinkClick r:id="rId3"/>
              </a:rPr>
              <a:t>https://testnets.opensea.io/collection/ai-nft-collection-5</a:t>
            </a:r>
            <a:r>
              <a:rPr b="1" lang="en"/>
              <a:t>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608050" y="368825"/>
            <a:ext cx="7859700" cy="21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54" name="Google Shape;154;p27"/>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Future Functionality &amp; Questions</a:t>
            </a:r>
            <a:endParaRPr sz="2500"/>
          </a:p>
        </p:txBody>
      </p:sp>
      <p:sp>
        <p:nvSpPr>
          <p:cNvPr id="155" name="Google Shape;155;p27"/>
          <p:cNvSpPr txBox="1"/>
          <p:nvPr>
            <p:ph idx="1" type="subTitle"/>
          </p:nvPr>
        </p:nvSpPr>
        <p:spPr>
          <a:xfrm>
            <a:off x="187375" y="2772600"/>
            <a:ext cx="8183700" cy="86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770"/>
              <a:buFont typeface="Arial"/>
              <a:buNone/>
            </a:pPr>
            <a:r>
              <a:rPr lang="en" sz="1230">
                <a:solidFill>
                  <a:schemeClr val="lt1"/>
                </a:solidFill>
                <a:latin typeface="Arial"/>
                <a:ea typeface="Arial"/>
                <a:cs typeface="Arial"/>
                <a:sym typeface="Arial"/>
              </a:rPr>
              <a:t>Potential developments &amp; extensions could be:</a:t>
            </a:r>
            <a:endParaRPr sz="1230">
              <a:solidFill>
                <a:schemeClr val="lt1"/>
              </a:solidFill>
              <a:latin typeface="Arial"/>
              <a:ea typeface="Arial"/>
              <a:cs typeface="Arial"/>
              <a:sym typeface="Arial"/>
            </a:endParaRPr>
          </a:p>
          <a:p>
            <a:pPr indent="-306705" lvl="0" marL="457200" rtl="0" algn="l">
              <a:lnSpc>
                <a:spcPct val="95000"/>
              </a:lnSpc>
              <a:spcBef>
                <a:spcPts val="1200"/>
              </a:spcBef>
              <a:spcAft>
                <a:spcPts val="0"/>
              </a:spcAft>
              <a:buClr>
                <a:schemeClr val="lt1"/>
              </a:buClr>
              <a:buSzPts val="1230"/>
              <a:buFont typeface="Arial"/>
              <a:buChar char="●"/>
            </a:pPr>
            <a:r>
              <a:rPr lang="en" sz="1230">
                <a:solidFill>
                  <a:schemeClr val="lt1"/>
                </a:solidFill>
                <a:latin typeface="Arial"/>
                <a:ea typeface="Arial"/>
                <a:cs typeface="Arial"/>
                <a:sym typeface="Arial"/>
              </a:rPr>
              <a:t>Use Alchemy's</a:t>
            </a:r>
            <a:r>
              <a:rPr lang="en" sz="1230">
                <a:solidFill>
                  <a:schemeClr val="lt1"/>
                </a:solidFill>
                <a:uFill>
                  <a:noFill/>
                </a:uFill>
                <a:latin typeface="Arial"/>
                <a:ea typeface="Arial"/>
                <a:cs typeface="Arial"/>
                <a:sym typeface="Arial"/>
                <a:hlinkClick r:id="rId3">
                  <a:extLst>
                    <a:ext uri="{A12FA001-AC4F-418D-AE19-62706E023703}">
                      <ahyp:hlinkClr val="tx"/>
                    </a:ext>
                  </a:extLst>
                </a:hlinkClick>
              </a:rPr>
              <a:t> </a:t>
            </a:r>
            <a:r>
              <a:rPr lang="en" sz="1230" u="sng">
                <a:solidFill>
                  <a:schemeClr val="lt1"/>
                </a:solidFill>
                <a:latin typeface="Arial"/>
                <a:ea typeface="Arial"/>
                <a:cs typeface="Arial"/>
                <a:sym typeface="Arial"/>
                <a:hlinkClick r:id="rId4">
                  <a:extLst>
                    <a:ext uri="{A12FA001-AC4F-418D-AE19-62706E023703}">
                      <ahyp:hlinkClr val="tx"/>
                    </a:ext>
                  </a:extLst>
                </a:hlinkClick>
              </a:rPr>
              <a:t>getNFTs</a:t>
            </a:r>
            <a:r>
              <a:rPr lang="en" sz="1230">
                <a:solidFill>
                  <a:schemeClr val="lt1"/>
                </a:solidFill>
                <a:latin typeface="Arial"/>
                <a:ea typeface="Arial"/>
                <a:cs typeface="Arial"/>
                <a:sym typeface="Arial"/>
              </a:rPr>
              <a:t> and</a:t>
            </a:r>
            <a:r>
              <a:rPr lang="en" sz="1230">
                <a:solidFill>
                  <a:schemeClr val="lt1"/>
                </a:solidFill>
                <a:uFill>
                  <a:noFill/>
                </a:uFill>
                <a:latin typeface="Arial"/>
                <a:ea typeface="Arial"/>
                <a:cs typeface="Arial"/>
                <a:sym typeface="Arial"/>
                <a:hlinkClick r:id="rId5">
                  <a:extLst>
                    <a:ext uri="{A12FA001-AC4F-418D-AE19-62706E023703}">
                      <ahyp:hlinkClr val="tx"/>
                    </a:ext>
                  </a:extLst>
                </a:hlinkClick>
              </a:rPr>
              <a:t> </a:t>
            </a:r>
            <a:r>
              <a:rPr lang="en" sz="1230" u="sng">
                <a:solidFill>
                  <a:schemeClr val="lt1"/>
                </a:solidFill>
                <a:latin typeface="Arial"/>
                <a:ea typeface="Arial"/>
                <a:cs typeface="Arial"/>
                <a:sym typeface="Arial"/>
                <a:hlinkClick r:id="rId6">
                  <a:extLst>
                    <a:ext uri="{A12FA001-AC4F-418D-AE19-62706E023703}">
                      <ahyp:hlinkClr val="tx"/>
                    </a:ext>
                  </a:extLst>
                </a:hlinkClick>
              </a:rPr>
              <a:t>getNFTsForCollection</a:t>
            </a:r>
            <a:r>
              <a:rPr lang="en" sz="1230">
                <a:solidFill>
                  <a:schemeClr val="lt1"/>
                </a:solidFill>
                <a:latin typeface="Arial"/>
                <a:ea typeface="Arial"/>
                <a:cs typeface="Arial"/>
                <a:sym typeface="Arial"/>
              </a:rPr>
              <a:t> endpoints to fetch NFTs for the marketplace and profile page</a:t>
            </a:r>
            <a:endParaRPr sz="1230">
              <a:solidFill>
                <a:schemeClr val="lt1"/>
              </a:solidFill>
              <a:latin typeface="Arial"/>
              <a:ea typeface="Arial"/>
              <a:cs typeface="Arial"/>
              <a:sym typeface="Arial"/>
            </a:endParaRPr>
          </a:p>
          <a:p>
            <a:pPr indent="-306705" lvl="0" marL="457200" rtl="0" algn="l">
              <a:lnSpc>
                <a:spcPct val="95000"/>
              </a:lnSpc>
              <a:spcBef>
                <a:spcPts val="0"/>
              </a:spcBef>
              <a:spcAft>
                <a:spcPts val="0"/>
              </a:spcAft>
              <a:buClr>
                <a:schemeClr val="lt1"/>
              </a:buClr>
              <a:buSzPts val="1230"/>
              <a:buFont typeface="Arial"/>
              <a:buChar char="●"/>
            </a:pPr>
            <a:r>
              <a:rPr lang="en" sz="1230">
                <a:solidFill>
                  <a:schemeClr val="lt1"/>
                </a:solidFill>
                <a:latin typeface="Arial"/>
                <a:ea typeface="Arial"/>
                <a:cs typeface="Arial"/>
                <a:sym typeface="Arial"/>
              </a:rPr>
              <a:t>Add functionality to let users list pre-existing NFTs to the marketplace</a:t>
            </a:r>
            <a:endParaRPr sz="1230">
              <a:solidFill>
                <a:schemeClr val="lt1"/>
              </a:solidFill>
              <a:latin typeface="Arial"/>
              <a:ea typeface="Arial"/>
              <a:cs typeface="Arial"/>
              <a:sym typeface="Arial"/>
            </a:endParaRPr>
          </a:p>
          <a:p>
            <a:pPr indent="-306705" lvl="0" marL="457200" rtl="0" algn="l">
              <a:lnSpc>
                <a:spcPct val="95000"/>
              </a:lnSpc>
              <a:spcBef>
                <a:spcPts val="0"/>
              </a:spcBef>
              <a:spcAft>
                <a:spcPts val="0"/>
              </a:spcAft>
              <a:buClr>
                <a:schemeClr val="lt1"/>
              </a:buClr>
              <a:buSzPts val="1230"/>
              <a:buFont typeface="Arial"/>
              <a:buChar char="●"/>
            </a:pPr>
            <a:r>
              <a:rPr lang="en" sz="1230">
                <a:solidFill>
                  <a:schemeClr val="lt1"/>
                </a:solidFill>
                <a:latin typeface="Arial"/>
                <a:ea typeface="Arial"/>
                <a:cs typeface="Arial"/>
                <a:sym typeface="Arial"/>
              </a:rPr>
              <a:t>Adding Royalties such that the original NFT creator gets 10% of the proceeds every time that NFT gets sold</a:t>
            </a:r>
            <a:endParaRPr sz="1230">
              <a:solidFill>
                <a:schemeClr val="lt1"/>
              </a:solidFill>
              <a:latin typeface="Arial"/>
              <a:ea typeface="Arial"/>
              <a:cs typeface="Arial"/>
              <a:sym typeface="Arial"/>
            </a:endParaRPr>
          </a:p>
          <a:p>
            <a:pPr indent="-306705" lvl="0" marL="457200" rtl="0" algn="l">
              <a:lnSpc>
                <a:spcPct val="95000"/>
              </a:lnSpc>
              <a:spcBef>
                <a:spcPts val="0"/>
              </a:spcBef>
              <a:spcAft>
                <a:spcPts val="0"/>
              </a:spcAft>
              <a:buClr>
                <a:schemeClr val="lt1"/>
              </a:buClr>
              <a:buSzPts val="1230"/>
              <a:buFont typeface="Arial"/>
              <a:buChar char="●"/>
            </a:pPr>
            <a:r>
              <a:rPr lang="en" sz="1230">
                <a:solidFill>
                  <a:schemeClr val="lt1"/>
                </a:solidFill>
                <a:latin typeface="Arial"/>
                <a:ea typeface="Arial"/>
                <a:cs typeface="Arial"/>
                <a:sym typeface="Arial"/>
              </a:rPr>
              <a:t>Adding OpenSea API/endpoints for </a:t>
            </a:r>
            <a:r>
              <a:rPr lang="en" sz="1230">
                <a:solidFill>
                  <a:schemeClr val="lt1"/>
                </a:solidFill>
                <a:latin typeface="Arial"/>
                <a:ea typeface="Arial"/>
                <a:cs typeface="Arial"/>
                <a:sym typeface="Arial"/>
              </a:rPr>
              <a:t>creating</a:t>
            </a:r>
            <a:r>
              <a:rPr lang="en" sz="1230">
                <a:solidFill>
                  <a:schemeClr val="lt1"/>
                </a:solidFill>
                <a:latin typeface="Arial"/>
                <a:ea typeface="Arial"/>
                <a:cs typeface="Arial"/>
                <a:sym typeface="Arial"/>
              </a:rPr>
              <a:t> a customized interface/a local NFT marketplace for a private art show/community  </a:t>
            </a:r>
            <a:endParaRPr sz="123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69800" y="60600"/>
            <a:ext cx="6824100" cy="14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2500">
                <a:solidFill>
                  <a:schemeClr val="dk2"/>
                </a:solidFill>
                <a:highlight>
                  <a:srgbClr val="FFFFFF"/>
                </a:highlight>
                <a:latin typeface="Roboto"/>
                <a:ea typeface="Roboto"/>
                <a:cs typeface="Roboto"/>
                <a:sym typeface="Roboto"/>
              </a:rPr>
              <a:t>Links</a:t>
            </a:r>
            <a:endParaRPr sz="2500">
              <a:solidFill>
                <a:schemeClr val="dk2"/>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t/>
            </a:r>
            <a:endParaRPr sz="1150">
              <a:solidFill>
                <a:srgbClr val="384248"/>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t/>
            </a:r>
            <a:endParaRPr sz="1150">
              <a:solidFill>
                <a:srgbClr val="384248"/>
              </a:solidFill>
              <a:highlight>
                <a:srgbClr val="FFFFFF"/>
              </a:highlight>
              <a:latin typeface="Roboto"/>
              <a:ea typeface="Roboto"/>
              <a:cs typeface="Roboto"/>
              <a:sym typeface="Roboto"/>
            </a:endParaRPr>
          </a:p>
          <a:p>
            <a:pPr indent="0" lvl="0" marL="0" rtl="0" algn="l">
              <a:spcBef>
                <a:spcPts val="110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61" name="Google Shape;161;p28"/>
          <p:cNvSpPr txBox="1"/>
          <p:nvPr/>
        </p:nvSpPr>
        <p:spPr>
          <a:xfrm>
            <a:off x="162575" y="2697375"/>
            <a:ext cx="8823900" cy="233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Source Sans Pro"/>
              <a:buChar char="●"/>
            </a:pPr>
            <a:r>
              <a:rPr lang="en" sz="1800" u="sng">
                <a:solidFill>
                  <a:schemeClr val="hlink"/>
                </a:solidFill>
                <a:latin typeface="Source Sans Pro"/>
                <a:ea typeface="Source Sans Pro"/>
                <a:cs typeface="Source Sans Pro"/>
                <a:sym typeface="Source Sans Pro"/>
                <a:hlinkClick r:id="rId3"/>
              </a:rPr>
              <a:t>https://github.com/Chrisdeleon91/AI-NFT-Art-Collection-Project-3</a:t>
            </a:r>
            <a:endParaRPr sz="1800">
              <a:solidFill>
                <a:schemeClr val="lt1"/>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lt1"/>
              </a:buClr>
              <a:buSzPts val="1800"/>
              <a:buFont typeface="Source Sans Pro"/>
              <a:buChar char="●"/>
            </a:pPr>
            <a:r>
              <a:rPr lang="en" sz="1800" u="sng">
                <a:solidFill>
                  <a:schemeClr val="hlink"/>
                </a:solidFill>
                <a:latin typeface="Source Sans Pro"/>
                <a:ea typeface="Source Sans Pro"/>
                <a:cs typeface="Source Sans Pro"/>
                <a:sym typeface="Source Sans Pro"/>
                <a:hlinkClick r:id="rId4"/>
              </a:rPr>
              <a:t>https://testnets.opensea.io/collection/ai-nft-collection-5</a:t>
            </a:r>
            <a:endParaRPr sz="1800">
              <a:solidFill>
                <a:schemeClr val="lt1"/>
              </a:solidFill>
              <a:latin typeface="Source Sans Pro"/>
              <a:ea typeface="Source Sans Pro"/>
              <a:cs typeface="Source Sans Pro"/>
              <a:sym typeface="Source Sans Pro"/>
            </a:endParaRPr>
          </a:p>
          <a:p>
            <a:pPr indent="0" lvl="0" marL="0" rtl="0" algn="l">
              <a:spcBef>
                <a:spcPts val="120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987925" y="635550"/>
            <a:ext cx="477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Sans Pro"/>
              <a:ea typeface="Source Sans Pro"/>
              <a:cs typeface="Source Sans Pro"/>
              <a:sym typeface="Source Sans Pro"/>
            </a:endParaRPr>
          </a:p>
        </p:txBody>
      </p:sp>
      <p:sp>
        <p:nvSpPr>
          <p:cNvPr id="65" name="Google Shape;65;p14"/>
          <p:cNvSpPr txBox="1"/>
          <p:nvPr/>
        </p:nvSpPr>
        <p:spPr>
          <a:xfrm>
            <a:off x="147800" y="2734325"/>
            <a:ext cx="8868000" cy="2253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rPr>
              <a:t>Determine the feasibility of developing a local NFT marketplace based on knowledge acquired in class.</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Identify methods to improve functionality and visual appeal beyond Streamlit for the proposed NFT marketplace.</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Investigate the possibility of integrating Chat GPT's generative image AI for the creation of an art collection within the marketplace.</a:t>
            </a:r>
            <a:endParaRPr sz="1500">
              <a:solidFill>
                <a:schemeClr val="lt1"/>
              </a:solidFill>
            </a:endParaRPr>
          </a:p>
          <a:p>
            <a:pPr indent="0" lvl="0" marL="0" rtl="0" algn="l">
              <a:spcBef>
                <a:spcPts val="120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66" name="Google Shape;66;p1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Objectives &amp; Introduction</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Key Research Questions</a:t>
            </a:r>
            <a:endParaRPr sz="2500"/>
          </a:p>
        </p:txBody>
      </p:sp>
      <p:sp>
        <p:nvSpPr>
          <p:cNvPr id="72" name="Google Shape;72;p15"/>
          <p:cNvSpPr txBox="1"/>
          <p:nvPr>
            <p:ph idx="1" type="subTitle"/>
          </p:nvPr>
        </p:nvSpPr>
        <p:spPr>
          <a:xfrm>
            <a:off x="212450" y="2957450"/>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rial"/>
                <a:ea typeface="Arial"/>
                <a:cs typeface="Arial"/>
                <a:sym typeface="Arial"/>
              </a:rPr>
              <a:t>Our research (feasibility) questions are as follows:</a:t>
            </a:r>
            <a:endParaRPr sz="1500">
              <a:solidFill>
                <a:schemeClr val="lt1"/>
              </a:solidFill>
              <a:latin typeface="Arial"/>
              <a:ea typeface="Arial"/>
              <a:cs typeface="Arial"/>
              <a:sym typeface="Arial"/>
            </a:endParaRPr>
          </a:p>
          <a:p>
            <a:pPr indent="-323850" lvl="0" marL="457200" rtl="0" algn="l">
              <a:spcBef>
                <a:spcPts val="300"/>
              </a:spcBef>
              <a:spcAft>
                <a:spcPts val="0"/>
              </a:spcAft>
              <a:buClr>
                <a:schemeClr val="lt1"/>
              </a:buClr>
              <a:buSzPts val="1500"/>
              <a:buFont typeface="Arial"/>
              <a:buChar char="●"/>
            </a:pPr>
            <a:r>
              <a:rPr lang="en" sz="1500">
                <a:solidFill>
                  <a:schemeClr val="lt1"/>
                </a:solidFill>
                <a:latin typeface="Arial"/>
                <a:ea typeface="Arial"/>
                <a:cs typeface="Arial"/>
                <a:sym typeface="Arial"/>
              </a:rPr>
              <a:t>Can we build a functional &amp; dynamic NFT marketplace from what we learned in class?</a:t>
            </a:r>
            <a:endParaRPr sz="1500">
              <a:solidFill>
                <a:schemeClr val="lt1"/>
              </a:solidFill>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Can we utilize a platform that enhances functionality and visual aesthetic in a greater capacity than Streamlit?</a:t>
            </a:r>
            <a:endParaRPr sz="1500">
              <a:solidFill>
                <a:schemeClr val="lt1"/>
              </a:solidFill>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Can we implement DALL-E 3 generative image API into creating an art collection for us?</a:t>
            </a:r>
            <a:endParaRPr sz="1500">
              <a:solidFill>
                <a:schemeClr val="lt1"/>
              </a:solidFill>
              <a:latin typeface="Arial"/>
              <a:ea typeface="Arial"/>
              <a:cs typeface="Arial"/>
              <a:sym typeface="Arial"/>
            </a:endParaRPr>
          </a:p>
          <a:p>
            <a:pPr indent="0" lvl="0" marL="457200" rtl="0" algn="l">
              <a:spcBef>
                <a:spcPts val="300"/>
              </a:spcBef>
              <a:spcAft>
                <a:spcPts val="0"/>
              </a:spcAft>
              <a:buNone/>
            </a:pPr>
            <a:r>
              <a:t/>
            </a:r>
            <a:endParaRPr sz="1500">
              <a:solidFill>
                <a:srgbClr val="1F2328"/>
              </a:solidFill>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22">
                <a:solidFill>
                  <a:srgbClr val="000000"/>
                </a:solidFill>
                <a:latin typeface="Calibri"/>
                <a:ea typeface="Calibri"/>
                <a:cs typeface="Calibri"/>
                <a:sym typeface="Calibri"/>
              </a:rPr>
              <a:t>Breakdown of tasks and roles</a:t>
            </a:r>
            <a:endParaRPr sz="3822"/>
          </a:p>
        </p:txBody>
      </p:sp>
      <p:sp>
        <p:nvSpPr>
          <p:cNvPr id="78" name="Google Shape;78;p16"/>
          <p:cNvSpPr txBox="1"/>
          <p:nvPr>
            <p:ph idx="1" type="subTitle"/>
          </p:nvPr>
        </p:nvSpPr>
        <p:spPr>
          <a:xfrm>
            <a:off x="182875" y="2772675"/>
            <a:ext cx="8183700" cy="8610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Clr>
                <a:schemeClr val="lt1"/>
              </a:buClr>
              <a:buSzPts val="1200"/>
              <a:buFont typeface="Arial"/>
              <a:buChar char="-"/>
            </a:pPr>
            <a:r>
              <a:rPr b="1" lang="en" sz="1200">
                <a:solidFill>
                  <a:schemeClr val="lt1"/>
                </a:solidFill>
                <a:latin typeface="Arial"/>
                <a:ea typeface="Arial"/>
                <a:cs typeface="Arial"/>
                <a:sym typeface="Arial"/>
              </a:rPr>
              <a:t>System Design &amp; Architecture: To be led by Christopher, outlining the main components of the NFT marketplace system and how they will interact.</a:t>
            </a:r>
            <a:br>
              <a:rPr b="1" lang="en" sz="1200">
                <a:solidFill>
                  <a:schemeClr val="lt1"/>
                </a:solidFill>
                <a:latin typeface="Arial"/>
                <a:ea typeface="Arial"/>
                <a:cs typeface="Arial"/>
                <a:sym typeface="Arial"/>
              </a:rPr>
            </a:br>
            <a:endParaRPr b="1"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solidFill>
                  <a:schemeClr val="lt1"/>
                </a:solidFill>
                <a:latin typeface="Arial"/>
                <a:ea typeface="Arial"/>
                <a:cs typeface="Arial"/>
                <a:sym typeface="Arial"/>
              </a:rPr>
              <a:t>Art Development:  Daniyar will design the NFT's using ChatGPT's DALL-E 3 API function to create collections of art using prompt engineering.</a:t>
            </a:r>
            <a:br>
              <a:rPr b="1" lang="en" sz="1200">
                <a:solidFill>
                  <a:schemeClr val="lt1"/>
                </a:solidFill>
                <a:latin typeface="Arial"/>
                <a:ea typeface="Arial"/>
                <a:cs typeface="Arial"/>
                <a:sym typeface="Arial"/>
              </a:rPr>
            </a:br>
            <a:endParaRPr b="1"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solidFill>
                  <a:schemeClr val="lt1"/>
                </a:solidFill>
                <a:latin typeface="Arial"/>
                <a:ea typeface="Arial"/>
                <a:cs typeface="Arial"/>
                <a:sym typeface="Arial"/>
              </a:rPr>
              <a:t>Interface Design: Mike will take the helm in designing a sleek, intuitive, and interactive interface, ensuring the system is user-friendly and efficient.</a:t>
            </a:r>
            <a:br>
              <a:rPr b="1" lang="en" sz="1200">
                <a:solidFill>
                  <a:schemeClr val="lt1"/>
                </a:solidFill>
                <a:latin typeface="Arial"/>
                <a:ea typeface="Arial"/>
                <a:cs typeface="Arial"/>
                <a:sym typeface="Arial"/>
              </a:rPr>
            </a:br>
            <a:endParaRPr b="1"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solidFill>
                  <a:schemeClr val="lt1"/>
                </a:solidFill>
                <a:latin typeface="Arial"/>
                <a:ea typeface="Arial"/>
                <a:cs typeface="Arial"/>
                <a:sym typeface="Arial"/>
              </a:rPr>
              <a:t>Integration &amp; Testing: The team will collaborate in this final phase to integrate all system components to ensure full functionality.</a:t>
            </a:r>
            <a:endParaRPr b="1" sz="1200">
              <a:solidFill>
                <a:schemeClr val="lt1"/>
              </a:solidFill>
              <a:latin typeface="Arial"/>
              <a:ea typeface="Arial"/>
              <a:cs typeface="Arial"/>
              <a:sym typeface="Arial"/>
            </a:endParaRPr>
          </a:p>
          <a:p>
            <a:pPr indent="0" lvl="0" marL="457200" rtl="0" algn="l">
              <a:spcBef>
                <a:spcPts val="300"/>
              </a:spcBef>
              <a:spcAft>
                <a:spcPts val="0"/>
              </a:spcAft>
              <a:buClr>
                <a:schemeClr val="dk2"/>
              </a:buClr>
              <a:buSzPts val="1100"/>
              <a:buFont typeface="Arial"/>
              <a:buNone/>
            </a:pPr>
            <a:r>
              <a:t/>
            </a:r>
            <a:endParaRPr b="1" sz="1200">
              <a:solidFill>
                <a:schemeClr val="lt1"/>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224275" y="269125"/>
            <a:ext cx="7929600" cy="41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84" name="Google Shape;84;p17"/>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Resources</a:t>
            </a:r>
            <a:r>
              <a:rPr lang="en" sz="2500"/>
              <a:t> Used</a:t>
            </a:r>
            <a:endParaRPr sz="2500"/>
          </a:p>
        </p:txBody>
      </p:sp>
      <p:sp>
        <p:nvSpPr>
          <p:cNvPr id="85" name="Google Shape;85;p17"/>
          <p:cNvSpPr txBox="1"/>
          <p:nvPr/>
        </p:nvSpPr>
        <p:spPr>
          <a:xfrm>
            <a:off x="224275" y="2682600"/>
            <a:ext cx="87423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Source Sans Pro"/>
              <a:buChar char="●"/>
            </a:pPr>
            <a:r>
              <a:rPr lang="en" sz="1200" u="sng">
                <a:solidFill>
                  <a:schemeClr val="hlink"/>
                </a:solidFill>
                <a:latin typeface="Source Sans Pro"/>
                <a:ea typeface="Source Sans Pro"/>
                <a:cs typeface="Source Sans Pro"/>
                <a:sym typeface="Source Sans Pro"/>
                <a:hlinkClick r:id="rId3"/>
              </a:rPr>
              <a:t>https://docs.alchemy.com/docs/nft-project-code-templates</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https://docs.alchemy.com/docs/how-to-build-an-nft-marketplace-from-scratch</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Project template, c</a:t>
            </a:r>
            <a:r>
              <a:rPr lang="en" sz="1200">
                <a:solidFill>
                  <a:schemeClr val="lt1"/>
                </a:solidFill>
                <a:latin typeface="Source Sans Pro"/>
                <a:ea typeface="Source Sans Pro"/>
                <a:cs typeface="Source Sans Pro"/>
                <a:sym typeface="Source Sans Pro"/>
              </a:rPr>
              <a:t>ode snippets and j</a:t>
            </a:r>
            <a:r>
              <a:rPr lang="en" sz="1200">
                <a:solidFill>
                  <a:schemeClr val="lt1"/>
                </a:solidFill>
                <a:latin typeface="Source Sans Pro"/>
                <a:ea typeface="Source Sans Pro"/>
                <a:cs typeface="Source Sans Pro"/>
                <a:sym typeface="Source Sans Pro"/>
              </a:rPr>
              <a:t>avascript layout template for </a:t>
            </a:r>
            <a:r>
              <a:rPr lang="en" sz="1200">
                <a:solidFill>
                  <a:schemeClr val="lt1"/>
                </a:solidFill>
                <a:latin typeface="Source Sans Pro"/>
                <a:ea typeface="Source Sans Pro"/>
                <a:cs typeface="Source Sans Pro"/>
                <a:sym typeface="Source Sans Pro"/>
              </a:rPr>
              <a:t>decentralized</a:t>
            </a:r>
            <a:r>
              <a:rPr lang="en" sz="1200">
                <a:solidFill>
                  <a:schemeClr val="lt1"/>
                </a:solidFill>
                <a:latin typeface="Source Sans Pro"/>
                <a:ea typeface="Source Sans Pro"/>
                <a:cs typeface="Source Sans Pro"/>
                <a:sym typeface="Source Sans Pro"/>
              </a:rPr>
              <a:t> app</a:t>
            </a:r>
            <a:endParaRPr sz="1200">
              <a:solidFill>
                <a:schemeClr val="lt1"/>
              </a:solidFill>
              <a:latin typeface="Source Sans Pro"/>
              <a:ea typeface="Source Sans Pro"/>
              <a:cs typeface="Source Sans Pro"/>
              <a:sym typeface="Source Sans Pro"/>
            </a:endParaRPr>
          </a:p>
          <a:p>
            <a:pPr indent="0" lvl="0" marL="914400" rtl="0" algn="l">
              <a:spcBef>
                <a:spcPts val="0"/>
              </a:spcBef>
              <a:spcAft>
                <a:spcPts val="0"/>
              </a:spcAft>
              <a:buNone/>
            </a:pPr>
            <a:r>
              <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u="sng">
                <a:solidFill>
                  <a:schemeClr val="hlink"/>
                </a:solidFill>
                <a:latin typeface="Source Sans Pro"/>
                <a:ea typeface="Source Sans Pro"/>
                <a:cs typeface="Source Sans Pro"/>
                <a:sym typeface="Source Sans Pro"/>
                <a:hlinkClick r:id="rId4"/>
              </a:rPr>
              <a:t>https://docs.openzeppelin.com/</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u="sng">
                <a:solidFill>
                  <a:schemeClr val="hlink"/>
                </a:solidFill>
                <a:latin typeface="Source Sans Pro"/>
                <a:ea typeface="Source Sans Pro"/>
                <a:cs typeface="Source Sans Pro"/>
                <a:sym typeface="Source Sans Pro"/>
                <a:hlinkClick r:id="rId5"/>
              </a:rPr>
              <a:t>https://docs.openzeppelin.com/contracts/4.x/erc721</a:t>
            </a:r>
            <a:r>
              <a:rPr lang="en" sz="1200">
                <a:solidFill>
                  <a:schemeClr val="lt1"/>
                </a:solidFill>
                <a:latin typeface="Source Sans Pro"/>
                <a:ea typeface="Source Sans Pro"/>
                <a:cs typeface="Source Sans Pro"/>
                <a:sym typeface="Source Sans Pro"/>
              </a:rPr>
              <a:t> (Constructing an ERC721 Token Contract/URI Storage)</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u="sng">
                <a:solidFill>
                  <a:schemeClr val="hlink"/>
                </a:solidFill>
                <a:latin typeface="Source Sans Pro"/>
                <a:ea typeface="Source Sans Pro"/>
                <a:cs typeface="Source Sans Pro"/>
                <a:sym typeface="Source Sans Pro"/>
                <a:hlinkClick r:id="rId6"/>
              </a:rPr>
              <a:t>https://docs.openzeppelin.com/contracts/4.x/api/utils</a:t>
            </a:r>
            <a:r>
              <a:rPr lang="en" sz="1200">
                <a:solidFill>
                  <a:schemeClr val="lt1"/>
                </a:solidFill>
                <a:latin typeface="Source Sans Pro"/>
                <a:ea typeface="Source Sans Pro"/>
                <a:cs typeface="Source Sans Pro"/>
                <a:sym typeface="Source Sans Pro"/>
              </a:rPr>
              <a:t> (Counters: a simple way to get a counter that can only be incremented, decremented or reset. Very useful for ID generation, counting contract activity, among others.)</a:t>
            </a:r>
            <a:endParaRPr sz="1200">
              <a:solidFill>
                <a:schemeClr val="lt1"/>
              </a:solidFill>
              <a:latin typeface="Source Sans Pro"/>
              <a:ea typeface="Source Sans Pro"/>
              <a:cs typeface="Source Sans Pro"/>
              <a:sym typeface="Source Sans Pro"/>
            </a:endParaRPr>
          </a:p>
          <a:p>
            <a:pPr indent="0" lvl="0" marL="914400" rtl="0" algn="l">
              <a:spcBef>
                <a:spcPts val="0"/>
              </a:spcBef>
              <a:spcAft>
                <a:spcPts val="0"/>
              </a:spcAft>
              <a:buNone/>
            </a:pPr>
            <a:r>
              <a:t/>
            </a:r>
            <a:endParaRPr sz="12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224275" y="269125"/>
            <a:ext cx="7929600" cy="41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91" name="Google Shape;91;p18"/>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Libraries &amp; Tools Used</a:t>
            </a:r>
            <a:endParaRPr sz="2500"/>
          </a:p>
        </p:txBody>
      </p:sp>
      <p:sp>
        <p:nvSpPr>
          <p:cNvPr id="92" name="Google Shape;92;p18"/>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3" name="Google Shape;93;p18"/>
          <p:cNvSpPr txBox="1"/>
          <p:nvPr/>
        </p:nvSpPr>
        <p:spPr>
          <a:xfrm>
            <a:off x="224275" y="2682600"/>
            <a:ext cx="73365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Remix IDE (to launch smart contract)</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React (Javascript from project template)</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Hardhat (configuration to connect to Ganache local blockchain network)</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Alchemy (project template)</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OpenAI library (DALL-E 3 API)</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Piñata (to upload data to IPFS)</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MetaMask (software cryptocurrency wallet used to interact with the Ethereum blockchain)</a:t>
            </a:r>
            <a:endParaRPr sz="1200">
              <a:solidFill>
                <a:schemeClr val="lt1"/>
              </a:solidFill>
              <a:latin typeface="Source Sans Pro"/>
              <a:ea typeface="Source Sans Pro"/>
              <a:cs typeface="Source Sans Pro"/>
              <a:sym typeface="Source Sans Pro"/>
            </a:endParaRPr>
          </a:p>
          <a:p>
            <a:pPr indent="-304800" lvl="0" marL="457200" rtl="0" algn="l">
              <a:spcBef>
                <a:spcPts val="0"/>
              </a:spcBef>
              <a:spcAft>
                <a:spcPts val="0"/>
              </a:spcAft>
              <a:buClr>
                <a:schemeClr val="lt1"/>
              </a:buClr>
              <a:buSzPts val="1200"/>
              <a:buFont typeface="Source Sans Pro"/>
              <a:buChar char="●"/>
            </a:pPr>
            <a:r>
              <a:rPr lang="en" sz="1200">
                <a:solidFill>
                  <a:schemeClr val="lt1"/>
                </a:solidFill>
                <a:latin typeface="Source Sans Pro"/>
                <a:ea typeface="Source Sans Pro"/>
                <a:cs typeface="Source Sans Pro"/>
                <a:sym typeface="Source Sans Pro"/>
              </a:rPr>
              <a:t>Ganache (local blockchain network)</a:t>
            </a:r>
            <a:endParaRPr sz="12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lt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2500"/>
              <a:t>Libraries &amp; Tools Used Cont’d</a:t>
            </a:r>
            <a:endParaRPr sz="2500"/>
          </a:p>
          <a:p>
            <a:pPr indent="0" lvl="0" marL="0" rtl="0" algn="l">
              <a:spcBef>
                <a:spcPts val="0"/>
              </a:spcBef>
              <a:spcAft>
                <a:spcPts val="0"/>
              </a:spcAft>
              <a:buNone/>
            </a:pPr>
            <a:r>
              <a:rPr lang="en" sz="2522">
                <a:solidFill>
                  <a:srgbClr val="000000"/>
                </a:solidFill>
                <a:latin typeface="Calibri"/>
                <a:ea typeface="Calibri"/>
                <a:cs typeface="Calibri"/>
                <a:sym typeface="Calibri"/>
              </a:rPr>
              <a:t>(Frameworks)</a:t>
            </a:r>
            <a:endParaRPr sz="3822"/>
          </a:p>
        </p:txBody>
      </p:sp>
      <p:sp>
        <p:nvSpPr>
          <p:cNvPr id="99" name="Google Shape;99;p19"/>
          <p:cNvSpPr txBox="1"/>
          <p:nvPr>
            <p:ph idx="1" type="subTitle"/>
          </p:nvPr>
        </p:nvSpPr>
        <p:spPr>
          <a:xfrm>
            <a:off x="182875" y="2772675"/>
            <a:ext cx="8183700" cy="8610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Clr>
                <a:schemeClr val="lt1"/>
              </a:buClr>
              <a:buSzPts val="1200"/>
              <a:buFont typeface="Arial"/>
              <a:buChar char="-"/>
            </a:pPr>
            <a:r>
              <a:rPr lang="en" sz="1200">
                <a:solidFill>
                  <a:schemeClr val="lt1"/>
                </a:solidFill>
                <a:latin typeface="Arial"/>
                <a:ea typeface="Arial"/>
                <a:cs typeface="Arial"/>
                <a:sym typeface="Arial"/>
              </a:rPr>
              <a:t>React for frontend development.</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Hardhat for Ethereum smart contract development.</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React because it lets us easily reuse different parts of our website, like building blocks. Plus, it makes everything run smoother and faster for users.</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Hardhat provides a comprehensive development environment with Ethereum integration and extensibility.</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Advantages:</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React: Modular, efficient, scalability and supported by a strong ecosystem.</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Hardhat: Streamlined development lifecycle, real-world Ethereum integration, and extensible architecture.</a:t>
            </a:r>
            <a:endParaRPr sz="1200">
              <a:solidFill>
                <a:schemeClr val="lt1"/>
              </a:solidFill>
              <a:latin typeface="Arial"/>
              <a:ea typeface="Arial"/>
              <a:cs typeface="Arial"/>
              <a:sym typeface="Arial"/>
            </a:endParaRPr>
          </a:p>
          <a:p>
            <a:pPr indent="0" lvl="0" marL="457200" rtl="0" algn="l">
              <a:spcBef>
                <a:spcPts val="300"/>
              </a:spcBef>
              <a:spcAft>
                <a:spcPts val="0"/>
              </a:spcAft>
              <a:buNone/>
            </a:pPr>
            <a:r>
              <a:t/>
            </a:r>
            <a:endParaRPr sz="1200">
              <a:solidFill>
                <a:schemeClr val="lt1"/>
              </a:solidFill>
              <a:latin typeface="Arial"/>
              <a:ea typeface="Arial"/>
              <a:cs typeface="Arial"/>
              <a:sym typeface="Arial"/>
            </a:endParaRPr>
          </a:p>
          <a:p>
            <a:pPr indent="0" lvl="0" marL="0" rtl="0" algn="l">
              <a:spcBef>
                <a:spcPts val="0"/>
              </a:spcBef>
              <a:spcAft>
                <a:spcPts val="0"/>
              </a:spcAft>
              <a:buNone/>
            </a:pPr>
            <a:r>
              <a:t/>
            </a:r>
            <a:endParaRPr sz="1200">
              <a:solidFill>
                <a:schemeClr val="lt1"/>
              </a:solidFill>
            </a:endParaRPr>
          </a:p>
          <a:p>
            <a:pPr indent="0" lvl="0" marL="0" rtl="0" algn="l">
              <a:lnSpc>
                <a:spcPct val="100000"/>
              </a:lnSpc>
              <a:spcBef>
                <a:spcPts val="0"/>
              </a:spcBef>
              <a:spcAft>
                <a:spcPts val="0"/>
              </a:spcAft>
              <a:buNone/>
            </a:pPr>
            <a:r>
              <a:t/>
            </a:r>
            <a:endParaRPr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485875" y="877075"/>
            <a:ext cx="3686700" cy="86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50">
                <a:solidFill>
                  <a:srgbClr val="0D0D0D"/>
                </a:solidFill>
                <a:highlight>
                  <a:srgbClr val="FFFFFF"/>
                </a:highlight>
                <a:latin typeface="Roboto"/>
                <a:ea typeface="Roboto"/>
                <a:cs typeface="Roboto"/>
                <a:sym typeface="Roboto"/>
              </a:rPr>
              <a:t>Creating Stunning Visuals with the DALL-E-3 API</a:t>
            </a:r>
            <a:endParaRPr sz="2500"/>
          </a:p>
        </p:txBody>
      </p:sp>
      <p:sp>
        <p:nvSpPr>
          <p:cNvPr id="105" name="Google Shape;105;p20"/>
          <p:cNvSpPr txBox="1"/>
          <p:nvPr>
            <p:ph idx="1" type="subTitle"/>
          </p:nvPr>
        </p:nvSpPr>
        <p:spPr>
          <a:xfrm>
            <a:off x="485875" y="1738075"/>
            <a:ext cx="3465300" cy="8610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b="1" lang="en" sz="1650">
                <a:solidFill>
                  <a:srgbClr val="0D0D0D"/>
                </a:solidFill>
                <a:highlight>
                  <a:srgbClr val="FFFFFF"/>
                </a:highlight>
                <a:latin typeface="Roboto"/>
                <a:ea typeface="Roboto"/>
                <a:cs typeface="Roboto"/>
                <a:sym typeface="Roboto"/>
              </a:rPr>
              <a:t>Point of Using DALL-E 3 API for Generating NFTs</a:t>
            </a:r>
            <a:endParaRPr/>
          </a:p>
        </p:txBody>
      </p:sp>
      <p:sp>
        <p:nvSpPr>
          <p:cNvPr id="106" name="Google Shape;106;p20"/>
          <p:cNvSpPr txBox="1"/>
          <p:nvPr/>
        </p:nvSpPr>
        <p:spPr>
          <a:xfrm>
            <a:off x="480150" y="2724750"/>
            <a:ext cx="81837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In the realm of Non-Fungible Tokens (NFTs), the demand for unique and compelling visual content is paramount. </a:t>
            </a:r>
            <a:endParaRPr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In our project, we explore how AI, specifically the DALL-E 3 model, can revolutionize the process of generating NFT artwork.</a:t>
            </a:r>
            <a:endParaRPr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Diverse Content Creation: DALL-E 3's ability to generate images from textual prompts enables the creation of a wide range of visual content, fostering artistic exploration and innovation.</a:t>
            </a:r>
            <a:endParaRPr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Enhanced Creativity: AI-generated imagery pushes the boundaries of creativity, offering novel and unconventional artistic possibilities for NFTs.</a:t>
            </a:r>
            <a:endParaRPr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Efficiency and Scalability: By harnessing AI technology, the code facilitates a more efficient and scalable approach to NFT art generation, potentially reducing time and resource investments. Instead of manually creating each piece, artists can use the API to quickly generate a large number of unique images, which can then be tokenized as NFTs.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p:txBody>
      </p:sp>
      <p:pic>
        <p:nvPicPr>
          <p:cNvPr id="107" name="Google Shape;107;p20"/>
          <p:cNvPicPr preferRelativeResize="0"/>
          <p:nvPr/>
        </p:nvPicPr>
        <p:blipFill>
          <a:blip r:embed="rId3">
            <a:alphaModFix/>
          </a:blip>
          <a:stretch>
            <a:fillRect/>
          </a:stretch>
        </p:blipFill>
        <p:spPr>
          <a:xfrm>
            <a:off x="4281300" y="67725"/>
            <a:ext cx="4779974" cy="258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485875" y="264475"/>
            <a:ext cx="50196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Future Directions and Opportunities for Growth</a:t>
            </a:r>
            <a:endParaRPr/>
          </a:p>
        </p:txBody>
      </p:sp>
      <p:sp>
        <p:nvSpPr>
          <p:cNvPr id="113" name="Google Shape;113;p21"/>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Let’s talk about the potential and variety of growth for this program in terms of NFT P</a:t>
            </a:r>
            <a:r>
              <a:rPr lang="en"/>
              <a:t>latform creation</a:t>
            </a:r>
            <a:endParaRPr/>
          </a:p>
        </p:txBody>
      </p:sp>
      <p:sp>
        <p:nvSpPr>
          <p:cNvPr id="114" name="Google Shape;114;p21"/>
          <p:cNvSpPr txBox="1"/>
          <p:nvPr>
            <p:ph idx="1" type="subTitle"/>
          </p:nvPr>
        </p:nvSpPr>
        <p:spPr>
          <a:xfrm>
            <a:off x="485875" y="2747725"/>
            <a:ext cx="8183700" cy="2167200"/>
          </a:xfrm>
          <a:prstGeom prst="rect">
            <a:avLst/>
          </a:prstGeom>
        </p:spPr>
        <p:txBody>
          <a:bodyPr anchorCtr="0" anchor="t" bIns="91425" lIns="91425" spcFirstLastPara="1" rIns="91425" wrap="square" tIns="91425">
            <a:normAutofit fontScale="70000" lnSpcReduction="20000"/>
          </a:bodyPr>
          <a:lstStyle/>
          <a:p>
            <a:pPr indent="-335280" lvl="0" marL="457200" rtl="0" algn="l">
              <a:spcBef>
                <a:spcPts val="0"/>
              </a:spcBef>
              <a:spcAft>
                <a:spcPts val="0"/>
              </a:spcAft>
              <a:buClr>
                <a:schemeClr val="lt1"/>
              </a:buClr>
              <a:buSzPct val="100000"/>
              <a:buChar char="●"/>
            </a:pPr>
            <a:r>
              <a:rPr lang="en">
                <a:solidFill>
                  <a:schemeClr val="lt1"/>
                </a:solidFill>
              </a:rPr>
              <a:t>Real-World Applications in NFT Markets: our solution can be applied in real-world</a:t>
            </a:r>
            <a:r>
              <a:rPr lang="en">
                <a:solidFill>
                  <a:schemeClr val="lt1"/>
                </a:solidFill>
              </a:rPr>
              <a:t> </a:t>
            </a:r>
            <a:r>
              <a:rPr lang="en">
                <a:solidFill>
                  <a:schemeClr val="lt1"/>
                </a:solidFill>
              </a:rPr>
              <a:t>scenarios, particularly in the context of NFT markets. It has the potential to streamline the process of creating NFT artwork by automating </a:t>
            </a:r>
            <a:r>
              <a:rPr lang="en">
                <a:solidFill>
                  <a:schemeClr val="lt1"/>
                </a:solidFill>
              </a:rPr>
              <a:t>image</a:t>
            </a:r>
            <a:r>
              <a:rPr lang="en">
                <a:solidFill>
                  <a:schemeClr val="lt1"/>
                </a:solidFill>
              </a:rPr>
              <a:t> generation and facilitating integration with blockchain technologies and NFT platforms. </a:t>
            </a:r>
            <a:endParaRPr>
              <a:solidFill>
                <a:schemeClr val="lt1"/>
              </a:solidFill>
            </a:endParaRPr>
          </a:p>
          <a:p>
            <a:pPr indent="0" lvl="0" marL="457200" rtl="0" algn="l">
              <a:spcBef>
                <a:spcPts val="0"/>
              </a:spcBef>
              <a:spcAft>
                <a:spcPts val="0"/>
              </a:spcAft>
              <a:buNone/>
            </a:pPr>
            <a:r>
              <a:t/>
            </a:r>
            <a:endParaRPr>
              <a:solidFill>
                <a:schemeClr val="lt1"/>
              </a:solidFill>
            </a:endParaRPr>
          </a:p>
          <a:p>
            <a:pPr indent="-335280" lvl="0" marL="457200" rtl="0" algn="l">
              <a:spcBef>
                <a:spcPts val="0"/>
              </a:spcBef>
              <a:spcAft>
                <a:spcPts val="0"/>
              </a:spcAft>
              <a:buClr>
                <a:schemeClr val="lt1"/>
              </a:buClr>
              <a:buSzPct val="100000"/>
              <a:buChar char="●"/>
            </a:pPr>
            <a:r>
              <a:rPr lang="en">
                <a:solidFill>
                  <a:schemeClr val="lt1"/>
                </a:solidFill>
              </a:rPr>
              <a:t>Opportunities for Development: it is noteworthy to highlight the enhancing prompt customization, integrating advanced image manipulation features, and optimizing performance for scalability.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15" name="Google Shape;115;p21"/>
          <p:cNvPicPr preferRelativeResize="0"/>
          <p:nvPr/>
        </p:nvPicPr>
        <p:blipFill>
          <a:blip r:embed="rId3">
            <a:alphaModFix/>
          </a:blip>
          <a:stretch>
            <a:fillRect/>
          </a:stretch>
        </p:blipFill>
        <p:spPr>
          <a:xfrm>
            <a:off x="5693375" y="74751"/>
            <a:ext cx="3349026" cy="166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