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3C0AE7-4826-4C9D-8B95-4E0F6FC396FF}">
  <a:tblStyle styleId="{AD3C0AE7-4826-4C9D-8B95-4E0F6FC396F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Evening, our team consists of Dino, Victor, Mike and myself, </a:t>
            </a:r>
            <a:r>
              <a:rPr lang="en"/>
              <a:t>Christopher</a:t>
            </a:r>
            <a:r>
              <a:rPr lang="en"/>
              <a:t> and we have </a:t>
            </a:r>
            <a:r>
              <a:rPr b="1" lang="en"/>
              <a:t>Developed a Profitable Algorithmic Trading System for Cryptocurrencies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973e755e0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973e755e0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Swing Trading Strategy for ADA: $99999.54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Swing Trading Strategy for ADA had a $-0.46 loss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Swing Trading Strategy for ADA: $99999.92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SMA Strategy for ADA had a $-0.08 loss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in value between the Swing Trading Strategy and the SMA Strategy for ADA is: $0.38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SMA Strategy being the better strategy for ADA with $-0.08 loss over its initial investment of $100,000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 Swing Trading Strategy had a loss of $-0.46.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973e755e0_6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973e755e0_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Swing Trading Strategy for MATIC: $100000.06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Swing Trading Strategy for MATIC had a $0.06 profit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Swing Trading Strategy for MATIC: $100001.38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SMA Strategy for MATIC had a $1.38 profit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in value between the Swing Trading Strategy and the SMA Strategy for MATIC is: $1.32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SMA Strategy being the most profitable strategy for MATIC with $1.38 profit over its initial investment of $100,000.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mission is to learn about</a:t>
            </a:r>
            <a:r>
              <a:rPr lang="en"/>
              <a:t> market anomalies and volatilities to make money, and we believe that algorithmic trading is the ideal tool for doing so.</a:t>
            </a:r>
            <a:br>
              <a:rPr lang="en"/>
            </a:br>
            <a:r>
              <a:rPr lang="en"/>
              <a:t>To fulfill our purpose we have </a:t>
            </a:r>
            <a:r>
              <a:rPr lang="en"/>
              <a:t>developed</a:t>
            </a:r>
            <a:r>
              <a:rPr lang="en"/>
              <a:t> a trading system</a:t>
            </a:r>
            <a:r>
              <a:rPr lang="en"/>
              <a:t> for five of the highest market </a:t>
            </a:r>
            <a:r>
              <a:rPr lang="en"/>
              <a:t>cap coins, leveraging powerful strategies, algorithms, and back trading software to capitalize on short-term market movements.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Researching a </a:t>
            </a:r>
            <a:r>
              <a:rPr lang="en"/>
              <a:t>specific trading strategy on our system </a:t>
            </a:r>
            <a:r>
              <a:rPr lang="en"/>
              <a:t>employed</a:t>
            </a:r>
            <a:r>
              <a:rPr lang="en"/>
              <a:t> </a:t>
            </a:r>
            <a:r>
              <a:rPr lang="en"/>
              <a:t>a</a:t>
            </a:r>
            <a:r>
              <a:rPr lang="en"/>
              <a:t> fundamental question that helped guide the development of our entire system. </a:t>
            </a:r>
            <a:br>
              <a:rPr lang="en"/>
            </a:br>
            <a:r>
              <a:rPr lang="en"/>
              <a:t>We had to carefully consider the different types of trading strategies available and the specific characteristics of cryptocurrency markets.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over 19,000 cryptocurrencies currently in existence, we </a:t>
            </a:r>
            <a:r>
              <a:rPr lang="en"/>
              <a:t>needed</a:t>
            </a:r>
            <a:r>
              <a:rPr lang="en"/>
              <a:t> to narrow down our focus to a select few.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have selected a trading strategy and cryptocurrencies to target, we needed to optimize our system for maximum profitability.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so we will need conduct backtesting/ paper trading to assess our strategy.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 had to learn how to backtest our </a:t>
            </a:r>
            <a:r>
              <a:rPr lang="en">
                <a:solidFill>
                  <a:schemeClr val="dk1"/>
                </a:solidFill>
              </a:rPr>
              <a:t>algorithms using paper trading.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those who do not know what backtesting and paper trading is: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Backtesting is the process of evaluating the performance of a trading strategy on historical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trading is a type of backtesting that uses simulated funds to trade virtual assets.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661b9a2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661b9a2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a8da885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a8da885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Swing Trading Strategy for BTC: $132414.76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Swing Trading Strategy for BTC had a $32414.76 profit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SMA Strategy for BTC: $97981.43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SMA Strategy for BTC had a $-2018.57 loss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in value between the Swing Trading Strategy and the SMA Strategy for BTC is: $34433.33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Swing Trading Strategy being the most profitable strategy for BTC with $32414.76 profit over its initial investment of $100,000.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973e755e0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973e755e0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Swing Trading Strategy for ETH: $100994.17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Swing Trading Strategy for ETH had a $994.17 profit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SMA Strategy for ETH: $99615.66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SMA Strategy for ETH had a $-384.34 loss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in value between the Swing Trading Strategy and the SMA Strategy for ETH is: $32799.10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Swing Trading Strategy being the most profitable strategy for ETH with $994.17 profit over its initial investment of $100,000.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973e755e0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973e755e0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Swing Trading Strategy for SOL: $100123.76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Swing Trading Strategy for SOL had a $123.76 profit over its initial investment of $100000.Final Portfolio Value using Swing Trading Strategy for SOL: $100108.29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SMA Strategy for SOL had a $108.29 profit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in value between the Swing Trading Strategy and the SMA Strategy for SOL is: $15.47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Swing Trading Strategy being the more profitable strategy for SOL with $123.76 profit over its initial investment of $100,000.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87175" y="137075"/>
            <a:ext cx="4045200" cy="4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Developing a Profitable Algorithmic Trading System for Cryptocurrencies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419175"/>
            <a:ext cx="4983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Chris, Dino, Victor &amp; Mike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700" y="2"/>
            <a:ext cx="4582600" cy="2573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7933" l="0" r="0" t="7941"/>
          <a:stretch/>
        </p:blipFill>
        <p:spPr>
          <a:xfrm>
            <a:off x="4566700" y="2573225"/>
            <a:ext cx="4582602" cy="257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14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Swing Trading vs Simple Moving Average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3950"/>
            <a:ext cx="4392200" cy="31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000" y="1983950"/>
            <a:ext cx="4509000" cy="31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1796" y="120525"/>
            <a:ext cx="32004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36089" l="0" r="94738" t="0"/>
          <a:stretch/>
        </p:blipFill>
        <p:spPr>
          <a:xfrm>
            <a:off x="4392200" y="1983950"/>
            <a:ext cx="242799" cy="31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14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Swing Trading vs Simple Moving Average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5150"/>
            <a:ext cx="4348850" cy="31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50" y="2015145"/>
            <a:ext cx="4348850" cy="3128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4">
            <a:alphaModFix/>
          </a:blip>
          <a:srcRect b="28418" l="0" r="0" t="0"/>
          <a:stretch/>
        </p:blipFill>
        <p:spPr>
          <a:xfrm>
            <a:off x="3132875" y="276300"/>
            <a:ext cx="2878250" cy="11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5">
            <a:alphaModFix/>
          </a:blip>
          <a:srcRect b="36089" l="0" r="94738" t="0"/>
          <a:stretch/>
        </p:blipFill>
        <p:spPr>
          <a:xfrm>
            <a:off x="4348850" y="2015150"/>
            <a:ext cx="446300" cy="31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Strategy </a:t>
            </a:r>
            <a:r>
              <a:rPr lang="en">
                <a:solidFill>
                  <a:srgbClr val="FFFFFF"/>
                </a:solidFill>
              </a:rPr>
              <a:t>Conclusion &amp; Results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97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While conducting a data analysis on the above outcomes, it appears that the Swing </a:t>
            </a:r>
            <a:endParaRPr sz="1200">
              <a:solidFill>
                <a:srgbClr val="FFFFFF"/>
              </a:solidFill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Trading Strategy outperformed the SMA Strategy for most of the analyzed cryptocurrencies.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Initial Investment: $100,000.00 for each coin</a:t>
            </a:r>
            <a:endParaRPr sz="1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Bitcoin:</a:t>
            </a:r>
            <a:r>
              <a:rPr lang="en" sz="19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The Swing Trading Strategy for BTC had a $32414.76 profit</a:t>
            </a:r>
            <a:endParaRPr sz="21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Ethereum:</a:t>
            </a:r>
            <a:r>
              <a:rPr lang="en" sz="19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The Swing Trading Strategy for ETH had a $994.17 profit</a:t>
            </a:r>
            <a:endParaRPr sz="21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Solana:</a:t>
            </a:r>
            <a:r>
              <a:rPr lang="en" sz="19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The Swing Trading Strategy for SOL had a $123.76 profit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Cardano:</a:t>
            </a:r>
            <a:r>
              <a:rPr lang="en" sz="19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The Swing Trading Strategy for Cardano had a $-0.46 loss</a:t>
            </a:r>
            <a:endParaRPr sz="21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Polygon:</a:t>
            </a:r>
            <a:r>
              <a:rPr lang="en" sz="19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The Swing Trading Strategy for MATIC had a $0.06 profit</a:t>
            </a:r>
            <a:endParaRPr sz="1900">
              <a:solidFill>
                <a:srgbClr val="FFFFFF"/>
              </a:solidFill>
            </a:endParaRPr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0" y="374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{AD3C0AE7-4826-4C9D-8B95-4E0F6FC396FF}</a:tableStyleId>
              </a:tblPr>
              <a:tblGrid>
                <a:gridCol w="1184200"/>
                <a:gridCol w="3259600"/>
                <a:gridCol w="2032075"/>
                <a:gridCol w="903400"/>
                <a:gridCol w="1764725"/>
              </a:tblGrid>
              <a:tr h="2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Cryptocurrency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Swing Trading Strategy Final Portfolio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SMA Strategy Final Portfolio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Difference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Most Profitable Strategy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BTC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$132,414.76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$97,981.43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$34,433.33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Swing Trading Strategy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ETH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$100,994.17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$99,615.66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1,378.50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Swing Trading Strategy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SOL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$100,123.76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$100,108.29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$15.47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Swing Trading Strategy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ADA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$99,999.54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$99,999.92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$0.38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SMA Strategy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MATIC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$100,000.06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$100,001.38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$1.32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SMA Strategy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Links &amp; Resources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Deployed </a:t>
            </a:r>
            <a:r>
              <a:rPr lang="en">
                <a:solidFill>
                  <a:srgbClr val="FFFFFF"/>
                </a:solidFill>
              </a:rPr>
              <a:t>application (Streamline): https://appgit-ntxdnpynzvvagvuvuquvtc.streamlit.app/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https://github.com/Chrisdeleon91/HFT-Project-1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774000"/>
            <a:ext cx="4759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We venture to develop a profitable trading algorithm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designed to be applied to 5 of the highest market cap coins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in cryptocurrency.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sector represents an exciting world of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volatility and leverage, which powerful strategies,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algorithms and cutting-edge technologies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are well suited for.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150" y="0"/>
            <a:ext cx="4281849" cy="51435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11820000" dist="161925">
              <a:srgbClr val="000000">
                <a:alpha val="40000"/>
              </a:srgbClr>
            </a:outerShdw>
          </a:effectLst>
        </p:spPr>
      </p:pic>
      <p:sp>
        <p:nvSpPr>
          <p:cNvPr id="65" name="Google Shape;65;p14"/>
          <p:cNvSpPr txBox="1"/>
          <p:nvPr/>
        </p:nvSpPr>
        <p:spPr>
          <a:xfrm>
            <a:off x="311700" y="338300"/>
            <a:ext cx="54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Mission Statement &amp; Purpose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45775" y="43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Research Questions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Our research questions are as follows</a:t>
            </a:r>
            <a:r>
              <a:rPr lang="en" sz="1400">
                <a:solidFill>
                  <a:srgbClr val="FFFFFF"/>
                </a:solidFill>
              </a:rPr>
              <a:t>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What specific trading strategy will the system employ?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Which </a:t>
            </a:r>
            <a:r>
              <a:rPr lang="en" sz="1400">
                <a:solidFill>
                  <a:srgbClr val="FFFFFF"/>
                </a:solidFill>
              </a:rPr>
              <a:t>specific</a:t>
            </a:r>
            <a:r>
              <a:rPr lang="en" sz="1400">
                <a:solidFill>
                  <a:srgbClr val="FFFFFF"/>
                </a:solidFill>
              </a:rPr>
              <a:t> cryptos should we target?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How can these strategies be optimized?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How </a:t>
            </a:r>
            <a:r>
              <a:rPr lang="en" sz="1400">
                <a:solidFill>
                  <a:srgbClr val="FFFFFF"/>
                </a:solidFill>
              </a:rPr>
              <a:t>profitable</a:t>
            </a:r>
            <a:r>
              <a:rPr lang="en" sz="1400">
                <a:solidFill>
                  <a:srgbClr val="FFFFFF"/>
                </a:solidFill>
              </a:rPr>
              <a:t> is this strategy utilized against one asset vs another?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How can we backtest our algorithms using paper trading?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480" y="2118750"/>
            <a:ext cx="2620576" cy="302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"/>
            <a:ext cx="9144000" cy="514094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chemeClr val="lt1"/>
                </a:solidFill>
                <a:highlight>
                  <a:schemeClr val="dk1"/>
                </a:highlight>
              </a:rPr>
              <a:t>Cryptocurrencies</a:t>
            </a:r>
            <a:r>
              <a:rPr b="1" lang="en" sz="2620">
                <a:solidFill>
                  <a:schemeClr val="lt1"/>
                </a:solidFill>
                <a:highlight>
                  <a:schemeClr val="dk1"/>
                </a:highlight>
              </a:rPr>
              <a:t>:</a:t>
            </a:r>
            <a:endParaRPr b="1" sz="262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36350" y="1124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3100">
                <a:solidFill>
                  <a:srgbClr val="FFFFFF"/>
                </a:solidFill>
                <a:highlight>
                  <a:schemeClr val="dk1"/>
                </a:highlight>
              </a:rPr>
              <a:t>Bitcoin</a:t>
            </a:r>
            <a:endParaRPr b="1" sz="31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3100">
                <a:solidFill>
                  <a:srgbClr val="FFFFFF"/>
                </a:solidFill>
                <a:highlight>
                  <a:schemeClr val="dk1"/>
                </a:highlight>
              </a:rPr>
              <a:t>Ethereum</a:t>
            </a:r>
            <a:endParaRPr b="1" sz="31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3100">
                <a:solidFill>
                  <a:srgbClr val="FFFFFF"/>
                </a:solidFill>
                <a:highlight>
                  <a:schemeClr val="dk1"/>
                </a:highlight>
              </a:rPr>
              <a:t>Solana</a:t>
            </a:r>
            <a:endParaRPr b="1" sz="31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3100">
                <a:solidFill>
                  <a:srgbClr val="FFFFFF"/>
                </a:solidFill>
                <a:highlight>
                  <a:schemeClr val="dk1"/>
                </a:highlight>
              </a:rPr>
              <a:t>Cardano</a:t>
            </a:r>
            <a:endParaRPr b="1" sz="31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3100">
                <a:solidFill>
                  <a:srgbClr val="FFFFFF"/>
                </a:solidFill>
                <a:highlight>
                  <a:schemeClr val="dk1"/>
                </a:highlight>
              </a:rPr>
              <a:t>Polygon</a:t>
            </a:r>
            <a:endParaRPr b="1" sz="31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59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Overview of Tasks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900" y="915250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Data cleaning and formatting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Strategy development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Visualization/Streamlit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Integration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Backtesting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Paper trading and optimization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425" y="563225"/>
            <a:ext cx="1360695" cy="19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0125" y="563225"/>
            <a:ext cx="1444781" cy="19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1025" y="563227"/>
            <a:ext cx="1418400" cy="191957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-47425" y="339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75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</a:rPr>
              <a:t>Streamlit </a:t>
            </a:r>
            <a:r>
              <a:rPr b="1" lang="en" sz="4500">
                <a:solidFill>
                  <a:srgbClr val="FFFFFF"/>
                </a:solidFill>
              </a:rPr>
              <a:t>Demo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2200"/>
            <a:ext cx="4608884" cy="30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208" y="2062200"/>
            <a:ext cx="4579792" cy="30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4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Swing Trading vs Simple Moving Average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9913" y="590525"/>
            <a:ext cx="29241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14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Swing Trading vs Simple Moving Average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2175"/>
            <a:ext cx="4594465" cy="31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684" y="2032175"/>
            <a:ext cx="4546317" cy="311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50" y="382325"/>
            <a:ext cx="28575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4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Swing Trading vs Simple Moving Average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82" y="164225"/>
            <a:ext cx="2448826" cy="138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32573"/>
            <a:ext cx="4593875" cy="311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0125" y="2032573"/>
            <a:ext cx="4593875" cy="3110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