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13" r:id="rId2"/>
    <p:sldId id="314" r:id="rId3"/>
    <p:sldId id="291" r:id="rId4"/>
    <p:sldId id="315" r:id="rId5"/>
    <p:sldId id="312" r:id="rId6"/>
    <p:sldId id="316" r:id="rId7"/>
    <p:sldId id="292" r:id="rId8"/>
    <p:sldId id="317" r:id="rId9"/>
    <p:sldId id="318" r:id="rId10"/>
    <p:sldId id="319" r:id="rId11"/>
    <p:sldId id="320" r:id="rId12"/>
    <p:sldId id="321" r:id="rId13"/>
    <p:sldId id="322" r:id="rId14"/>
    <p:sldId id="304" r:id="rId15"/>
    <p:sldId id="305" r:id="rId16"/>
    <p:sldId id="323" r:id="rId17"/>
    <p:sldId id="325" r:id="rId18"/>
    <p:sldId id="324" r:id="rId19"/>
    <p:sldId id="306" r:id="rId20"/>
    <p:sldId id="308" r:id="rId21"/>
    <p:sldId id="326" r:id="rId22"/>
    <p:sldId id="327" r:id="rId23"/>
    <p:sldId id="328" r:id="rId24"/>
    <p:sldId id="32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6"/>
    <p:restoredTop sz="93008"/>
  </p:normalViewPr>
  <p:slideViewPr>
    <p:cSldViewPr snapToGrid="0" snapToObjects="1">
      <p:cViewPr varScale="1">
        <p:scale>
          <a:sx n="112" d="100"/>
          <a:sy n="112" d="100"/>
        </p:scale>
        <p:origin x="20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E5E3C-B7B7-AA42-8354-29BAF4316764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6E77E-DB03-5649-A3FA-F8C4738B3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701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172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>
                <a:latin typeface="Times New Roman" charset="0"/>
              </a:rPr>
              <a:t>取出待排序链表的第 </a:t>
            </a:r>
            <a:r>
              <a:rPr kumimoji="1" lang="en-US" altLang="zh-CN" dirty="0">
                <a:latin typeface="Times New Roman" charset="0"/>
              </a:rPr>
              <a:t>2</a:t>
            </a:r>
            <a:r>
              <a:rPr kumimoji="1" lang="zh-CN" altLang="en-US" dirty="0">
                <a:latin typeface="Times New Roman" charset="0"/>
              </a:rPr>
              <a:t> 个结点，我们看看 </a:t>
            </a:r>
            <a:r>
              <a:rPr kumimoji="1" lang="en-US" altLang="zh-CN" dirty="0">
                <a:latin typeface="Times New Roman" charset="0"/>
              </a:rPr>
              <a:t>counter</a:t>
            </a:r>
            <a:r>
              <a:rPr kumimoji="1" lang="zh-CN" altLang="en-US" dirty="0">
                <a:latin typeface="Times New Roman" charset="0"/>
              </a:rPr>
              <a:t> 数组的第 </a:t>
            </a:r>
            <a:r>
              <a:rPr kumimoji="1" lang="en-US" altLang="zh-CN" dirty="0">
                <a:latin typeface="Times New Roman" charset="0"/>
              </a:rPr>
              <a:t>0</a:t>
            </a:r>
            <a:r>
              <a:rPr kumimoji="1" lang="zh-CN" altLang="en-US" dirty="0">
                <a:latin typeface="Times New Roman" charset="0"/>
              </a:rPr>
              <a:t> 号索引位置，非空，马上进行归并操作，将归并的结果尝试放到 </a:t>
            </a:r>
            <a:r>
              <a:rPr kumimoji="1" lang="en-US" altLang="zh-CN" dirty="0">
                <a:latin typeface="Times New Roman" charset="0"/>
              </a:rPr>
              <a:t>counter</a:t>
            </a:r>
            <a:r>
              <a:rPr kumimoji="1" lang="zh-CN" altLang="en-US" dirty="0">
                <a:latin typeface="Times New Roman" charset="0"/>
              </a:rPr>
              <a:t> 数组的下一格（即 </a:t>
            </a:r>
            <a:r>
              <a:rPr kumimoji="1" lang="en-US" altLang="zh-CN" dirty="0">
                <a:latin typeface="Times New Roman" charset="0"/>
              </a:rPr>
              <a:t>1</a:t>
            </a:r>
            <a:r>
              <a:rPr kumimoji="1" lang="zh-CN" altLang="en-US" dirty="0">
                <a:latin typeface="Times New Roman" charset="0"/>
              </a:rPr>
              <a:t> 号索引位置），因为 </a:t>
            </a:r>
            <a:r>
              <a:rPr kumimoji="1" lang="en-US" altLang="zh-CN" dirty="0">
                <a:latin typeface="Times New Roman" charset="0"/>
              </a:rPr>
              <a:t>1</a:t>
            </a:r>
            <a:r>
              <a:rPr kumimoji="1" lang="zh-CN" altLang="en-US" dirty="0">
                <a:latin typeface="Times New Roman" charset="0"/>
              </a:rPr>
              <a:t> 号索引位置为空，所以可以放下。</a:t>
            </a:r>
            <a:endParaRPr kumimoji="1" lang="en-US" altLang="zh-CN" dirty="0">
              <a:latin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7661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>
              <a:latin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872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0124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>
                <a:latin typeface="Times New Roman" charset="0"/>
              </a:rPr>
              <a:t>取出待排序链表的第 </a:t>
            </a:r>
            <a:r>
              <a:rPr kumimoji="1" lang="en-US" altLang="zh-CN" dirty="0">
                <a:latin typeface="Times New Roman" charset="0"/>
              </a:rPr>
              <a:t>2</a:t>
            </a:r>
            <a:r>
              <a:rPr kumimoji="1" lang="zh-CN" altLang="en-US" dirty="0">
                <a:latin typeface="Times New Roman" charset="0"/>
              </a:rPr>
              <a:t> 个结点，我们看看 </a:t>
            </a:r>
            <a:r>
              <a:rPr kumimoji="1" lang="en-US" altLang="zh-CN" dirty="0">
                <a:latin typeface="Times New Roman" charset="0"/>
              </a:rPr>
              <a:t>counter</a:t>
            </a:r>
            <a:r>
              <a:rPr kumimoji="1" lang="zh-CN" altLang="en-US" dirty="0">
                <a:latin typeface="Times New Roman" charset="0"/>
              </a:rPr>
              <a:t> 数组的第 </a:t>
            </a:r>
            <a:r>
              <a:rPr kumimoji="1" lang="en-US" altLang="zh-CN" dirty="0">
                <a:latin typeface="Times New Roman" charset="0"/>
              </a:rPr>
              <a:t>0</a:t>
            </a:r>
            <a:r>
              <a:rPr kumimoji="1" lang="zh-CN" altLang="en-US" dirty="0">
                <a:latin typeface="Times New Roman" charset="0"/>
              </a:rPr>
              <a:t> 号索引位置，非空，马上进行归并操作，将归并的结果尝试放到 </a:t>
            </a:r>
            <a:r>
              <a:rPr kumimoji="1" lang="en-US" altLang="zh-CN" dirty="0">
                <a:latin typeface="Times New Roman" charset="0"/>
              </a:rPr>
              <a:t>counter</a:t>
            </a:r>
            <a:r>
              <a:rPr kumimoji="1" lang="zh-CN" altLang="en-US" dirty="0">
                <a:latin typeface="Times New Roman" charset="0"/>
              </a:rPr>
              <a:t> 数组的下一格（即 </a:t>
            </a:r>
            <a:r>
              <a:rPr kumimoji="1" lang="en-US" altLang="zh-CN" dirty="0">
                <a:latin typeface="Times New Roman" charset="0"/>
              </a:rPr>
              <a:t>1</a:t>
            </a:r>
            <a:r>
              <a:rPr kumimoji="1" lang="zh-CN" altLang="en-US" dirty="0">
                <a:latin typeface="Times New Roman" charset="0"/>
              </a:rPr>
              <a:t> 号索引位置），因为 </a:t>
            </a:r>
            <a:r>
              <a:rPr kumimoji="1" lang="en-US" altLang="zh-CN" dirty="0">
                <a:latin typeface="Times New Roman" charset="0"/>
              </a:rPr>
              <a:t>1</a:t>
            </a:r>
            <a:r>
              <a:rPr kumimoji="1" lang="zh-CN" altLang="en-US" dirty="0">
                <a:latin typeface="Times New Roman" charset="0"/>
              </a:rPr>
              <a:t> 号索引位置为空，所以可以放下。</a:t>
            </a:r>
            <a:endParaRPr kumimoji="1" lang="en-US" altLang="zh-CN" dirty="0">
              <a:latin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391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>
              <a:latin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042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>
              <a:latin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6719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>
              <a:latin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3827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>
              <a:latin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0562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>
              <a:latin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8365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>
              <a:latin typeface="Times New Roman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09FE2-4DFC-6443-83F4-DD2B50A0B06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0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43591-7DFB-5E42-92F6-171D41446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9B3619-CC5C-DD42-9C52-A666343EB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00405-996E-404C-8D8C-297D1E5C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FEDB-8F9D-1044-827A-A26F5BDE9818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5A4A4E-A4B4-034F-897B-ECCD732D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A931FC-FF28-E84B-89C0-CA1DB154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F5901-4947-3549-AA7A-6D9CF4FC7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2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DE799-CCE1-DF48-955B-B8106853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68E274-87BF-9045-BF6C-BF3657463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1BD6C-1380-B448-8262-344AABAA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FEDB-8F9D-1044-827A-A26F5BDE9818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B4322-838C-4744-AED1-C2B1B1E7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04F95-43DB-ED48-8CC1-3747C73B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F5901-4947-3549-AA7A-6D9CF4FC7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800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C2D5C9-F877-8E48-A41E-7CE122812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CFAA1E-63A5-4642-A5A7-EB3C0EF23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F8EEC-543D-FF42-8C67-1D9BDFAC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FEDB-8F9D-1044-827A-A26F5BDE9818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05376-3198-7046-BF3B-C1B9BB5D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2A5DC-1B04-0E4D-990F-E237F671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F5901-4947-3549-AA7A-6D9CF4FC7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827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39D7F-E0D4-DE41-8EA6-73471B8B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15C15-A4F2-5D42-816A-C04184AE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07CC5-E849-5E49-9EAE-17D42E73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FEDB-8F9D-1044-827A-A26F5BDE9818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DEF8B-D12C-CC4B-9A37-CE4B6BA4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E64B2-9053-E34B-A86A-1016B97D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F5901-4947-3549-AA7A-6D9CF4FC7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28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03A84-E5DF-9F42-8E95-12C46583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34587-DE92-2240-ABF7-3C65C56E6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4C5B6-1A39-3548-B5FF-04BDA5DC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FEDB-8F9D-1044-827A-A26F5BDE9818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344B0-0A02-E449-9891-F0981C07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A7A77-D333-B749-B8C1-ACA1CBB3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F5901-4947-3549-AA7A-6D9CF4FC7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96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5F961-B8DB-214F-BF88-A2333874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AAED6-21AC-1548-A4CF-6F20E2860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C78BDC-01E6-2741-BD14-1BF376A07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CF6DAC-3335-B84A-9CB0-7CD9B67F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FEDB-8F9D-1044-827A-A26F5BDE9818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31D590-63A7-B342-97FD-83061F31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A77E65-B4DC-AB43-A425-8D92DD94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F5901-4947-3549-AA7A-6D9CF4FC7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640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129F2-03BF-9745-9895-82B02968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8F9B56-1C34-8D42-A3C5-767B41783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1102C5-DEBA-0743-B882-C80F5E0EC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E6FFC2-D4E9-CC4E-BC94-D700EEFB4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65F674-E967-DC4F-80D4-E7DAEB5D3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2F02F7-0D0C-5042-B166-A9FD61CD1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FEDB-8F9D-1044-827A-A26F5BDE9818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E135F2-7AA6-7B4F-AF67-EAFB2851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2BB382-4FF5-E54B-9B90-FD096BBA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F5901-4947-3549-AA7A-6D9CF4FC7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097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27974-67F7-C74C-8ED3-2F0CF575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0B089F-479F-D245-8DDF-AA370517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FEDB-8F9D-1044-827A-A26F5BDE9818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F350F-2119-E043-975B-D05AC558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C4CB90-5734-4C44-B312-4F49AD92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F5901-4947-3549-AA7A-6D9CF4FC7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11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4CDF48-ABFC-9341-BB98-67881D9A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FEDB-8F9D-1044-827A-A26F5BDE9818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979FE7-D533-1244-8D39-4F9C1AD4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B97C34-F66E-B84B-89E4-B474E82B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F5901-4947-3549-AA7A-6D9CF4FC7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019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967C9-3274-4F4D-B560-48D697C3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2C83E-BDFA-4444-9652-F8DD25E49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A54A49-ED4B-B440-BF24-A313C41CE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D29DEB-BCB5-FE47-B929-39CE454B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FEDB-8F9D-1044-827A-A26F5BDE9818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7135D8-D6A9-B549-B67C-EBF49991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0999C8-ADF0-B94C-B6D7-DFAE527E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F5901-4947-3549-AA7A-6D9CF4FC7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51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2348D-6604-6A41-9A47-1BA99D34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7C3156-A8D8-B94D-A33C-F888ED814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C18FB-E4AA-6A46-B691-953E4CEB9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A91888-9AB0-F244-B3C5-CFA46B82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FEDB-8F9D-1044-827A-A26F5BDE9818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3BC9C3-6197-A34A-B704-A85AAC02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4CA054-A1DB-2C45-9212-99495EC5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F5901-4947-3549-AA7A-6D9CF4FC7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907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8AA1C-B64D-F74D-B681-08A1A78D4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EB655-E76F-6242-A746-910CE5EDE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8C8D6A-D0C8-D944-A28F-6CBFE8113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DFEDB-8F9D-1044-827A-A26F5BDE9818}" type="datetimeFigureOut">
              <a:rPr kumimoji="1" lang="zh-CN" altLang="en-US" smtClean="0"/>
              <a:t>2019/6/22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4B4A1-C42D-AA4F-9B7D-D8B7543F1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BC733-ACB5-EA4F-A85E-D9CA537CA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F5901-4947-3549-AA7A-6D9CF4FC77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299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7CAC98C-48DF-374F-A2FA-BF1432D2ADA2}"/>
              </a:ext>
            </a:extLst>
          </p:cNvPr>
          <p:cNvSpPr/>
          <p:nvPr/>
        </p:nvSpPr>
        <p:spPr>
          <a:xfrm>
            <a:off x="1225281" y="2165717"/>
            <a:ext cx="9470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latin typeface="SimHei" charset="-122"/>
                <a:ea typeface="SimHei" charset="-122"/>
                <a:cs typeface="SimHei" charset="-122"/>
              </a:rPr>
              <a:t>假设待排序的链表为：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12 -&gt; 10 -&gt; 8 -&gt; 7 -&gt; 6 -&gt; 5 -&gt; 4 -&gt; 3 -&gt; NULL</a:t>
            </a:r>
            <a:r>
              <a:rPr kumimoji="1"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8EDB89-73A5-4D45-822A-62844E08B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54" y="2928022"/>
            <a:ext cx="11048797" cy="512408"/>
          </a:xfrm>
          <a:prstGeom prst="rect">
            <a:avLst/>
          </a:prstGeom>
        </p:spPr>
      </p:pic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899A18F-3048-AD44-9A08-F20F6D6BA053}"/>
              </a:ext>
            </a:extLst>
          </p:cNvPr>
          <p:cNvCxnSpPr>
            <a:cxnSpLocks/>
          </p:cNvCxnSpPr>
          <p:nvPr/>
        </p:nvCxnSpPr>
        <p:spPr>
          <a:xfrm>
            <a:off x="378528" y="938392"/>
            <a:ext cx="10135635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74B5F3F-DDA3-4F48-9B0C-40BEC3D20005}"/>
              </a:ext>
            </a:extLst>
          </p:cNvPr>
          <p:cNvSpPr txBox="1"/>
          <p:nvPr/>
        </p:nvSpPr>
        <p:spPr>
          <a:xfrm flipH="1">
            <a:off x="303673" y="421644"/>
            <a:ext cx="1048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“单链表”自底向上实现“归并排序”题解示意图（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6163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77BE63-1C51-5E4C-ACA7-38AE5F19A32D}"/>
              </a:ext>
            </a:extLst>
          </p:cNvPr>
          <p:cNvSpPr/>
          <p:nvPr/>
        </p:nvSpPr>
        <p:spPr>
          <a:xfrm>
            <a:off x="412374" y="1116578"/>
            <a:ext cx="10685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此时我们发现：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0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 号索引的元素个数超过了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 ，还要尝试往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 号索引位置放，但是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 号索引位置已经有链表存在，还要再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merge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 一下。</a:t>
            </a:r>
            <a:endParaRPr kumimoji="1" lang="en-US" altLang="zh-CN" b="1" dirty="0">
              <a:solidFill>
                <a:srgbClr val="FF0000"/>
              </a:solidFill>
              <a:highlight>
                <a:srgbClr val="FFFF00"/>
              </a:highlight>
              <a:latin typeface="Times New Roman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298EFA-AD84-214D-BD65-121CEDE51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951" y="2259882"/>
            <a:ext cx="5916707" cy="43505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1A229C-D171-924A-95EC-9626D2894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74" y="4654548"/>
            <a:ext cx="3088964" cy="733239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2FD8FCB-77C7-C640-A406-8F363FF24713}"/>
              </a:ext>
            </a:extLst>
          </p:cNvPr>
          <p:cNvCxnSpPr>
            <a:cxnSpLocks/>
          </p:cNvCxnSpPr>
          <p:nvPr/>
        </p:nvCxnSpPr>
        <p:spPr>
          <a:xfrm>
            <a:off x="378528" y="938392"/>
            <a:ext cx="10297092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57F7326-DC81-4E4D-86CE-098A10B24D3E}"/>
              </a:ext>
            </a:extLst>
          </p:cNvPr>
          <p:cNvSpPr txBox="1"/>
          <p:nvPr/>
        </p:nvSpPr>
        <p:spPr>
          <a:xfrm flipH="1">
            <a:off x="303673" y="421644"/>
            <a:ext cx="1048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“单链表”自底向上实现“归并排序”题解示意图（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3836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C2CAC9-F460-C34E-A51D-D770801F6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951" y="2259882"/>
            <a:ext cx="5913718" cy="434832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16558B0-0024-6240-9558-964337CB19F1}"/>
              </a:ext>
            </a:extLst>
          </p:cNvPr>
          <p:cNvSpPr/>
          <p:nvPr/>
        </p:nvSpPr>
        <p:spPr>
          <a:xfrm>
            <a:off x="428810" y="1111641"/>
            <a:ext cx="11655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merge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 以后，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 号索引的元素个数超过了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2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，就得接着往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2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 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号索引位置放。</a:t>
            </a:r>
            <a:r>
              <a:rPr kumimoji="1" lang="zh-CN" altLang="en-US" dirty="0">
                <a:latin typeface="Times New Roman" charset="0"/>
              </a:rPr>
              <a:t>看到这里，你是不是已经发现了规律。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F9E411-6ADA-914F-A279-D9F2F12FB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853" y="5030321"/>
            <a:ext cx="5613400" cy="419100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9752D61-4CB4-6B46-89EC-4D9A7507E24A}"/>
              </a:ext>
            </a:extLst>
          </p:cNvPr>
          <p:cNvCxnSpPr>
            <a:cxnSpLocks/>
          </p:cNvCxnSpPr>
          <p:nvPr/>
        </p:nvCxnSpPr>
        <p:spPr>
          <a:xfrm>
            <a:off x="378528" y="938392"/>
            <a:ext cx="10297092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B15BF2C-E7AB-C34A-B508-91901045244F}"/>
              </a:ext>
            </a:extLst>
          </p:cNvPr>
          <p:cNvSpPr txBox="1"/>
          <p:nvPr/>
        </p:nvSpPr>
        <p:spPr>
          <a:xfrm flipH="1">
            <a:off x="303673" y="421644"/>
            <a:ext cx="1048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“单链表”自底向上实现“归并排序”题解示意图（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3009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1E5A734-E11F-D14F-A3EA-C27766BC4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951" y="2250916"/>
            <a:ext cx="5931648" cy="4361506"/>
          </a:xfrm>
          <a:prstGeom prst="rect">
            <a:avLst/>
          </a:prstGeom>
        </p:spPr>
      </p:pic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44CF03E-EC9B-F04F-AAEE-96F920F1EFB0}"/>
              </a:ext>
            </a:extLst>
          </p:cNvPr>
          <p:cNvCxnSpPr>
            <a:cxnSpLocks/>
          </p:cNvCxnSpPr>
          <p:nvPr/>
        </p:nvCxnSpPr>
        <p:spPr>
          <a:xfrm>
            <a:off x="378528" y="938392"/>
            <a:ext cx="10297092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3B8C47E-30C3-A149-9AAB-D27468B72494}"/>
              </a:ext>
            </a:extLst>
          </p:cNvPr>
          <p:cNvSpPr txBox="1"/>
          <p:nvPr/>
        </p:nvSpPr>
        <p:spPr>
          <a:xfrm flipH="1">
            <a:off x="303673" y="421644"/>
            <a:ext cx="1048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“单链表”自底向上实现“归并排序”题解示意图（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4155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1E5A734-E11F-D14F-A3EA-C27766BC4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951" y="2250916"/>
            <a:ext cx="5931648" cy="436150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6721794-3474-C647-A7DF-8263C58D43B0}"/>
              </a:ext>
            </a:extLst>
          </p:cNvPr>
          <p:cNvSpPr/>
          <p:nvPr/>
        </p:nvSpPr>
        <p:spPr>
          <a:xfrm>
            <a:off x="212236" y="1226147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接下来拿出的是结点 </a:t>
            </a:r>
            <a:r>
              <a:rPr kumimoji="1" lang="en-US" altLang="zh-CN" dirty="0">
                <a:latin typeface="Times New Roman" charset="0"/>
              </a:rPr>
              <a:t>6</a:t>
            </a:r>
            <a:r>
              <a:rPr kumimoji="1" lang="zh-CN" altLang="en-US" dirty="0">
                <a:latin typeface="Times New Roman" charset="0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DEAA47-AA9D-9F45-8546-B14BCBE73BAA}"/>
              </a:ext>
            </a:extLst>
          </p:cNvPr>
          <p:cNvSpPr/>
          <p:nvPr/>
        </p:nvSpPr>
        <p:spPr>
          <a:xfrm>
            <a:off x="212236" y="1684803"/>
            <a:ext cx="1018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结点 </a:t>
            </a:r>
            <a:r>
              <a:rPr kumimoji="1" lang="en-US" altLang="zh-CN" dirty="0">
                <a:latin typeface="Times New Roman" charset="0"/>
              </a:rPr>
              <a:t>6 </a:t>
            </a:r>
            <a:r>
              <a:rPr kumimoji="1" lang="zh-CN" altLang="en-US" dirty="0">
                <a:latin typeface="Times New Roman" charset="0"/>
              </a:rPr>
              <a:t>尝试从 </a:t>
            </a:r>
            <a:r>
              <a:rPr kumimoji="1" lang="en-US" altLang="zh-CN" dirty="0">
                <a:latin typeface="Times New Roman" charset="0"/>
              </a:rPr>
              <a:t>counter </a:t>
            </a:r>
            <a:r>
              <a:rPr kumimoji="1" lang="zh-CN" altLang="en-US" dirty="0">
                <a:latin typeface="Times New Roman" charset="0"/>
              </a:rPr>
              <a:t>数组的第 </a:t>
            </a:r>
            <a:r>
              <a:rPr kumimoji="1" lang="en-US" altLang="zh-CN" dirty="0">
                <a:latin typeface="Times New Roman" charset="0"/>
              </a:rPr>
              <a:t>0 </a:t>
            </a:r>
            <a:r>
              <a:rPr kumimoji="1" lang="zh-CN" altLang="en-US" dirty="0">
                <a:latin typeface="Times New Roman" charset="0"/>
              </a:rPr>
              <a:t>号索引开始放，发现空着，直接放了上去，这一步就这样。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C6FE2B07-7975-4744-9695-5D72290AD438}"/>
              </a:ext>
            </a:extLst>
          </p:cNvPr>
          <p:cNvCxnSpPr>
            <a:cxnSpLocks/>
          </p:cNvCxnSpPr>
          <p:nvPr/>
        </p:nvCxnSpPr>
        <p:spPr>
          <a:xfrm>
            <a:off x="378528" y="938392"/>
            <a:ext cx="10297092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BC93427-BD62-3746-8A2C-3EAF08AB174E}"/>
              </a:ext>
            </a:extLst>
          </p:cNvPr>
          <p:cNvSpPr txBox="1"/>
          <p:nvPr/>
        </p:nvSpPr>
        <p:spPr>
          <a:xfrm flipH="1">
            <a:off x="303673" y="421644"/>
            <a:ext cx="1048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“单链表”自底向上实现“归并排序”题解示意图（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5268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8C94FD8-CF08-9946-9D36-0B532587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951" y="2250916"/>
            <a:ext cx="5949576" cy="4374688"/>
          </a:xfrm>
          <a:prstGeom prst="rect">
            <a:avLst/>
          </a:prstGeom>
        </p:spPr>
      </p:pic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58672F44-79E6-0D42-BA74-B34E1664C99D}"/>
              </a:ext>
            </a:extLst>
          </p:cNvPr>
          <p:cNvCxnSpPr>
            <a:cxnSpLocks/>
          </p:cNvCxnSpPr>
          <p:nvPr/>
        </p:nvCxnSpPr>
        <p:spPr>
          <a:xfrm>
            <a:off x="378528" y="938392"/>
            <a:ext cx="10297092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768B7C6-55EF-D24B-9FAE-1D07749AF71E}"/>
              </a:ext>
            </a:extLst>
          </p:cNvPr>
          <p:cNvSpPr txBox="1"/>
          <p:nvPr/>
        </p:nvSpPr>
        <p:spPr>
          <a:xfrm flipH="1">
            <a:off x="303673" y="421644"/>
            <a:ext cx="1048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“单链表”自底向上实现“归并排序”题解示意图（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69324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167EFDA-4C69-AB43-A907-700B5CFA1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240" y="2250915"/>
            <a:ext cx="6518287" cy="437468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596579A-7007-E141-B567-1BF896477642}"/>
              </a:ext>
            </a:extLst>
          </p:cNvPr>
          <p:cNvSpPr/>
          <p:nvPr/>
        </p:nvSpPr>
        <p:spPr>
          <a:xfrm>
            <a:off x="212235" y="1113519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接下来拿出的是结点 </a:t>
            </a:r>
            <a:r>
              <a:rPr kumimoji="1" lang="en-US" altLang="zh-CN" dirty="0">
                <a:latin typeface="Times New Roman" charset="0"/>
              </a:rPr>
              <a:t>5 </a:t>
            </a:r>
            <a:r>
              <a:rPr kumimoji="1" lang="zh-CN" altLang="en-US" dirty="0">
                <a:latin typeface="Times New Roman" charset="0"/>
              </a:rPr>
              <a:t>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93DF29-8BF2-3C4B-A283-5057963ABA16}"/>
              </a:ext>
            </a:extLst>
          </p:cNvPr>
          <p:cNvSpPr/>
          <p:nvPr/>
        </p:nvSpPr>
        <p:spPr>
          <a:xfrm>
            <a:off x="212235" y="1690477"/>
            <a:ext cx="11472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结点 </a:t>
            </a:r>
            <a:r>
              <a:rPr kumimoji="1" lang="en-US" altLang="zh-CN" dirty="0">
                <a:latin typeface="Times New Roman" charset="0"/>
              </a:rPr>
              <a:t>5 </a:t>
            </a:r>
            <a:r>
              <a:rPr kumimoji="1" lang="zh-CN" altLang="en-US" dirty="0">
                <a:latin typeface="Times New Roman" charset="0"/>
              </a:rPr>
              <a:t>尝试从 </a:t>
            </a:r>
            <a:r>
              <a:rPr kumimoji="1" lang="en-US" altLang="zh-CN" dirty="0">
                <a:latin typeface="Times New Roman" charset="0"/>
              </a:rPr>
              <a:t>counter </a:t>
            </a:r>
            <a:r>
              <a:rPr kumimoji="1" lang="zh-CN" altLang="en-US" dirty="0">
                <a:latin typeface="Times New Roman" charset="0"/>
              </a:rPr>
              <a:t>数组的第 </a:t>
            </a:r>
            <a:r>
              <a:rPr kumimoji="1" lang="en-US" altLang="zh-CN" dirty="0">
                <a:latin typeface="Times New Roman" charset="0"/>
              </a:rPr>
              <a:t>0 </a:t>
            </a:r>
            <a:r>
              <a:rPr kumimoji="1" lang="zh-CN" altLang="en-US" dirty="0">
                <a:latin typeface="Times New Roman" charset="0"/>
              </a:rPr>
              <a:t>号索引开始放，发现有结点 </a:t>
            </a:r>
            <a:r>
              <a:rPr kumimoji="1" lang="en-US" altLang="zh-CN" dirty="0">
                <a:latin typeface="Times New Roman" charset="0"/>
              </a:rPr>
              <a:t>6</a:t>
            </a:r>
            <a:r>
              <a:rPr kumimoji="1" lang="zh-CN" altLang="en-US" dirty="0">
                <a:latin typeface="Times New Roman" charset="0"/>
              </a:rPr>
              <a:t> 占用着，于是做一次 </a:t>
            </a:r>
            <a:r>
              <a:rPr kumimoji="1" lang="en-US" altLang="zh-CN" dirty="0">
                <a:latin typeface="Times New Roman" charset="0"/>
              </a:rPr>
              <a:t>merge </a:t>
            </a:r>
            <a:r>
              <a:rPr kumimoji="1" lang="zh-CN" altLang="en-US" dirty="0">
                <a:latin typeface="Times New Roman" charset="0"/>
              </a:rPr>
              <a:t>操作。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70AA24-B594-014F-8C47-C7919CA34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240" y="4228709"/>
            <a:ext cx="1879600" cy="419100"/>
          </a:xfrm>
          <a:prstGeom prst="rect">
            <a:avLst/>
          </a:prstGeom>
        </p:spPr>
      </p:pic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8EFF2B8-D83F-4648-BB69-28928B548E1D}"/>
              </a:ext>
            </a:extLst>
          </p:cNvPr>
          <p:cNvCxnSpPr>
            <a:cxnSpLocks/>
          </p:cNvCxnSpPr>
          <p:nvPr/>
        </p:nvCxnSpPr>
        <p:spPr>
          <a:xfrm>
            <a:off x="378528" y="938392"/>
            <a:ext cx="10297092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89065B8-D485-3F4B-85F2-D46439FA8903}"/>
              </a:ext>
            </a:extLst>
          </p:cNvPr>
          <p:cNvSpPr txBox="1"/>
          <p:nvPr/>
        </p:nvSpPr>
        <p:spPr>
          <a:xfrm flipH="1">
            <a:off x="303673" y="421644"/>
            <a:ext cx="1048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“单链表”自底向上实现“归并排序”题解示意图（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40196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93203AF-F485-384D-9573-B64C5D765DBA}"/>
              </a:ext>
            </a:extLst>
          </p:cNvPr>
          <p:cNvSpPr/>
          <p:nvPr/>
        </p:nvSpPr>
        <p:spPr>
          <a:xfrm>
            <a:off x="212233" y="1330660"/>
            <a:ext cx="11789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dirty="0">
                <a:solidFill>
                  <a:prstClr val="black"/>
                </a:solidFill>
                <a:latin typeface="Times New Roman" charset="0"/>
              </a:rPr>
              <a:t>merge </a:t>
            </a:r>
            <a:r>
              <a:rPr kumimoji="1" lang="zh-CN" altLang="en-US" dirty="0">
                <a:solidFill>
                  <a:prstClr val="black"/>
                </a:solidFill>
                <a:latin typeface="Times New Roman" charset="0"/>
              </a:rPr>
              <a:t>以后，</a:t>
            </a:r>
            <a:r>
              <a:rPr kumimoji="1" lang="zh-CN" altLang="en-US" dirty="0">
                <a:latin typeface="Times New Roman" charset="0"/>
              </a:rPr>
              <a:t>此时第 </a:t>
            </a:r>
            <a:r>
              <a:rPr kumimoji="1" lang="en-US" altLang="zh-CN" dirty="0">
                <a:latin typeface="Times New Roman" charset="0"/>
              </a:rPr>
              <a:t>0</a:t>
            </a:r>
            <a:r>
              <a:rPr kumimoji="1" lang="zh-CN" altLang="en-US" dirty="0">
                <a:latin typeface="Times New Roman" charset="0"/>
              </a:rPr>
              <a:t> 号索引已经存放了两个链表结点，超过了 </a:t>
            </a:r>
            <a:r>
              <a:rPr kumimoji="1" lang="en-US" altLang="zh-CN" dirty="0">
                <a:latin typeface="Times New Roman" charset="0"/>
              </a:rPr>
              <a:t>counter</a:t>
            </a:r>
            <a:r>
              <a:rPr kumimoji="1" lang="zh-CN" altLang="en-US" dirty="0">
                <a:latin typeface="Times New Roman" charset="0"/>
              </a:rPr>
              <a:t> 数组上的数字 </a:t>
            </a:r>
            <a:r>
              <a:rPr kumimoji="1" lang="en-US" altLang="zh-CN" dirty="0">
                <a:latin typeface="Times New Roman" charset="0"/>
              </a:rPr>
              <a:t>1</a:t>
            </a:r>
            <a:r>
              <a:rPr kumimoji="1" lang="zh-CN" altLang="en-US" dirty="0">
                <a:latin typeface="Times New Roman" charset="0"/>
              </a:rPr>
              <a:t> ，</a:t>
            </a:r>
            <a:r>
              <a:rPr kumimoji="1" lang="zh-CN" altLang="en-US" dirty="0">
                <a:solidFill>
                  <a:prstClr val="black"/>
                </a:solidFill>
                <a:latin typeface="Times New Roman" charset="0"/>
              </a:rPr>
              <a:t>此时就不能呆在原来的地方了，我们要把 </a:t>
            </a:r>
            <a:r>
              <a:rPr kumimoji="1" lang="en-US" altLang="zh-CN" dirty="0">
                <a:solidFill>
                  <a:prstClr val="black"/>
                </a:solidFill>
                <a:latin typeface="Times New Roman" charset="0"/>
              </a:rPr>
              <a:t>merge </a:t>
            </a:r>
            <a:r>
              <a:rPr kumimoji="1" lang="zh-CN" altLang="en-US" dirty="0">
                <a:solidFill>
                  <a:prstClr val="black"/>
                </a:solidFill>
                <a:latin typeface="Times New Roman" charset="0"/>
              </a:rPr>
              <a:t>以后的结点尝试后移一格，后一个是空的，直接放上去就好了。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E21CE9-791A-2441-B695-F1CBCA7F0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950" y="2232985"/>
            <a:ext cx="5967507" cy="43878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472827-22BD-7848-A3BC-1161079AD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197" y="3829050"/>
            <a:ext cx="3390900" cy="419100"/>
          </a:xfrm>
          <a:prstGeom prst="rect">
            <a:avLst/>
          </a:prstGeom>
        </p:spPr>
      </p:pic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F439CDB-6716-D144-A195-F2C33BAF844D}"/>
              </a:ext>
            </a:extLst>
          </p:cNvPr>
          <p:cNvCxnSpPr>
            <a:cxnSpLocks/>
          </p:cNvCxnSpPr>
          <p:nvPr/>
        </p:nvCxnSpPr>
        <p:spPr>
          <a:xfrm>
            <a:off x="378528" y="938392"/>
            <a:ext cx="10297092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034B2E6-C5FF-184C-BA4A-0E90B5404805}"/>
              </a:ext>
            </a:extLst>
          </p:cNvPr>
          <p:cNvSpPr txBox="1"/>
          <p:nvPr/>
        </p:nvSpPr>
        <p:spPr>
          <a:xfrm flipH="1">
            <a:off x="303673" y="421644"/>
            <a:ext cx="1048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“单链表”自底向上实现“归并排序”题解示意图（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9547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B401FF-679B-B84C-BCDE-964287737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950" y="2232985"/>
            <a:ext cx="5967508" cy="4387873"/>
          </a:xfrm>
          <a:prstGeom prst="rect">
            <a:avLst/>
          </a:prstGeom>
        </p:spPr>
      </p:pic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5FA25FB-1E9B-DC4F-9F2E-54E2815C1EBD}"/>
              </a:ext>
            </a:extLst>
          </p:cNvPr>
          <p:cNvCxnSpPr>
            <a:cxnSpLocks/>
          </p:cNvCxnSpPr>
          <p:nvPr/>
        </p:nvCxnSpPr>
        <p:spPr>
          <a:xfrm>
            <a:off x="378528" y="938392"/>
            <a:ext cx="10297092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3A7EC49-DC2C-034D-AD13-99873EB4E20F}"/>
              </a:ext>
            </a:extLst>
          </p:cNvPr>
          <p:cNvSpPr txBox="1"/>
          <p:nvPr/>
        </p:nvSpPr>
        <p:spPr>
          <a:xfrm flipH="1">
            <a:off x="303673" y="421644"/>
            <a:ext cx="1048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“单链表”自底向上实现“归并排序”题解示意图（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17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13317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C0F9564-21AE-094F-92E6-402C5D5B0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984" y="2232985"/>
            <a:ext cx="5970149" cy="438981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466D88A-F1BB-CD4A-AAB9-3AE54DA48466}"/>
              </a:ext>
            </a:extLst>
          </p:cNvPr>
          <p:cNvSpPr/>
          <p:nvPr/>
        </p:nvSpPr>
        <p:spPr>
          <a:xfrm>
            <a:off x="319812" y="1256465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接下来拿出的是结点 </a:t>
            </a:r>
            <a:r>
              <a:rPr kumimoji="1" lang="en-US" altLang="zh-CN" dirty="0">
                <a:latin typeface="Times New Roman" charset="0"/>
              </a:rPr>
              <a:t>4</a:t>
            </a:r>
            <a:r>
              <a:rPr kumimoji="1" lang="zh-CN" altLang="en-US" dirty="0">
                <a:latin typeface="Times New Roman" charset="0"/>
              </a:rPr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143B69-6C71-1042-9C8F-3480F6CC0BE6}"/>
              </a:ext>
            </a:extLst>
          </p:cNvPr>
          <p:cNvSpPr/>
          <p:nvPr/>
        </p:nvSpPr>
        <p:spPr>
          <a:xfrm>
            <a:off x="319812" y="1726365"/>
            <a:ext cx="1018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结点 </a:t>
            </a:r>
            <a:r>
              <a:rPr kumimoji="1" lang="en-US" altLang="zh-CN" dirty="0">
                <a:latin typeface="Times New Roman" charset="0"/>
              </a:rPr>
              <a:t>4 </a:t>
            </a:r>
            <a:r>
              <a:rPr kumimoji="1" lang="zh-CN" altLang="en-US" dirty="0">
                <a:latin typeface="Times New Roman" charset="0"/>
              </a:rPr>
              <a:t>尝试从 </a:t>
            </a:r>
            <a:r>
              <a:rPr kumimoji="1" lang="en-US" altLang="zh-CN" dirty="0">
                <a:latin typeface="Times New Roman" charset="0"/>
              </a:rPr>
              <a:t>counter </a:t>
            </a:r>
            <a:r>
              <a:rPr kumimoji="1" lang="zh-CN" altLang="en-US" dirty="0">
                <a:latin typeface="Times New Roman" charset="0"/>
              </a:rPr>
              <a:t>数组的第 </a:t>
            </a:r>
            <a:r>
              <a:rPr kumimoji="1" lang="en-US" altLang="zh-CN" dirty="0">
                <a:latin typeface="Times New Roman" charset="0"/>
              </a:rPr>
              <a:t>0 </a:t>
            </a:r>
            <a:r>
              <a:rPr kumimoji="1" lang="zh-CN" altLang="en-US" dirty="0">
                <a:latin typeface="Times New Roman" charset="0"/>
              </a:rPr>
              <a:t>号索引开始放，发现空着，直接放了上去，这一步就这样。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244669D0-25C4-0A4D-9FB8-2488D760A2EC}"/>
              </a:ext>
            </a:extLst>
          </p:cNvPr>
          <p:cNvCxnSpPr>
            <a:cxnSpLocks/>
          </p:cNvCxnSpPr>
          <p:nvPr/>
        </p:nvCxnSpPr>
        <p:spPr>
          <a:xfrm>
            <a:off x="378528" y="938392"/>
            <a:ext cx="10297092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D580221-DBFE-D748-8B50-940BD9E90724}"/>
              </a:ext>
            </a:extLst>
          </p:cNvPr>
          <p:cNvSpPr txBox="1"/>
          <p:nvPr/>
        </p:nvSpPr>
        <p:spPr>
          <a:xfrm flipH="1">
            <a:off x="303673" y="421644"/>
            <a:ext cx="1048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“单链表”自底向上实现“归并排序”题解示意图（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76325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8E8E4ED-77D5-0049-902C-D1A08D996981}"/>
              </a:ext>
            </a:extLst>
          </p:cNvPr>
          <p:cNvSpPr/>
          <p:nvPr/>
        </p:nvSpPr>
        <p:spPr>
          <a:xfrm>
            <a:off x="212236" y="1643021"/>
            <a:ext cx="5913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接下来拿出的是结点 </a:t>
            </a:r>
            <a:r>
              <a:rPr kumimoji="1" lang="en-US" altLang="zh-CN" dirty="0">
                <a:latin typeface="Times New Roman" charset="0"/>
              </a:rPr>
              <a:t>3</a:t>
            </a:r>
            <a:r>
              <a:rPr kumimoji="1" lang="zh-CN" altLang="en-US" dirty="0">
                <a:latin typeface="Times New Roman" charset="0"/>
              </a:rPr>
              <a:t>，此时单链表中的结点全部用完。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7D0CA7-8CE5-0146-88AF-406DFB07E35B}"/>
              </a:ext>
            </a:extLst>
          </p:cNvPr>
          <p:cNvSpPr/>
          <p:nvPr/>
        </p:nvSpPr>
        <p:spPr>
          <a:xfrm>
            <a:off x="212236" y="2243172"/>
            <a:ext cx="1172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zh-CN" altLang="en-US" dirty="0">
                <a:solidFill>
                  <a:prstClr val="black"/>
                </a:solidFill>
                <a:latin typeface="Times New Roman" charset="0"/>
              </a:rPr>
              <a:t>结点 </a:t>
            </a:r>
            <a:r>
              <a:rPr kumimoji="1" lang="en-US" altLang="zh-CN" dirty="0">
                <a:solidFill>
                  <a:prstClr val="black"/>
                </a:solidFill>
                <a:latin typeface="Times New Roman" charset="0"/>
              </a:rPr>
              <a:t>3 </a:t>
            </a:r>
            <a:r>
              <a:rPr kumimoji="1" lang="zh-CN" altLang="en-US" dirty="0">
                <a:solidFill>
                  <a:prstClr val="black"/>
                </a:solidFill>
                <a:latin typeface="Times New Roman" charset="0"/>
              </a:rPr>
              <a:t>尝试在 </a:t>
            </a:r>
            <a:r>
              <a:rPr kumimoji="1" lang="en-US" altLang="zh-CN" dirty="0">
                <a:solidFill>
                  <a:prstClr val="black"/>
                </a:solidFill>
                <a:latin typeface="Times New Roman" charset="0"/>
              </a:rPr>
              <a:t>counter </a:t>
            </a:r>
            <a:r>
              <a:rPr kumimoji="1" lang="zh-CN" altLang="en-US" dirty="0">
                <a:solidFill>
                  <a:prstClr val="black"/>
                </a:solidFill>
                <a:latin typeface="Times New Roman" charset="0"/>
              </a:rPr>
              <a:t>数组的 </a:t>
            </a:r>
            <a:r>
              <a:rPr kumimoji="1" lang="en-US" altLang="zh-CN" dirty="0">
                <a:solidFill>
                  <a:prstClr val="black"/>
                </a:solidFill>
                <a:latin typeface="Times New Roman" charset="0"/>
              </a:rPr>
              <a:t>0 </a:t>
            </a:r>
            <a:r>
              <a:rPr kumimoji="1" lang="zh-CN" altLang="en-US" dirty="0">
                <a:solidFill>
                  <a:prstClr val="black"/>
                </a:solidFill>
                <a:latin typeface="Times New Roman" charset="0"/>
              </a:rPr>
              <a:t>号索引位置，发现有 </a:t>
            </a:r>
            <a:r>
              <a:rPr kumimoji="1" lang="en-US" altLang="zh-CN" dirty="0">
                <a:solidFill>
                  <a:prstClr val="black"/>
                </a:solidFill>
                <a:latin typeface="Times New Roman" charset="0"/>
              </a:rPr>
              <a:t>0</a:t>
            </a:r>
            <a:r>
              <a:rPr kumimoji="1" lang="zh-CN" altLang="en-US" dirty="0">
                <a:solidFill>
                  <a:prstClr val="black"/>
                </a:solidFill>
                <a:latin typeface="Times New Roman" charset="0"/>
              </a:rPr>
              <a:t> 号索引位置有链表占着，因此需要和这个链表 </a:t>
            </a:r>
            <a:r>
              <a:rPr kumimoji="1" lang="en-US" altLang="zh-CN" dirty="0">
                <a:solidFill>
                  <a:prstClr val="black"/>
                </a:solidFill>
                <a:latin typeface="Times New Roman" charset="0"/>
              </a:rPr>
              <a:t>merge </a:t>
            </a:r>
            <a:r>
              <a:rPr kumimoji="1" lang="zh-CN" altLang="en-US" dirty="0">
                <a:solidFill>
                  <a:prstClr val="black"/>
                </a:solidFill>
                <a:latin typeface="Times New Roman" charset="0"/>
              </a:rPr>
              <a:t>一下。</a:t>
            </a:r>
            <a:endParaRPr kumimoji="1" lang="en-US" altLang="zh-CN" dirty="0">
              <a:solidFill>
                <a:prstClr val="black"/>
              </a:solidFill>
              <a:latin typeface="Times New Roman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9D9A20-1B54-F741-AB96-0A8DCD074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356" y="3389440"/>
            <a:ext cx="4831356" cy="32354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0F72DC-245D-BD45-9ED2-B2AFD2B50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898" y="3973830"/>
            <a:ext cx="2528916" cy="563880"/>
          </a:xfrm>
          <a:prstGeom prst="rect">
            <a:avLst/>
          </a:prstGeom>
        </p:spPr>
      </p:pic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E56BFB72-0226-CE4D-BDF3-2A2A2203C7AD}"/>
              </a:ext>
            </a:extLst>
          </p:cNvPr>
          <p:cNvCxnSpPr>
            <a:cxnSpLocks/>
          </p:cNvCxnSpPr>
          <p:nvPr/>
        </p:nvCxnSpPr>
        <p:spPr>
          <a:xfrm>
            <a:off x="378528" y="938392"/>
            <a:ext cx="10297092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3E96EDA-626A-E448-9A12-690045F398DD}"/>
              </a:ext>
            </a:extLst>
          </p:cNvPr>
          <p:cNvSpPr txBox="1"/>
          <p:nvPr/>
        </p:nvSpPr>
        <p:spPr>
          <a:xfrm flipH="1">
            <a:off x="303673" y="421644"/>
            <a:ext cx="1048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“单链表”自底向上实现“归并排序”题解示意图（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6396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481F086-87C5-F94F-8BF5-5C4EA5B84CE7}"/>
              </a:ext>
            </a:extLst>
          </p:cNvPr>
          <p:cNvSpPr/>
          <p:nvPr/>
        </p:nvSpPr>
        <p:spPr>
          <a:xfrm>
            <a:off x="1194866" y="4577202"/>
            <a:ext cx="106564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latin typeface="Times New Roman" charset="0"/>
              </a:rPr>
              <a:t>在排序的过程中，使用一个 </a:t>
            </a:r>
            <a:r>
              <a:rPr lang="en-US" altLang="zh-CN" dirty="0">
                <a:latin typeface="Times New Roman" charset="0"/>
              </a:rPr>
              <a:t>counter </a:t>
            </a:r>
            <a:r>
              <a:rPr lang="zh-CN" altLang="en-US" dirty="0">
                <a:latin typeface="Times New Roman" charset="0"/>
              </a:rPr>
              <a:t>数组。</a:t>
            </a:r>
            <a:endParaRPr lang="en-US" altLang="zh-CN" dirty="0">
              <a:latin typeface="Times New Roman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latin typeface="Times New Roman" charset="0"/>
              </a:rPr>
              <a:t>数组中的数字表示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当前可以放置的链表结点数量的最大值，它是首项为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 ，公比为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 的等比数列</a:t>
            </a:r>
            <a:r>
              <a:rPr lang="zh-CN" altLang="en-US" dirty="0">
                <a:latin typeface="Times New Roman" charset="0"/>
              </a:rPr>
              <a:t>。</a:t>
            </a:r>
            <a:endParaRPr lang="en-US" altLang="zh-CN" dirty="0">
              <a:latin typeface="Times New Roman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latin typeface="Times New Roman" charset="0"/>
              </a:rPr>
              <a:t>后面我们会看到，在实际的编码中，我们并不用去判断链表的结点的个数。</a:t>
            </a:r>
            <a:endParaRPr kumimoji="1" lang="zh-CN" altLang="en-US" dirty="0">
              <a:latin typeface="Times New Roman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40254E-FF6D-1D43-858B-187C0EFD2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91" y="2887905"/>
            <a:ext cx="8682298" cy="146983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3876F6B-9E87-4346-8490-B293647CDF80}"/>
              </a:ext>
            </a:extLst>
          </p:cNvPr>
          <p:cNvSpPr/>
          <p:nvPr/>
        </p:nvSpPr>
        <p:spPr>
          <a:xfrm>
            <a:off x="2843043" y="2342050"/>
            <a:ext cx="8571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数组中的数字 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4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8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16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表示当前可以放置的链表结点数量的最大值。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E91F11-805E-DC47-8B4D-32FACAA4164D}"/>
              </a:ext>
            </a:extLst>
          </p:cNvPr>
          <p:cNvSpPr/>
          <p:nvPr/>
        </p:nvSpPr>
        <p:spPr>
          <a:xfrm>
            <a:off x="1937609" y="3921202"/>
            <a:ext cx="1346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数组的索引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F62B634B-C403-C740-897E-1043E3C673DD}"/>
              </a:ext>
            </a:extLst>
          </p:cNvPr>
          <p:cNvCxnSpPr>
            <a:cxnSpLocks/>
          </p:cNvCxnSpPr>
          <p:nvPr/>
        </p:nvCxnSpPr>
        <p:spPr>
          <a:xfrm>
            <a:off x="378528" y="938392"/>
            <a:ext cx="10135635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650D021-AE2D-2348-8BD5-3F99F875B85B}"/>
              </a:ext>
            </a:extLst>
          </p:cNvPr>
          <p:cNvSpPr txBox="1"/>
          <p:nvPr/>
        </p:nvSpPr>
        <p:spPr>
          <a:xfrm flipH="1">
            <a:off x="303673" y="421644"/>
            <a:ext cx="1048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“单链表”自底向上实现“归并排序”题解示意图（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68947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826DA87-3DF3-A64E-BBDE-4783EDE0CAAB}"/>
              </a:ext>
            </a:extLst>
          </p:cNvPr>
          <p:cNvSpPr/>
          <p:nvPr/>
        </p:nvSpPr>
        <p:spPr>
          <a:xfrm>
            <a:off x="308606" y="1068293"/>
            <a:ext cx="11478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此时发现 </a:t>
            </a:r>
            <a:r>
              <a:rPr kumimoji="1" lang="en-US" altLang="zh-CN" dirty="0">
                <a:latin typeface="Times New Roman" charset="0"/>
              </a:rPr>
              <a:t>0</a:t>
            </a:r>
            <a:r>
              <a:rPr kumimoji="1" lang="zh-CN" altLang="en-US" dirty="0">
                <a:latin typeface="Times New Roman" charset="0"/>
              </a:rPr>
              <a:t> 号索引的元素个数超过了 </a:t>
            </a:r>
            <a:r>
              <a:rPr kumimoji="1" lang="en-US" altLang="zh-CN" dirty="0">
                <a:latin typeface="Times New Roman" charset="0"/>
              </a:rPr>
              <a:t>1</a:t>
            </a:r>
            <a:r>
              <a:rPr kumimoji="1" lang="zh-CN" altLang="en-US" dirty="0">
                <a:latin typeface="Times New Roman" charset="0"/>
              </a:rPr>
              <a:t> ，就要 </a:t>
            </a:r>
            <a:r>
              <a:rPr kumimoji="1" lang="en-US" altLang="zh-CN" dirty="0">
                <a:latin typeface="Times New Roman" charset="0"/>
              </a:rPr>
              <a:t>merge</a:t>
            </a:r>
            <a:r>
              <a:rPr kumimoji="1" lang="zh-CN" altLang="en-US" dirty="0">
                <a:latin typeface="Times New Roman" charset="0"/>
              </a:rPr>
              <a:t> 以后尝试往 </a:t>
            </a:r>
            <a:r>
              <a:rPr kumimoji="1" lang="en-US" altLang="zh-CN" dirty="0">
                <a:latin typeface="Times New Roman" charset="0"/>
              </a:rPr>
              <a:t>1</a:t>
            </a:r>
            <a:r>
              <a:rPr kumimoji="1" lang="zh-CN" altLang="en-US" dirty="0">
                <a:latin typeface="Times New Roman" charset="0"/>
              </a:rPr>
              <a:t> 号索引位置放，发现 </a:t>
            </a:r>
            <a:r>
              <a:rPr kumimoji="1" lang="en-US" altLang="zh-CN" dirty="0">
                <a:latin typeface="Times New Roman" charset="0"/>
              </a:rPr>
              <a:t>1</a:t>
            </a:r>
            <a:r>
              <a:rPr kumimoji="1" lang="zh-CN" altLang="en-US" dirty="0">
                <a:latin typeface="Times New Roman" charset="0"/>
              </a:rPr>
              <a:t> 号索引位置有链表占着，因此需要和这个链表 </a:t>
            </a:r>
            <a:r>
              <a:rPr kumimoji="1" lang="en-US" altLang="zh-CN" dirty="0">
                <a:latin typeface="Times New Roman" charset="0"/>
              </a:rPr>
              <a:t>merge</a:t>
            </a:r>
            <a:r>
              <a:rPr kumimoji="1" lang="zh-CN" altLang="en-US" dirty="0">
                <a:latin typeface="Times New Roman" charset="0"/>
              </a:rPr>
              <a:t>。</a:t>
            </a:r>
            <a:endParaRPr kumimoji="1" lang="en-US" altLang="zh-CN" dirty="0">
              <a:latin typeface="Times New Roman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117B13-14CB-044F-B8D4-7117F4461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612" y="3389440"/>
            <a:ext cx="4241100" cy="323547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9ACB55C-3ABC-2047-81E2-4E490935A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60" y="3916680"/>
            <a:ext cx="3365500" cy="419100"/>
          </a:xfrm>
          <a:prstGeom prst="rect">
            <a:avLst/>
          </a:prstGeom>
        </p:spPr>
      </p:pic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888C1FB-AA9F-A247-9901-ACD079CA91C5}"/>
              </a:ext>
            </a:extLst>
          </p:cNvPr>
          <p:cNvCxnSpPr>
            <a:cxnSpLocks/>
          </p:cNvCxnSpPr>
          <p:nvPr/>
        </p:nvCxnSpPr>
        <p:spPr>
          <a:xfrm>
            <a:off x="378528" y="938392"/>
            <a:ext cx="10297092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CD64F3-FA6B-EC42-880F-BA11A2C0D0BC}"/>
              </a:ext>
            </a:extLst>
          </p:cNvPr>
          <p:cNvSpPr txBox="1"/>
          <p:nvPr/>
        </p:nvSpPr>
        <p:spPr>
          <a:xfrm flipH="1">
            <a:off x="303673" y="421644"/>
            <a:ext cx="1048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“单链表”自底向上实现“归并排序”题解示意图（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24141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BB729E-4060-A44E-9D71-3138DDC88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612" y="3389440"/>
            <a:ext cx="4241099" cy="323547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F5FCD5C-6EF4-9641-8330-E5659503D7BE}"/>
              </a:ext>
            </a:extLst>
          </p:cNvPr>
          <p:cNvSpPr/>
          <p:nvPr/>
        </p:nvSpPr>
        <p:spPr>
          <a:xfrm>
            <a:off x="531612" y="1942831"/>
            <a:ext cx="113670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prstClr val="black"/>
                </a:solidFill>
                <a:latin typeface="Times New Roman" charset="0"/>
              </a:rPr>
              <a:t>merge</a:t>
            </a:r>
            <a:r>
              <a:rPr kumimoji="1" lang="zh-CN" altLang="en-US" dirty="0">
                <a:solidFill>
                  <a:prstClr val="black"/>
                </a:solidFill>
                <a:latin typeface="Times New Roman" charset="0"/>
              </a:rPr>
              <a:t> 以后发现 </a:t>
            </a:r>
            <a:r>
              <a:rPr kumimoji="1" lang="en-US" altLang="zh-CN" dirty="0">
                <a:solidFill>
                  <a:prstClr val="black"/>
                </a:solidFill>
                <a:latin typeface="Times New Roman" charset="0"/>
              </a:rPr>
              <a:t>1</a:t>
            </a:r>
            <a:r>
              <a:rPr kumimoji="1" lang="zh-CN" altLang="en-US" dirty="0">
                <a:solidFill>
                  <a:prstClr val="black"/>
                </a:solidFill>
                <a:latin typeface="Times New Roman" charset="0"/>
              </a:rPr>
              <a:t> 号索引的元素个数超过了 </a:t>
            </a:r>
            <a:r>
              <a:rPr kumimoji="1" lang="en-US" altLang="zh-CN" dirty="0">
                <a:solidFill>
                  <a:prstClr val="black"/>
                </a:solidFill>
                <a:latin typeface="Times New Roman" charset="0"/>
              </a:rPr>
              <a:t>2</a:t>
            </a:r>
            <a:r>
              <a:rPr kumimoji="1" lang="zh-CN" altLang="en-US" dirty="0">
                <a:solidFill>
                  <a:prstClr val="black"/>
                </a:solidFill>
                <a:latin typeface="Times New Roman" charset="0"/>
              </a:rPr>
              <a:t>，就得接着尝试往 </a:t>
            </a:r>
            <a:r>
              <a:rPr kumimoji="1" lang="en-US" altLang="zh-CN" dirty="0">
                <a:solidFill>
                  <a:prstClr val="black"/>
                </a:solidFill>
                <a:latin typeface="Times New Roman" charset="0"/>
              </a:rPr>
              <a:t>2</a:t>
            </a:r>
            <a:r>
              <a:rPr kumimoji="1" lang="zh-CN" altLang="en-US" dirty="0">
                <a:solidFill>
                  <a:prstClr val="black"/>
                </a:solidFill>
                <a:latin typeface="Times New Roman" charset="0"/>
              </a:rPr>
              <a:t> 号索引位置放。</a:t>
            </a:r>
            <a:r>
              <a:rPr kumimoji="1" lang="zh-CN" altLang="en-US" dirty="0">
                <a:latin typeface="Times New Roman" charset="0"/>
              </a:rPr>
              <a:t>发现 </a:t>
            </a:r>
            <a:r>
              <a:rPr kumimoji="1" lang="en-US" altLang="zh-CN" dirty="0">
                <a:latin typeface="Times New Roman" charset="0"/>
              </a:rPr>
              <a:t>2</a:t>
            </a:r>
            <a:r>
              <a:rPr kumimoji="1" lang="zh-CN" altLang="en-US" dirty="0">
                <a:latin typeface="Times New Roman" charset="0"/>
              </a:rPr>
              <a:t> 号索引位置有链表占着，还得和这个链表 </a:t>
            </a:r>
            <a:r>
              <a:rPr kumimoji="1" lang="en-US" altLang="zh-CN" dirty="0">
                <a:latin typeface="Times New Roman" charset="0"/>
              </a:rPr>
              <a:t>merge </a:t>
            </a:r>
            <a:r>
              <a:rPr kumimoji="1" lang="zh-CN" altLang="en-US" dirty="0">
                <a:latin typeface="Times New Roman" charset="0"/>
              </a:rPr>
              <a:t>。</a:t>
            </a:r>
            <a:r>
              <a:rPr kumimoji="1" lang="en-US" altLang="zh-CN" dirty="0">
                <a:latin typeface="Times New Roman" charset="0"/>
              </a:rPr>
              <a:t>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C34B9F-5FB6-944A-92C6-E2CCAD289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240" y="2501620"/>
            <a:ext cx="5427834" cy="675919"/>
          </a:xfrm>
          <a:prstGeom prst="rect">
            <a:avLst/>
          </a:prstGeom>
        </p:spPr>
      </p:pic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5D4AFE5-D688-EE46-84B5-F537A043FD7A}"/>
              </a:ext>
            </a:extLst>
          </p:cNvPr>
          <p:cNvCxnSpPr>
            <a:cxnSpLocks/>
          </p:cNvCxnSpPr>
          <p:nvPr/>
        </p:nvCxnSpPr>
        <p:spPr>
          <a:xfrm>
            <a:off x="378528" y="938392"/>
            <a:ext cx="10297092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2FFE3A8-30E0-774F-B630-D40A3AD1F80F}"/>
              </a:ext>
            </a:extLst>
          </p:cNvPr>
          <p:cNvSpPr txBox="1"/>
          <p:nvPr/>
        </p:nvSpPr>
        <p:spPr>
          <a:xfrm flipH="1">
            <a:off x="303673" y="421644"/>
            <a:ext cx="1048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“单链表”自底向上实现“归并排序”题解示意图（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78359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FDD810E-CA6F-8B4B-A70B-7C6993559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612" y="1093153"/>
            <a:ext cx="4241749" cy="553176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F5FCD5C-6EF4-9641-8330-E5659503D7BE}"/>
              </a:ext>
            </a:extLst>
          </p:cNvPr>
          <p:cNvSpPr/>
          <p:nvPr/>
        </p:nvSpPr>
        <p:spPr>
          <a:xfrm>
            <a:off x="325872" y="2105174"/>
            <a:ext cx="4520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Times New Roman" charset="0"/>
              </a:rPr>
              <a:t>merge</a:t>
            </a:r>
            <a:r>
              <a:rPr kumimoji="1" lang="zh-CN" altLang="en-US" dirty="0">
                <a:latin typeface="Times New Roman" charset="0"/>
              </a:rPr>
              <a:t> 以后，</a:t>
            </a:r>
            <a:r>
              <a:rPr kumimoji="1" lang="en-US" altLang="zh-CN" dirty="0">
                <a:latin typeface="Times New Roman" charset="0"/>
              </a:rPr>
              <a:t>2</a:t>
            </a:r>
            <a:r>
              <a:rPr kumimoji="1" lang="zh-CN" altLang="en-US" dirty="0">
                <a:latin typeface="Times New Roman" charset="0"/>
              </a:rPr>
              <a:t> 号索引的元素个数超过了 </a:t>
            </a:r>
            <a:r>
              <a:rPr kumimoji="1" lang="en-US" altLang="zh-CN" dirty="0">
                <a:latin typeface="Times New Roman" charset="0"/>
              </a:rPr>
              <a:t>4</a:t>
            </a:r>
            <a:r>
              <a:rPr kumimoji="1" lang="zh-CN" altLang="en-US" dirty="0">
                <a:latin typeface="Times New Roman" charset="0"/>
              </a:rPr>
              <a:t>，就得接着尝试往 </a:t>
            </a:r>
            <a:r>
              <a:rPr kumimoji="1" lang="en-US" altLang="zh-CN" dirty="0">
                <a:latin typeface="Times New Roman" charset="0"/>
              </a:rPr>
              <a:t>3</a:t>
            </a:r>
            <a:r>
              <a:rPr kumimoji="1" lang="zh-CN" altLang="en-US" dirty="0">
                <a:latin typeface="Times New Roman" charset="0"/>
              </a:rPr>
              <a:t> 号索引位置放。</a:t>
            </a:r>
            <a:endParaRPr kumimoji="1" lang="en-US" altLang="zh-CN" dirty="0">
              <a:latin typeface="Times New Roman" charset="0"/>
            </a:endParaRPr>
          </a:p>
          <a:p>
            <a:r>
              <a:rPr kumimoji="1" lang="en-US" altLang="zh-CN" dirty="0">
                <a:latin typeface="Times New Roman" charset="0"/>
              </a:rPr>
              <a:t>3</a:t>
            </a:r>
            <a:r>
              <a:rPr kumimoji="1" lang="zh-CN" altLang="en-US" dirty="0">
                <a:latin typeface="Times New Roman" charset="0"/>
              </a:rPr>
              <a:t> 号索引位置为空，直接放上去就好了。</a:t>
            </a:r>
            <a:endParaRPr kumimoji="1" lang="en-US" altLang="zh-CN" dirty="0">
              <a:latin typeface="Times New Roman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67FE7B6-E7E8-E746-9DD8-347EF0785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216" y="4431029"/>
            <a:ext cx="5971779" cy="735331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79D4C2E-AE78-854B-A758-6307DB9671F6}"/>
              </a:ext>
            </a:extLst>
          </p:cNvPr>
          <p:cNvCxnSpPr>
            <a:cxnSpLocks/>
          </p:cNvCxnSpPr>
          <p:nvPr/>
        </p:nvCxnSpPr>
        <p:spPr>
          <a:xfrm>
            <a:off x="378528" y="938392"/>
            <a:ext cx="10297092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2876E61-CC4B-4F4B-8A24-A0DEB5B8F857}"/>
              </a:ext>
            </a:extLst>
          </p:cNvPr>
          <p:cNvSpPr txBox="1"/>
          <p:nvPr/>
        </p:nvSpPr>
        <p:spPr>
          <a:xfrm flipH="1">
            <a:off x="303673" y="421644"/>
            <a:ext cx="1048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“单链表”自底向上实现“归并排序”题解示意图（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59004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070D0D-B801-D847-992B-7EE84534C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51" y="1093153"/>
            <a:ext cx="4245610" cy="5536801"/>
          </a:xfrm>
          <a:prstGeom prst="rect">
            <a:avLst/>
          </a:prstGeom>
        </p:spPr>
      </p:pic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6C6A3931-21FB-2547-9583-D336FAE2D278}"/>
              </a:ext>
            </a:extLst>
          </p:cNvPr>
          <p:cNvCxnSpPr>
            <a:cxnSpLocks/>
          </p:cNvCxnSpPr>
          <p:nvPr/>
        </p:nvCxnSpPr>
        <p:spPr>
          <a:xfrm>
            <a:off x="378528" y="938392"/>
            <a:ext cx="10297092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DB36F0F-7349-174C-9F3F-A38C9FC7D469}"/>
              </a:ext>
            </a:extLst>
          </p:cNvPr>
          <p:cNvSpPr txBox="1"/>
          <p:nvPr/>
        </p:nvSpPr>
        <p:spPr>
          <a:xfrm flipH="1">
            <a:off x="303673" y="421644"/>
            <a:ext cx="1048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“单链表”自底向上实现“归并排序”题解示意图（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07419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E6414D-F3C6-834E-8100-4D5A7F77B80F}"/>
              </a:ext>
            </a:extLst>
          </p:cNvPr>
          <p:cNvSpPr/>
          <p:nvPr/>
        </p:nvSpPr>
        <p:spPr>
          <a:xfrm>
            <a:off x="932326" y="2725006"/>
            <a:ext cx="106005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800" dirty="0">
                <a:latin typeface="Times New Roman" charset="0"/>
              </a:rPr>
              <a:t>最后一步，原始链表中的结点都用完以后，需要把 </a:t>
            </a:r>
            <a:r>
              <a:rPr kumimoji="1" lang="en-US" altLang="zh-CN" sz="2800" dirty="0">
                <a:latin typeface="Times New Roman" charset="0"/>
              </a:rPr>
              <a:t>counter</a:t>
            </a:r>
            <a:r>
              <a:rPr kumimoji="1" lang="zh-CN" altLang="en-US" sz="2800" dirty="0">
                <a:latin typeface="Times New Roman" charset="0"/>
              </a:rPr>
              <a:t> 数组上的所有有序链表再依次 </a:t>
            </a:r>
            <a:r>
              <a:rPr kumimoji="1" lang="en-US" altLang="zh-CN" sz="2800" dirty="0">
                <a:latin typeface="Times New Roman" charset="0"/>
              </a:rPr>
              <a:t>merge</a:t>
            </a:r>
            <a:r>
              <a:rPr kumimoji="1" lang="zh-CN" altLang="en-US" sz="2800" dirty="0">
                <a:latin typeface="Times New Roman" charset="0"/>
              </a:rPr>
              <a:t> 一下，就完成了排序。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5B158694-3324-3742-A705-FFC1F0265D10}"/>
              </a:ext>
            </a:extLst>
          </p:cNvPr>
          <p:cNvCxnSpPr>
            <a:cxnSpLocks/>
          </p:cNvCxnSpPr>
          <p:nvPr/>
        </p:nvCxnSpPr>
        <p:spPr>
          <a:xfrm>
            <a:off x="378528" y="938392"/>
            <a:ext cx="10297092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60C6D2C-3B25-FB45-9230-67463B33E9C7}"/>
              </a:ext>
            </a:extLst>
          </p:cNvPr>
          <p:cNvSpPr txBox="1"/>
          <p:nvPr/>
        </p:nvSpPr>
        <p:spPr>
          <a:xfrm flipH="1">
            <a:off x="303673" y="421644"/>
            <a:ext cx="1048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“单链表”自底向上实现“归并排序”题解示意图（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24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8845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04233" y="1438263"/>
            <a:ext cx="945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首先取出链表的第 </a:t>
            </a:r>
            <a:r>
              <a:rPr kumimoji="1" lang="en-US" altLang="zh-CN" dirty="0">
                <a:latin typeface="Times New Roman" charset="0"/>
              </a:rPr>
              <a:t>1</a:t>
            </a:r>
            <a:r>
              <a:rPr kumimoji="1" lang="zh-CN" altLang="en-US" dirty="0">
                <a:latin typeface="Times New Roman" charset="0"/>
              </a:rPr>
              <a:t> 个结点，放在 </a:t>
            </a:r>
            <a:r>
              <a:rPr kumimoji="1" lang="en-US" altLang="zh-CN" dirty="0">
                <a:latin typeface="Times New Roman" charset="0"/>
              </a:rPr>
              <a:t>counter</a:t>
            </a:r>
            <a:r>
              <a:rPr kumimoji="1" lang="zh-CN" altLang="en-US" dirty="0">
                <a:latin typeface="Times New Roman" charset="0"/>
              </a:rPr>
              <a:t> 数组的索引为 </a:t>
            </a:r>
            <a:r>
              <a:rPr kumimoji="1" lang="en-US" altLang="zh-CN" dirty="0">
                <a:latin typeface="Times New Roman" charset="0"/>
              </a:rPr>
              <a:t>0</a:t>
            </a:r>
            <a:r>
              <a:rPr kumimoji="1" lang="zh-CN" altLang="en-US" dirty="0">
                <a:latin typeface="Times New Roman" charset="0"/>
              </a:rPr>
              <a:t> 的位置上。当前拿出的是结点 </a:t>
            </a:r>
            <a:r>
              <a:rPr kumimoji="1" lang="en-US" altLang="zh-CN" dirty="0">
                <a:latin typeface="Times New Roman" charset="0"/>
              </a:rPr>
              <a:t>12</a:t>
            </a:r>
            <a:r>
              <a:rPr kumimoji="1" lang="zh-CN" altLang="en-US" dirty="0">
                <a:latin typeface="Times New Roman" charset="0"/>
              </a:rPr>
              <a:t>，</a:t>
            </a:r>
            <a:r>
              <a:rPr kumimoji="1" lang="en-US" altLang="zh-CN" dirty="0">
                <a:latin typeface="Times New Roman" charset="0"/>
              </a:rPr>
              <a:t>counter </a:t>
            </a:r>
            <a:r>
              <a:rPr kumimoji="1" lang="zh-CN" altLang="en-US" dirty="0">
                <a:latin typeface="Times New Roman" charset="0"/>
              </a:rPr>
              <a:t>数组的 </a:t>
            </a:r>
            <a:r>
              <a:rPr kumimoji="1" lang="en-US" altLang="zh-CN" dirty="0">
                <a:latin typeface="Times New Roman" charset="0"/>
              </a:rPr>
              <a:t>0 </a:t>
            </a:r>
            <a:r>
              <a:rPr kumimoji="1" lang="zh-CN" altLang="en-US" dirty="0">
                <a:latin typeface="Times New Roman" charset="0"/>
              </a:rPr>
              <a:t>号位置为空，直接放上去就好了。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3DD88B-BD2C-8946-B00F-80FEFDA9DB9D}"/>
              </a:ext>
            </a:extLst>
          </p:cNvPr>
          <p:cNvSpPr/>
          <p:nvPr/>
        </p:nvSpPr>
        <p:spPr>
          <a:xfrm>
            <a:off x="404233" y="1068931"/>
            <a:ext cx="7551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我们将链表的结点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按顺序逐个脱离链表</a:t>
            </a:r>
            <a:r>
              <a:rPr kumimoji="1" lang="zh-CN" altLang="en-US" dirty="0"/>
              <a:t>，放在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kumimoji="1" lang="en-US" altLang="zh-CN" dirty="0"/>
              <a:t> </a:t>
            </a:r>
            <a:r>
              <a:rPr kumimoji="1" lang="zh-CN" altLang="en-US" dirty="0"/>
              <a:t>数组合适的位置上。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3ED667-920D-D04F-85A4-4D01BC2EB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32" y="2270761"/>
            <a:ext cx="7470962" cy="4330992"/>
          </a:xfrm>
          <a:prstGeom prst="rect">
            <a:avLst/>
          </a:prstGeom>
        </p:spPr>
      </p:pic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D5D724FA-E2B5-9348-8790-698C0CE735F8}"/>
              </a:ext>
            </a:extLst>
          </p:cNvPr>
          <p:cNvCxnSpPr>
            <a:cxnSpLocks/>
          </p:cNvCxnSpPr>
          <p:nvPr/>
        </p:nvCxnSpPr>
        <p:spPr>
          <a:xfrm>
            <a:off x="378528" y="938392"/>
            <a:ext cx="10135635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A2A9B97-1BC1-7341-8E28-4DAD99A18C55}"/>
              </a:ext>
            </a:extLst>
          </p:cNvPr>
          <p:cNvSpPr txBox="1"/>
          <p:nvPr/>
        </p:nvSpPr>
        <p:spPr>
          <a:xfrm flipH="1">
            <a:off x="303673" y="421644"/>
            <a:ext cx="1048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“单链表”自底向上实现“归并排序”题解示意图（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9969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707386B-AEBC-0A4F-89B0-7D045306F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080" y="2270761"/>
            <a:ext cx="6479614" cy="4334190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78672C0-D3A3-5046-9D17-AA8D9D48624B}"/>
              </a:ext>
            </a:extLst>
          </p:cNvPr>
          <p:cNvCxnSpPr>
            <a:cxnSpLocks/>
          </p:cNvCxnSpPr>
          <p:nvPr/>
        </p:nvCxnSpPr>
        <p:spPr>
          <a:xfrm>
            <a:off x="378528" y="938392"/>
            <a:ext cx="10135635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E1A22EC-F760-594E-9A03-62275F96D560}"/>
              </a:ext>
            </a:extLst>
          </p:cNvPr>
          <p:cNvSpPr txBox="1"/>
          <p:nvPr/>
        </p:nvSpPr>
        <p:spPr>
          <a:xfrm flipH="1">
            <a:off x="303673" y="421644"/>
            <a:ext cx="1048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“单链表”自底向上实现“归并排序”题解示意图（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9227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9063049-F389-5B4C-853E-8F519CD19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362" y="2270761"/>
            <a:ext cx="6457944" cy="433419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2FCD5CC-DC2A-7945-BCAF-634152D2D0BD}"/>
              </a:ext>
            </a:extLst>
          </p:cNvPr>
          <p:cNvSpPr/>
          <p:nvPr/>
        </p:nvSpPr>
        <p:spPr>
          <a:xfrm>
            <a:off x="274142" y="1447035"/>
            <a:ext cx="11472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结点 </a:t>
            </a:r>
            <a:r>
              <a:rPr kumimoji="1" lang="en-US" altLang="zh-CN" dirty="0">
                <a:latin typeface="Times New Roman" charset="0"/>
              </a:rPr>
              <a:t>10 </a:t>
            </a:r>
            <a:r>
              <a:rPr kumimoji="1" lang="zh-CN" altLang="en-US" dirty="0">
                <a:latin typeface="Times New Roman" charset="0"/>
              </a:rPr>
              <a:t>尝试从 </a:t>
            </a:r>
            <a:r>
              <a:rPr kumimoji="1" lang="en-US" altLang="zh-CN" dirty="0">
                <a:latin typeface="Times New Roman" charset="0"/>
              </a:rPr>
              <a:t>counter </a:t>
            </a:r>
            <a:r>
              <a:rPr kumimoji="1" lang="zh-CN" altLang="en-US" dirty="0">
                <a:latin typeface="Times New Roman" charset="0"/>
              </a:rPr>
              <a:t>数组的第 </a:t>
            </a:r>
            <a:r>
              <a:rPr kumimoji="1" lang="en-US" altLang="zh-CN" dirty="0">
                <a:latin typeface="Times New Roman" charset="0"/>
              </a:rPr>
              <a:t>0 </a:t>
            </a:r>
            <a:r>
              <a:rPr kumimoji="1" lang="zh-CN" altLang="en-US" dirty="0">
                <a:latin typeface="Times New Roman" charset="0"/>
              </a:rPr>
              <a:t>号索引开始放，发现有结点 </a:t>
            </a:r>
            <a:r>
              <a:rPr kumimoji="1" lang="en-US" altLang="zh-CN" dirty="0">
                <a:latin typeface="Times New Roman" charset="0"/>
              </a:rPr>
              <a:t>12</a:t>
            </a:r>
            <a:r>
              <a:rPr kumimoji="1" lang="zh-CN" altLang="en-US" dirty="0">
                <a:latin typeface="Times New Roman" charset="0"/>
              </a:rPr>
              <a:t> 占用着，于是做一次 </a:t>
            </a:r>
            <a:r>
              <a:rPr kumimoji="1" lang="en-US" altLang="zh-CN" dirty="0">
                <a:latin typeface="Times New Roman" charset="0"/>
              </a:rPr>
              <a:t>merge </a:t>
            </a:r>
            <a:r>
              <a:rPr kumimoji="1" lang="zh-CN" altLang="en-US" dirty="0">
                <a:latin typeface="Times New Roman" charset="0"/>
              </a:rPr>
              <a:t>操作。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F41A05-B6CA-1D4A-B194-31642475FE40}"/>
              </a:ext>
            </a:extLst>
          </p:cNvPr>
          <p:cNvSpPr/>
          <p:nvPr/>
        </p:nvSpPr>
        <p:spPr>
          <a:xfrm>
            <a:off x="274142" y="1004679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接下来拿出的是结点 </a:t>
            </a:r>
            <a:r>
              <a:rPr kumimoji="1" lang="en-US" altLang="zh-CN" dirty="0">
                <a:latin typeface="Times New Roman" charset="0"/>
              </a:rPr>
              <a:t>10 </a:t>
            </a:r>
            <a:r>
              <a:rPr kumimoji="1" lang="zh-CN" altLang="en-US" dirty="0">
                <a:latin typeface="Times New Roman" charset="0"/>
              </a:rPr>
              <a:t>。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1EB6EA2-20A7-9944-825C-A204E8A7BDB3}"/>
              </a:ext>
            </a:extLst>
          </p:cNvPr>
          <p:cNvCxnSpPr>
            <a:cxnSpLocks/>
          </p:cNvCxnSpPr>
          <p:nvPr/>
        </p:nvCxnSpPr>
        <p:spPr>
          <a:xfrm>
            <a:off x="378528" y="938392"/>
            <a:ext cx="10135635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DE13099-2FA1-114E-A150-0A0B79B42172}"/>
              </a:ext>
            </a:extLst>
          </p:cNvPr>
          <p:cNvSpPr txBox="1"/>
          <p:nvPr/>
        </p:nvSpPr>
        <p:spPr>
          <a:xfrm flipH="1">
            <a:off x="303673" y="421644"/>
            <a:ext cx="1048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“单链表”自底向上实现“归并排序”题解示意图（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2621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46F992D-1762-3047-B6EA-54F5355DA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904" y="2270761"/>
            <a:ext cx="5898402" cy="433706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D3D40DB-C333-3C45-BB3E-77CF61BBEF31}"/>
              </a:ext>
            </a:extLst>
          </p:cNvPr>
          <p:cNvSpPr/>
          <p:nvPr/>
        </p:nvSpPr>
        <p:spPr>
          <a:xfrm>
            <a:off x="268395" y="1192629"/>
            <a:ext cx="11789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dirty="0">
                <a:solidFill>
                  <a:prstClr val="black"/>
                </a:solidFill>
                <a:latin typeface="Times New Roman" charset="0"/>
              </a:rPr>
              <a:t>merge </a:t>
            </a:r>
            <a:r>
              <a:rPr kumimoji="1" lang="zh-CN" altLang="en-US" dirty="0">
                <a:solidFill>
                  <a:prstClr val="black"/>
                </a:solidFill>
                <a:latin typeface="Times New Roman" charset="0"/>
              </a:rPr>
              <a:t>以后，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此时第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0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 号索引已经存放了两个链表结点，超过了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counter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 数组上的数字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charset="0"/>
              </a:rPr>
              <a:t> </a:t>
            </a:r>
            <a:r>
              <a:rPr kumimoji="1" lang="zh-CN" altLang="en-US" dirty="0">
                <a:solidFill>
                  <a:prstClr val="black"/>
                </a:solidFill>
                <a:latin typeface="Times New Roman" charset="0"/>
              </a:rPr>
              <a:t>，此时就不能呆在原来的地方了，我们要把 </a:t>
            </a:r>
            <a:r>
              <a:rPr kumimoji="1" lang="en-US" altLang="zh-CN" dirty="0">
                <a:solidFill>
                  <a:prstClr val="black"/>
                </a:solidFill>
                <a:latin typeface="Times New Roman" charset="0"/>
              </a:rPr>
              <a:t>merge </a:t>
            </a:r>
            <a:r>
              <a:rPr kumimoji="1" lang="zh-CN" altLang="en-US" dirty="0">
                <a:solidFill>
                  <a:prstClr val="black"/>
                </a:solidFill>
                <a:latin typeface="Times New Roman" charset="0"/>
              </a:rPr>
              <a:t>以后的结点后移一格，至于为什么这么做，请各位有点耐心，看到后面几步，就清楚了。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ADA9997-C65B-E04A-8EC7-BD8BFDEEA6D8}"/>
              </a:ext>
            </a:extLst>
          </p:cNvPr>
          <p:cNvCxnSpPr>
            <a:cxnSpLocks/>
          </p:cNvCxnSpPr>
          <p:nvPr/>
        </p:nvCxnSpPr>
        <p:spPr>
          <a:xfrm>
            <a:off x="378528" y="938392"/>
            <a:ext cx="10135635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B7DF4A9-F59B-6B45-9345-E97FB6A18F44}"/>
              </a:ext>
            </a:extLst>
          </p:cNvPr>
          <p:cNvSpPr txBox="1"/>
          <p:nvPr/>
        </p:nvSpPr>
        <p:spPr>
          <a:xfrm flipH="1">
            <a:off x="303673" y="421644"/>
            <a:ext cx="1048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“单链表”自底向上实现“归并排序”题解示意图（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9394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47E96AA-60FF-DD4C-B890-CC318FA5A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904" y="2270761"/>
            <a:ext cx="5898402" cy="4337060"/>
          </a:xfrm>
          <a:prstGeom prst="rect">
            <a:avLst/>
          </a:prstGeom>
        </p:spPr>
      </p:pic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45E7681-799C-FC44-9017-4B8E28C4C0B5}"/>
              </a:ext>
            </a:extLst>
          </p:cNvPr>
          <p:cNvCxnSpPr>
            <a:cxnSpLocks/>
          </p:cNvCxnSpPr>
          <p:nvPr/>
        </p:nvCxnSpPr>
        <p:spPr>
          <a:xfrm>
            <a:off x="378528" y="938392"/>
            <a:ext cx="10135635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AC9D9B8-4105-CB4F-9172-65167D87079B}"/>
              </a:ext>
            </a:extLst>
          </p:cNvPr>
          <p:cNvSpPr txBox="1"/>
          <p:nvPr/>
        </p:nvSpPr>
        <p:spPr>
          <a:xfrm flipH="1">
            <a:off x="303673" y="421644"/>
            <a:ext cx="1048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“单链表”自底向上实现“归并排序”题解示意图（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9449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057B3DA-2C9D-634A-AD6D-1E22021A8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904" y="2270761"/>
            <a:ext cx="5898402" cy="433706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8D56844-9C20-954B-826C-A7A89D9DF1D1}"/>
              </a:ext>
            </a:extLst>
          </p:cNvPr>
          <p:cNvSpPr/>
          <p:nvPr/>
        </p:nvSpPr>
        <p:spPr>
          <a:xfrm>
            <a:off x="212236" y="984426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接下来拿出的是结点 </a:t>
            </a:r>
            <a:r>
              <a:rPr kumimoji="1" lang="en-US" altLang="zh-CN" dirty="0">
                <a:latin typeface="Times New Roman" charset="0"/>
              </a:rPr>
              <a:t>8</a:t>
            </a:r>
            <a:r>
              <a:rPr kumimoji="1" lang="zh-CN" altLang="en-US" dirty="0">
                <a:latin typeface="Times New Roman" charset="0"/>
              </a:rPr>
              <a:t>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387753-E48D-6644-8D61-AC731744FA44}"/>
              </a:ext>
            </a:extLst>
          </p:cNvPr>
          <p:cNvSpPr/>
          <p:nvPr/>
        </p:nvSpPr>
        <p:spPr>
          <a:xfrm>
            <a:off x="212236" y="1425817"/>
            <a:ext cx="1018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结点 </a:t>
            </a:r>
            <a:r>
              <a:rPr kumimoji="1" lang="en-US" altLang="zh-CN" dirty="0">
                <a:latin typeface="Times New Roman" charset="0"/>
              </a:rPr>
              <a:t>8 </a:t>
            </a:r>
            <a:r>
              <a:rPr kumimoji="1" lang="zh-CN" altLang="en-US" dirty="0">
                <a:latin typeface="Times New Roman" charset="0"/>
              </a:rPr>
              <a:t>尝试从 </a:t>
            </a:r>
            <a:r>
              <a:rPr kumimoji="1" lang="en-US" altLang="zh-CN" dirty="0">
                <a:latin typeface="Times New Roman" charset="0"/>
              </a:rPr>
              <a:t>counter </a:t>
            </a:r>
            <a:r>
              <a:rPr kumimoji="1" lang="zh-CN" altLang="en-US" dirty="0">
                <a:latin typeface="Times New Roman" charset="0"/>
              </a:rPr>
              <a:t>数组的第 </a:t>
            </a:r>
            <a:r>
              <a:rPr kumimoji="1" lang="en-US" altLang="zh-CN" dirty="0">
                <a:latin typeface="Times New Roman" charset="0"/>
              </a:rPr>
              <a:t>0 </a:t>
            </a:r>
            <a:r>
              <a:rPr kumimoji="1" lang="zh-CN" altLang="en-US" dirty="0">
                <a:latin typeface="Times New Roman" charset="0"/>
              </a:rPr>
              <a:t>号索引开始放，发现空着，直接放了上去，这一步就这样。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68E73CB6-8C62-6244-B492-F950CAEBCE74}"/>
              </a:ext>
            </a:extLst>
          </p:cNvPr>
          <p:cNvCxnSpPr>
            <a:cxnSpLocks/>
          </p:cNvCxnSpPr>
          <p:nvPr/>
        </p:nvCxnSpPr>
        <p:spPr>
          <a:xfrm>
            <a:off x="378528" y="938392"/>
            <a:ext cx="10135635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BB7F549-576C-6944-A734-F3F8E64F6930}"/>
              </a:ext>
            </a:extLst>
          </p:cNvPr>
          <p:cNvSpPr txBox="1"/>
          <p:nvPr/>
        </p:nvSpPr>
        <p:spPr>
          <a:xfrm flipH="1">
            <a:off x="303673" y="421644"/>
            <a:ext cx="1048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“单链表”自底向上实现“归并排序”题解示意图（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7263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2F8E93E-AC08-4649-8188-6C2DC7E73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320" y="2279725"/>
            <a:ext cx="6431056" cy="433067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B69D99F-DBEA-AC4F-AF0F-536FC7ACD6A3}"/>
              </a:ext>
            </a:extLst>
          </p:cNvPr>
          <p:cNvSpPr/>
          <p:nvPr/>
        </p:nvSpPr>
        <p:spPr>
          <a:xfrm>
            <a:off x="212237" y="1235504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接下来拿出的是结点 </a:t>
            </a:r>
            <a:r>
              <a:rPr kumimoji="1" lang="en-US" altLang="zh-CN" dirty="0">
                <a:latin typeface="Times New Roman" charset="0"/>
              </a:rPr>
              <a:t>7</a:t>
            </a:r>
            <a:r>
              <a:rPr kumimoji="1" lang="zh-CN" altLang="en-US" dirty="0">
                <a:latin typeface="Times New Roman" charset="0"/>
              </a:rPr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496026-7305-BB40-8A78-CCC179395A7A}"/>
              </a:ext>
            </a:extLst>
          </p:cNvPr>
          <p:cNvSpPr/>
          <p:nvPr/>
        </p:nvSpPr>
        <p:spPr>
          <a:xfrm>
            <a:off x="212237" y="1613281"/>
            <a:ext cx="11478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charset="0"/>
              </a:rPr>
              <a:t>结点 </a:t>
            </a:r>
            <a:r>
              <a:rPr kumimoji="1" lang="en-US" altLang="zh-CN" dirty="0">
                <a:latin typeface="Times New Roman" charset="0"/>
              </a:rPr>
              <a:t>7 </a:t>
            </a:r>
            <a:r>
              <a:rPr kumimoji="1" lang="zh-CN" altLang="en-US" dirty="0">
                <a:latin typeface="Times New Roman" charset="0"/>
              </a:rPr>
              <a:t>尝试放在 </a:t>
            </a:r>
            <a:r>
              <a:rPr kumimoji="1" lang="en-US" altLang="zh-CN" dirty="0">
                <a:latin typeface="Times New Roman" charset="0"/>
              </a:rPr>
              <a:t>counter </a:t>
            </a:r>
            <a:r>
              <a:rPr kumimoji="1" lang="zh-CN" altLang="en-US" dirty="0">
                <a:latin typeface="Times New Roman" charset="0"/>
              </a:rPr>
              <a:t>数组的 </a:t>
            </a:r>
            <a:r>
              <a:rPr kumimoji="1" lang="en-US" altLang="zh-CN" dirty="0">
                <a:latin typeface="Times New Roman" charset="0"/>
              </a:rPr>
              <a:t>0 </a:t>
            </a:r>
            <a:r>
              <a:rPr kumimoji="1" lang="zh-CN" altLang="en-US" dirty="0">
                <a:latin typeface="Times New Roman" charset="0"/>
              </a:rPr>
              <a:t>号索引位置，发现有结点占着，因此需要和这个结点 </a:t>
            </a:r>
            <a:r>
              <a:rPr kumimoji="1" lang="en-US" altLang="zh-CN" dirty="0">
                <a:latin typeface="Times New Roman" charset="0"/>
              </a:rPr>
              <a:t>merge </a:t>
            </a:r>
            <a:r>
              <a:rPr kumimoji="1" lang="zh-CN" altLang="en-US" dirty="0">
                <a:latin typeface="Times New Roman" charset="0"/>
              </a:rPr>
              <a:t>一下。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A6705E6-0E20-1D4B-BA91-0F6B35D9EC88}"/>
              </a:ext>
            </a:extLst>
          </p:cNvPr>
          <p:cNvCxnSpPr>
            <a:cxnSpLocks/>
          </p:cNvCxnSpPr>
          <p:nvPr/>
        </p:nvCxnSpPr>
        <p:spPr>
          <a:xfrm>
            <a:off x="378528" y="938392"/>
            <a:ext cx="10135635" cy="0"/>
          </a:xfrm>
          <a:prstGeom prst="line">
            <a:avLst/>
          </a:prstGeom>
          <a:ln w="28575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D5F2F01-CEB0-F94A-88AF-CE288DC01D8C}"/>
              </a:ext>
            </a:extLst>
          </p:cNvPr>
          <p:cNvSpPr txBox="1"/>
          <p:nvPr/>
        </p:nvSpPr>
        <p:spPr>
          <a:xfrm flipH="1">
            <a:off x="303673" y="421644"/>
            <a:ext cx="1048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charset="0"/>
                <a:ea typeface="黑体" charset="-122"/>
              </a:rPr>
              <a:t>LeetCode 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latin typeface="Times New Roman" charset="0"/>
                <a:ea typeface="黑体" charset="-122"/>
              </a:rPr>
              <a:t> 题：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“单链表”自底向上实现“归并排序”题解示意图（</a:t>
            </a:r>
            <a:r>
              <a:rPr kumimoji="1"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2475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1390</Words>
  <Application>Microsoft Macintosh PowerPoint</Application>
  <PresentationFormat>宽屏</PresentationFormat>
  <Paragraphs>68</Paragraphs>
  <Slides>24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等线 Light</vt:lpstr>
      <vt:lpstr>黑体</vt:lpstr>
      <vt:lpstr>黑体</vt:lpstr>
      <vt:lpstr>KaiTi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17</cp:revision>
  <dcterms:created xsi:type="dcterms:W3CDTF">2019-06-20T13:44:24Z</dcterms:created>
  <dcterms:modified xsi:type="dcterms:W3CDTF">2019-06-22T16:12:25Z</dcterms:modified>
</cp:coreProperties>
</file>