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0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1" r:id="rId20"/>
    <p:sldId id="283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/>
    <p:restoredTop sz="93018"/>
  </p:normalViewPr>
  <p:slideViewPr>
    <p:cSldViewPr snapToGrid="0" snapToObjects="1">
      <p:cViewPr varScale="1">
        <p:scale>
          <a:sx n="123" d="100"/>
          <a:sy n="123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ACA51-D26E-1043-993F-8DCA29586B9E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F5D15-8329-0E40-8A96-D6CEFABF7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01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55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9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872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5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80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97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52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3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58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58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1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8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7100-B662-3741-A2A3-E2F9E0266583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27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5.emf"/><Relationship Id="rId7" Type="http://schemas.openxmlformats.org/officeDocument/2006/relationships/image" Target="../media/image1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5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5.emf"/><Relationship Id="rId7" Type="http://schemas.openxmlformats.org/officeDocument/2006/relationships/image" Target="../media/image2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5.emf"/><Relationship Id="rId7" Type="http://schemas.openxmlformats.org/officeDocument/2006/relationships/image" Target="../media/image2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5.emf"/><Relationship Id="rId7" Type="http://schemas.openxmlformats.org/officeDocument/2006/relationships/image" Target="../media/image2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emf"/><Relationship Id="rId5" Type="http://schemas.openxmlformats.org/officeDocument/2006/relationships/image" Target="../media/image17.emf"/><Relationship Id="rId10" Type="http://schemas.openxmlformats.org/officeDocument/2006/relationships/image" Target="../media/image24.emf"/><Relationship Id="rId4" Type="http://schemas.openxmlformats.org/officeDocument/2006/relationships/image" Target="../media/image16.emf"/><Relationship Id="rId9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5.emf"/><Relationship Id="rId7" Type="http://schemas.openxmlformats.org/officeDocument/2006/relationships/image" Target="../media/image2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emf"/><Relationship Id="rId5" Type="http://schemas.openxmlformats.org/officeDocument/2006/relationships/image" Target="../media/image17.emf"/><Relationship Id="rId10" Type="http://schemas.openxmlformats.org/officeDocument/2006/relationships/image" Target="../media/image25.emf"/><Relationship Id="rId4" Type="http://schemas.openxmlformats.org/officeDocument/2006/relationships/image" Target="../media/image16.emf"/><Relationship Id="rId9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5.emf"/><Relationship Id="rId7" Type="http://schemas.openxmlformats.org/officeDocument/2006/relationships/image" Target="../media/image2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emf"/><Relationship Id="rId11" Type="http://schemas.openxmlformats.org/officeDocument/2006/relationships/image" Target="../media/image26.emf"/><Relationship Id="rId5" Type="http://schemas.openxmlformats.org/officeDocument/2006/relationships/image" Target="../media/image17.emf"/><Relationship Id="rId10" Type="http://schemas.openxmlformats.org/officeDocument/2006/relationships/image" Target="../media/image25.emf"/><Relationship Id="rId4" Type="http://schemas.openxmlformats.org/officeDocument/2006/relationships/image" Target="../media/image16.emf"/><Relationship Id="rId9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5.emf"/><Relationship Id="rId7" Type="http://schemas.openxmlformats.org/officeDocument/2006/relationships/image" Target="../media/image2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emf"/><Relationship Id="rId5" Type="http://schemas.openxmlformats.org/officeDocument/2006/relationships/image" Target="../media/image17.emf"/><Relationship Id="rId10" Type="http://schemas.openxmlformats.org/officeDocument/2006/relationships/image" Target="../media/image27.emf"/><Relationship Id="rId4" Type="http://schemas.openxmlformats.org/officeDocument/2006/relationships/image" Target="../media/image16.emf"/><Relationship Id="rId9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5D5B3C-814C-AC4A-8D9C-D406673B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891" y="2597559"/>
            <a:ext cx="7673354" cy="5902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ABDE8B-30FE-E142-B579-51823F77A0EA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AC8F72A-04AD-6745-BE09-777F583E169C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60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9817C8-B10F-7244-8F40-0234B6DEA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003" y="4220737"/>
            <a:ext cx="1894881" cy="5720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0EFE1F-22C0-844E-BF47-355488AEAB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87"/>
          <a:stretch/>
        </p:blipFill>
        <p:spPr>
          <a:xfrm>
            <a:off x="4848836" y="2699743"/>
            <a:ext cx="5075341" cy="5881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053FA16-621C-6F42-AAC4-34D00FAF0F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4370" y="4220737"/>
            <a:ext cx="1875803" cy="5662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22C11C-9DD3-B340-BF33-1FDAFB68B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4370" y="4227979"/>
            <a:ext cx="1888514" cy="5701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13CFA47-BBE4-8046-9F57-522E1A0419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1933" y="2699743"/>
            <a:ext cx="5109145" cy="58810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3EB1064-876F-1E49-AC34-3D65B046E080}"/>
              </a:ext>
            </a:extLst>
          </p:cNvPr>
          <p:cNvSpPr/>
          <p:nvPr/>
        </p:nvSpPr>
        <p:spPr>
          <a:xfrm>
            <a:off x="4831933" y="1900398"/>
            <a:ext cx="5437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在数组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中有，所以就不用更新了。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2FEDA30-F741-1F43-834F-BD52B0A1FA6D}"/>
              </a:ext>
            </a:extLst>
          </p:cNvPr>
          <p:cNvCxnSpPr/>
          <p:nvPr/>
        </p:nvCxnSpPr>
        <p:spPr>
          <a:xfrm>
            <a:off x="3254928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1B814E5-AA51-3A41-BAE9-3FD1CC1FD8DB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C2521B0D-7226-6B49-BF54-E9458EB0C101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20944A7-455C-C24E-B3C4-E3B6D92D8660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B28F6EA-374E-2543-A9C7-499ADE0FACC2}"/>
              </a:ext>
            </a:extLst>
          </p:cNvPr>
          <p:cNvCxnSpPr/>
          <p:nvPr/>
        </p:nvCxnSpPr>
        <p:spPr>
          <a:xfrm>
            <a:off x="5193231" y="2297072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27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9817C8-B10F-7244-8F40-0234B6DEA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003" y="4220737"/>
            <a:ext cx="1894881" cy="572039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2FEDA30-F741-1F43-834F-BD52B0A1FA6D}"/>
              </a:ext>
            </a:extLst>
          </p:cNvPr>
          <p:cNvCxnSpPr/>
          <p:nvPr/>
        </p:nvCxnSpPr>
        <p:spPr>
          <a:xfrm>
            <a:off x="3254928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1DFE0F9D-8ACE-CF44-834C-578738682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892" y="2699742"/>
            <a:ext cx="4484285" cy="58810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C0F8DA9-6483-2A40-B529-AA5231D5D4AB}"/>
              </a:ext>
            </a:extLst>
          </p:cNvPr>
          <p:cNvSpPr/>
          <p:nvPr/>
        </p:nvSpPr>
        <p:spPr>
          <a:xfrm>
            <a:off x="5439892" y="1568353"/>
            <a:ext cx="6282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要小，应该更新到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数组的某个位置，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使得长度为 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i+1 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的数组的最小末尾是“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4”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18D57C-B1F5-8344-8598-A61F83811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862" y="4220737"/>
            <a:ext cx="1896745" cy="57260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11E55D9-59A1-194C-BC36-11C0E508D130}"/>
              </a:ext>
            </a:extLst>
          </p:cNvPr>
          <p:cNvSpPr/>
          <p:nvPr/>
        </p:nvSpPr>
        <p:spPr>
          <a:xfrm>
            <a:off x="3048753" y="3343323"/>
            <a:ext cx="4833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容易看出，“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4”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应该将原来“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的位置替换。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0D45C6-8099-F948-ADB4-D47EF1923B4F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211794E1-79F2-4743-A9FF-FAB8759909AD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F1B9858-70D1-5F40-8BF3-E6C1C4599716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D8B2133-B1B8-9741-B606-625D8566EA4A}"/>
              </a:ext>
            </a:extLst>
          </p:cNvPr>
          <p:cNvCxnSpPr/>
          <p:nvPr/>
        </p:nvCxnSpPr>
        <p:spPr>
          <a:xfrm>
            <a:off x="5795903" y="2297072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9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9817C8-B10F-7244-8F40-0234B6DEA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003" y="4220737"/>
            <a:ext cx="1894881" cy="572039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2FEDA30-F741-1F43-834F-BD52B0A1FA6D}"/>
              </a:ext>
            </a:extLst>
          </p:cNvPr>
          <p:cNvCxnSpPr/>
          <p:nvPr/>
        </p:nvCxnSpPr>
        <p:spPr>
          <a:xfrm>
            <a:off x="3254928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1DFE0F9D-8ACE-CF44-834C-5787386822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32"/>
          <a:stretch/>
        </p:blipFill>
        <p:spPr>
          <a:xfrm>
            <a:off x="6073629" y="2699742"/>
            <a:ext cx="3850548" cy="5881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18D57C-B1F5-8344-8598-A61F83811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862" y="4220737"/>
            <a:ext cx="1896745" cy="57260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609DFF2-0BF4-7D47-A40A-012A4B2453DC}"/>
              </a:ext>
            </a:extLst>
          </p:cNvPr>
          <p:cNvSpPr/>
          <p:nvPr/>
        </p:nvSpPr>
        <p:spPr>
          <a:xfrm>
            <a:off x="2432591" y="3347601"/>
            <a:ext cx="9371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此时“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表示：到当前遍历的数为止，长度为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的“上升子序列”末尾元素最小是“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BE7340-13BC-DB42-B723-61C6DEF190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8003" y="4220737"/>
            <a:ext cx="1916220" cy="57848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06658A7-EDEB-984F-A39B-B20DBB24059B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B04E85E-0DEF-0D4B-9E94-00D323094D02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4A28059-AF8A-484F-9C6F-8316385AFE32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74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2FEDA30-F741-1F43-834F-BD52B0A1FA6D}"/>
              </a:ext>
            </a:extLst>
          </p:cNvPr>
          <p:cNvCxnSpPr/>
          <p:nvPr/>
        </p:nvCxnSpPr>
        <p:spPr>
          <a:xfrm>
            <a:off x="3867325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1DFE0F9D-8ACE-CF44-834C-5787386822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32"/>
          <a:stretch/>
        </p:blipFill>
        <p:spPr>
          <a:xfrm>
            <a:off x="6073629" y="2699742"/>
            <a:ext cx="3850548" cy="5881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89341C-1570-8A41-8560-705440F34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629" y="2699742"/>
            <a:ext cx="3859426" cy="5881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23D460C-700B-2241-B8D7-93F97E1F12B3}"/>
              </a:ext>
            </a:extLst>
          </p:cNvPr>
          <p:cNvSpPr/>
          <p:nvPr/>
        </p:nvSpPr>
        <p:spPr>
          <a:xfrm>
            <a:off x="5989994" y="15926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要小，应该更新到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数组的某个位置，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使得长度为 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i+1 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的数组的最小末尾是“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5”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85264A-AA43-C640-8EE1-6BF39566B65B}"/>
              </a:ext>
            </a:extLst>
          </p:cNvPr>
          <p:cNvSpPr/>
          <p:nvPr/>
        </p:nvSpPr>
        <p:spPr>
          <a:xfrm>
            <a:off x="3444421" y="3345966"/>
            <a:ext cx="4833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容易看出，“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5”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应该将原来“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的位置替换。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40D4A18-2206-3542-A3C4-018D73069630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55A61555-C956-A64E-B6F1-8A4184156248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87AEBF2-F7C2-914B-A781-EB48B26DF6FF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BFEC6CF-1235-9841-B772-45EB4CB04454}"/>
              </a:ext>
            </a:extLst>
          </p:cNvPr>
          <p:cNvCxnSpPr/>
          <p:nvPr/>
        </p:nvCxnSpPr>
        <p:spPr>
          <a:xfrm>
            <a:off x="6429748" y="2297070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8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2FEDA30-F741-1F43-834F-BD52B0A1FA6D}"/>
              </a:ext>
            </a:extLst>
          </p:cNvPr>
          <p:cNvCxnSpPr/>
          <p:nvPr/>
        </p:nvCxnSpPr>
        <p:spPr>
          <a:xfrm>
            <a:off x="3867325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7689341C-1570-8A41-8560-705440F341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37"/>
          <a:stretch/>
        </p:blipFill>
        <p:spPr>
          <a:xfrm>
            <a:off x="6719581" y="2699742"/>
            <a:ext cx="3213473" cy="5881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2BD2203-C75E-9144-A7B3-2799E25C3092}"/>
              </a:ext>
            </a:extLst>
          </p:cNvPr>
          <p:cNvSpPr/>
          <p:nvPr/>
        </p:nvSpPr>
        <p:spPr>
          <a:xfrm>
            <a:off x="2275280" y="3345466"/>
            <a:ext cx="9385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此时“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表示：到当前遍历的数为止，长度为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的“上升子序列”末尾元素最小是“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04F02C-B75D-BA40-93BC-2BAF33964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312" y="4218435"/>
            <a:ext cx="1902504" cy="57434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803CE7D-52A6-8545-B6F1-81A3DD591725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DA739A5-D616-AF4F-BA37-B23E8B33CF09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0D0DAB1-6D5E-B54A-A85A-B501E35CF0DA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83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89341C-1570-8A41-8560-705440F341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37"/>
          <a:stretch/>
        </p:blipFill>
        <p:spPr>
          <a:xfrm>
            <a:off x="6719581" y="2699742"/>
            <a:ext cx="3213473" cy="5881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04F02C-B75D-BA40-93BC-2BAF33964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312" y="4218435"/>
            <a:ext cx="1902504" cy="57434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F84671-6BCD-BB4A-ABA0-2F5525B51707}"/>
              </a:ext>
            </a:extLst>
          </p:cNvPr>
          <p:cNvSpPr/>
          <p:nvPr/>
        </p:nvSpPr>
        <p:spPr>
          <a:xfrm>
            <a:off x="5572250" y="1646094"/>
            <a:ext cx="6707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19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”要大，直接跟在原来的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数组的后面，构成了一个更长的“最长上升子序列”。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0EE8CE-72CD-174C-96E3-B69763EBE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9581" y="2706317"/>
            <a:ext cx="3162054" cy="58152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F4BD65D-F541-2A4F-9B8E-C334B4595C5C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C556D169-6EA4-3649-995E-CAF38E241FF5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8EA58A1-769B-AD4A-81CB-79AAF1B03538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EB8B27B-169A-6F4B-8853-08D65248D7B6}"/>
              </a:ext>
            </a:extLst>
          </p:cNvPr>
          <p:cNvCxnSpPr/>
          <p:nvPr/>
        </p:nvCxnSpPr>
        <p:spPr>
          <a:xfrm>
            <a:off x="7073985" y="2297072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955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04F02C-B75D-BA40-93BC-2BAF33964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312" y="4218435"/>
            <a:ext cx="1902504" cy="57434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1A8757C-86A4-914A-9078-7CE1AD0E5C16}"/>
              </a:ext>
            </a:extLst>
          </p:cNvPr>
          <p:cNvSpPr/>
          <p:nvPr/>
        </p:nvSpPr>
        <p:spPr>
          <a:xfrm>
            <a:off x="4325334" y="3347601"/>
            <a:ext cx="536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此时，长度为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的上升子序列的最小末尾是“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19”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0EE8CE-72CD-174C-96E3-B69763EBEC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428"/>
          <a:stretch/>
        </p:blipFill>
        <p:spPr>
          <a:xfrm>
            <a:off x="7365533" y="2706317"/>
            <a:ext cx="2516101" cy="5815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0EE0A9-1EFA-714F-9630-C394D99B4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312" y="4206922"/>
            <a:ext cx="2613472" cy="597365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345549E-FA33-2143-B905-1E295AB39FC9}"/>
              </a:ext>
            </a:extLst>
          </p:cNvPr>
          <p:cNvCxnSpPr/>
          <p:nvPr/>
        </p:nvCxnSpPr>
        <p:spPr>
          <a:xfrm>
            <a:off x="4605556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1535ACD-8285-6945-BFDB-909C0E9F5D8E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0E1AE59-EC43-DA41-A4A6-A2B10B51C255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99F4A89-4935-9C47-8DE6-E0E3D4001F1A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5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04F02C-B75D-BA40-93BC-2BAF33964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312" y="4218435"/>
            <a:ext cx="1902504" cy="5743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0EE8CE-72CD-174C-96E3-B69763EBEC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428"/>
          <a:stretch/>
        </p:blipFill>
        <p:spPr>
          <a:xfrm>
            <a:off x="7365533" y="2706317"/>
            <a:ext cx="2516101" cy="5815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0EE0A9-1EFA-714F-9630-C394D99B4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312" y="4206922"/>
            <a:ext cx="2613472" cy="597365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345549E-FA33-2143-B905-1E295AB39FC9}"/>
              </a:ext>
            </a:extLst>
          </p:cNvPr>
          <p:cNvCxnSpPr/>
          <p:nvPr/>
        </p:nvCxnSpPr>
        <p:spPr>
          <a:xfrm>
            <a:off x="3959604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AE1B3E4-5217-0247-8F0A-FA22388EDA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5533" y="2686293"/>
            <a:ext cx="2544181" cy="58152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2ABFBD2-8F29-D748-AAEC-892933678D7F}"/>
              </a:ext>
            </a:extLst>
          </p:cNvPr>
          <p:cNvSpPr/>
          <p:nvPr/>
        </p:nvSpPr>
        <p:spPr>
          <a:xfrm>
            <a:off x="5998522" y="1848478"/>
            <a:ext cx="6602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比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19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”要小，所以要尝试更新。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8E2D9F-D359-0946-B715-D4E6BC6CE1F7}"/>
              </a:ext>
            </a:extLst>
          </p:cNvPr>
          <p:cNvSpPr/>
          <p:nvPr/>
        </p:nvSpPr>
        <p:spPr>
          <a:xfrm>
            <a:off x="3257742" y="3318334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但是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数组中，已经有元素“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”了，所以不用更新。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265B25-5110-7840-A697-16C59D895D17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162EC9A3-5A79-9542-9BB4-F35ECAC17DBE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CB1FD45-DB57-1141-A0F1-1BCBDD9A6A40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18A41B6-7C3D-6A4E-A6FE-B1E8C755577F}"/>
              </a:ext>
            </a:extLst>
          </p:cNvPr>
          <p:cNvCxnSpPr/>
          <p:nvPr/>
        </p:nvCxnSpPr>
        <p:spPr>
          <a:xfrm>
            <a:off x="7707831" y="2303645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9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04F02C-B75D-BA40-93BC-2BAF33964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312" y="4218435"/>
            <a:ext cx="1902504" cy="5743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0EE0A9-1EFA-714F-9630-C394D99B4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312" y="4206922"/>
            <a:ext cx="2613472" cy="597365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345549E-FA33-2143-B905-1E295AB39FC9}"/>
              </a:ext>
            </a:extLst>
          </p:cNvPr>
          <p:cNvCxnSpPr/>
          <p:nvPr/>
        </p:nvCxnSpPr>
        <p:spPr>
          <a:xfrm>
            <a:off x="4588778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53ABFC1D-A6E6-0C43-AA39-D713BF337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5449" y="2661227"/>
            <a:ext cx="2042114" cy="61648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6E5735D-5505-7E47-8AE7-F05B37A7A402}"/>
              </a:ext>
            </a:extLst>
          </p:cNvPr>
          <p:cNvSpPr/>
          <p:nvPr/>
        </p:nvSpPr>
        <p:spPr>
          <a:xfrm>
            <a:off x="5606493" y="1835945"/>
            <a:ext cx="62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比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19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”要小，所以要尝试更新。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09BF0F-6B3F-F04D-8C7F-386152BD944D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可以更新在原来“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19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的位置。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4218568-1F3E-9542-85AF-EC4642643C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9312" y="4206921"/>
            <a:ext cx="2613472" cy="59736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2D58140-2184-5E41-8D2E-051440059024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E743799-97B0-2D4D-BE63-3D5FA4CA4376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E374357-1DF2-AB4F-BC60-6025AA046A13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0E2B37A-79F3-1C4E-8649-4EDBA7BC7D5B}"/>
              </a:ext>
            </a:extLst>
          </p:cNvPr>
          <p:cNvCxnSpPr/>
          <p:nvPr/>
        </p:nvCxnSpPr>
        <p:spPr>
          <a:xfrm>
            <a:off x="8383240" y="2297072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781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04F02C-B75D-BA40-93BC-2BAF33964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312" y="4218435"/>
            <a:ext cx="1902504" cy="5743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0EE0A9-1EFA-714F-9630-C394D99B4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312" y="4206922"/>
            <a:ext cx="2613472" cy="597365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345549E-FA33-2143-B905-1E295AB39FC9}"/>
              </a:ext>
            </a:extLst>
          </p:cNvPr>
          <p:cNvCxnSpPr/>
          <p:nvPr/>
        </p:nvCxnSpPr>
        <p:spPr>
          <a:xfrm>
            <a:off x="4588778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53ABFC1D-A6E6-0C43-AA39-D713BF337C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386"/>
          <a:stretch/>
        </p:blipFill>
        <p:spPr>
          <a:xfrm>
            <a:off x="8686799" y="2661227"/>
            <a:ext cx="1380763" cy="6164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4218568-1F3E-9542-85AF-EC4642643C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9312" y="4206921"/>
            <a:ext cx="2613472" cy="59736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D4AA4C8-8BD5-754F-B5F9-91DFB45DE2DB}"/>
              </a:ext>
            </a:extLst>
          </p:cNvPr>
          <p:cNvSpPr/>
          <p:nvPr/>
        </p:nvSpPr>
        <p:spPr>
          <a:xfrm>
            <a:off x="2310302" y="3415411"/>
            <a:ext cx="8704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表示当前遍历到的数组元素，构成长度为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的“上升子序列”的末尾元素最小是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6B66547-E01B-A34F-8974-5446B5E50F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9312" y="4232612"/>
            <a:ext cx="2613472" cy="59736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4A672DA-6B6A-AC4C-9A45-6685A66739A5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5C83D40-94A9-084E-BEFD-A077EA3C4D7A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198A173-CD69-F64B-B4A8-C23D42486B92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1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C1EC15-F381-8F44-B5AA-1BA693BC5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891" y="2597559"/>
            <a:ext cx="7673354" cy="5902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211F355-0D03-7841-B9C0-4891F83B19F6}"/>
              </a:ext>
            </a:extLst>
          </p:cNvPr>
          <p:cNvSpPr/>
          <p:nvPr/>
        </p:nvSpPr>
        <p:spPr>
          <a:xfrm>
            <a:off x="2266891" y="1776569"/>
            <a:ext cx="1660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”出列。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3CF2FE-2F86-AA4A-A030-4600DBC12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891" y="2625445"/>
            <a:ext cx="7690132" cy="5915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B3899D-7AE5-8746-8B8C-E27F553AF3A2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555BB80-0FAF-F14A-B841-2E4F74872954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E11BE41-7973-9B4D-8071-D357ADEDCB51}"/>
              </a:ext>
            </a:extLst>
          </p:cNvPr>
          <p:cNvSpPr/>
          <p:nvPr/>
        </p:nvSpPr>
        <p:spPr>
          <a:xfrm>
            <a:off x="2266891" y="3507529"/>
            <a:ext cx="8768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的上升子序列的最小末尾是“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。这一步操作，可以看成在一个“空数组”的末尾加上一个数。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104EB21-16E2-154D-8FBE-D44357B6C531}"/>
              </a:ext>
            </a:extLst>
          </p:cNvPr>
          <p:cNvCxnSpPr/>
          <p:nvPr/>
        </p:nvCxnSpPr>
        <p:spPr>
          <a:xfrm>
            <a:off x="2609357" y="2181209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689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04F02C-B75D-BA40-93BC-2BAF33964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312" y="4218435"/>
            <a:ext cx="1902504" cy="5743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0EE0A9-1EFA-714F-9630-C394D99B4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312" y="4206922"/>
            <a:ext cx="2613472" cy="597365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345549E-FA33-2143-B905-1E295AB39FC9}"/>
              </a:ext>
            </a:extLst>
          </p:cNvPr>
          <p:cNvCxnSpPr/>
          <p:nvPr/>
        </p:nvCxnSpPr>
        <p:spPr>
          <a:xfrm>
            <a:off x="5295360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53ABFC1D-A6E6-0C43-AA39-D713BF337C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386"/>
          <a:stretch/>
        </p:blipFill>
        <p:spPr>
          <a:xfrm>
            <a:off x="8686799" y="2661227"/>
            <a:ext cx="1380763" cy="6164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4218568-1F3E-9542-85AF-EC4642643C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9312" y="4206921"/>
            <a:ext cx="2613472" cy="5973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6B66547-E01B-A34F-8974-5446B5E50F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9312" y="4232612"/>
            <a:ext cx="2613472" cy="5973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7D5D13-20F6-2542-BDE7-10EDC183F0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6799" y="2684988"/>
            <a:ext cx="1387096" cy="61648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C81CF24-A2E1-9145-8B9C-5F8E8BBE57B8}"/>
              </a:ext>
            </a:extLst>
          </p:cNvPr>
          <p:cNvSpPr/>
          <p:nvPr/>
        </p:nvSpPr>
        <p:spPr>
          <a:xfrm>
            <a:off x="5573919" y="1634051"/>
            <a:ext cx="6703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7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”要大，直接跟在原来的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数组的后面，构成了一个更长的“最长上升子序列”。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677D6B7-E865-BE4F-958E-607B6C1B8781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5306D237-11A9-5B49-873B-81A2952C0B90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04046F6-FE12-8A4F-9E9B-62FA42CEBCA3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1AC9629-B1B5-2041-871E-2EA8CF7E2B8E}"/>
              </a:ext>
            </a:extLst>
          </p:cNvPr>
          <p:cNvCxnSpPr/>
          <p:nvPr/>
        </p:nvCxnSpPr>
        <p:spPr>
          <a:xfrm>
            <a:off x="9058649" y="2297072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58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04F02C-B75D-BA40-93BC-2BAF33964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312" y="4218435"/>
            <a:ext cx="1902504" cy="5743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0EE0A9-1EFA-714F-9630-C394D99B4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312" y="4206922"/>
            <a:ext cx="2613472" cy="597365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345549E-FA33-2143-B905-1E295AB39FC9}"/>
              </a:ext>
            </a:extLst>
          </p:cNvPr>
          <p:cNvCxnSpPr/>
          <p:nvPr/>
        </p:nvCxnSpPr>
        <p:spPr>
          <a:xfrm>
            <a:off x="5222623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94218568-1F3E-9542-85AF-EC4642643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312" y="4206921"/>
            <a:ext cx="2613472" cy="5973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6B66547-E01B-A34F-8974-5446B5E50F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9312" y="4232612"/>
            <a:ext cx="2613472" cy="5973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7D5D13-20F6-2542-BDE7-10EDC183F07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8692"/>
          <a:stretch/>
        </p:blipFill>
        <p:spPr>
          <a:xfrm>
            <a:off x="9362209" y="2684988"/>
            <a:ext cx="711686" cy="6164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A17C14B-9500-8142-84A7-A4AAE1D22D15}"/>
              </a:ext>
            </a:extLst>
          </p:cNvPr>
          <p:cNvSpPr/>
          <p:nvPr/>
        </p:nvSpPr>
        <p:spPr>
          <a:xfrm>
            <a:off x="3460531" y="3376995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此时，长度为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的上升子序列的最小末尾是“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7”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503D64C-FC13-E04E-8DD1-3F564A2BE2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9312" y="4246789"/>
            <a:ext cx="3248172" cy="59736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3BC58FF-10C6-B041-9758-7F9C07939F0E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8E83E7C-9FC8-5E44-8AB5-01E61E869353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14EF5DF-8134-D546-A679-1F0A2658F634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976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04F02C-B75D-BA40-93BC-2BAF33964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312" y="4218435"/>
            <a:ext cx="1902504" cy="5743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0EE0A9-1EFA-714F-9630-C394D99B4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312" y="4206922"/>
            <a:ext cx="2613472" cy="597365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345549E-FA33-2143-B905-1E295AB39FC9}"/>
              </a:ext>
            </a:extLst>
          </p:cNvPr>
          <p:cNvCxnSpPr/>
          <p:nvPr/>
        </p:nvCxnSpPr>
        <p:spPr>
          <a:xfrm>
            <a:off x="5877250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94218568-1F3E-9542-85AF-EC4642643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312" y="4206921"/>
            <a:ext cx="2613472" cy="5973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6B66547-E01B-A34F-8974-5446B5E50F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9312" y="4232612"/>
            <a:ext cx="2613472" cy="5973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7D5D13-20F6-2542-BDE7-10EDC183F07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8692"/>
          <a:stretch/>
        </p:blipFill>
        <p:spPr>
          <a:xfrm>
            <a:off x="9362209" y="2684988"/>
            <a:ext cx="711686" cy="6164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03D64C-FC13-E04E-8DD1-3F564A2BE2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9312" y="4246789"/>
            <a:ext cx="3248172" cy="5973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8B0C217-FAD7-A944-9C50-C1D4334EA2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74241" y="2684988"/>
            <a:ext cx="699654" cy="62191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A2F0447-7F55-304B-A486-6E5D6B27F178}"/>
              </a:ext>
            </a:extLst>
          </p:cNvPr>
          <p:cNvSpPr/>
          <p:nvPr/>
        </p:nvSpPr>
        <p:spPr>
          <a:xfrm>
            <a:off x="5577484" y="1695558"/>
            <a:ext cx="6522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12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7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”要大，直接跟在原来的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数组的后面，构成了一个更长的“最长上升子序列”。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8C21D37-0764-0848-8878-F7D76E3477C9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A3B6C801-A562-1542-8EA6-7703ECC1F7EB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13EE65E-942E-A141-9D85-3AA309F0B934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3B1102C-2CBB-F640-89BA-FABC0AB027C2}"/>
              </a:ext>
            </a:extLst>
          </p:cNvPr>
          <p:cNvCxnSpPr/>
          <p:nvPr/>
        </p:nvCxnSpPr>
        <p:spPr>
          <a:xfrm>
            <a:off x="9695047" y="2282316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149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04F02C-B75D-BA40-93BC-2BAF33964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312" y="4218435"/>
            <a:ext cx="1902504" cy="5743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0EE0A9-1EFA-714F-9630-C394D99B4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312" y="4206922"/>
            <a:ext cx="2613472" cy="597365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345549E-FA33-2143-B905-1E295AB39FC9}"/>
              </a:ext>
            </a:extLst>
          </p:cNvPr>
          <p:cNvCxnSpPr/>
          <p:nvPr/>
        </p:nvCxnSpPr>
        <p:spPr>
          <a:xfrm>
            <a:off x="5856468" y="3829940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94218568-1F3E-9542-85AF-EC4642643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312" y="4206921"/>
            <a:ext cx="2613472" cy="5973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6B66547-E01B-A34F-8974-5446B5E50F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9312" y="4232612"/>
            <a:ext cx="2613472" cy="5973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03D64C-FC13-E04E-8DD1-3F564A2BE2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9312" y="4246789"/>
            <a:ext cx="3248172" cy="5973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6F75A57-2A2E-1844-A909-80ED3B9E39D8}"/>
              </a:ext>
            </a:extLst>
          </p:cNvPr>
          <p:cNvSpPr/>
          <p:nvPr/>
        </p:nvSpPr>
        <p:spPr>
          <a:xfrm>
            <a:off x="3953398" y="33775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此时，长度为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的上升子序列的最小末尾是“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12”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FC852C-2034-0E47-885A-FECA2F9872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9312" y="4258114"/>
            <a:ext cx="3865775" cy="59473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241F53C-7079-8F40-8DFA-9918013BEF20}"/>
              </a:ext>
            </a:extLst>
          </p:cNvPr>
          <p:cNvSpPr/>
          <p:nvPr/>
        </p:nvSpPr>
        <p:spPr>
          <a:xfrm>
            <a:off x="329471" y="5136447"/>
            <a:ext cx="117312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至此，数组元素就遍历完成了，得到了一个长度为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的数组，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这个数组的长度就是所求的最长上升子序列的长度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注意到，数组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是一个顺序数组（递增数组），虽然，我们在更新数组元素的时候，其实是从后向前找“比当前元素大的第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个元素”，但是在顺序数组中查找这件事，我们怎么能忘掉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“二分查找法”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呢 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所以，遍历整个数组元素，时间复杂度是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O(n)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， “二分查找法”的时间复杂度是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O(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logn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)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，故“最长上升子序列”问题的时间复杂度是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O(n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logn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)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4788371-3CB2-CC4B-8F52-89F38D98A975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F6657520-05A9-F84D-BF65-2E2592ADBAF2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A8016F4-9C95-1841-BA3F-A0DB4F4C3335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8F98A2-4F48-3B44-BC00-F5FEAF5B5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14"/>
          <a:stretch/>
        </p:blipFill>
        <p:spPr>
          <a:xfrm>
            <a:off x="2944725" y="2625445"/>
            <a:ext cx="7012297" cy="59154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1A81C4-3588-E849-8807-FC1DFA60E234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CC25C17-5881-8E46-BDFC-7B4E437FD42F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4911E2B-F017-4049-BC4D-120971240F0D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72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787A0C-7546-4447-B0CA-A5A34BFBA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14"/>
          <a:stretch/>
        </p:blipFill>
        <p:spPr>
          <a:xfrm>
            <a:off x="2944725" y="2625445"/>
            <a:ext cx="7012297" cy="5915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C7EEFA-E17D-FC4D-A41D-D4409EF64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740" y="2674055"/>
            <a:ext cx="7052282" cy="5907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019E944-129F-ED42-B61E-2D2B2409ED40}"/>
              </a:ext>
            </a:extLst>
          </p:cNvPr>
          <p:cNvSpPr/>
          <p:nvPr/>
        </p:nvSpPr>
        <p:spPr>
          <a:xfrm>
            <a:off x="2904740" y="1719014"/>
            <a:ext cx="871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”出列。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BECB79-8ECB-3944-AF73-06CEA65A7739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D5BCBD4-044B-CA43-83D9-3F2DCA3C0B43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7673318-2E96-8140-B30F-36B843AAE94A}"/>
              </a:ext>
            </a:extLst>
          </p:cNvPr>
          <p:cNvSpPr/>
          <p:nvPr/>
        </p:nvSpPr>
        <p:spPr>
          <a:xfrm>
            <a:off x="2944725" y="3313432"/>
            <a:ext cx="8797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要大，直接跟在“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的后面，可以构成一个更长的上升子序列。</a:t>
            </a:r>
            <a:endParaRPr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47B9463-0312-A24E-985B-D78675004539}"/>
              </a:ext>
            </a:extLst>
          </p:cNvPr>
          <p:cNvCxnSpPr/>
          <p:nvPr/>
        </p:nvCxnSpPr>
        <p:spPr>
          <a:xfrm>
            <a:off x="3274375" y="2164009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5FAF821-4C17-0F43-A876-78FEC8CA48F2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6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C7EEFA-E17D-FC4D-A41D-D4409EF64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6"/>
          <a:stretch/>
        </p:blipFill>
        <p:spPr>
          <a:xfrm>
            <a:off x="3565320" y="2674055"/>
            <a:ext cx="6391701" cy="59076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8C92DEE-1265-1440-937E-6C00EC58CB44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1291852-4F9A-FC41-AFA8-8C4383963AB5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323D717-1CC1-CA4A-B912-2B05B395D0FA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7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C7EEFA-E17D-FC4D-A41D-D4409EF64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6"/>
          <a:stretch/>
        </p:blipFill>
        <p:spPr>
          <a:xfrm>
            <a:off x="3565320" y="2674055"/>
            <a:ext cx="6391701" cy="59076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646462-906C-BF40-8037-E8CD84DA9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320" y="2699743"/>
            <a:ext cx="6358858" cy="58810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397254E-5DF6-2B4B-8600-59C1638BF8BE}"/>
              </a:ext>
            </a:extLst>
          </p:cNvPr>
          <p:cNvSpPr/>
          <p:nvPr/>
        </p:nvSpPr>
        <p:spPr>
          <a:xfrm>
            <a:off x="3489595" y="1771653"/>
            <a:ext cx="1432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”出列。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E955DD-3B97-2346-A5BF-CE0578A22765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DA5AAD4-53BC-944A-8D19-29C4F456CC8D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3D3241B-CC01-4442-8153-C34336A53EE4}"/>
              </a:ext>
            </a:extLst>
          </p:cNvPr>
          <p:cNvSpPr/>
          <p:nvPr/>
        </p:nvSpPr>
        <p:spPr>
          <a:xfrm>
            <a:off x="3565320" y="3310870"/>
            <a:ext cx="8626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要大，直接跟在“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的后面，可以构成一个更长的上升子序列。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71C9735-91AC-A846-A9C0-7B80360F0091}"/>
              </a:ext>
            </a:extLst>
          </p:cNvPr>
          <p:cNvCxnSpPr/>
          <p:nvPr/>
        </p:nvCxnSpPr>
        <p:spPr>
          <a:xfrm>
            <a:off x="3918612" y="2164009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8F6E958-26D9-F843-84F2-2C4653F992CB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45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646462-906C-BF40-8037-E8CD84DA9D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27"/>
          <a:stretch/>
        </p:blipFill>
        <p:spPr>
          <a:xfrm>
            <a:off x="4202884" y="2699743"/>
            <a:ext cx="5721294" cy="5881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9817C8-B10F-7244-8F40-0234B6DEA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003" y="4220737"/>
            <a:ext cx="1894881" cy="5720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70D43F2-CA6D-9645-A2BD-71B2C19602B0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FBFAC86A-C598-C242-BE66-7D6ECD144215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E6C3B12-59A2-D443-8126-9914A58EA802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4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646462-906C-BF40-8037-E8CD84DA9D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27"/>
          <a:stretch/>
        </p:blipFill>
        <p:spPr>
          <a:xfrm>
            <a:off x="4202884" y="2699743"/>
            <a:ext cx="5721294" cy="5881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9817C8-B10F-7244-8F40-0234B6DEA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003" y="4220737"/>
            <a:ext cx="1894881" cy="5720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0EFE1F-22C0-844E-BF47-355488AEA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174" y="2699743"/>
            <a:ext cx="5734004" cy="58810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6B7CA49-1DD4-A34A-AF6A-5F5B28414C52}"/>
              </a:ext>
            </a:extLst>
          </p:cNvPr>
          <p:cNvSpPr/>
          <p:nvPr/>
        </p:nvSpPr>
        <p:spPr>
          <a:xfrm>
            <a:off x="4042503" y="3274383"/>
            <a:ext cx="81494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要小，应该更新到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数组的某个位置。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使得长度为 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i+1 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（</a:t>
            </a:r>
            <a:r>
              <a:rPr lang="en-US" altLang="zh-CN" b="1" dirty="0" err="1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i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 是 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 数组的索引）的数组的最小末尾是“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2”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，容易看出，“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2”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应该将原来“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的位置替换。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880B9F-BEAB-2F44-BC5A-7E54779D5D2E}"/>
              </a:ext>
            </a:extLst>
          </p:cNvPr>
          <p:cNvSpPr/>
          <p:nvPr/>
        </p:nvSpPr>
        <p:spPr>
          <a:xfrm>
            <a:off x="553673" y="4998192"/>
            <a:ext cx="10805022" cy="1477328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特别说明：虽然此时“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”不是原数组在当前遍历情况下的“最长上升子序列”，但是我们将“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” 更新为“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”的目的，是为了让后序比“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”要大的元素，与“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”构成一个“上升子序列”。</a:t>
            </a:r>
            <a:endParaRPr lang="en-US" altLang="zh-CN" dirty="0">
              <a:solidFill>
                <a:schemeClr val="bg1"/>
              </a:solidFill>
              <a:latin typeface="Times New Roman" charset="0"/>
              <a:ea typeface="楷体" charset="-122"/>
            </a:endParaRPr>
          </a:p>
          <a:p>
            <a:endParaRPr lang="en-US" altLang="zh-CN" dirty="0">
              <a:solidFill>
                <a:schemeClr val="bg1"/>
              </a:solidFill>
              <a:latin typeface="Times New Roman" charset="0"/>
              <a:ea typeface="楷体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想一想这道题的解题关键。这一点如果不太清楚的话，稍安勿躁，看到后面，或者自己动手写一遍，就清楚这里需要“更新” 的原因了。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2BCA25A-6B0B-4842-B30A-2E0BC45D0526}"/>
              </a:ext>
            </a:extLst>
          </p:cNvPr>
          <p:cNvCxnSpPr/>
          <p:nvPr/>
        </p:nvCxnSpPr>
        <p:spPr>
          <a:xfrm>
            <a:off x="2650921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3053FA16-621C-6F42-AAC4-34D00FAF0F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4370" y="4220737"/>
            <a:ext cx="1875803" cy="56628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5E4FE3E-9137-DA4C-97EA-D50615A094D9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7A712A8-B72C-5543-9B60-00E2C5EE847A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6B8BFFF-800C-4343-B7FC-B5FF1B108CC4}"/>
              </a:ext>
            </a:extLst>
          </p:cNvPr>
          <p:cNvCxnSpPr/>
          <p:nvPr/>
        </p:nvCxnSpPr>
        <p:spPr>
          <a:xfrm>
            <a:off x="4528212" y="2297072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4004616-3427-5E47-AA3D-1FBDC7E7C570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9E91F3-C1CB-F249-B828-C6DF1E7A24E6}"/>
              </a:ext>
            </a:extLst>
          </p:cNvPr>
          <p:cNvSpPr/>
          <p:nvPr/>
        </p:nvSpPr>
        <p:spPr>
          <a:xfrm>
            <a:off x="553673" y="1631469"/>
            <a:ext cx="11254816" cy="646331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关键：一个更小的数 </a:t>
            </a:r>
            <a:r>
              <a:rPr lang="en-US" altLang="zh-CN" i="1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，后面接上一个随机数，比 </a:t>
            </a:r>
            <a:r>
              <a:rPr lang="en-US" altLang="zh-CN" i="1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 大的可能性更大，这是这道问题能够使用 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O(</a:t>
            </a:r>
            <a:r>
              <a:rPr lang="en-US" altLang="zh-CN" i="1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imes New Roman" charset="0"/>
                <a:ea typeface="楷体" charset="-122"/>
              </a:rPr>
              <a:t>log</a:t>
            </a:r>
            <a:r>
              <a:rPr lang="en-US" altLang="zh-CN" i="1" dirty="0" err="1">
                <a:solidFill>
                  <a:schemeClr val="bg1"/>
                </a:solidFill>
                <a:latin typeface="Times New Roman" charset="0"/>
                <a:ea typeface="楷体" charset="-122"/>
              </a:rPr>
              <a:t>n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 复杂度解决的关键，可以认为是一种贪心选择性质。</a:t>
            </a:r>
          </a:p>
        </p:txBody>
      </p:sp>
    </p:spTree>
    <p:extLst>
      <p:ext uri="{BB962C8B-B14F-4D97-AF65-F5344CB8AC3E}">
        <p14:creationId xmlns:p14="http://schemas.microsoft.com/office/powerpoint/2010/main" val="9082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9817C8-B10F-7244-8F40-0234B6DEA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003" y="4220737"/>
            <a:ext cx="1894881" cy="5720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0EFE1F-22C0-844E-BF47-355488AEAB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87"/>
          <a:stretch/>
        </p:blipFill>
        <p:spPr>
          <a:xfrm>
            <a:off x="4848836" y="2699743"/>
            <a:ext cx="5075341" cy="588103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2BCA25A-6B0B-4842-B30A-2E0BC45D0526}"/>
              </a:ext>
            </a:extLst>
          </p:cNvPr>
          <p:cNvCxnSpPr/>
          <p:nvPr/>
        </p:nvCxnSpPr>
        <p:spPr>
          <a:xfrm>
            <a:off x="2650921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3053FA16-621C-6F42-AAC4-34D00FAF0F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4370" y="4220737"/>
            <a:ext cx="1875803" cy="5662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22C11C-9DD3-B340-BF33-1FDAFB68B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4370" y="4227979"/>
            <a:ext cx="1888514" cy="57011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E9E4BC-32A7-2C4B-AB9B-4FC93F96A8F7}"/>
              </a:ext>
            </a:extLst>
          </p:cNvPr>
          <p:cNvSpPr txBox="1"/>
          <p:nvPr/>
        </p:nvSpPr>
        <p:spPr>
          <a:xfrm flipH="1">
            <a:off x="918815" y="918330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E7DB2AB4-CFE0-CE40-B4E3-1F9441E97B30}"/>
              </a:ext>
            </a:extLst>
          </p:cNvPr>
          <p:cNvCxnSpPr>
            <a:cxnSpLocks/>
          </p:cNvCxnSpPr>
          <p:nvPr/>
        </p:nvCxnSpPr>
        <p:spPr>
          <a:xfrm>
            <a:off x="993669" y="1435078"/>
            <a:ext cx="772430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837FE3E-F795-7047-8056-055C6CBB9E28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1380</Words>
  <Application>Microsoft Macintosh PowerPoint</Application>
  <PresentationFormat>宽屏</PresentationFormat>
  <Paragraphs>77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DengXian</vt:lpstr>
      <vt:lpstr>DengXian Light</vt:lpstr>
      <vt:lpstr>黑体</vt:lpstr>
      <vt:lpstr>楷体</vt:lpstr>
      <vt:lpstr>KaiTi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李威</dc:creator>
  <cp:lastModifiedBy>Microsoft Office User</cp:lastModifiedBy>
  <cp:revision>14</cp:revision>
  <dcterms:created xsi:type="dcterms:W3CDTF">2018-06-21T04:03:52Z</dcterms:created>
  <dcterms:modified xsi:type="dcterms:W3CDTF">2019-06-22T18:41:39Z</dcterms:modified>
</cp:coreProperties>
</file>