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4" r:id="rId3"/>
    <p:sldId id="288" r:id="rId4"/>
    <p:sldId id="282" r:id="rId5"/>
    <p:sldId id="281" r:id="rId6"/>
    <p:sldId id="283" r:id="rId7"/>
    <p:sldId id="289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4285F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4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84E3E-2D94-E74C-A456-20FB14F4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113959-F53D-2C49-B45F-29D8B35F6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6CC72-C670-DA44-A296-1F680AC2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5EA00-664B-4544-B4F7-3DFA7CD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89E77-E276-AE48-93C0-DE3B6D1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3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93FE9-59EB-0241-911F-3E1B1432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B6BA4-E6B6-3440-A189-6B107D1E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3EAA9-FEBD-B144-AEFB-F36E4D16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8E921-8DC5-B646-8F51-1EC145C8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F2434-C8A5-CC48-A30A-5E29AFC3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2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1996C-64E8-AF41-A827-34F1783F9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A807FB-9EC9-6A44-8A92-FCC1FE3E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C056A-67AD-F847-8F29-C6CB7C78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E41BE-90D2-EC4A-9D8B-95D2E7C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3BC21-39A2-AE4F-A02A-A3BA823C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046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FC1C-18AB-F24E-ACEF-0F8D623F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EE4D-2886-3F48-8503-32BF3EC0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D5B19-A9A6-464B-88FA-881A2C74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AFC56-378B-C14A-9414-38DFCA76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A1A33-DADF-8F4F-973C-0CCB387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98AB-C865-D34A-B554-8A5544C7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D965E-E3ED-814F-B906-486E5E04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C3DC7-F3FE-8A4D-A167-EE201A39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D8DCC-4CB3-A446-8241-B4205566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5F14A-707C-6049-94D6-8CCEE9EB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0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692E-17FD-A54C-9BA9-54A3348F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81788-2171-C546-93E1-9821F821B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41A75-1AC7-9946-A143-C6B11D37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E0961-0FB6-8E47-9A06-8AB736ED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B695-8A15-8845-959E-73438D71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54ABB-927B-2E4E-B979-3576E56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4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F975-896A-3C45-84A0-8F7C6B63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D00AB-3D74-834D-9613-BFB26356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8D2C9D-85D2-6D4C-BE0E-7818E811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6A549-6C8E-694F-8156-AF6FA976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B86A13-6CF7-CB4B-B8DB-062B3252F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18FE2-0B88-564A-A8DF-24D4149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A96B2-7226-5140-842C-41E79147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312DB-43BE-4841-84FD-68283D43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39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BB08-2B12-FF42-BDA3-38E9D1C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BC47A4-6719-1041-911C-7F650E6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3190DA-833C-A246-926C-1C43B8B6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7BBA66-B2BA-224E-91A8-F65F6062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59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EDEF3-3B09-0D40-9263-C1508AC7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1F93B-BEA9-D84C-97D2-ECD2B7D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56477-6FC1-C043-850C-B964AC47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73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FD25-A623-A340-B135-1D841EEC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A1CF4-5A97-434B-BA1B-114D9030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8BA7A-67D0-564B-A995-637A646C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AD34B-5A2A-5E4D-B999-D46AE376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9CBA5-CD16-B448-A4FC-C9C77BB8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8FA2A-311C-054B-913F-CF22926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80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97B1-8A87-384F-8BE2-E01C4328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03C87-F12B-9E47-B86C-790EC908B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D8DA0-F756-1A42-AB50-BB8DF34E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6F204-843B-BE4C-B0BA-18EC1B58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E7899-9AF6-5043-8D30-AF2F72C6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864D5-67EC-6146-8AA0-B328CFE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1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79C9E-64B1-D846-ACD0-D1FC19CA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0AD04-8FAA-744A-AB78-7A41E739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00973-F6B1-4A49-837E-8C9569D86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F886-D789-2F4A-8584-67F53E317F63}" type="datetimeFigureOut">
              <a:rPr kumimoji="1" lang="zh-CN" altLang="en-US" smtClean="0"/>
              <a:t>2020/2/27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AF1FC-D6BD-1149-8C39-229873A30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22A24-2C52-264B-B284-508FAF6A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F6B8-842E-6643-86CB-0E9918F9B0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7AA6F3E7-08DC-DD42-BBF3-E7514982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468" y="815866"/>
            <a:ext cx="2771064" cy="13000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0CC5E81-B300-9243-B566-79F28AF86A94}"/>
              </a:ext>
            </a:extLst>
          </p:cNvPr>
          <p:cNvSpPr txBox="1"/>
          <p:nvPr/>
        </p:nvSpPr>
        <p:spPr>
          <a:xfrm>
            <a:off x="2822226" y="2222517"/>
            <a:ext cx="655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78.  </a:t>
            </a:r>
            <a:r>
              <a:rPr kumimoji="1" lang="zh-CN" altLang="en-US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子集、</a:t>
            </a:r>
            <a:r>
              <a:rPr kumimoji="1" lang="en-US" altLang="zh-CN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90. </a:t>
            </a:r>
            <a:r>
              <a:rPr kumimoji="1" lang="zh-CN" altLang="en-US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子集 </a:t>
            </a:r>
            <a:r>
              <a:rPr kumimoji="1" lang="en-US" altLang="zh-CN" sz="3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1235F0A-DCDE-6042-BCC2-5D7FD7A739B4}"/>
              </a:ext>
            </a:extLst>
          </p:cNvPr>
          <p:cNvSpPr/>
          <p:nvPr/>
        </p:nvSpPr>
        <p:spPr>
          <a:xfrm>
            <a:off x="3046873" y="2951755"/>
            <a:ext cx="1262590" cy="611244"/>
          </a:xfrm>
          <a:prstGeom prst="round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b="1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中等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1665C12-70C0-E347-A620-D9682B465FF0}"/>
              </a:ext>
            </a:extLst>
          </p:cNvPr>
          <p:cNvSpPr/>
          <p:nvPr/>
        </p:nvSpPr>
        <p:spPr>
          <a:xfrm>
            <a:off x="4479883" y="2947035"/>
            <a:ext cx="118555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回溯算法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ED07D6-F21B-274E-B084-16BB68F53384}"/>
              </a:ext>
            </a:extLst>
          </p:cNvPr>
          <p:cNvSpPr/>
          <p:nvPr/>
        </p:nvSpPr>
        <p:spPr>
          <a:xfrm>
            <a:off x="7874239" y="2970783"/>
            <a:ext cx="771728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剪枝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8E3995-4F81-684A-A6F9-F446E53C3652}"/>
              </a:ext>
            </a:extLst>
          </p:cNvPr>
          <p:cNvSpPr/>
          <p:nvPr/>
        </p:nvSpPr>
        <p:spPr>
          <a:xfrm>
            <a:off x="3950653" y="3671602"/>
            <a:ext cx="1622581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深度优先遍历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1B8DF03-4ECA-A444-AD0C-897A4DD3BA09}"/>
              </a:ext>
            </a:extLst>
          </p:cNvPr>
          <p:cNvSpPr/>
          <p:nvPr/>
        </p:nvSpPr>
        <p:spPr>
          <a:xfrm>
            <a:off x="5703603" y="3671602"/>
            <a:ext cx="504479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栈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92AF3B0-592C-5F46-8904-87895DBA463A}"/>
              </a:ext>
            </a:extLst>
          </p:cNvPr>
          <p:cNvSpPr/>
          <p:nvPr/>
        </p:nvSpPr>
        <p:spPr>
          <a:xfrm>
            <a:off x="6271336" y="3671602"/>
            <a:ext cx="2073180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编程语言传参机制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904B5A8-44D8-0443-A7DB-AD764919DECB}"/>
              </a:ext>
            </a:extLst>
          </p:cNvPr>
          <p:cNvSpPr/>
          <p:nvPr/>
        </p:nvSpPr>
        <p:spPr>
          <a:xfrm>
            <a:off x="5740920" y="2945865"/>
            <a:ext cx="771728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递归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8851BFD5-9DD0-2E4E-8CF3-0C8705AC4F67}"/>
              </a:ext>
            </a:extLst>
          </p:cNvPr>
          <p:cNvSpPr/>
          <p:nvPr/>
        </p:nvSpPr>
        <p:spPr>
          <a:xfrm>
            <a:off x="6600715" y="2945865"/>
            <a:ext cx="1185457" cy="61124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highlight>
                  <a:srgbClr val="000000"/>
                </a:highlight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状态重置</a:t>
            </a:r>
          </a:p>
        </p:txBody>
      </p:sp>
    </p:spTree>
    <p:extLst>
      <p:ext uri="{BB962C8B-B14F-4D97-AF65-F5344CB8AC3E}">
        <p14:creationId xmlns:p14="http://schemas.microsoft.com/office/powerpoint/2010/main" val="330747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5032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子集”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1ED922-B77C-E04C-9077-A523F6396244}"/>
              </a:ext>
            </a:extLst>
          </p:cNvPr>
          <p:cNvSpPr txBox="1"/>
          <p:nvPr/>
        </p:nvSpPr>
        <p:spPr>
          <a:xfrm>
            <a:off x="740960" y="1497209"/>
            <a:ext cx="624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以求解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的子集为例，画出的树形图如下所示：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759329" y="832153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方法一：按照每一个数选与不选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F5ACCF6-4EA6-4F46-BC73-0358A4BF67AA}"/>
              </a:ext>
            </a:extLst>
          </p:cNvPr>
          <p:cNvCxnSpPr>
            <a:cxnSpLocks/>
          </p:cNvCxnSpPr>
          <p:nvPr/>
        </p:nvCxnSpPr>
        <p:spPr>
          <a:xfrm flipH="1">
            <a:off x="865762" y="3904517"/>
            <a:ext cx="10632382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4FA7613-57A4-E14F-92F8-AC017EDD1F95}"/>
              </a:ext>
            </a:extLst>
          </p:cNvPr>
          <p:cNvSpPr txBox="1"/>
          <p:nvPr/>
        </p:nvSpPr>
        <p:spPr>
          <a:xfrm>
            <a:off x="10210159" y="348041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考虑是否选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F184FFB-5716-1D43-BF5F-9E46AD28E7F2}"/>
              </a:ext>
            </a:extLst>
          </p:cNvPr>
          <p:cNvCxnSpPr>
            <a:cxnSpLocks/>
          </p:cNvCxnSpPr>
          <p:nvPr/>
        </p:nvCxnSpPr>
        <p:spPr>
          <a:xfrm flipH="1">
            <a:off x="865762" y="5118604"/>
            <a:ext cx="10632382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BA7D939-9CF2-DB4F-BA50-1255B73647F4}"/>
              </a:ext>
            </a:extLst>
          </p:cNvPr>
          <p:cNvSpPr txBox="1"/>
          <p:nvPr/>
        </p:nvSpPr>
        <p:spPr>
          <a:xfrm>
            <a:off x="10210159" y="4766743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考虑是否选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D3BD802-D64B-2446-9063-B7F23ACB40EB}"/>
              </a:ext>
            </a:extLst>
          </p:cNvPr>
          <p:cNvCxnSpPr>
            <a:cxnSpLocks/>
          </p:cNvCxnSpPr>
          <p:nvPr/>
        </p:nvCxnSpPr>
        <p:spPr>
          <a:xfrm flipH="1">
            <a:off x="865762" y="6332691"/>
            <a:ext cx="10632382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826C0EA-6741-4E40-8764-2F27CE62FA8B}"/>
              </a:ext>
            </a:extLst>
          </p:cNvPr>
          <p:cNvSpPr txBox="1"/>
          <p:nvPr/>
        </p:nvSpPr>
        <p:spPr>
          <a:xfrm>
            <a:off x="10276335" y="602491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考虑是否选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F78A23-96F5-5243-8F8E-9D8BC6061CB5}"/>
              </a:ext>
            </a:extLst>
          </p:cNvPr>
          <p:cNvSpPr/>
          <p:nvPr/>
        </p:nvSpPr>
        <p:spPr>
          <a:xfrm>
            <a:off x="4906685" y="2674828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B04F19-4ADA-4140-BF3E-56B75872C6E5}"/>
              </a:ext>
            </a:extLst>
          </p:cNvPr>
          <p:cNvSpPr/>
          <p:nvPr/>
        </p:nvSpPr>
        <p:spPr>
          <a:xfrm>
            <a:off x="2965650" y="3456497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31EDF7-D0BA-F243-8223-002FF6A9200C}"/>
              </a:ext>
            </a:extLst>
          </p:cNvPr>
          <p:cNvSpPr/>
          <p:nvPr/>
        </p:nvSpPr>
        <p:spPr>
          <a:xfrm>
            <a:off x="7271194" y="3457840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74C450-AA29-124A-BCE7-3D35245C1087}"/>
              </a:ext>
            </a:extLst>
          </p:cNvPr>
          <p:cNvSpPr/>
          <p:nvPr/>
        </p:nvSpPr>
        <p:spPr>
          <a:xfrm>
            <a:off x="1855255" y="4651241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347C46-38C8-074C-8278-5FBFDD18AED2}"/>
              </a:ext>
            </a:extLst>
          </p:cNvPr>
          <p:cNvSpPr/>
          <p:nvPr/>
        </p:nvSpPr>
        <p:spPr>
          <a:xfrm>
            <a:off x="3768235" y="4664267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E05B564-6D9A-0048-9892-027904E183E1}"/>
              </a:ext>
            </a:extLst>
          </p:cNvPr>
          <p:cNvSpPr/>
          <p:nvPr/>
        </p:nvSpPr>
        <p:spPr>
          <a:xfrm>
            <a:off x="6023286" y="4647544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68DD54-0275-8845-A96A-F1C184E979EB}"/>
              </a:ext>
            </a:extLst>
          </p:cNvPr>
          <p:cNvSpPr/>
          <p:nvPr/>
        </p:nvSpPr>
        <p:spPr>
          <a:xfrm>
            <a:off x="8339978" y="4647544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200503-823D-6E4E-9DAF-7CD32BB73BC5}"/>
              </a:ext>
            </a:extLst>
          </p:cNvPr>
          <p:cNvSpPr/>
          <p:nvPr/>
        </p:nvSpPr>
        <p:spPr>
          <a:xfrm>
            <a:off x="1688056" y="5755710"/>
            <a:ext cx="690282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34D6E2-FDC4-1C48-A6FE-44919EEEEC01}"/>
              </a:ext>
            </a:extLst>
          </p:cNvPr>
          <p:cNvSpPr/>
          <p:nvPr/>
        </p:nvSpPr>
        <p:spPr>
          <a:xfrm>
            <a:off x="2576004" y="5755710"/>
            <a:ext cx="690282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BE37C3-4910-3841-9C95-B704E49FFBAC}"/>
              </a:ext>
            </a:extLst>
          </p:cNvPr>
          <p:cNvSpPr/>
          <p:nvPr/>
        </p:nvSpPr>
        <p:spPr>
          <a:xfrm>
            <a:off x="3521111" y="5753172"/>
            <a:ext cx="830471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E82C69-6ADE-F147-8BDE-41A8B9E555BE}"/>
              </a:ext>
            </a:extLst>
          </p:cNvPr>
          <p:cNvSpPr/>
          <p:nvPr/>
        </p:nvSpPr>
        <p:spPr>
          <a:xfrm>
            <a:off x="4439136" y="5755710"/>
            <a:ext cx="958769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CE05885-D210-5F43-AA34-9EEFAFB814B8}"/>
              </a:ext>
            </a:extLst>
          </p:cNvPr>
          <p:cNvSpPr/>
          <p:nvPr/>
        </p:nvSpPr>
        <p:spPr>
          <a:xfrm>
            <a:off x="5666981" y="5759968"/>
            <a:ext cx="857172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7C742A-1EED-704E-992B-A5563BA5FF4F}"/>
              </a:ext>
            </a:extLst>
          </p:cNvPr>
          <p:cNvSpPr/>
          <p:nvPr/>
        </p:nvSpPr>
        <p:spPr>
          <a:xfrm>
            <a:off x="6640533" y="5759968"/>
            <a:ext cx="1022136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549318F-FCED-A144-9219-B6C6EE2B456E}"/>
              </a:ext>
            </a:extLst>
          </p:cNvPr>
          <p:cNvSpPr/>
          <p:nvPr/>
        </p:nvSpPr>
        <p:spPr>
          <a:xfrm>
            <a:off x="7865852" y="5766764"/>
            <a:ext cx="907499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5459DA-718B-EB4C-A9F2-4520BF776DFB}"/>
              </a:ext>
            </a:extLst>
          </p:cNvPr>
          <p:cNvSpPr/>
          <p:nvPr/>
        </p:nvSpPr>
        <p:spPr>
          <a:xfrm>
            <a:off x="8934636" y="5766764"/>
            <a:ext cx="1569307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8A5FA47-2581-2E40-A907-5166651E69C5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3560308" y="3006522"/>
            <a:ext cx="1941035" cy="449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AEB873F-91D7-D54F-AD05-FA3F27C6F964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5501343" y="3006522"/>
            <a:ext cx="2364509" cy="451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F505BE0-9F21-C445-925D-E082B3C824D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2449913" y="3788191"/>
            <a:ext cx="1110395" cy="86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46031-63B5-8541-B841-6A825293CCEA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3560308" y="3788191"/>
            <a:ext cx="802585" cy="876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BA50C70-7F3D-1445-925D-A2529B84F3AC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6617944" y="3789534"/>
            <a:ext cx="1247908" cy="858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14931F5C-CE16-4248-8623-0277547443F5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865852" y="3789534"/>
            <a:ext cx="1068784" cy="858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5571B83D-6306-7D40-AB4F-7E01DEDABF69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2033197" y="4982935"/>
            <a:ext cx="416716" cy="772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D2D5147A-6759-CA49-B001-A754020A0F84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2449913" y="4982935"/>
            <a:ext cx="471232" cy="772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8C94280-4EA6-E14B-BA96-5F20857BE3F7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flipH="1">
            <a:off x="3936347" y="4995961"/>
            <a:ext cx="426546" cy="757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136C960-A4B5-A549-BCBA-283831A67704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4362893" y="4995961"/>
            <a:ext cx="555628" cy="759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B64D5E7D-A424-7E47-B3FB-7977928F7F1C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6095567" y="4979238"/>
            <a:ext cx="522377" cy="78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64719890-CBD0-8A45-B7B7-43A233A52EE2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6617944" y="4979238"/>
            <a:ext cx="533657" cy="78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D82AF6E-DFE5-814B-946C-1C8F52F34321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flipH="1">
            <a:off x="8319602" y="4979238"/>
            <a:ext cx="615034" cy="787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7C072E5A-7734-474E-A56D-E50946709B4E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8934636" y="4979238"/>
            <a:ext cx="784654" cy="787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F4E8CD8-45C4-0E4A-9609-7451B527EDDC}"/>
              </a:ext>
            </a:extLst>
          </p:cNvPr>
          <p:cNvSpPr txBox="1"/>
          <p:nvPr/>
        </p:nvSpPr>
        <p:spPr>
          <a:xfrm>
            <a:off x="759329" y="1974100"/>
            <a:ext cx="925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r>
              <a:rPr lang="zh-CN" altLang="en-US" dirty="0"/>
              <a:t>使用广度优先遍历（</a:t>
            </a:r>
            <a:r>
              <a:rPr lang="en-US" altLang="zh-CN" dirty="0"/>
              <a:t>Breadth First Search</a:t>
            </a:r>
            <a:r>
              <a:rPr lang="zh-CN" altLang="en-US" dirty="0"/>
              <a:t>）或者                                                                            。</a:t>
            </a:r>
            <a:endParaRPr lang="en-US" altLang="zh-CN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B7F16AF-9E79-9E43-9B39-C2F31FEBB5CB}"/>
              </a:ext>
            </a:extLst>
          </p:cNvPr>
          <p:cNvSpPr txBox="1"/>
          <p:nvPr/>
        </p:nvSpPr>
        <p:spPr>
          <a:xfrm>
            <a:off x="5713508" y="1974100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r>
              <a:rPr lang="zh-CN" altLang="en-US" dirty="0"/>
              <a:t>深度优先遍历（</a:t>
            </a:r>
            <a:r>
              <a:rPr lang="en-US" altLang="zh-CN" dirty="0"/>
              <a:t> Depth First Search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1B0A7E4-0040-3848-8729-954F882D6ED0}"/>
              </a:ext>
            </a:extLst>
          </p:cNvPr>
          <p:cNvSpPr txBox="1"/>
          <p:nvPr/>
        </p:nvSpPr>
        <p:spPr>
          <a:xfrm>
            <a:off x="7865851" y="2451555"/>
            <a:ext cx="400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r>
              <a:rPr lang="en-US" altLang="zh-CN" sz="1600" b="1" dirty="0">
                <a:solidFill>
                  <a:srgbClr val="EB4335"/>
                </a:solidFill>
              </a:rPr>
              <a:t>1</a:t>
            </a:r>
            <a:r>
              <a:rPr lang="zh-CN" altLang="en-US" sz="1600" b="1" dirty="0">
                <a:solidFill>
                  <a:srgbClr val="EB4335"/>
                </a:solidFill>
              </a:rPr>
              <a:t>、全程使用 </a:t>
            </a:r>
            <a:r>
              <a:rPr lang="en-US" altLang="zh-CN" sz="1600" b="1" dirty="0">
                <a:solidFill>
                  <a:srgbClr val="EB4335"/>
                </a:solidFill>
              </a:rPr>
              <a:t>1</a:t>
            </a:r>
            <a:r>
              <a:rPr lang="zh-CN" altLang="en-US" sz="1600" b="1" dirty="0">
                <a:solidFill>
                  <a:srgbClr val="EB4335"/>
                </a:solidFill>
              </a:rPr>
              <a:t> 份状态变量搜索状态空间；</a:t>
            </a:r>
            <a:endParaRPr lang="en-US" altLang="zh-CN" sz="1600" b="1" dirty="0">
              <a:solidFill>
                <a:srgbClr val="EB4335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600EC5-C74F-6748-8968-D18B7E9AAE5E}"/>
              </a:ext>
            </a:extLst>
          </p:cNvPr>
          <p:cNvSpPr txBox="1"/>
          <p:nvPr/>
        </p:nvSpPr>
        <p:spPr>
          <a:xfrm>
            <a:off x="7865851" y="2753499"/>
            <a:ext cx="3634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r>
              <a:rPr lang="en-US" altLang="zh-CN" sz="1600" b="1" dirty="0">
                <a:solidFill>
                  <a:srgbClr val="EB4335"/>
                </a:solidFill>
              </a:rPr>
              <a:t>2</a:t>
            </a:r>
            <a:r>
              <a:rPr lang="zh-CN" altLang="en-US" sz="1600" b="1" dirty="0">
                <a:solidFill>
                  <a:srgbClr val="EB4335"/>
                </a:solidFill>
              </a:rPr>
              <a:t>、</a:t>
            </a:r>
            <a:r>
              <a:rPr lang="en-US" altLang="zh-CN" sz="1600" b="1" dirty="0">
                <a:solidFill>
                  <a:srgbClr val="EB4335"/>
                </a:solidFill>
              </a:rPr>
              <a:t> </a:t>
            </a:r>
            <a:r>
              <a:rPr lang="zh-CN" altLang="en-US" sz="1600" b="1" dirty="0">
                <a:solidFill>
                  <a:srgbClr val="EB4335"/>
                </a:solidFill>
              </a:rPr>
              <a:t>编写递归方法而不用显式编写栈。</a:t>
            </a:r>
            <a:endParaRPr lang="en-US" altLang="zh-CN" sz="1600" b="1" dirty="0">
              <a:solidFill>
                <a:srgbClr val="EB43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5A869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5A869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5A869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5A869"/>
                                      </p:to>
                                    </p:animClr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5A869"/>
                                      </p:to>
                                    </p:animClr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5A869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5A869"/>
                                      </p:to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5A869"/>
                                      </p:to>
                                    </p:animClr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433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433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433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5" grpId="0"/>
      <p:bldP spid="20" grpId="0"/>
      <p:bldP spid="2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110" grpId="0"/>
      <p:bldP spid="45" grpId="0"/>
      <p:bldP spid="45" grpId="1"/>
      <p:bldP spid="46" grpId="0"/>
      <p:bldP spid="46" grpId="1"/>
      <p:bldP spid="47" grpId="0"/>
      <p:bldP spid="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5032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子集”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F5ACCF6-4EA6-4F46-BC73-0358A4BF67AA}"/>
              </a:ext>
            </a:extLst>
          </p:cNvPr>
          <p:cNvCxnSpPr>
            <a:cxnSpLocks/>
          </p:cNvCxnSpPr>
          <p:nvPr/>
        </p:nvCxnSpPr>
        <p:spPr>
          <a:xfrm flipH="1">
            <a:off x="865762" y="2670077"/>
            <a:ext cx="10632382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FA7613-57A4-E14F-92F8-AC017EDD1F95}"/>
                  </a:ext>
                </a:extLst>
              </p:cNvPr>
              <p:cNvSpPr txBox="1"/>
              <p:nvPr/>
            </p:nvSpPr>
            <p:spPr>
              <a:xfrm>
                <a:off x="10219303" y="2245974"/>
                <a:ext cx="1161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dirty="0"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400" i="1" smtClean="0"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</m:ctrlPr>
                      </m:sSup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2</m:t>
                        </m:r>
                      </m:e>
                      <m:sup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zh-CN" altLang="en-US" sz="1400" dirty="0"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 个结点</a:t>
                </a:r>
                <a:endParaRPr kumimoji="1" lang="en-US" altLang="zh-CN" sz="1400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FA7613-57A4-E14F-92F8-AC017EDD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303" y="2245974"/>
                <a:ext cx="1161280" cy="307777"/>
              </a:xfrm>
              <a:prstGeom prst="rect">
                <a:avLst/>
              </a:prstGeom>
              <a:blipFill>
                <a:blip r:embed="rId2"/>
                <a:stretch>
                  <a:fillRect l="-108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F184FFB-5716-1D43-BF5F-9E46AD28E7F2}"/>
              </a:ext>
            </a:extLst>
          </p:cNvPr>
          <p:cNvCxnSpPr>
            <a:cxnSpLocks/>
          </p:cNvCxnSpPr>
          <p:nvPr/>
        </p:nvCxnSpPr>
        <p:spPr>
          <a:xfrm flipH="1">
            <a:off x="865762" y="3884164"/>
            <a:ext cx="10632382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A7D939-9CF2-DB4F-BA50-1255B73647F4}"/>
                  </a:ext>
                </a:extLst>
              </p:cNvPr>
              <p:cNvSpPr txBox="1"/>
              <p:nvPr/>
            </p:nvSpPr>
            <p:spPr>
              <a:xfrm>
                <a:off x="10210159" y="3532303"/>
                <a:ext cx="1165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dirty="0"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</m:ctrlPr>
                      </m:sSupPr>
                      <m:e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2</m:t>
                        </m:r>
                      </m:e>
                      <m:sup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1400" dirty="0"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 个结点</a:t>
                </a:r>
                <a:endParaRPr kumimoji="1" lang="en-US" altLang="zh-CN" sz="1400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A7D939-9CF2-DB4F-BA50-1255B7364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159" y="3532303"/>
                <a:ext cx="1165127" cy="307777"/>
              </a:xfrm>
              <a:prstGeom prst="rect">
                <a:avLst/>
              </a:prstGeom>
              <a:blipFill>
                <a:blip r:embed="rId3"/>
                <a:stretch>
                  <a:fillRect l="-2174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D3BD802-D64B-2446-9063-B7F23ACB40EB}"/>
              </a:ext>
            </a:extLst>
          </p:cNvPr>
          <p:cNvCxnSpPr>
            <a:cxnSpLocks/>
          </p:cNvCxnSpPr>
          <p:nvPr/>
        </p:nvCxnSpPr>
        <p:spPr>
          <a:xfrm flipH="1">
            <a:off x="865762" y="5098251"/>
            <a:ext cx="10632382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826C0EA-6741-4E40-8764-2F27CE62FA8B}"/>
                  </a:ext>
                </a:extLst>
              </p:cNvPr>
              <p:cNvSpPr txBox="1"/>
              <p:nvPr/>
            </p:nvSpPr>
            <p:spPr>
              <a:xfrm>
                <a:off x="10276335" y="4790474"/>
                <a:ext cx="1165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400" dirty="0"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</m:ctrlPr>
                      </m:sSupPr>
                      <m:e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2</m:t>
                        </m:r>
                      </m:e>
                      <m:sup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zh-CN" altLang="en-US" sz="1400" dirty="0"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 个结点</a:t>
                </a:r>
                <a:endParaRPr kumimoji="1" lang="en-US" altLang="zh-CN" sz="1400" dirty="0">
                  <a:latin typeface="Source Han Sans SC" panose="020B0500000000000000" pitchFamily="34" charset="-128"/>
                  <a:ea typeface="Source Han Sans SC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826C0EA-6741-4E40-8764-2F27CE62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335" y="4790474"/>
                <a:ext cx="1165127" cy="307777"/>
              </a:xfrm>
              <a:prstGeom prst="rect">
                <a:avLst/>
              </a:prstGeom>
              <a:blipFill>
                <a:blip r:embed="rId4"/>
                <a:stretch>
                  <a:fillRect l="-107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A9F78A23-96F5-5243-8F8E-9D8BC6061CB5}"/>
              </a:ext>
            </a:extLst>
          </p:cNvPr>
          <p:cNvSpPr/>
          <p:nvPr/>
        </p:nvSpPr>
        <p:spPr>
          <a:xfrm>
            <a:off x="4906685" y="1440388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B04F19-4ADA-4140-BF3E-56B75872C6E5}"/>
              </a:ext>
            </a:extLst>
          </p:cNvPr>
          <p:cNvSpPr/>
          <p:nvPr/>
        </p:nvSpPr>
        <p:spPr>
          <a:xfrm>
            <a:off x="2965650" y="2222057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31EDF7-D0BA-F243-8223-002FF6A9200C}"/>
              </a:ext>
            </a:extLst>
          </p:cNvPr>
          <p:cNvSpPr/>
          <p:nvPr/>
        </p:nvSpPr>
        <p:spPr>
          <a:xfrm>
            <a:off x="7271194" y="2223400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74C450-AA29-124A-BCE7-3D35245C1087}"/>
              </a:ext>
            </a:extLst>
          </p:cNvPr>
          <p:cNvSpPr/>
          <p:nvPr/>
        </p:nvSpPr>
        <p:spPr>
          <a:xfrm>
            <a:off x="1855255" y="3416801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347C46-38C8-074C-8278-5FBFDD18AED2}"/>
              </a:ext>
            </a:extLst>
          </p:cNvPr>
          <p:cNvSpPr/>
          <p:nvPr/>
        </p:nvSpPr>
        <p:spPr>
          <a:xfrm>
            <a:off x="3768235" y="3429827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E05B564-6D9A-0048-9892-027904E183E1}"/>
              </a:ext>
            </a:extLst>
          </p:cNvPr>
          <p:cNvSpPr/>
          <p:nvPr/>
        </p:nvSpPr>
        <p:spPr>
          <a:xfrm>
            <a:off x="6023286" y="3413104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68DD54-0275-8845-A96A-F1C184E979EB}"/>
              </a:ext>
            </a:extLst>
          </p:cNvPr>
          <p:cNvSpPr/>
          <p:nvPr/>
        </p:nvSpPr>
        <p:spPr>
          <a:xfrm>
            <a:off x="8339978" y="3413104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200503-823D-6E4E-9DAF-7CD32BB73BC5}"/>
              </a:ext>
            </a:extLst>
          </p:cNvPr>
          <p:cNvSpPr/>
          <p:nvPr/>
        </p:nvSpPr>
        <p:spPr>
          <a:xfrm>
            <a:off x="1688056" y="4521270"/>
            <a:ext cx="690282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34D6E2-FDC4-1C48-A6FE-44919EEEEC01}"/>
              </a:ext>
            </a:extLst>
          </p:cNvPr>
          <p:cNvSpPr/>
          <p:nvPr/>
        </p:nvSpPr>
        <p:spPr>
          <a:xfrm>
            <a:off x="2576004" y="4521270"/>
            <a:ext cx="690282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BE37C3-4910-3841-9C95-B704E49FFBAC}"/>
              </a:ext>
            </a:extLst>
          </p:cNvPr>
          <p:cNvSpPr/>
          <p:nvPr/>
        </p:nvSpPr>
        <p:spPr>
          <a:xfrm>
            <a:off x="3521111" y="4518732"/>
            <a:ext cx="830471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E82C69-6ADE-F147-8BDE-41A8B9E555BE}"/>
              </a:ext>
            </a:extLst>
          </p:cNvPr>
          <p:cNvSpPr/>
          <p:nvPr/>
        </p:nvSpPr>
        <p:spPr>
          <a:xfrm>
            <a:off x="4439136" y="4521270"/>
            <a:ext cx="958769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CE05885-D210-5F43-AA34-9EEFAFB814B8}"/>
              </a:ext>
            </a:extLst>
          </p:cNvPr>
          <p:cNvSpPr/>
          <p:nvPr/>
        </p:nvSpPr>
        <p:spPr>
          <a:xfrm>
            <a:off x="5666981" y="4525528"/>
            <a:ext cx="857172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7C742A-1EED-704E-992B-A5563BA5FF4F}"/>
              </a:ext>
            </a:extLst>
          </p:cNvPr>
          <p:cNvSpPr/>
          <p:nvPr/>
        </p:nvSpPr>
        <p:spPr>
          <a:xfrm>
            <a:off x="6640533" y="4525528"/>
            <a:ext cx="1022136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549318F-FCED-A144-9219-B6C6EE2B456E}"/>
              </a:ext>
            </a:extLst>
          </p:cNvPr>
          <p:cNvSpPr/>
          <p:nvPr/>
        </p:nvSpPr>
        <p:spPr>
          <a:xfrm>
            <a:off x="7865852" y="4532324"/>
            <a:ext cx="907499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5459DA-718B-EB4C-A9F2-4520BF776DFB}"/>
              </a:ext>
            </a:extLst>
          </p:cNvPr>
          <p:cNvSpPr/>
          <p:nvPr/>
        </p:nvSpPr>
        <p:spPr>
          <a:xfrm>
            <a:off x="8934636" y="4532324"/>
            <a:ext cx="1569307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8A5FA47-2581-2E40-A907-5166651E69C5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3560308" y="1772082"/>
            <a:ext cx="1941035" cy="449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AEB873F-91D7-D54F-AD05-FA3F27C6F964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5501343" y="1772082"/>
            <a:ext cx="2364509" cy="451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F505BE0-9F21-C445-925D-E082B3C824D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2449913" y="2553751"/>
            <a:ext cx="1110395" cy="86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46031-63B5-8541-B841-6A825293CCEA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3560308" y="2553751"/>
            <a:ext cx="802585" cy="876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BA50C70-7F3D-1445-925D-A2529B84F3AC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6617944" y="2555094"/>
            <a:ext cx="1247908" cy="858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14931F5C-CE16-4248-8623-0277547443F5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7865852" y="2555094"/>
            <a:ext cx="1068784" cy="858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5571B83D-6306-7D40-AB4F-7E01DEDABF69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2033197" y="3748495"/>
            <a:ext cx="416716" cy="772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D2D5147A-6759-CA49-B001-A754020A0F84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2449913" y="3748495"/>
            <a:ext cx="471232" cy="772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8C94280-4EA6-E14B-BA96-5F20857BE3F7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flipH="1">
            <a:off x="3936347" y="3761521"/>
            <a:ext cx="426546" cy="757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136C960-A4B5-A549-BCBA-283831A67704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4362893" y="3761521"/>
            <a:ext cx="555628" cy="759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B64D5E7D-A424-7E47-B3FB-7977928F7F1C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6095567" y="3744798"/>
            <a:ext cx="522377" cy="78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64719890-CBD0-8A45-B7B7-43A233A52EE2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6617944" y="3744798"/>
            <a:ext cx="533657" cy="780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D82AF6E-DFE5-814B-946C-1C8F52F34321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flipH="1">
            <a:off x="8319602" y="3744798"/>
            <a:ext cx="615034" cy="787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7C072E5A-7734-474E-A56D-E50946709B4E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8934636" y="3744798"/>
            <a:ext cx="784654" cy="787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4AD7AF4-D551-F746-A2CB-C2CD857DE4A2}"/>
              </a:ext>
            </a:extLst>
          </p:cNvPr>
          <p:cNvCxnSpPr>
            <a:cxnSpLocks/>
          </p:cNvCxnSpPr>
          <p:nvPr/>
        </p:nvCxnSpPr>
        <p:spPr>
          <a:xfrm flipH="1">
            <a:off x="865762" y="1807852"/>
            <a:ext cx="10632382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4D9E73D-C438-164B-BBD9-4EFA27D41249}"/>
              </a:ext>
            </a:extLst>
          </p:cNvPr>
          <p:cNvSpPr txBox="1"/>
          <p:nvPr/>
        </p:nvSpPr>
        <p:spPr>
          <a:xfrm>
            <a:off x="10210159" y="13837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有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个结点</a:t>
            </a:r>
            <a:endParaRPr kumimoji="1"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390A2FF-28EB-F74C-9027-C9FD583C545B}"/>
              </a:ext>
            </a:extLst>
          </p:cNvPr>
          <p:cNvSpPr txBox="1"/>
          <p:nvPr/>
        </p:nvSpPr>
        <p:spPr>
          <a:xfrm>
            <a:off x="759329" y="8417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复杂度分析：</a:t>
            </a:r>
            <a:endParaRPr kumimoji="1" lang="en-US" altLang="zh-CN" sz="2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EBBBF7-3587-B14B-BC8C-5202A63EB0AA}"/>
              </a:ext>
            </a:extLst>
          </p:cNvPr>
          <p:cNvSpPr txBox="1"/>
          <p:nvPr/>
        </p:nvSpPr>
        <p:spPr>
          <a:xfrm>
            <a:off x="759329" y="6185013"/>
            <a:ext cx="2280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时间复杂度：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0CC31F1-D34A-5546-A1A1-78A7E4B6FFD7}"/>
                  </a:ext>
                </a:extLst>
              </p:cNvPr>
              <p:cNvSpPr/>
              <p:nvPr/>
            </p:nvSpPr>
            <p:spPr>
              <a:xfrm>
                <a:off x="2532006" y="6179937"/>
                <a:ext cx="1365567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Han Sans SC" panose="020B0500000000000000" pitchFamily="34" charset="-128"/>
                        </a:rPr>
                        <m:t>O</m:t>
                      </m:r>
                      <m:r>
                        <a:rPr kumimoji="1"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Han Sans SC" panose="020B0500000000000000" pitchFamily="34" charset="-128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Han Sans SC" panose="020B0500000000000000" pitchFamily="34" charset="-128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Han Sans SC" panose="020B0500000000000000" pitchFamily="34" charset="-128"/>
                            </a:rPr>
                            <m:t>𝑁</m:t>
                          </m:r>
                          <m:r>
                            <a:rPr kumimoji="1" lang="zh-CN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Han Sans SC" panose="020B0500000000000000" pitchFamily="34" charset="-128"/>
                            </a:rPr>
                            <m:t> ∙</m:t>
                          </m:r>
                          <m: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Han Sans SC" panose="020B0500000000000000" pitchFamily="34" charset="-128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Han Sans SC" panose="020B0500000000000000" pitchFamily="34" charset="-128"/>
                            </a:rPr>
                            <m:t>N</m:t>
                          </m:r>
                        </m:sup>
                      </m:sSup>
                      <m:r>
                        <a:rPr kumimoji="1"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Han Sans SC" panose="020B0500000000000000" pitchFamily="34" charset="-128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0CC31F1-D34A-5546-A1A1-78A7E4B6F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006" y="6179937"/>
                <a:ext cx="1365567" cy="405624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FC6B594-99F3-5441-BAC5-282067692362}"/>
                  </a:ext>
                </a:extLst>
              </p:cNvPr>
              <p:cNvSpPr/>
              <p:nvPr/>
            </p:nvSpPr>
            <p:spPr>
              <a:xfrm>
                <a:off x="700482" y="5366314"/>
                <a:ext cx="8564017" cy="586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</m:ctrlPr>
                      </m:sSupPr>
                      <m:e>
                        <m:r>
                          <a:rPr kumimoji="1"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二叉树一共</m:t>
                        </m:r>
                        <m:r>
                          <a:rPr kumimoji="1" lang="zh-CN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有</m:t>
                        </m:r>
                        <m:r>
                          <a:rPr kumimoji="1"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 </m:t>
                        </m:r>
                        <m: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1+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CN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</m:ctrlPr>
                          </m:sSupPr>
                          <m:e>
                            <m:r>
                              <a:rPr kumimoji="1"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 </m:t>
                            </m:r>
                            <m:r>
                              <a:rPr kumimoji="1"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+</m:t>
                            </m:r>
                            <m:r>
                              <a:rPr kumimoji="1"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 </m:t>
                            </m:r>
                            <m:r>
                              <a:rPr kumimoji="1"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+</m:t>
                        </m:r>
                        <m:r>
                          <a:rPr kumimoji="1" lang="zh-CN" alt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 ⋯ </m:t>
                        </m:r>
                        <m: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+</m:t>
                        </m:r>
                        <m:r>
                          <a:rPr kumimoji="1" lang="zh-CN" alt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 </m:t>
                        </m:r>
                        <m: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N</m:t>
                        </m:r>
                      </m:sup>
                    </m:sSup>
                    <m:r>
                      <a:rPr kumimoji="1"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=</m:t>
                    </m:r>
                    <m:r>
                      <a:rPr kumimoji="1" lang="zh-CN" alt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 </m:t>
                    </m:r>
                    <m:f>
                      <m:fPr>
                        <m:ctrlP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1(1</m:t>
                        </m:r>
                        <m:r>
                          <a:rPr kumimoji="1" lang="zh-CN" alt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 </m:t>
                        </m:r>
                        <m: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</m:ctrlPr>
                          </m:sSupPr>
                          <m:e>
                            <m:r>
                              <a:rPr kumimoji="1"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(</m:t>
                            </m:r>
                            <m:r>
                              <a:rPr kumimoji="1"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𝑁</m:t>
                            </m:r>
                            <m:r>
                              <a:rPr kumimoji="1" lang="zh-CN" alt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 </m:t>
                            </m:r>
                            <m:r>
                              <a:rPr kumimoji="1"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+</m:t>
                            </m:r>
                            <m:r>
                              <a:rPr kumimoji="1" lang="zh-CN" alt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 </m:t>
                            </m:r>
                            <m:r>
                              <a:rPr kumimoji="1"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Source Han Sans SC" panose="020B0500000000000000" pitchFamily="34" charset="-128"/>
                              </a:rPr>
                              <m:t>1)</m:t>
                            </m:r>
                          </m:sup>
                        </m:sSup>
                        <m: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1−2</m:t>
                        </m:r>
                      </m:den>
                    </m:f>
                    <m:r>
                      <a:rPr kumimoji="1"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=</m:t>
                    </m:r>
                    <m:r>
                      <a:rPr kumimoji="1" lang="zh-CN" alt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 </m:t>
                    </m:r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𝑁</m:t>
                        </m:r>
                        <m:r>
                          <a:rPr kumimoji="1"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+1)</m:t>
                        </m:r>
                      </m:sup>
                    </m:sSup>
                  </m:oMath>
                </a14:m>
                <a:r>
                  <a:rPr lang="zh-CN" altLang="en-US" sz="2000" dirty="0"/>
                  <a:t> 个结点 </a:t>
                </a: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FC6B594-99F3-5441-BAC5-282067692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82" y="5366314"/>
                <a:ext cx="8564017" cy="586314"/>
              </a:xfrm>
              <a:prstGeom prst="rect">
                <a:avLst/>
              </a:prstGeom>
              <a:blipFill>
                <a:blip r:embed="rId6"/>
                <a:stretch>
                  <a:fillRect l="-296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C8CA37CF-3E0D-3646-B70D-B4AF48980A2A}"/>
              </a:ext>
            </a:extLst>
          </p:cNvPr>
          <p:cNvSpPr txBox="1"/>
          <p:nvPr/>
        </p:nvSpPr>
        <p:spPr>
          <a:xfrm>
            <a:off x="4580357" y="6179937"/>
            <a:ext cx="227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空间复杂度：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44D1C03-3463-E44F-86F0-F9F861642F28}"/>
                  </a:ext>
                </a:extLst>
              </p:cNvPr>
              <p:cNvSpPr/>
              <p:nvPr/>
            </p:nvSpPr>
            <p:spPr>
              <a:xfrm>
                <a:off x="6356755" y="6179937"/>
                <a:ext cx="1365567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Han Sans SC" panose="020B0500000000000000" pitchFamily="34" charset="-128"/>
                        </a:rPr>
                        <m:t>O</m:t>
                      </m:r>
                      <m:r>
                        <a:rPr kumimoji="1"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Han Sans SC" panose="020B0500000000000000" pitchFamily="34" charset="-128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Han Sans SC" panose="020B0500000000000000" pitchFamily="34" charset="-128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Han Sans SC" panose="020B0500000000000000" pitchFamily="34" charset="-128"/>
                            </a:rPr>
                            <m:t>𝑁</m:t>
                          </m:r>
                          <m:r>
                            <a:rPr kumimoji="1" lang="zh-CN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Han Sans SC" panose="020B0500000000000000" pitchFamily="34" charset="-128"/>
                            </a:rPr>
                            <m:t> ∙</m:t>
                          </m:r>
                          <m: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Han Sans SC" panose="020B0500000000000000" pitchFamily="34" charset="-128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Source Han Sans SC" panose="020B0500000000000000" pitchFamily="34" charset="-128"/>
                            </a:rPr>
                            <m:t>N</m:t>
                          </m:r>
                        </m:sup>
                      </m:sSup>
                      <m:r>
                        <a:rPr kumimoji="1"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Source Han Sans SC" panose="020B0500000000000000" pitchFamily="34" charset="-128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44D1C03-3463-E44F-86F0-F9F861642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55" y="6179937"/>
                <a:ext cx="1365567" cy="405624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3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0" grpId="0"/>
      <p:bldP spid="44" grpId="0"/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D7AAF86-7088-2243-857B-C3B217D3C374}"/>
              </a:ext>
            </a:extLst>
          </p:cNvPr>
          <p:cNvSpPr/>
          <p:nvPr/>
        </p:nvSpPr>
        <p:spPr>
          <a:xfrm>
            <a:off x="2161880" y="102000"/>
            <a:ext cx="5032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子集”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B4F1659-75C0-4F41-AB19-145082E8B736}"/>
              </a:ext>
            </a:extLst>
          </p:cNvPr>
          <p:cNvCxnSpPr>
            <a:cxnSpLocks/>
          </p:cNvCxnSpPr>
          <p:nvPr/>
        </p:nvCxnSpPr>
        <p:spPr>
          <a:xfrm flipH="1">
            <a:off x="2607013" y="3904517"/>
            <a:ext cx="8891131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5AA4EB3-AA18-384D-BA97-8038C894D380}"/>
              </a:ext>
            </a:extLst>
          </p:cNvPr>
          <p:cNvSpPr txBox="1"/>
          <p:nvPr/>
        </p:nvSpPr>
        <p:spPr>
          <a:xfrm>
            <a:off x="9336025" y="3523474"/>
            <a:ext cx="216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考虑选出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个元素的子集</a:t>
            </a:r>
            <a:endParaRPr kumimoji="1"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1710583-A30B-5746-AD7D-5866BDB7F142}"/>
              </a:ext>
            </a:extLst>
          </p:cNvPr>
          <p:cNvCxnSpPr>
            <a:cxnSpLocks/>
          </p:cNvCxnSpPr>
          <p:nvPr/>
        </p:nvCxnSpPr>
        <p:spPr>
          <a:xfrm flipH="1">
            <a:off x="2607013" y="5351936"/>
            <a:ext cx="8891131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9D1BE9D-D538-084E-B2DE-28EBD4ABC47F}"/>
              </a:ext>
            </a:extLst>
          </p:cNvPr>
          <p:cNvSpPr txBox="1"/>
          <p:nvPr/>
        </p:nvSpPr>
        <p:spPr>
          <a:xfrm>
            <a:off x="9336025" y="4970893"/>
            <a:ext cx="216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考虑选出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个元素的子集</a:t>
            </a:r>
            <a:endParaRPr kumimoji="1"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8AFDC7D-1A6F-664C-BEEA-099531D7FDCE}"/>
              </a:ext>
            </a:extLst>
          </p:cNvPr>
          <p:cNvCxnSpPr>
            <a:cxnSpLocks/>
          </p:cNvCxnSpPr>
          <p:nvPr/>
        </p:nvCxnSpPr>
        <p:spPr>
          <a:xfrm flipH="1">
            <a:off x="2607013" y="6564846"/>
            <a:ext cx="8891131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5AE7C71-1319-D140-A6F4-C5B0E98CA333}"/>
              </a:ext>
            </a:extLst>
          </p:cNvPr>
          <p:cNvSpPr txBox="1"/>
          <p:nvPr/>
        </p:nvSpPr>
        <p:spPr>
          <a:xfrm>
            <a:off x="9336025" y="6183803"/>
            <a:ext cx="216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考虑选出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个元素的子集</a:t>
            </a:r>
            <a:endParaRPr kumimoji="1"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619B0EE-54E1-1244-9969-E0E63AD3F869}"/>
              </a:ext>
            </a:extLst>
          </p:cNvPr>
          <p:cNvSpPr/>
          <p:nvPr/>
        </p:nvSpPr>
        <p:spPr>
          <a:xfrm>
            <a:off x="5685161" y="2596950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4B79D05-211F-7F43-9E0F-38E7E65574B5}"/>
              </a:ext>
            </a:extLst>
          </p:cNvPr>
          <p:cNvSpPr/>
          <p:nvPr/>
        </p:nvSpPr>
        <p:spPr>
          <a:xfrm>
            <a:off x="3770212" y="3482462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399C76B-B6F1-9049-BBCF-60B372BD752C}"/>
              </a:ext>
            </a:extLst>
          </p:cNvPr>
          <p:cNvSpPr/>
          <p:nvPr/>
        </p:nvSpPr>
        <p:spPr>
          <a:xfrm>
            <a:off x="5692367" y="3482394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470DB7B-21B3-2742-9174-CC5DBE8B1AD7}"/>
              </a:ext>
            </a:extLst>
          </p:cNvPr>
          <p:cNvSpPr/>
          <p:nvPr/>
        </p:nvSpPr>
        <p:spPr>
          <a:xfrm>
            <a:off x="3430674" y="4970893"/>
            <a:ext cx="93419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07B9E1A-B84D-1841-8BDE-C0A4E8FFE380}"/>
              </a:ext>
            </a:extLst>
          </p:cNvPr>
          <p:cNvSpPr/>
          <p:nvPr/>
        </p:nvSpPr>
        <p:spPr>
          <a:xfrm>
            <a:off x="4503053" y="4970893"/>
            <a:ext cx="934196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8CC9756-DBC2-A94C-9181-3C3B6AAB6700}"/>
              </a:ext>
            </a:extLst>
          </p:cNvPr>
          <p:cNvSpPr/>
          <p:nvPr/>
        </p:nvSpPr>
        <p:spPr>
          <a:xfrm>
            <a:off x="3156959" y="6171844"/>
            <a:ext cx="1481623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E7CADE9-1750-3A46-9334-B0766A78DE69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4364870" y="2928644"/>
            <a:ext cx="1914949" cy="553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25586B1F-5AAB-2640-8BED-E0597299AEAA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6279819" y="2928644"/>
            <a:ext cx="7206" cy="55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9C9A4F5E-A0D1-2849-9DE7-30D2BFF6F831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3897772" y="3814156"/>
            <a:ext cx="467098" cy="1156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35C0C66B-7138-0447-A0BD-8C21BFC206AE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4364870" y="3814156"/>
            <a:ext cx="605281" cy="1156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F700B57-7115-684E-8209-6A31B98BC251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3897771" y="5302587"/>
            <a:ext cx="1" cy="869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749F06E4-1659-CC47-BA6A-CF915DF1C31A}"/>
              </a:ext>
            </a:extLst>
          </p:cNvPr>
          <p:cNvSpPr/>
          <p:nvPr/>
        </p:nvSpPr>
        <p:spPr>
          <a:xfrm>
            <a:off x="7594406" y="3487532"/>
            <a:ext cx="1189315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05F65DD-214E-0446-8A3A-C677A68985C6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6279819" y="2928644"/>
            <a:ext cx="1909245" cy="558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5A718A9-A801-E14C-A00C-4EB5AC9E8C2F}"/>
              </a:ext>
            </a:extLst>
          </p:cNvPr>
          <p:cNvSpPr txBox="1"/>
          <p:nvPr/>
        </p:nvSpPr>
        <p:spPr>
          <a:xfrm>
            <a:off x="759329" y="83215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方法二：按照选出几个数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10992A6-5877-7145-8FD2-A83409942619}"/>
              </a:ext>
            </a:extLst>
          </p:cNvPr>
          <p:cNvSpPr txBox="1"/>
          <p:nvPr/>
        </p:nvSpPr>
        <p:spPr>
          <a:xfrm>
            <a:off x="740960" y="1497209"/>
            <a:ext cx="624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以求解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的子集为例，画出的树形图如下所示：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A5D7AA6-4EE0-1C45-8792-3C41983C5807}"/>
              </a:ext>
            </a:extLst>
          </p:cNvPr>
          <p:cNvSpPr/>
          <p:nvPr/>
        </p:nvSpPr>
        <p:spPr>
          <a:xfrm>
            <a:off x="5842839" y="4946976"/>
            <a:ext cx="934196" cy="331694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6F7B776F-5E4C-0343-B38E-665324D6970D}"/>
              </a:ext>
            </a:extLst>
          </p:cNvPr>
          <p:cNvCxnSpPr>
            <a:cxnSpLocks/>
            <a:stCxn id="38" idx="2"/>
            <a:endCxn id="85" idx="0"/>
          </p:cNvCxnSpPr>
          <p:nvPr/>
        </p:nvCxnSpPr>
        <p:spPr>
          <a:xfrm>
            <a:off x="6287025" y="3814088"/>
            <a:ext cx="22912" cy="1132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70A18473-C826-0743-9FA5-BEB2389BC726}"/>
                  </a:ext>
                </a:extLst>
              </p:cNvPr>
              <p:cNvSpPr txBox="1"/>
              <p:nvPr/>
            </p:nvSpPr>
            <p:spPr>
              <a:xfrm>
                <a:off x="7827185" y="1013021"/>
                <a:ext cx="388015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l"/>
                </a:pPr>
                <a:r>
                  <a:rPr kumimoji="1" lang="zh-CN" altLang="en-US" sz="2400" dirty="0"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O</m:t>
                    </m:r>
                    <m:r>
                      <a:rPr kumimoji="1"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(</m:t>
                    </m:r>
                    <m:sSup>
                      <m:sSup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𝑁</m:t>
                        </m:r>
                        <m:r>
                          <a:rPr kumimoji="1"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 ∙</m:t>
                        </m:r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N</m:t>
                        </m:r>
                      </m:sup>
                    </m:sSup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70A18473-C826-0743-9FA5-BEB2389BC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185" y="1013021"/>
                <a:ext cx="3880152" cy="468205"/>
              </a:xfrm>
              <a:prstGeom prst="rect">
                <a:avLst/>
              </a:prstGeom>
              <a:blipFill>
                <a:blip r:embed="rId2"/>
                <a:stretch>
                  <a:fillRect l="-1954" t="-1052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804D2CE0-5F59-0A48-860D-22EBF485D759}"/>
                  </a:ext>
                </a:extLst>
              </p:cNvPr>
              <p:cNvSpPr txBox="1"/>
              <p:nvPr/>
            </p:nvSpPr>
            <p:spPr>
              <a:xfrm>
                <a:off x="7827185" y="1566448"/>
                <a:ext cx="388015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l"/>
                </a:pPr>
                <a:r>
                  <a:rPr kumimoji="1" lang="zh-CN" altLang="en-US" sz="2400" dirty="0"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空间复杂度：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O</m:t>
                    </m:r>
                    <m:r>
                      <a:rPr kumimoji="1"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(</m:t>
                    </m:r>
                    <m:sSup>
                      <m:sSupPr>
                        <m:ctrl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𝑁</m:t>
                        </m:r>
                        <m:r>
                          <a:rPr kumimoji="1" lang="zh-CN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 ∙</m:t>
                        </m:r>
                        <m: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N</m:t>
                        </m:r>
                      </m:sup>
                    </m:sSup>
                    <m:r>
                      <a:rPr kumimoji="1"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804D2CE0-5F59-0A48-860D-22EBF485D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185" y="1566448"/>
                <a:ext cx="3880152" cy="468205"/>
              </a:xfrm>
              <a:prstGeom prst="rect">
                <a:avLst/>
              </a:prstGeom>
              <a:blipFill>
                <a:blip r:embed="rId3"/>
                <a:stretch>
                  <a:fillRect l="-195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476358B-FE44-2249-9874-A4FE619ABE45}"/>
              </a:ext>
            </a:extLst>
          </p:cNvPr>
          <p:cNvCxnSpPr>
            <a:cxnSpLocks/>
          </p:cNvCxnSpPr>
          <p:nvPr/>
        </p:nvCxnSpPr>
        <p:spPr>
          <a:xfrm flipH="1">
            <a:off x="2607013" y="3001910"/>
            <a:ext cx="8891131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F15766B-05D9-1943-9F99-0C6D38ABDA53}"/>
              </a:ext>
            </a:extLst>
          </p:cNvPr>
          <p:cNvSpPr txBox="1"/>
          <p:nvPr/>
        </p:nvSpPr>
        <p:spPr>
          <a:xfrm>
            <a:off x="9336025" y="2620867"/>
            <a:ext cx="216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考虑选出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</a:t>
            </a:r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个元素的子集</a:t>
            </a:r>
            <a:endParaRPr kumimoji="1" lang="en-US" altLang="zh-CN" sz="14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6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9" grpId="0" animBg="1"/>
      <p:bldP spid="80" grpId="0"/>
      <p:bldP spid="81" grpId="0"/>
      <p:bldP spid="85" grpId="0" animBg="1"/>
      <p:bldP spid="90" grpId="0"/>
      <p:bldP spid="9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A387DA19-7D9C-0943-AA48-7F197109CC46}"/>
              </a:ext>
            </a:extLst>
          </p:cNvPr>
          <p:cNvSpPr txBox="1"/>
          <p:nvPr/>
        </p:nvSpPr>
        <p:spPr>
          <a:xfrm>
            <a:off x="759328" y="2205463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以求解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的子集为例。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714901-72CC-7547-9EBF-6C3273AE1B3F}"/>
              </a:ext>
            </a:extLst>
          </p:cNvPr>
          <p:cNvSpPr/>
          <p:nvPr/>
        </p:nvSpPr>
        <p:spPr>
          <a:xfrm>
            <a:off x="759328" y="1428510"/>
            <a:ext cx="106880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一个数选与不选，恰恰好可以用二进制数位上的 </a:t>
            </a:r>
            <a:r>
              <a:rPr kumimoji="1" lang="en-US" altLang="zh-CN" sz="20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和 </a:t>
            </a:r>
            <a:r>
              <a:rPr kumimoji="1" lang="en-US" altLang="zh-CN" sz="20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0</a:t>
            </a:r>
            <a:r>
              <a:rPr kumimoji="1" lang="zh-CN" altLang="en-US" sz="20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表示，因此，我们可以枚举适当长度的所有二进制数，得到子集。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FF0A2A-A1CC-6F4B-8512-1A2E1B83256B}"/>
              </a:ext>
            </a:extLst>
          </p:cNvPr>
          <p:cNvSpPr/>
          <p:nvPr/>
        </p:nvSpPr>
        <p:spPr>
          <a:xfrm>
            <a:off x="2161880" y="102000"/>
            <a:ext cx="5032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子集”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6A2E574-7B47-8D44-BB23-7A8A79A2C387}"/>
              </a:ext>
            </a:extLst>
          </p:cNvPr>
          <p:cNvSpPr txBox="1"/>
          <p:nvPr/>
        </p:nvSpPr>
        <p:spPr>
          <a:xfrm>
            <a:off x="759329" y="83215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方法三：位运算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BFEE23-2E14-B94B-BFC3-B767A3140923}"/>
                  </a:ext>
                </a:extLst>
              </p:cNvPr>
              <p:cNvSpPr txBox="1"/>
              <p:nvPr/>
            </p:nvSpPr>
            <p:spPr>
              <a:xfrm>
                <a:off x="5527881" y="3965366"/>
                <a:ext cx="3880152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l"/>
                </a:pPr>
                <a:r>
                  <a:rPr kumimoji="1" lang="zh-CN" altLang="en-US" sz="2000" dirty="0"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时间复杂度：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O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(</m:t>
                    </m:r>
                    <m:sSup>
                      <m:sSupPr>
                        <m:ctrlP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𝑁</m:t>
                        </m:r>
                        <m:r>
                          <a:rPr kumimoji="1"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 ∙</m:t>
                        </m:r>
                        <m: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N</m:t>
                        </m:r>
                      </m:sup>
                    </m:sSup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BFEE23-2E14-B94B-BFC3-B767A3140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81" y="3965366"/>
                <a:ext cx="3880152" cy="405624"/>
              </a:xfrm>
              <a:prstGeom prst="rect">
                <a:avLst/>
              </a:prstGeom>
              <a:blipFill>
                <a:blip r:embed="rId2"/>
                <a:stretch>
                  <a:fillRect l="-977" t="-937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3DD49C5-8E18-B640-A7FD-1A9FDE26AF3D}"/>
                  </a:ext>
                </a:extLst>
              </p:cNvPr>
              <p:cNvSpPr txBox="1"/>
              <p:nvPr/>
            </p:nvSpPr>
            <p:spPr>
              <a:xfrm>
                <a:off x="5527881" y="4518793"/>
                <a:ext cx="3880152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l"/>
                </a:pPr>
                <a:r>
                  <a:rPr kumimoji="1" lang="zh-CN" altLang="en-US" sz="2000" dirty="0">
                    <a:latin typeface="Source Han Sans SC" panose="020B0500000000000000" pitchFamily="34" charset="-128"/>
                    <a:ea typeface="Source Han Sans SC" panose="020B0500000000000000" pitchFamily="34" charset="-128"/>
                  </a:rPr>
                  <a:t>空间复杂度：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O</m:t>
                    </m:r>
                    <m:r>
                      <a:rPr kumimoji="1"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(</m:t>
                    </m:r>
                    <m:sSup>
                      <m:sSupPr>
                        <m:ctrlP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𝑁</m:t>
                        </m:r>
                        <m:r>
                          <a:rPr kumimoji="1" lang="zh-CN" alt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 ∙</m:t>
                        </m:r>
                        <m: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ource Han Sans SC" panose="020B0500000000000000" pitchFamily="34" charset="-128"/>
                          </a:rPr>
                          <m:t>N</m:t>
                        </m:r>
                      </m:sup>
                    </m:sSup>
                    <m:r>
                      <a:rPr kumimoji="1"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ource Han Sans SC" panose="020B0500000000000000" pitchFamily="34" charset="-128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3DD49C5-8E18-B640-A7FD-1A9FDE26A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81" y="4518793"/>
                <a:ext cx="3880152" cy="405624"/>
              </a:xfrm>
              <a:prstGeom prst="rect">
                <a:avLst/>
              </a:prstGeom>
              <a:blipFill>
                <a:blip r:embed="rId3"/>
                <a:stretch>
                  <a:fillRect l="-977" t="-606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9FBEE782-5772-4748-9C95-B3B6AB425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179" y="2838894"/>
            <a:ext cx="1592230" cy="3693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CAD5E8-E375-7647-B9E6-8EADD6EAD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179" y="3771211"/>
            <a:ext cx="1576576" cy="288634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1CD70E3-7EB2-CD47-8264-2A49823FC0CD}"/>
              </a:ext>
            </a:extLst>
          </p:cNvPr>
          <p:cNvSpPr txBox="1"/>
          <p:nvPr/>
        </p:nvSpPr>
        <p:spPr>
          <a:xfrm>
            <a:off x="1040963" y="2838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输入数组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AA427C-227C-2849-B292-6C413157F2DA}"/>
              </a:ext>
            </a:extLst>
          </p:cNvPr>
          <p:cNvSpPr txBox="1"/>
          <p:nvPr/>
        </p:nvSpPr>
        <p:spPr>
          <a:xfrm>
            <a:off x="2551885" y="34018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二进制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CF35508-8FA6-2043-8D04-F61BA477AD18}"/>
              </a:ext>
            </a:extLst>
          </p:cNvPr>
          <p:cNvSpPr txBox="1"/>
          <p:nvPr/>
        </p:nvSpPr>
        <p:spPr>
          <a:xfrm>
            <a:off x="1249522" y="33922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十进制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2DFDE3-9A0E-354E-B1D5-18E3A6D33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354" y="3771211"/>
            <a:ext cx="525526" cy="288634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4C14B37-E621-104C-BFD3-91080C24C6F6}"/>
              </a:ext>
            </a:extLst>
          </p:cNvPr>
          <p:cNvSpPr txBox="1"/>
          <p:nvPr/>
        </p:nvSpPr>
        <p:spPr>
          <a:xfrm>
            <a:off x="4239371" y="33777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子集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08695C-704E-1747-949F-A2DF2BAE36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024" y="3771211"/>
            <a:ext cx="1204665" cy="28863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8796977-2FB7-A543-B29F-EF00E0698A82}"/>
              </a:ext>
            </a:extLst>
          </p:cNvPr>
          <p:cNvSpPr/>
          <p:nvPr/>
        </p:nvSpPr>
        <p:spPr>
          <a:xfrm>
            <a:off x="5527881" y="5184297"/>
            <a:ext cx="6438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我们只能将 int 类型整数当做最多 32 位的布尔数组使用。如果给出的输入数组的长度超过 32 位，就得使用长整型数（等价于最多 64 位布尔数组）。</a:t>
            </a:r>
          </a:p>
        </p:txBody>
      </p:sp>
    </p:spTree>
    <p:extLst>
      <p:ext uri="{BB962C8B-B14F-4D97-AF65-F5344CB8AC3E}">
        <p14:creationId xmlns:p14="http://schemas.microsoft.com/office/powerpoint/2010/main" val="36655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  <p:bldP spid="24" grpId="0"/>
      <p:bldP spid="25" grpId="0"/>
      <p:bldP spid="26" grpId="0"/>
      <p:bldP spid="27" grpId="0"/>
      <p:bldP spid="28" grpId="0"/>
      <p:bldP spid="2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69121D5-3AD1-B14D-8E85-E97520102296}"/>
              </a:ext>
            </a:extLst>
          </p:cNvPr>
          <p:cNvSpPr/>
          <p:nvPr/>
        </p:nvSpPr>
        <p:spPr>
          <a:xfrm>
            <a:off x="2161880" y="102000"/>
            <a:ext cx="5237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子集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9082922-8595-6C42-AC30-C14E557B1878}"/>
              </a:ext>
            </a:extLst>
          </p:cNvPr>
          <p:cNvSpPr txBox="1"/>
          <p:nvPr/>
        </p:nvSpPr>
        <p:spPr>
          <a:xfrm>
            <a:off x="636350" y="5129235"/>
            <a:ext cx="10893916" cy="49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先对数组排序，只要搜索起点一样，必然发生重复，此时剪枝即可。</a:t>
            </a:r>
            <a:endParaRPr kumimoji="1" lang="en-US" altLang="zh-CN" sz="20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A5D1C35-4C17-9340-8C4A-FA353BE02574}"/>
              </a:ext>
            </a:extLst>
          </p:cNvPr>
          <p:cNvSpPr/>
          <p:nvPr/>
        </p:nvSpPr>
        <p:spPr>
          <a:xfrm>
            <a:off x="636350" y="1217691"/>
            <a:ext cx="6227987" cy="499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zh-CN" altLang="en-US" sz="2000" dirty="0">
                <a:solidFill>
                  <a:prstClr val="black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去掉重复的子集，借用「力扣」第 </a:t>
            </a:r>
            <a:r>
              <a:rPr kumimoji="1" lang="en-US" altLang="zh-CN" sz="2000" dirty="0">
                <a:solidFill>
                  <a:prstClr val="black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47</a:t>
            </a:r>
            <a:r>
              <a:rPr kumimoji="1" lang="zh-CN" altLang="en-US" sz="2000" dirty="0">
                <a:solidFill>
                  <a:prstClr val="black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题的剪枝思想。</a:t>
            </a:r>
            <a:endParaRPr kumimoji="1" lang="en-US" altLang="zh-CN" sz="2000" dirty="0">
              <a:solidFill>
                <a:prstClr val="black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71C0E48-6DE1-E644-A3C5-257F97D6BBDA}"/>
              </a:ext>
            </a:extLst>
          </p:cNvPr>
          <p:cNvSpPr/>
          <p:nvPr/>
        </p:nvSpPr>
        <p:spPr>
          <a:xfrm>
            <a:off x="636350" y="2089855"/>
            <a:ext cx="10893916" cy="9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000" dirty="0">
                <a:solidFill>
                  <a:prstClr val="black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、如果不考虑有重复元素的列表的去重，我们要发现两个列表是否是一样的，需要对两个列表都排序，再逐个位置去比对；</a:t>
            </a:r>
            <a:endParaRPr kumimoji="1" lang="en-US" altLang="zh-CN" sz="2000" dirty="0">
              <a:solidFill>
                <a:prstClr val="black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D3E590D-82D9-0642-8158-3A359F0ABFE3}"/>
              </a:ext>
            </a:extLst>
          </p:cNvPr>
          <p:cNvSpPr/>
          <p:nvPr/>
        </p:nvSpPr>
        <p:spPr>
          <a:xfrm>
            <a:off x="636350" y="3544060"/>
            <a:ext cx="10893916" cy="961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000" dirty="0">
                <a:solidFill>
                  <a:prstClr val="black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、那么既然都需要排序，我们可以搜索一开始就对输入数组排序，在深度优先遍历的过程中，跳过可能产生重复元素的分支，这样搜索到的所有子集就不会重复了。</a:t>
            </a:r>
            <a:endParaRPr kumimoji="1" lang="en-US" altLang="zh-CN" sz="2000" dirty="0">
              <a:solidFill>
                <a:prstClr val="black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9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69121D5-3AD1-B14D-8E85-E97520102296}"/>
              </a:ext>
            </a:extLst>
          </p:cNvPr>
          <p:cNvSpPr/>
          <p:nvPr/>
        </p:nvSpPr>
        <p:spPr>
          <a:xfrm>
            <a:off x="2161880" y="102000"/>
            <a:ext cx="5237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90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子集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F54C6B-9E44-174B-8034-0B694FD9F1AC}"/>
              </a:ext>
            </a:extLst>
          </p:cNvPr>
          <p:cNvSpPr txBox="1"/>
          <p:nvPr/>
        </p:nvSpPr>
        <p:spPr>
          <a:xfrm>
            <a:off x="765311" y="932817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以求解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的子集为例。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7DB68D-8482-E248-9D0F-0E50AA3B68B6}"/>
              </a:ext>
            </a:extLst>
          </p:cNvPr>
          <p:cNvSpPr/>
          <p:nvPr/>
        </p:nvSpPr>
        <p:spPr>
          <a:xfrm>
            <a:off x="5794768" y="1764063"/>
            <a:ext cx="1080000" cy="360000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915A68-BD8A-D641-BA83-FE30CDD5396A}"/>
              </a:ext>
            </a:extLst>
          </p:cNvPr>
          <p:cNvSpPr/>
          <p:nvPr/>
        </p:nvSpPr>
        <p:spPr>
          <a:xfrm>
            <a:off x="2650193" y="2966259"/>
            <a:ext cx="1080000" cy="360000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BE2EDA-DFA0-D14F-95A0-E2BC64424D99}"/>
              </a:ext>
            </a:extLst>
          </p:cNvPr>
          <p:cNvSpPr/>
          <p:nvPr/>
        </p:nvSpPr>
        <p:spPr>
          <a:xfrm>
            <a:off x="5805989" y="2948273"/>
            <a:ext cx="1080000" cy="360000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5518B-DFCE-D248-A658-24ED9393E6AF}"/>
              </a:ext>
            </a:extLst>
          </p:cNvPr>
          <p:cNvSpPr/>
          <p:nvPr/>
        </p:nvSpPr>
        <p:spPr>
          <a:xfrm>
            <a:off x="1737251" y="4964657"/>
            <a:ext cx="1440000" cy="360000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2’]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75FC97C-C3E1-4342-BBC0-AE5204BAEB9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3190193" y="2124063"/>
            <a:ext cx="3144575" cy="842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9BD3C9E-B593-374B-9353-F042AEB9185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334768" y="2124063"/>
            <a:ext cx="11221" cy="824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99D2261-7BE6-BE40-91D8-9E5A82D13972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>
            <a:off x="3190193" y="3326259"/>
            <a:ext cx="857897" cy="692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F002A94-D157-6243-B6B4-549B35EE5C54}"/>
              </a:ext>
            </a:extLst>
          </p:cNvPr>
          <p:cNvSpPr/>
          <p:nvPr/>
        </p:nvSpPr>
        <p:spPr>
          <a:xfrm>
            <a:off x="8519805" y="2966259"/>
            <a:ext cx="1080000" cy="360000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[2’]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FB723E0-4E8A-2247-99E5-57E85F321227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6334768" y="2124063"/>
            <a:ext cx="2725037" cy="842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A6302B8-2272-F144-AF73-E3EBFB866224}"/>
              </a:ext>
            </a:extLst>
          </p:cNvPr>
          <p:cNvCxnSpPr>
            <a:cxnSpLocks/>
            <a:stCxn id="20" idx="2"/>
            <a:endCxn id="52" idx="0"/>
          </p:cNvCxnSpPr>
          <p:nvPr/>
        </p:nvCxnSpPr>
        <p:spPr>
          <a:xfrm flipH="1">
            <a:off x="6345988" y="3308273"/>
            <a:ext cx="1" cy="728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DA24F05-AFFF-AA46-9F6A-643E9105F591}"/>
              </a:ext>
            </a:extLst>
          </p:cNvPr>
          <p:cNvSpPr/>
          <p:nvPr/>
        </p:nvSpPr>
        <p:spPr>
          <a:xfrm>
            <a:off x="1917251" y="4036398"/>
            <a:ext cx="1080000" cy="360000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CF0DD41-5AE4-214D-8237-70684D385F91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flipH="1">
            <a:off x="2457251" y="3326259"/>
            <a:ext cx="732942" cy="710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6AF3510-EB6B-3547-AA55-D7897B7E95BE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2457251" y="4396398"/>
            <a:ext cx="0" cy="568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B88A4AF-D9B5-0140-8DB1-A4DAC8CFE106}"/>
              </a:ext>
            </a:extLst>
          </p:cNvPr>
          <p:cNvSpPr/>
          <p:nvPr/>
        </p:nvSpPr>
        <p:spPr>
          <a:xfrm>
            <a:off x="5805988" y="4036398"/>
            <a:ext cx="1080000" cy="360000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2’]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A741F04-7BFB-984A-A906-52292A56A9C7}"/>
              </a:ext>
            </a:extLst>
          </p:cNvPr>
          <p:cNvSpPr/>
          <p:nvPr/>
        </p:nvSpPr>
        <p:spPr>
          <a:xfrm>
            <a:off x="3508090" y="4018412"/>
            <a:ext cx="1080000" cy="360000"/>
          </a:xfrm>
          <a:prstGeom prst="rect">
            <a:avLst/>
          </a:prstGeom>
          <a:solidFill>
            <a:srgbClr val="428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2’]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7" name="图形 66" descr="剪刀">
            <a:extLst>
              <a:ext uri="{FF2B5EF4-FFF2-40B4-BE49-F238E27FC236}">
                <a16:creationId xmlns:a16="http://schemas.microsoft.com/office/drawing/2014/main" id="{A194B17D-F834-0B48-8D02-0D1D77AB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4204" y="2105037"/>
            <a:ext cx="695753" cy="695753"/>
          </a:xfrm>
          <a:prstGeom prst="rect">
            <a:avLst/>
          </a:prstGeom>
        </p:spPr>
      </p:pic>
      <p:pic>
        <p:nvPicPr>
          <p:cNvPr id="68" name="图形 67" descr="剪刀">
            <a:extLst>
              <a:ext uri="{FF2B5EF4-FFF2-40B4-BE49-F238E27FC236}">
                <a16:creationId xmlns:a16="http://schemas.microsoft.com/office/drawing/2014/main" id="{A203BC78-1600-DB4E-AF84-9D1B4181B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265" y="3142876"/>
            <a:ext cx="695753" cy="6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4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6" grpId="0" animBg="1"/>
      <p:bldP spid="30" grpId="0" animBg="1"/>
      <p:bldP spid="52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BA20F3B-EDF5-6A4B-B824-6215DE822BBB}"/>
              </a:ext>
            </a:extLst>
          </p:cNvPr>
          <p:cNvSpPr/>
          <p:nvPr/>
        </p:nvSpPr>
        <p:spPr>
          <a:xfrm>
            <a:off x="2161880" y="102000"/>
            <a:ext cx="5032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78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子集” 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1ED922-B77C-E04C-9077-A523F6396244}"/>
              </a:ext>
            </a:extLst>
          </p:cNvPr>
          <p:cNvSpPr txBox="1"/>
          <p:nvPr/>
        </p:nvSpPr>
        <p:spPr>
          <a:xfrm>
            <a:off x="1079770" y="814006"/>
            <a:ext cx="624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以求解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2,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3]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的子集为例，画出的树形图如下所示：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274A02-3156-C24B-AB84-FCA58421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74" y="2198464"/>
            <a:ext cx="8987027" cy="40369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133115-B7FF-E34D-B167-56BD22BF1289}"/>
              </a:ext>
            </a:extLst>
          </p:cNvPr>
          <p:cNvSpPr/>
          <p:nvPr/>
        </p:nvSpPr>
        <p:spPr>
          <a:xfrm>
            <a:off x="345755" y="1763457"/>
            <a:ext cx="53976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它是一棵二叉树，每一个结点只有选和不选两个分支；</a:t>
            </a:r>
            <a:endParaRPr kumimoji="1" lang="en-US" altLang="zh-CN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逐个考虑候选数组中的元素；</a:t>
            </a:r>
            <a:endParaRPr kumimoji="1" lang="en-US" altLang="zh-CN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二叉树的高度是数组的长度；</a:t>
            </a:r>
            <a:endParaRPr kumimoji="1" lang="en-US" altLang="zh-CN" sz="1600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6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符合条件的结果出现在叶子结点上。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294ED8-C7BA-4D4B-85C3-799D7151F0A0}"/>
              </a:ext>
            </a:extLst>
          </p:cNvPr>
          <p:cNvSpPr txBox="1"/>
          <p:nvPr/>
        </p:nvSpPr>
        <p:spPr>
          <a:xfrm>
            <a:off x="1079770" y="128873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方法一：按照每个候选数选与不选产生分支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F5ACCF6-4EA6-4F46-BC73-0358A4BF67AA}"/>
              </a:ext>
            </a:extLst>
          </p:cNvPr>
          <p:cNvCxnSpPr>
            <a:cxnSpLocks/>
          </p:cNvCxnSpPr>
          <p:nvPr/>
        </p:nvCxnSpPr>
        <p:spPr>
          <a:xfrm flipH="1">
            <a:off x="865762" y="3904517"/>
            <a:ext cx="10632382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4FA7613-57A4-E14F-92F8-AC017EDD1F95}"/>
              </a:ext>
            </a:extLst>
          </p:cNvPr>
          <p:cNvSpPr txBox="1"/>
          <p:nvPr/>
        </p:nvSpPr>
        <p:spPr>
          <a:xfrm>
            <a:off x="10210159" y="3552657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考虑是否选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F184FFB-5716-1D43-BF5F-9E46AD28E7F2}"/>
              </a:ext>
            </a:extLst>
          </p:cNvPr>
          <p:cNvCxnSpPr>
            <a:cxnSpLocks/>
          </p:cNvCxnSpPr>
          <p:nvPr/>
        </p:nvCxnSpPr>
        <p:spPr>
          <a:xfrm flipH="1">
            <a:off x="865762" y="5118604"/>
            <a:ext cx="10632382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BA7D939-9CF2-DB4F-BA50-1255B73647F4}"/>
              </a:ext>
            </a:extLst>
          </p:cNvPr>
          <p:cNvSpPr txBox="1"/>
          <p:nvPr/>
        </p:nvSpPr>
        <p:spPr>
          <a:xfrm>
            <a:off x="10210159" y="4766743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考虑是否选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D3BD802-D64B-2446-9063-B7F23ACB40EB}"/>
              </a:ext>
            </a:extLst>
          </p:cNvPr>
          <p:cNvCxnSpPr>
            <a:cxnSpLocks/>
          </p:cNvCxnSpPr>
          <p:nvPr/>
        </p:nvCxnSpPr>
        <p:spPr>
          <a:xfrm flipH="1">
            <a:off x="865762" y="6332691"/>
            <a:ext cx="10632382" cy="0"/>
          </a:xfrm>
          <a:prstGeom prst="straightConnector1">
            <a:avLst/>
          </a:prstGeom>
          <a:ln w="38100">
            <a:solidFill>
              <a:srgbClr val="EB433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826C0EA-6741-4E40-8764-2F27CE62FA8B}"/>
              </a:ext>
            </a:extLst>
          </p:cNvPr>
          <p:cNvSpPr txBox="1"/>
          <p:nvPr/>
        </p:nvSpPr>
        <p:spPr>
          <a:xfrm>
            <a:off x="10276335" y="602491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考虑是否选 </a:t>
            </a:r>
            <a:r>
              <a:rPr kumimoji="1" lang="en-US" altLang="zh-CN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BDF111-5A2C-E048-B2F0-56C80CA2FFA9}"/>
              </a:ext>
            </a:extLst>
          </p:cNvPr>
          <p:cNvSpPr/>
          <p:nvPr/>
        </p:nvSpPr>
        <p:spPr>
          <a:xfrm>
            <a:off x="7557825" y="2237965"/>
            <a:ext cx="4134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画图一般是一层一层画，但是编码是按照深搜来。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247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887</Words>
  <Application>Microsoft Macintosh PowerPoint</Application>
  <PresentationFormat>宽屏</PresentationFormat>
  <Paragraphs>114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Source Han Sans SC</vt:lpstr>
      <vt:lpstr>Arial</vt:lpstr>
      <vt:lpstr>Cambria Math</vt:lpstr>
      <vt:lpstr>Menlo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43</cp:revision>
  <dcterms:created xsi:type="dcterms:W3CDTF">2020-02-16T14:51:32Z</dcterms:created>
  <dcterms:modified xsi:type="dcterms:W3CDTF">2020-02-27T05:07:34Z</dcterms:modified>
</cp:coreProperties>
</file>