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33A853"/>
    <a:srgbClr val="428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7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99C0FD-7C40-0147-8ACB-4E13D9DFBB9C}"/>
              </a:ext>
            </a:extLst>
          </p:cNvPr>
          <p:cNvSpPr/>
          <p:nvPr userDrawn="1"/>
        </p:nvSpPr>
        <p:spPr>
          <a:xfrm>
            <a:off x="0" y="0"/>
            <a:ext cx="12192000" cy="6614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370E24-12B4-C64E-A72C-43E85C52D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9524" y="87548"/>
            <a:ext cx="1763680" cy="5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5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5CD6-C544-6447-88CB-A2D8D4C328B3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A6B2C-FFFF-F842-A641-B920BDB4AC5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4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78AC20-C502-6149-932E-58F0DC329CC2}"/>
              </a:ext>
            </a:extLst>
          </p:cNvPr>
          <p:cNvSpPr/>
          <p:nvPr/>
        </p:nvSpPr>
        <p:spPr>
          <a:xfrm>
            <a:off x="2161880" y="102000"/>
            <a:ext cx="685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23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charset="0"/>
                <a:ea typeface="黑体" charset="-122"/>
              </a:rPr>
              <a:t> 题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：“合并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个排序链表”题解配图（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DBF594-AA63-9A4C-A12C-DB0FB817550D}"/>
              </a:ext>
            </a:extLst>
          </p:cNvPr>
          <p:cNvSpPr txBox="1"/>
          <p:nvPr/>
        </p:nvSpPr>
        <p:spPr>
          <a:xfrm flipH="1">
            <a:off x="1586284" y="5173108"/>
            <a:ext cx="7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选出值最小的结点，这里有两个 </a:t>
            </a:r>
            <a:r>
              <a:rPr kumimoji="1" lang="en-US" altLang="zh-CN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000" dirty="0"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，让任意一个出列就可以了。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2D66D5-2895-AA46-B422-C71300AA3F31}"/>
              </a:ext>
            </a:extLst>
          </p:cNvPr>
          <p:cNvSpPr txBox="1"/>
          <p:nvPr/>
        </p:nvSpPr>
        <p:spPr>
          <a:xfrm flipH="1">
            <a:off x="540731" y="6071704"/>
            <a:ext cx="11483424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KaiTi_GB2312" panose="02010609030101010101" pitchFamily="49" charset="-122"/>
                <a:cs typeface="Times New Roman" panose="02020603050405020304" pitchFamily="18" charset="0"/>
              </a:rPr>
              <a:t>选出“值最小的结点”可以使用“最小堆”或者“最小索引堆”这样的数据结构。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D68976-046E-3E40-BEC5-C5ADED73127E}"/>
              </a:ext>
            </a:extLst>
          </p:cNvPr>
          <p:cNvSpPr/>
          <p:nvPr/>
        </p:nvSpPr>
        <p:spPr>
          <a:xfrm>
            <a:off x="433427" y="1295645"/>
            <a:ext cx="5021938" cy="1323439"/>
          </a:xfrm>
          <a:prstGeom prst="rect">
            <a:avLst/>
          </a:prstGeom>
          <a:solidFill>
            <a:srgbClr val="00B050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这里的 1 和它的前一个元素 1 相等，即 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nums[i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nums[i] 为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，并且它的前一个元素 1 也下一步要考虑的范围内，即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[i - 1]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 false 成立。从图中可以看出，画出来的子树和前一步是重复的，因此要把这个分支剪去。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DD8A902-459E-B144-8584-BFE0C4F0E05F}"/>
              </a:ext>
            </a:extLst>
          </p:cNvPr>
          <p:cNvCxnSpPr>
            <a:cxnSpLocks/>
          </p:cNvCxnSpPr>
          <p:nvPr/>
        </p:nvCxnSpPr>
        <p:spPr>
          <a:xfrm flipH="1">
            <a:off x="7805996" y="3736920"/>
            <a:ext cx="36664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721E4B3-AC1D-8F4B-A133-ED7C8DD5811B}"/>
              </a:ext>
            </a:extLst>
          </p:cNvPr>
          <p:cNvCxnSpPr>
            <a:cxnSpLocks/>
          </p:cNvCxnSpPr>
          <p:nvPr/>
        </p:nvCxnSpPr>
        <p:spPr>
          <a:xfrm>
            <a:off x="2476272" y="4575021"/>
            <a:ext cx="73337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F68B0C5-6CC1-DD4E-ADDC-A27C7A1A214B}"/>
              </a:ext>
            </a:extLst>
          </p:cNvPr>
          <p:cNvSpPr/>
          <p:nvPr/>
        </p:nvSpPr>
        <p:spPr>
          <a:xfrm>
            <a:off x="5164497" y="2663356"/>
            <a:ext cx="1723549" cy="461665"/>
          </a:xfrm>
          <a:prstGeom prst="rect">
            <a:avLst/>
          </a:prstGeom>
          <a:solidFill>
            <a:srgbClr val="FF40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DC3C7E-E6D7-9A47-9142-9E8745301213}"/>
              </a:ext>
            </a:extLst>
          </p:cNvPr>
          <p:cNvSpPr/>
          <p:nvPr/>
        </p:nvSpPr>
        <p:spPr>
          <a:xfrm>
            <a:off x="8820118" y="2672883"/>
            <a:ext cx="1723549" cy="461665"/>
          </a:xfrm>
          <a:prstGeom prst="rect">
            <a:avLst/>
          </a:prstGeom>
          <a:solidFill>
            <a:srgbClr val="0432FF"/>
          </a:solidFill>
          <a:ln>
            <a:noFill/>
          </a:ln>
          <a:effectLst>
            <a:softEdge rad="38100"/>
          </a:effec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后有序数组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E30C792B-C65F-E84D-868F-65B65FD9AFB6}"/>
              </a:ext>
            </a:extLst>
          </p:cNvPr>
          <p:cNvSpPr/>
          <p:nvPr/>
        </p:nvSpPr>
        <p:spPr>
          <a:xfrm>
            <a:off x="7805995" y="1591920"/>
            <a:ext cx="1875897" cy="64126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复制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93285427-6338-B644-BFCC-FADA6E857965}"/>
              </a:ext>
            </a:extLst>
          </p:cNvPr>
          <p:cNvSpPr/>
          <p:nvPr/>
        </p:nvSpPr>
        <p:spPr>
          <a:xfrm rot="5400000">
            <a:off x="1402978" y="3650529"/>
            <a:ext cx="318402" cy="908657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D33C7C-D1D3-A84B-B42A-812F7FBF5498}"/>
              </a:ext>
            </a:extLst>
          </p:cNvPr>
          <p:cNvSpPr/>
          <p:nvPr/>
        </p:nvSpPr>
        <p:spPr>
          <a:xfrm>
            <a:off x="996600" y="3503812"/>
            <a:ext cx="2548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dp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[0]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楷体" charset="-122"/>
                <a:cs typeface="Times New Roman" charset="0"/>
              </a:rPr>
              <a:t>=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Fasle</a:t>
            </a:r>
            <a:endParaRPr lang="zh-CN" altLang="en-US" dirty="0">
              <a:latin typeface="Times New Roman" charset="0"/>
              <a:ea typeface="楷体" charset="-122"/>
              <a:cs typeface="Times New Roman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DEC195-B0DD-324C-9E37-3DD086759CC9}"/>
              </a:ext>
            </a:extLst>
          </p:cNvPr>
          <p:cNvSpPr/>
          <p:nvPr/>
        </p:nvSpPr>
        <p:spPr>
          <a:xfrm>
            <a:off x="3190470" y="3503812"/>
            <a:ext cx="3615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子串“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eetcode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” 不在 </a:t>
            </a:r>
            <a:r>
              <a:rPr lang="en-US" altLang="zh-CN" dirty="0" err="1">
                <a:latin typeface="Times New Roman" charset="0"/>
                <a:ea typeface="楷体" charset="-122"/>
                <a:cs typeface="Times New Roman" charset="0"/>
              </a:rPr>
              <a:t>wordDict</a:t>
            </a:r>
            <a:r>
              <a:rPr lang="zh-CN" altLang="en-US" dirty="0">
                <a:latin typeface="Times New Roman" charset="0"/>
                <a:ea typeface="楷体" charset="-122"/>
                <a:cs typeface="Times New Roman" charset="0"/>
              </a:rPr>
              <a:t> 中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895D63B-40C2-974F-AE64-BA4D4781C631}"/>
              </a:ext>
            </a:extLst>
          </p:cNvPr>
          <p:cNvSpPr/>
          <p:nvPr/>
        </p:nvSpPr>
        <p:spPr>
          <a:xfrm rot="5400000">
            <a:off x="5005596" y="1080002"/>
            <a:ext cx="317802" cy="6049108"/>
          </a:xfrm>
          <a:prstGeom prst="leftBrace">
            <a:avLst>
              <a:gd name="adj1" fmla="val 8333"/>
              <a:gd name="adj2" fmla="val 5162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E9694495-6765-3E47-A164-6A9D8BC641E3}"/>
              </a:ext>
            </a:extLst>
          </p:cNvPr>
          <p:cNvSpPr/>
          <p:nvPr/>
        </p:nvSpPr>
        <p:spPr>
          <a:xfrm>
            <a:off x="433427" y="753820"/>
            <a:ext cx="7517719" cy="463371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形 21" descr="剪刀">
            <a:extLst>
              <a:ext uri="{FF2B5EF4-FFF2-40B4-BE49-F238E27FC236}">
                <a16:creationId xmlns:a16="http://schemas.microsoft.com/office/drawing/2014/main" id="{1877E808-94C8-BC4F-B2F6-204E113C8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6467" y="1242104"/>
            <a:ext cx="914400" cy="914400"/>
          </a:xfrm>
          <a:prstGeom prst="rect">
            <a:avLst/>
          </a:prstGeom>
        </p:spPr>
      </p:pic>
      <p:pic>
        <p:nvPicPr>
          <p:cNvPr id="23" name="图形 22" descr="剪刀">
            <a:extLst>
              <a:ext uri="{FF2B5EF4-FFF2-40B4-BE49-F238E27FC236}">
                <a16:creationId xmlns:a16="http://schemas.microsoft.com/office/drawing/2014/main" id="{ABFBD405-C926-FB45-92D4-760652D16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1892" y="4004757"/>
            <a:ext cx="1753984" cy="1753984"/>
          </a:xfrm>
          <a:prstGeom prst="rect">
            <a:avLst/>
          </a:prstGeom>
        </p:spPr>
      </p:pic>
      <p:sp>
        <p:nvSpPr>
          <p:cNvPr id="24" name="下箭头 23">
            <a:extLst>
              <a:ext uri="{FF2B5EF4-FFF2-40B4-BE49-F238E27FC236}">
                <a16:creationId xmlns:a16="http://schemas.microsoft.com/office/drawing/2014/main" id="{E244C267-4466-4F4C-8A1C-EC2E9F40D8A5}"/>
              </a:ext>
            </a:extLst>
          </p:cNvPr>
          <p:cNvSpPr/>
          <p:nvPr/>
        </p:nvSpPr>
        <p:spPr>
          <a:xfrm rot="16200000">
            <a:off x="4066393" y="1320684"/>
            <a:ext cx="433505" cy="7336000"/>
          </a:xfrm>
          <a:prstGeom prst="downArrow">
            <a:avLst/>
          </a:prstGeom>
          <a:gradFill>
            <a:gsLst>
              <a:gs pos="0">
                <a:schemeClr val="bg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04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3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7B75D21-9B26-304E-BE8B-3B3394656EA1}"/>
              </a:ext>
            </a:extLst>
          </p:cNvPr>
          <p:cNvSpPr/>
          <p:nvPr/>
        </p:nvSpPr>
        <p:spPr>
          <a:xfrm>
            <a:off x="2161880" y="102000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第 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22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 题：“括号生成”题解配图（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E5C573-4227-E144-99AE-01A377C1FE4E}"/>
              </a:ext>
            </a:extLst>
          </p:cNvPr>
          <p:cNvSpPr/>
          <p:nvPr/>
        </p:nvSpPr>
        <p:spPr>
          <a:xfrm>
            <a:off x="3338488" y="681841"/>
            <a:ext cx="6959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可以生出左枝叶的条件是：左括号剩余数量 （严格）大于 </a:t>
            </a:r>
            <a:r>
              <a:rPr lang="en-US" altLang="zh-CN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Source Han Sans SC" panose="020B0500000000000000" pitchFamily="34" charset="-128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可以生出右枝叶的条件是：左括号剩余数量 （严格）小于 右括号剩余数量。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533DC5-F547-6340-90AE-6457ABDBD2EF}"/>
              </a:ext>
            </a:extLst>
          </p:cNvPr>
          <p:cNvSpPr txBox="1"/>
          <p:nvPr/>
        </p:nvSpPr>
        <p:spPr>
          <a:xfrm flipH="1">
            <a:off x="380472" y="789563"/>
            <a:ext cx="2528098" cy="369332"/>
          </a:xfrm>
          <a:prstGeom prst="rect">
            <a:avLst/>
          </a:prstGeom>
          <a:solidFill>
            <a:srgbClr val="EA43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思想：回溯 </a:t>
            </a:r>
            <a:r>
              <a:rPr kumimoji="1" lang="en-US" altLang="zh-CN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rPr>
              <a:t> 剪枝。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566510D-E014-9A47-849E-6BF6A1FF2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11" y="1274060"/>
            <a:ext cx="6713977" cy="5481940"/>
          </a:xfrm>
          <a:prstGeom prst="rect">
            <a:avLst/>
          </a:prstGeom>
        </p:spPr>
      </p:pic>
      <p:pic>
        <p:nvPicPr>
          <p:cNvPr id="14" name="图形 13" descr="剪刀">
            <a:extLst>
              <a:ext uri="{FF2B5EF4-FFF2-40B4-BE49-F238E27FC236}">
                <a16:creationId xmlns:a16="http://schemas.microsoft.com/office/drawing/2014/main" id="{63FDD41E-470B-2147-8479-3CFB476F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9701" y="2096869"/>
            <a:ext cx="411601" cy="411601"/>
          </a:xfrm>
          <a:prstGeom prst="rect">
            <a:avLst/>
          </a:prstGeom>
        </p:spPr>
      </p:pic>
      <p:pic>
        <p:nvPicPr>
          <p:cNvPr id="17" name="图形 16" descr="剪刀">
            <a:extLst>
              <a:ext uri="{FF2B5EF4-FFF2-40B4-BE49-F238E27FC236}">
                <a16:creationId xmlns:a16="http://schemas.microsoft.com/office/drawing/2014/main" id="{8EDE97E1-4BB1-F247-BF95-978F1497E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0311" y="4522912"/>
            <a:ext cx="411601" cy="41160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5AABADA-54D6-C443-AC11-19C8B5A54163}"/>
              </a:ext>
            </a:extLst>
          </p:cNvPr>
          <p:cNvSpPr/>
          <p:nvPr/>
        </p:nvSpPr>
        <p:spPr>
          <a:xfrm>
            <a:off x="7255912" y="3082603"/>
            <a:ext cx="4394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左括号剩余数量 </a:t>
            </a:r>
            <a:r>
              <a:rPr lang="zh-CN" altLang="en-US" sz="1400" dirty="0">
                <a:solidFill>
                  <a:srgbClr val="EA4335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（严格）大于</a:t>
            </a:r>
            <a:r>
              <a:rPr lang="en-US" altLang="zh-CN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右括号剩余数量，剪枝</a:t>
            </a:r>
            <a:endParaRPr lang="zh-CN" altLang="en-US" sz="1400" dirty="0">
              <a:solidFill>
                <a:srgbClr val="EA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468A15-9B2C-5E42-8CCA-3E3D382130F3}"/>
              </a:ext>
            </a:extLst>
          </p:cNvPr>
          <p:cNvSpPr/>
          <p:nvPr/>
        </p:nvSpPr>
        <p:spPr>
          <a:xfrm>
            <a:off x="7255912" y="5577691"/>
            <a:ext cx="4394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左括号剩余数量 </a:t>
            </a:r>
            <a:r>
              <a:rPr lang="zh-CN" altLang="en-US" sz="1400" dirty="0">
                <a:solidFill>
                  <a:srgbClr val="EA4335"/>
                </a:solidFill>
                <a:latin typeface="Times New Roman" panose="02020603050405020304" pitchFamily="18" charset="0"/>
                <a:ea typeface="Source Han Sans SC" panose="020B0500000000000000" pitchFamily="34" charset="-128"/>
                <a:cs typeface="Times New Roman" panose="02020603050405020304" pitchFamily="18" charset="0"/>
              </a:rPr>
              <a:t>（严格）大于</a:t>
            </a:r>
            <a:r>
              <a:rPr lang="en-US" altLang="zh-CN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 </a:t>
            </a:r>
            <a:r>
              <a:rPr lang="zh-CN" altLang="en-US" sz="1400" dirty="0">
                <a:solidFill>
                  <a:srgbClr val="EA4335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</a:rPr>
              <a:t>右括号剩余数量，剪枝</a:t>
            </a:r>
            <a:endParaRPr lang="zh-CN" altLang="en-US" sz="1400" dirty="0">
              <a:solidFill>
                <a:srgbClr val="EA4335"/>
              </a:solidFill>
              <a:effectLst/>
              <a:latin typeface="Source Han Sans SC" panose="020B0500000000000000" pitchFamily="34" charset="-128"/>
              <a:ea typeface="Source Han Sans SC" panose="020B0500000000000000" pitchFamily="34" charset="-128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E61CDB1-0F25-194A-B360-63F64E516BA0}"/>
              </a:ext>
            </a:extLst>
          </p:cNvPr>
          <p:cNvGrpSpPr/>
          <p:nvPr/>
        </p:nvGrpSpPr>
        <p:grpSpPr>
          <a:xfrm>
            <a:off x="284205" y="1331396"/>
            <a:ext cx="4015421" cy="2199744"/>
            <a:chOff x="284205" y="1331396"/>
            <a:chExt cx="4015421" cy="219974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E5CB8AB-DD3A-2241-A5DA-84A512EE94E2}"/>
                </a:ext>
              </a:extLst>
            </p:cNvPr>
            <p:cNvSpPr/>
            <p:nvPr/>
          </p:nvSpPr>
          <p:spPr>
            <a:xfrm>
              <a:off x="284205" y="1331397"/>
              <a:ext cx="4015421" cy="219974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286678D-A7CF-184E-9074-2358C6EADAEE}"/>
                </a:ext>
              </a:extLst>
            </p:cNvPr>
            <p:cNvSpPr/>
            <p:nvPr/>
          </p:nvSpPr>
          <p:spPr>
            <a:xfrm>
              <a:off x="433962" y="1717894"/>
              <a:ext cx="3561977" cy="584775"/>
            </a:xfrm>
            <a:prstGeom prst="rect">
              <a:avLst/>
            </a:prstGeom>
            <a:solidFill>
              <a:srgbClr val="4285F5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蓝色结点为非叶子节点，表示在这里尝试节外生枝。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CB02DA-9515-C640-8C67-6A67AE291949}"/>
                </a:ext>
              </a:extLst>
            </p:cNvPr>
            <p:cNvSpPr/>
            <p:nvPr/>
          </p:nvSpPr>
          <p:spPr>
            <a:xfrm>
              <a:off x="446098" y="2790856"/>
              <a:ext cx="3549841" cy="584775"/>
            </a:xfrm>
            <a:prstGeom prst="rect">
              <a:avLst/>
            </a:prstGeom>
            <a:solidFill>
              <a:srgbClr val="33A853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绿色结点为叶子节点，表示此时结算，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也表示递归终止。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DA18BC2-3B48-6348-84A1-682A8C1C773B}"/>
                </a:ext>
              </a:extLst>
            </p:cNvPr>
            <p:cNvSpPr/>
            <p:nvPr/>
          </p:nvSpPr>
          <p:spPr>
            <a:xfrm>
              <a:off x="433961" y="2386882"/>
              <a:ext cx="3561978" cy="338554"/>
            </a:xfrm>
            <a:prstGeom prst="rect">
              <a:avLst/>
            </a:prstGeom>
            <a:solidFill>
              <a:srgbClr val="EA4335"/>
            </a:solidFill>
            <a:effectLst>
              <a:softEdge rad="31750"/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panose="02020603050405020304" pitchFamily="18" charset="0"/>
                </a:rPr>
                <a:t>红结点为叶子节点，表示在这里剪枝。</a:t>
              </a:r>
              <a:endParaRPr lang="en-US" altLang="zh-CN" sz="1600" dirty="0">
                <a:solidFill>
                  <a:schemeClr val="bg1"/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5E5F089-5120-664B-B10E-208D7770B4AA}"/>
                </a:ext>
              </a:extLst>
            </p:cNvPr>
            <p:cNvSpPr/>
            <p:nvPr/>
          </p:nvSpPr>
          <p:spPr>
            <a:xfrm>
              <a:off x="433961" y="1331396"/>
              <a:ext cx="7905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Source Han Sans SC" panose="020B0500000000000000" pitchFamily="34" charset="-128"/>
                  <a:ea typeface="Source Han Sans SC" panose="020B0500000000000000" pitchFamily="34" charset="-128"/>
                  <a:cs typeface="Times New Roman" charset="0"/>
                </a:rPr>
                <a:t>图例</a:t>
              </a:r>
              <a:r>
                <a:rPr lang="zh-CN" altLang="en-US" dirty="0">
                  <a:latin typeface="Times New Roman" charset="0"/>
                  <a:ea typeface="楷体" charset="-122"/>
                  <a:cs typeface="Times New Roman" charset="0"/>
                </a:rPr>
                <a:t>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36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{083BA937-3126-1543-989C-F14E61A03513}tf10001057</Template>
  <TotalTime>1010</TotalTime>
  <Words>302</Words>
  <Application>Microsoft Macintosh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SimHei</vt:lpstr>
      <vt:lpstr>KaiTi</vt:lpstr>
      <vt:lpstr>Source Han Sans SC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23</cp:revision>
  <dcterms:created xsi:type="dcterms:W3CDTF">2019-06-28T08:05:15Z</dcterms:created>
  <dcterms:modified xsi:type="dcterms:W3CDTF">2020-02-18T09:06:32Z</dcterms:modified>
</cp:coreProperties>
</file>