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65" r:id="rId3"/>
    <p:sldId id="263" r:id="rId4"/>
    <p:sldId id="264" r:id="rId5"/>
    <p:sldId id="266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FBBC05"/>
    <a:srgbClr val="55A869"/>
    <a:srgbClr val="4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9A308D-1E11-774F-A38C-0C2BF5A943BC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82F440-63BD-A04B-9968-0D2F40E7C40C}"/>
              </a:ext>
            </a:extLst>
          </p:cNvPr>
          <p:cNvSpPr/>
          <p:nvPr/>
        </p:nvSpPr>
        <p:spPr>
          <a:xfrm>
            <a:off x="654964" y="1653268"/>
            <a:ext cx="3929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「力扣」第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704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题：二分查找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E2FB73-8F1A-AF40-996B-B5BA7EA155AB}"/>
              </a:ext>
            </a:extLst>
          </p:cNvPr>
          <p:cNvSpPr/>
          <p:nvPr/>
        </p:nvSpPr>
        <p:spPr>
          <a:xfrm>
            <a:off x="530663" y="103308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一、二分查找模板问题</a:t>
            </a:r>
            <a:endParaRPr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A6CB9-9E2B-5145-AAF0-9E40A288DAF2}"/>
              </a:ext>
            </a:extLst>
          </p:cNvPr>
          <p:cNvSpPr/>
          <p:nvPr/>
        </p:nvSpPr>
        <p:spPr>
          <a:xfrm>
            <a:off x="3071720" y="4715463"/>
            <a:ext cx="6048557" cy="170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把待搜索区间分为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3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个部分：</a:t>
            </a:r>
            <a:endParaRPr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[mid]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，直接返回</a:t>
            </a:r>
            <a:endParaRPr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[left,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1]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3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1,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right]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43D2750-DEB1-9941-B8A9-9412E9A7FC59}"/>
              </a:ext>
            </a:extLst>
          </p:cNvPr>
          <p:cNvCxnSpPr>
            <a:cxnSpLocks/>
          </p:cNvCxnSpPr>
          <p:nvPr/>
        </p:nvCxnSpPr>
        <p:spPr>
          <a:xfrm flipV="1">
            <a:off x="3650639" y="3510609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3174D1B-9880-EF4A-920E-0B4E32A05B68}"/>
              </a:ext>
            </a:extLst>
          </p:cNvPr>
          <p:cNvSpPr/>
          <p:nvPr/>
        </p:nvSpPr>
        <p:spPr>
          <a:xfrm>
            <a:off x="3219448" y="3940430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9E3CB3-97D9-4B4F-84AE-BB911E024A9E}"/>
              </a:ext>
            </a:extLst>
          </p:cNvPr>
          <p:cNvSpPr/>
          <p:nvPr/>
        </p:nvSpPr>
        <p:spPr>
          <a:xfrm>
            <a:off x="5793443" y="3938151"/>
            <a:ext cx="60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2A8FDEF-BB0B-E743-8A39-4F573CBBCC36}"/>
              </a:ext>
            </a:extLst>
          </p:cNvPr>
          <p:cNvCxnSpPr>
            <a:cxnSpLocks/>
          </p:cNvCxnSpPr>
          <p:nvPr/>
        </p:nvCxnSpPr>
        <p:spPr>
          <a:xfrm flipV="1">
            <a:off x="6081045" y="3520261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F6928AB-19C0-3741-8BDD-49BEBD9CB2A0}"/>
              </a:ext>
            </a:extLst>
          </p:cNvPr>
          <p:cNvSpPr/>
          <p:nvPr/>
        </p:nvSpPr>
        <p:spPr>
          <a:xfrm>
            <a:off x="8154967" y="3938151"/>
            <a:ext cx="91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43EA99-6AD5-E546-B9C7-9B1D0EB760D5}"/>
              </a:ext>
            </a:extLst>
          </p:cNvPr>
          <p:cNvCxnSpPr>
            <a:cxnSpLocks/>
          </p:cNvCxnSpPr>
          <p:nvPr/>
        </p:nvCxnSpPr>
        <p:spPr>
          <a:xfrm flipV="1">
            <a:off x="8568181" y="3520261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7B8D8750-5707-AF43-8AEE-497FD924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48" y="2641550"/>
            <a:ext cx="5753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4A1EC8-9726-5C4D-B0DE-D599195CD105}"/>
              </a:ext>
            </a:extLst>
          </p:cNvPr>
          <p:cNvSpPr/>
          <p:nvPr/>
        </p:nvSpPr>
        <p:spPr>
          <a:xfrm>
            <a:off x="530663" y="107981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二、二分查找扩展问题</a:t>
            </a:r>
            <a:endParaRPr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BF0686-B794-4244-8A01-998B40417D8E}"/>
              </a:ext>
            </a:extLst>
          </p:cNvPr>
          <p:cNvSpPr/>
          <p:nvPr/>
        </p:nvSpPr>
        <p:spPr>
          <a:xfrm>
            <a:off x="654964" y="1811360"/>
            <a:ext cx="8443337" cy="2347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1、在有序数组中查找等于目标元素的第 1 个索引或者最后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个下标；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2、在有序数组中查找第 1 个大于（等于）目标元素的下标；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3、在有序数组中查找第 1 个小于（等于）目标元素的下标；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4、在有序数组中查找最后 1 个大于（等于）目标元素的下标；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5、在有序数组中查找最后 1 个小于（等于）目标元素的下标。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9E0F04-FA1D-4544-9172-93D47DFCD092}"/>
              </a:ext>
            </a:extLst>
          </p:cNvPr>
          <p:cNvSpPr/>
          <p:nvPr/>
        </p:nvSpPr>
        <p:spPr>
          <a:xfrm>
            <a:off x="654964" y="5265274"/>
            <a:ext cx="10636245" cy="103352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返回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还是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看到了目标元素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target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以后，边界如何设置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6388AF-D583-3643-AE08-56A3792004E9}"/>
              </a:ext>
            </a:extLst>
          </p:cNvPr>
          <p:cNvSpPr/>
          <p:nvPr/>
        </p:nvSpPr>
        <p:spPr>
          <a:xfrm>
            <a:off x="654964" y="4517825"/>
            <a:ext cx="7622600" cy="50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如果使用 </a:t>
            </a:r>
            <a:r>
              <a:rPr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704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题二分查找问题的写法，可能需要思考以下问题：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8CED31-F6A8-624A-898D-92A1DC305563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82F440-63BD-A04B-9968-0D2F40E7C40C}"/>
              </a:ext>
            </a:extLst>
          </p:cNvPr>
          <p:cNvSpPr/>
          <p:nvPr/>
        </p:nvSpPr>
        <p:spPr>
          <a:xfrm>
            <a:off x="654964" y="1653268"/>
            <a:ext cx="780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排除法：考虑中间</a:t>
            </a:r>
            <a:r>
              <a:rPr lang="zh-CN" altLang="en-US" sz="20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元素 </a:t>
            </a:r>
            <a:r>
              <a:rPr lang="en-US" altLang="zh-CN" sz="2000" b="1" dirty="0" err="1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lang="en-US" altLang="zh-CN" sz="2000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[mid]</a:t>
            </a:r>
            <a:r>
              <a:rPr lang="zh-CN" altLang="en-US" sz="20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zh-CN" altLang="en-US" sz="20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在什么情况下不是目标元素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E2FB73-8F1A-AF40-996B-B5BA7EA155AB}"/>
              </a:ext>
            </a:extLst>
          </p:cNvPr>
          <p:cNvSpPr/>
          <p:nvPr/>
        </p:nvSpPr>
        <p:spPr>
          <a:xfrm>
            <a:off x="530663" y="103308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三、二分查找法另一种思路</a:t>
            </a:r>
            <a:endParaRPr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51A9CF-E38B-9B44-9022-DBCCC3A9E946}"/>
              </a:ext>
            </a:extLst>
          </p:cNvPr>
          <p:cNvSpPr/>
          <p:nvPr/>
        </p:nvSpPr>
        <p:spPr>
          <a:xfrm>
            <a:off x="654964" y="2245954"/>
            <a:ext cx="11045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思路：把待搜索区间分为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部分，一部分一定不存在目标元素，另一部分可能存在目标元素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3E19FC6-2922-2F45-B730-3549D33E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6" y="3776562"/>
            <a:ext cx="5100400" cy="5179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31BA859-7FBC-4649-BFBF-C126295A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54" y="3776260"/>
            <a:ext cx="5100400" cy="517921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0D09D62-9585-224B-9CB9-880274BE1999}"/>
              </a:ext>
            </a:extLst>
          </p:cNvPr>
          <p:cNvSpPr/>
          <p:nvPr/>
        </p:nvSpPr>
        <p:spPr>
          <a:xfrm>
            <a:off x="352546" y="2844245"/>
            <a:ext cx="7980070" cy="40010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根据中间元素 </a:t>
            </a:r>
            <a:r>
              <a:rPr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mid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被分到左边区间还是右边区间，有以下两种情况：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66DF2B9-B622-AF41-BD92-7FB82EDB31E3}"/>
              </a:ext>
            </a:extLst>
          </p:cNvPr>
          <p:cNvCxnSpPr>
            <a:cxnSpLocks/>
          </p:cNvCxnSpPr>
          <p:nvPr/>
        </p:nvCxnSpPr>
        <p:spPr>
          <a:xfrm flipV="1">
            <a:off x="695338" y="4452799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E041C6E-A6F9-5647-AAD1-754503A8CEF6}"/>
              </a:ext>
            </a:extLst>
          </p:cNvPr>
          <p:cNvSpPr/>
          <p:nvPr/>
        </p:nvSpPr>
        <p:spPr>
          <a:xfrm>
            <a:off x="264147" y="4882620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D3C5E7-F8FE-B646-8A4C-215B1F213594}"/>
              </a:ext>
            </a:extLst>
          </p:cNvPr>
          <p:cNvSpPr/>
          <p:nvPr/>
        </p:nvSpPr>
        <p:spPr>
          <a:xfrm>
            <a:off x="2552674" y="4860527"/>
            <a:ext cx="60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A2FCDC2-3F6F-304D-A904-3B5AA6D257DB}"/>
              </a:ext>
            </a:extLst>
          </p:cNvPr>
          <p:cNvCxnSpPr>
            <a:cxnSpLocks/>
          </p:cNvCxnSpPr>
          <p:nvPr/>
        </p:nvCxnSpPr>
        <p:spPr>
          <a:xfrm flipV="1">
            <a:off x="2840276" y="4442637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EE195E1-E7A3-5045-B55D-162A773BEE87}"/>
              </a:ext>
            </a:extLst>
          </p:cNvPr>
          <p:cNvSpPr/>
          <p:nvPr/>
        </p:nvSpPr>
        <p:spPr>
          <a:xfrm>
            <a:off x="4692693" y="4870689"/>
            <a:ext cx="91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821F5E5-AA60-A64F-B3D6-08064CEFBE8F}"/>
              </a:ext>
            </a:extLst>
          </p:cNvPr>
          <p:cNvCxnSpPr>
            <a:cxnSpLocks/>
          </p:cNvCxnSpPr>
          <p:nvPr/>
        </p:nvCxnSpPr>
        <p:spPr>
          <a:xfrm flipV="1">
            <a:off x="5105907" y="4452799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888B7BE-9E03-BF46-965F-62CCCA3C5FE8}"/>
              </a:ext>
            </a:extLst>
          </p:cNvPr>
          <p:cNvCxnSpPr>
            <a:cxnSpLocks/>
          </p:cNvCxnSpPr>
          <p:nvPr/>
        </p:nvCxnSpPr>
        <p:spPr>
          <a:xfrm flipV="1">
            <a:off x="7034862" y="4442637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DC85748-1705-A248-A62D-652FF2B68FD1}"/>
              </a:ext>
            </a:extLst>
          </p:cNvPr>
          <p:cNvSpPr/>
          <p:nvPr/>
        </p:nvSpPr>
        <p:spPr>
          <a:xfrm>
            <a:off x="6603671" y="4872458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818961-7269-AE45-941F-53B22AF065C7}"/>
              </a:ext>
            </a:extLst>
          </p:cNvPr>
          <p:cNvSpPr/>
          <p:nvPr/>
        </p:nvSpPr>
        <p:spPr>
          <a:xfrm>
            <a:off x="9003708" y="4850365"/>
            <a:ext cx="60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FABA705-8ED8-7C48-AEA2-735210307642}"/>
              </a:ext>
            </a:extLst>
          </p:cNvPr>
          <p:cNvCxnSpPr>
            <a:cxnSpLocks/>
          </p:cNvCxnSpPr>
          <p:nvPr/>
        </p:nvCxnSpPr>
        <p:spPr>
          <a:xfrm flipV="1">
            <a:off x="9291310" y="4432475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490477-92AD-5E4B-A394-55E43B6D9D0A}"/>
              </a:ext>
            </a:extLst>
          </p:cNvPr>
          <p:cNvSpPr/>
          <p:nvPr/>
        </p:nvSpPr>
        <p:spPr>
          <a:xfrm>
            <a:off x="11054519" y="4839214"/>
            <a:ext cx="91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7F2CE50-65F0-9B46-ADE3-C7F9EEF3E2D0}"/>
              </a:ext>
            </a:extLst>
          </p:cNvPr>
          <p:cNvCxnSpPr>
            <a:cxnSpLocks/>
          </p:cNvCxnSpPr>
          <p:nvPr/>
        </p:nvCxnSpPr>
        <p:spPr>
          <a:xfrm flipV="1">
            <a:off x="11467733" y="4421324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3E5A8CC-8C06-F84B-B0A1-4DF83E3C4554}"/>
              </a:ext>
            </a:extLst>
          </p:cNvPr>
          <p:cNvSpPr/>
          <p:nvPr/>
        </p:nvSpPr>
        <p:spPr>
          <a:xfrm>
            <a:off x="530663" y="5598375"/>
            <a:ext cx="5565337" cy="115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把待搜索区间分为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个部分：</a:t>
            </a:r>
            <a:endParaRPr lang="en-US" altLang="zh-CN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[left,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0D6FB40-BABA-B248-AE3A-BDE95DB74D9B}"/>
              </a:ext>
            </a:extLst>
          </p:cNvPr>
          <p:cNvSpPr/>
          <p:nvPr/>
        </p:nvSpPr>
        <p:spPr>
          <a:xfrm>
            <a:off x="6626663" y="5598375"/>
            <a:ext cx="5565337" cy="115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把待搜索区间分为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个部分：</a:t>
            </a:r>
            <a:endParaRPr lang="en-US" altLang="zh-CN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[left,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2BA1308C-BC78-A34D-BA55-F172900DB49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327000"/>
          </a:xfrm>
          <a:prstGeom prst="line">
            <a:avLst/>
          </a:prstGeom>
          <a:ln w="38100">
            <a:solidFill>
              <a:srgbClr val="FBBC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DF33FC9-CAF1-294B-A58B-8E72276DA4D4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1" grpId="0"/>
      <p:bldP spid="43" grpId="0"/>
      <p:bldP spid="44" grpId="0"/>
      <p:bldP spid="46" grpId="0"/>
      <p:bldP spid="51" grpId="0"/>
      <p:bldP spid="52" grpId="0"/>
      <p:bldP spid="54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82F440-63BD-A04B-9968-0D2F40E7C40C}"/>
              </a:ext>
            </a:extLst>
          </p:cNvPr>
          <p:cNvSpPr/>
          <p:nvPr/>
        </p:nvSpPr>
        <p:spPr>
          <a:xfrm>
            <a:off x="654964" y="1462053"/>
            <a:ext cx="7035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、把循环可以继续的条件写成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(left &lt; right)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E2FB73-8F1A-AF40-996B-B5BA7EA155AB}"/>
              </a:ext>
            </a:extLst>
          </p:cNvPr>
          <p:cNvSpPr/>
          <p:nvPr/>
        </p:nvSpPr>
        <p:spPr>
          <a:xfrm>
            <a:off x="654963" y="798165"/>
            <a:ext cx="849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四、用“排除法”（减治思想）写二分查找问题的一般步骤：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DED80-8D71-EC48-BBA7-ECBE6BD6C7B0}"/>
              </a:ext>
            </a:extLst>
          </p:cNvPr>
          <p:cNvSpPr/>
          <p:nvPr/>
        </p:nvSpPr>
        <p:spPr>
          <a:xfrm>
            <a:off x="654964" y="1923448"/>
            <a:ext cx="11410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、写 if 和 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语句的时候，思考当 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[mid] 满足什么性质时， nums[mid] 不是目标元素，接着判断 mid 的左边有没有可能存在目标元素，mid 的右边有没有可能存在目标元素；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1A21E3-60CD-7246-AC29-D95A299918D5}"/>
              </a:ext>
            </a:extLst>
          </p:cNvPr>
          <p:cNvSpPr/>
          <p:nvPr/>
        </p:nvSpPr>
        <p:spPr>
          <a:xfrm>
            <a:off x="654964" y="2808232"/>
            <a:ext cx="7030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、根据“边界收缩行为”修改取中间数的行为（重难点）；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4AA142-D810-984E-9B75-1C2A4094C8E9}"/>
              </a:ext>
            </a:extLst>
          </p:cNvPr>
          <p:cNvSpPr/>
          <p:nvPr/>
        </p:nvSpPr>
        <p:spPr>
          <a:xfrm>
            <a:off x="530663" y="3385240"/>
            <a:ext cx="5468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zh-CN" altLang="en-US" sz="2000" b="1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mid = (left + right) / </a:t>
            </a:r>
            <a:r>
              <a:rPr lang="en-US" altLang="zh-CN" sz="2000" b="1" dirty="0">
                <a:solidFill>
                  <a:srgbClr val="1C00C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zh-CN" altLang="en-US" sz="2000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F1B9DD-FA94-B241-9291-FF3F2131C239}"/>
              </a:ext>
            </a:extLst>
          </p:cNvPr>
          <p:cNvSpPr/>
          <p:nvPr/>
        </p:nvSpPr>
        <p:spPr>
          <a:xfrm>
            <a:off x="2893879" y="3957629"/>
            <a:ext cx="5724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mid = left + (right - left) / </a:t>
            </a:r>
            <a:r>
              <a:rPr lang="en-US" altLang="zh-CN" sz="2000" b="1" dirty="0">
                <a:solidFill>
                  <a:srgbClr val="1C00C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zh-CN" altLang="en-US" sz="2000" b="1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6C7C3E-54BA-4947-9BDE-B27BEF9ACECB}"/>
              </a:ext>
            </a:extLst>
          </p:cNvPr>
          <p:cNvSpPr/>
          <p:nvPr/>
        </p:nvSpPr>
        <p:spPr>
          <a:xfrm>
            <a:off x="5920406" y="3376545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和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较大的时候会发生整形溢出。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BEF480-3CB4-B640-ACFC-04F2A28B9776}"/>
              </a:ext>
            </a:extLst>
          </p:cNvPr>
          <p:cNvSpPr/>
          <p:nvPr/>
        </p:nvSpPr>
        <p:spPr>
          <a:xfrm>
            <a:off x="1327439" y="395762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建议的写法：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451456-7507-3B41-B275-D6EE50AFC7D5}"/>
              </a:ext>
            </a:extLst>
          </p:cNvPr>
          <p:cNvSpPr/>
          <p:nvPr/>
        </p:nvSpPr>
        <p:spPr>
          <a:xfrm>
            <a:off x="530663" y="4576329"/>
            <a:ext cx="9217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 “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是整数除法，默认的取整行为是下取整，那么它会带来一个问题；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ABBD89-1816-A547-88B2-E5F1B32BFDC8}"/>
              </a:ext>
            </a:extLst>
          </p:cNvPr>
          <p:cNvSpPr/>
          <p:nvPr/>
        </p:nvSpPr>
        <p:spPr>
          <a:xfrm>
            <a:off x="1370842" y="5139464"/>
            <a:ext cx="5724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mid = left + (right - left) / </a:t>
            </a:r>
            <a:r>
              <a:rPr lang="en-US" altLang="zh-CN" sz="2000" b="1" dirty="0">
                <a:solidFill>
                  <a:srgbClr val="1C00C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zh-CN" altLang="en-US" sz="2000" b="1" dirty="0">
              <a:solidFill>
                <a:prstClr val="black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CF7A3C-7B31-3A4B-90A5-B3794F21801F}"/>
              </a:ext>
            </a:extLst>
          </p:cNvPr>
          <p:cNvSpPr/>
          <p:nvPr/>
        </p:nvSpPr>
        <p:spPr>
          <a:xfrm>
            <a:off x="7188076" y="5139464"/>
            <a:ext cx="3320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永远取不到右边界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Menlo" panose="020B0609030804020204" pitchFamily="49" charset="0"/>
              </a:rPr>
              <a:t>，</a:t>
            </a:r>
            <a:endParaRPr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08A894-1E22-D444-95F3-E467F2094F14}"/>
              </a:ext>
            </a:extLst>
          </p:cNvPr>
          <p:cNvSpPr/>
          <p:nvPr/>
        </p:nvSpPr>
        <p:spPr>
          <a:xfrm>
            <a:off x="1327439" y="5702599"/>
            <a:ext cx="10610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在面对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和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这种边界收缩行为时，就有可能产生死循环。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91E3FD-47FD-1246-9089-49777B85077F}"/>
              </a:ext>
            </a:extLst>
          </p:cNvPr>
          <p:cNvSpPr/>
          <p:nvPr/>
        </p:nvSpPr>
        <p:spPr>
          <a:xfrm>
            <a:off x="654963" y="6303675"/>
            <a:ext cx="9217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</a:t>
            </a:r>
            <a:r>
              <a:rPr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退出循环以后，看是否需要对 </a:t>
            </a:r>
            <a:r>
              <a:rPr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[left]</a:t>
            </a:r>
            <a:r>
              <a:rPr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是否是目标元素再做一次检查。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953DD0-D9CB-554A-A403-35E597980E41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8" grpId="0"/>
      <p:bldP spid="16" grpId="0"/>
      <p:bldP spid="18" grpId="0"/>
      <p:bldP spid="22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0F1BA1-8468-4745-BF15-E756664D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6" y="1124968"/>
            <a:ext cx="5100400" cy="517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1ADEB3-B1AA-4F40-BA65-DC575C99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54" y="1124666"/>
            <a:ext cx="5100400" cy="517921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7833EDB-5114-F545-B5AB-F082FCF29716}"/>
              </a:ext>
            </a:extLst>
          </p:cNvPr>
          <p:cNvCxnSpPr>
            <a:cxnSpLocks/>
          </p:cNvCxnSpPr>
          <p:nvPr/>
        </p:nvCxnSpPr>
        <p:spPr>
          <a:xfrm flipV="1">
            <a:off x="695338" y="1801205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C07F87B-38CF-2E46-87D7-F0AED1BC01EA}"/>
              </a:ext>
            </a:extLst>
          </p:cNvPr>
          <p:cNvSpPr/>
          <p:nvPr/>
        </p:nvSpPr>
        <p:spPr>
          <a:xfrm>
            <a:off x="264147" y="2231026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0061A5-DC96-CE42-8CAF-DCAD0A70C885}"/>
              </a:ext>
            </a:extLst>
          </p:cNvPr>
          <p:cNvSpPr/>
          <p:nvPr/>
        </p:nvSpPr>
        <p:spPr>
          <a:xfrm>
            <a:off x="2552674" y="2208933"/>
            <a:ext cx="60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66B9C91-5B38-0140-A109-6C9F0ADD197A}"/>
              </a:ext>
            </a:extLst>
          </p:cNvPr>
          <p:cNvCxnSpPr>
            <a:cxnSpLocks/>
          </p:cNvCxnSpPr>
          <p:nvPr/>
        </p:nvCxnSpPr>
        <p:spPr>
          <a:xfrm flipV="1">
            <a:off x="2840276" y="1791043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0B3D82-8364-BD44-B1A0-B3BF8F649A40}"/>
              </a:ext>
            </a:extLst>
          </p:cNvPr>
          <p:cNvSpPr/>
          <p:nvPr/>
        </p:nvSpPr>
        <p:spPr>
          <a:xfrm>
            <a:off x="4692693" y="2219095"/>
            <a:ext cx="91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367036D-93AE-C049-9A55-BC77FD8EFBE2}"/>
              </a:ext>
            </a:extLst>
          </p:cNvPr>
          <p:cNvCxnSpPr>
            <a:cxnSpLocks/>
          </p:cNvCxnSpPr>
          <p:nvPr/>
        </p:nvCxnSpPr>
        <p:spPr>
          <a:xfrm flipV="1">
            <a:off x="5105907" y="1801205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ED4CB44-CF17-2C45-BA98-9F110AF416F8}"/>
              </a:ext>
            </a:extLst>
          </p:cNvPr>
          <p:cNvCxnSpPr>
            <a:cxnSpLocks/>
          </p:cNvCxnSpPr>
          <p:nvPr/>
        </p:nvCxnSpPr>
        <p:spPr>
          <a:xfrm flipV="1">
            <a:off x="7034862" y="1791043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5D588C5-F641-9442-B628-84F8598EBE4A}"/>
              </a:ext>
            </a:extLst>
          </p:cNvPr>
          <p:cNvSpPr/>
          <p:nvPr/>
        </p:nvSpPr>
        <p:spPr>
          <a:xfrm>
            <a:off x="6603671" y="2220864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B3EBB3-0462-614C-BB7A-0B8253B1474B}"/>
              </a:ext>
            </a:extLst>
          </p:cNvPr>
          <p:cNvSpPr/>
          <p:nvPr/>
        </p:nvSpPr>
        <p:spPr>
          <a:xfrm>
            <a:off x="9003708" y="2198771"/>
            <a:ext cx="605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F6A03A9-18E5-2647-A977-99DEDAEB41C9}"/>
              </a:ext>
            </a:extLst>
          </p:cNvPr>
          <p:cNvCxnSpPr>
            <a:cxnSpLocks/>
          </p:cNvCxnSpPr>
          <p:nvPr/>
        </p:nvCxnSpPr>
        <p:spPr>
          <a:xfrm flipV="1">
            <a:off x="9291310" y="1780881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85CA85B-3C80-2644-A028-F786F43F971D}"/>
              </a:ext>
            </a:extLst>
          </p:cNvPr>
          <p:cNvSpPr/>
          <p:nvPr/>
        </p:nvSpPr>
        <p:spPr>
          <a:xfrm>
            <a:off x="11054519" y="2187620"/>
            <a:ext cx="91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52E7DB-F7BF-6348-B708-9AC7B0BC4B55}"/>
              </a:ext>
            </a:extLst>
          </p:cNvPr>
          <p:cNvCxnSpPr>
            <a:cxnSpLocks/>
          </p:cNvCxnSpPr>
          <p:nvPr/>
        </p:nvCxnSpPr>
        <p:spPr>
          <a:xfrm flipV="1">
            <a:off x="11467733" y="1769730"/>
            <a:ext cx="0" cy="34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932815C-2AA5-7549-BA57-789270EC1E1B}"/>
              </a:ext>
            </a:extLst>
          </p:cNvPr>
          <p:cNvSpPr/>
          <p:nvPr/>
        </p:nvSpPr>
        <p:spPr>
          <a:xfrm>
            <a:off x="530663" y="2946781"/>
            <a:ext cx="5565337" cy="115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把待搜索区间分为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个部分：</a:t>
            </a:r>
            <a:endParaRPr lang="en-US" altLang="zh-CN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[left,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13835A-7075-BA44-BE03-CDE6ADD17364}"/>
              </a:ext>
            </a:extLst>
          </p:cNvPr>
          <p:cNvSpPr/>
          <p:nvPr/>
        </p:nvSpPr>
        <p:spPr>
          <a:xfrm>
            <a:off x="6626663" y="2946781"/>
            <a:ext cx="5565337" cy="115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把待搜索区间分为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个部分：</a:t>
            </a:r>
            <a:endParaRPr lang="en-US" altLang="zh-CN" sz="16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[left,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-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[mid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+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1,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right]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，设置边界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left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=</a:t>
            </a:r>
            <a:r>
              <a:rPr lang="zh-CN" altLang="en-US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lang="en-US" altLang="zh-CN" sz="16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mid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7B6525D-00BA-E14D-8E32-546C2EFC7944}"/>
              </a:ext>
            </a:extLst>
          </p:cNvPr>
          <p:cNvCxnSpPr>
            <a:cxnSpLocks/>
          </p:cNvCxnSpPr>
          <p:nvPr/>
        </p:nvCxnSpPr>
        <p:spPr>
          <a:xfrm>
            <a:off x="6096000" y="777406"/>
            <a:ext cx="0" cy="5834687"/>
          </a:xfrm>
          <a:prstGeom prst="line">
            <a:avLst/>
          </a:prstGeom>
          <a:ln w="38100">
            <a:solidFill>
              <a:srgbClr val="FBBC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12B47CB-D2CF-734A-B331-33075ACE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26" y="4262593"/>
            <a:ext cx="3390900" cy="2349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8B5E2D-0EC1-BF45-9C0A-4A41D52B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408" y="4262593"/>
            <a:ext cx="3530600" cy="23495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4E4E46D-F2F6-3649-A93E-6BA3C759460D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5F5E08-9B11-E048-B2B7-215D6CF39E64}"/>
              </a:ext>
            </a:extLst>
          </p:cNvPr>
          <p:cNvSpPr/>
          <p:nvPr/>
        </p:nvSpPr>
        <p:spPr>
          <a:xfrm>
            <a:off x="351816" y="1029219"/>
            <a:ext cx="11840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mid = left + (right - left) / </a:t>
            </a:r>
            <a:r>
              <a:rPr lang="en-US" altLang="zh-CN" b="1" dirty="0">
                <a:solidFill>
                  <a:srgbClr val="1C00C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zh-CN" altLang="en-US" b="1" dirty="0">
                <a:solidFill>
                  <a:prstClr val="black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这种中间数的取法，由于“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/”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下取整的原因永远取不到右边界。</a:t>
            </a:r>
          </a:p>
          <a:p>
            <a:endParaRPr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在待搜索区间只有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个元素，且“边界收缩行为”把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分到右边子区间的时候，</a:t>
            </a:r>
            <a:r>
              <a:rPr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可能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会产生死循环。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5028A-51CB-F143-9EAF-2A20799B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938" y="3136900"/>
            <a:ext cx="1651000" cy="584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259180-79F5-D44D-B2E0-014B66CC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2" y="3136900"/>
            <a:ext cx="6578600" cy="5842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AE7D138-E6F9-3942-9CD6-897879EA88C2}"/>
              </a:ext>
            </a:extLst>
          </p:cNvPr>
          <p:cNvGrpSpPr/>
          <p:nvPr/>
        </p:nvGrpSpPr>
        <p:grpSpPr>
          <a:xfrm>
            <a:off x="501246" y="2217906"/>
            <a:ext cx="6695597" cy="4114800"/>
            <a:chOff x="501246" y="2217906"/>
            <a:chExt cx="6695597" cy="411480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EDF14FA-0D7F-E144-81D6-30FABC7BF54F}"/>
                </a:ext>
              </a:extLst>
            </p:cNvPr>
            <p:cNvCxnSpPr/>
            <p:nvPr/>
          </p:nvCxnSpPr>
          <p:spPr>
            <a:xfrm flipV="1">
              <a:off x="3362978" y="3775954"/>
              <a:ext cx="0" cy="603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D238E03-82E7-BD49-839B-FDC7AB848C52}"/>
                </a:ext>
              </a:extLst>
            </p:cNvPr>
            <p:cNvCxnSpPr/>
            <p:nvPr/>
          </p:nvCxnSpPr>
          <p:spPr>
            <a:xfrm flipV="1">
              <a:off x="6628229" y="3753306"/>
              <a:ext cx="0" cy="603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C0B703-CA49-C641-8A9B-D09AB4365F67}"/>
                </a:ext>
              </a:extLst>
            </p:cNvPr>
            <p:cNvGrpSpPr/>
            <p:nvPr/>
          </p:nvGrpSpPr>
          <p:grpSpPr>
            <a:xfrm>
              <a:off x="501246" y="2217906"/>
              <a:ext cx="6695597" cy="4114800"/>
              <a:chOff x="501246" y="2217906"/>
              <a:chExt cx="6695597" cy="4114800"/>
            </a:xfrm>
          </p:grpSpPr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47CAED82-0482-CA4C-ACE5-BCE4447DD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81" y="2217906"/>
                <a:ext cx="0" cy="411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074663D7-21D5-7C41-B661-63131D305AD7}"/>
                  </a:ext>
                </a:extLst>
              </p:cNvPr>
              <p:cNvCxnSpPr/>
              <p:nvPr/>
            </p:nvCxnSpPr>
            <p:spPr>
              <a:xfrm flipV="1">
                <a:off x="894946" y="3832698"/>
                <a:ext cx="0" cy="6031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264DD2-75B8-DE4D-BD08-1C7B7940D0DF}"/>
                  </a:ext>
                </a:extLst>
              </p:cNvPr>
              <p:cNvSpPr/>
              <p:nvPr/>
            </p:nvSpPr>
            <p:spPr>
              <a:xfrm>
                <a:off x="501246" y="4547411"/>
                <a:ext cx="7536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left</a:t>
                </a:r>
                <a:endParaRPr lang="zh-CN" altLang="en-US" dirty="0">
                  <a:effectLst/>
                  <a:latin typeface="Menlo" panose="020B0609030804020204" pitchFamily="49" charset="0"/>
                  <a:ea typeface="Source Han Sans SC" panose="020B0500000000000000" pitchFamily="34" charset="-128"/>
                  <a:cs typeface="Menlo" panose="020B0609030804020204" pitchFamily="49" charset="0"/>
                </a:endParaRPr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5B9D8107-9E55-244C-839F-E49F34E20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5677" y="3832699"/>
                <a:ext cx="0" cy="13060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7D16E1-B321-F549-A243-6A0C6AFE9C5F}"/>
                  </a:ext>
                </a:extLst>
              </p:cNvPr>
              <p:cNvSpPr/>
              <p:nvPr/>
            </p:nvSpPr>
            <p:spPr>
              <a:xfrm>
                <a:off x="600864" y="5349808"/>
                <a:ext cx="23466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边界收缩：</a:t>
                </a:r>
                <a:endParaRPr lang="en-US" altLang="zh-CN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r"/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right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mid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endParaRPr lang="zh-CN" altLang="en-US" dirty="0">
                  <a:effectLst/>
                  <a:latin typeface="Menlo" panose="020B0609030804020204" pitchFamily="49" charset="0"/>
                  <a:ea typeface="Source Han Sans SC" panose="020B0500000000000000" pitchFamily="34" charset="-128"/>
                  <a:cs typeface="Menlo" panose="020B0609030804020204" pitchFamily="49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BA38428-CC18-FC49-AFDB-8C8A8EDCA31D}"/>
                  </a:ext>
                </a:extLst>
              </p:cNvPr>
              <p:cNvSpPr/>
              <p:nvPr/>
            </p:nvSpPr>
            <p:spPr>
              <a:xfrm>
                <a:off x="3066555" y="4490667"/>
                <a:ext cx="7536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mid</a:t>
                </a:r>
                <a:endParaRPr lang="zh-CN" altLang="en-US" dirty="0">
                  <a:effectLst/>
                  <a:latin typeface="Menlo" panose="020B0609030804020204" pitchFamily="49" charset="0"/>
                  <a:ea typeface="Source Han Sans SC" panose="020B0500000000000000" pitchFamily="34" charset="-128"/>
                  <a:cs typeface="Menlo" panose="020B0609030804020204" pitchFamily="49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4669255-63F7-1945-A7F1-0606AA989615}"/>
                  </a:ext>
                </a:extLst>
              </p:cNvPr>
              <p:cNvSpPr/>
              <p:nvPr/>
            </p:nvSpPr>
            <p:spPr>
              <a:xfrm>
                <a:off x="3066556" y="4839536"/>
                <a:ext cx="2915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边界收缩：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left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zh-CN" altLang="en-US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altLang="zh-CN" dirty="0"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mid</a:t>
                </a:r>
                <a:endParaRPr lang="zh-CN" altLang="en-US" dirty="0">
                  <a:effectLst/>
                  <a:latin typeface="Menlo" panose="020B0609030804020204" pitchFamily="49" charset="0"/>
                  <a:ea typeface="Source Han Sans SC" panose="020B0500000000000000" pitchFamily="34" charset="-128"/>
                  <a:cs typeface="Menlo" panose="020B0609030804020204" pitchFamily="49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FE668D4-1D70-5C46-A52F-CA081B93F305}"/>
                  </a:ext>
                </a:extLst>
              </p:cNvPr>
              <p:cNvSpPr/>
              <p:nvPr/>
            </p:nvSpPr>
            <p:spPr>
              <a:xfrm>
                <a:off x="6207415" y="4468019"/>
                <a:ext cx="9894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right</a:t>
                </a:r>
                <a:endParaRPr lang="zh-CN" altLang="en-US" dirty="0">
                  <a:effectLst/>
                  <a:latin typeface="Menlo" panose="020B0609030804020204" pitchFamily="49" charset="0"/>
                  <a:ea typeface="Source Han Sans SC" panose="020B0500000000000000" pitchFamily="34" charset="-128"/>
                  <a:cs typeface="Menlo" panose="020B0609030804020204" pitchFamily="49" charset="0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267363F-A272-B046-A790-D94D8E954453}"/>
              </a:ext>
            </a:extLst>
          </p:cNvPr>
          <p:cNvSpPr/>
          <p:nvPr/>
        </p:nvSpPr>
        <p:spPr>
          <a:xfrm>
            <a:off x="7191227" y="3083729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在待搜索区间只有 </a:t>
            </a:r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个元素的时候</a:t>
            </a:r>
            <a:endParaRPr lang="zh-CN" altLang="en-US" sz="14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5EC077F-22C5-C848-9319-1FDA80ADC455}"/>
              </a:ext>
            </a:extLst>
          </p:cNvPr>
          <p:cNvCxnSpPr>
            <a:cxnSpLocks/>
          </p:cNvCxnSpPr>
          <p:nvPr/>
        </p:nvCxnSpPr>
        <p:spPr>
          <a:xfrm>
            <a:off x="7268743" y="3454874"/>
            <a:ext cx="272268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DADC4DB-1393-0944-B8A3-0187EAAA26F1}"/>
              </a:ext>
            </a:extLst>
          </p:cNvPr>
          <p:cNvSpPr/>
          <p:nvPr/>
        </p:nvSpPr>
        <p:spPr>
          <a:xfrm>
            <a:off x="8045854" y="5138724"/>
            <a:ext cx="425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区间分不开，不能排除掉非目标元素，此时陷入死循环。</a:t>
            </a:r>
            <a:endParaRPr lang="zh-CN" altLang="en-US" dirty="0">
              <a:solidFill>
                <a:srgbClr val="EB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F2DE317-ECA7-A34E-8E35-CA4759A1543E}"/>
              </a:ext>
            </a:extLst>
          </p:cNvPr>
          <p:cNvCxnSpPr>
            <a:cxnSpLocks/>
          </p:cNvCxnSpPr>
          <p:nvPr/>
        </p:nvCxnSpPr>
        <p:spPr>
          <a:xfrm>
            <a:off x="10068938" y="2299021"/>
            <a:ext cx="0" cy="2538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914F0-4E77-F944-AEAD-375447390A47}"/>
              </a:ext>
            </a:extLst>
          </p:cNvPr>
          <p:cNvCxnSpPr/>
          <p:nvPr/>
        </p:nvCxnSpPr>
        <p:spPr>
          <a:xfrm flipV="1">
            <a:off x="10467769" y="3832698"/>
            <a:ext cx="0" cy="603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77979DA-98D2-0E44-866F-EA4C2C239143}"/>
              </a:ext>
            </a:extLst>
          </p:cNvPr>
          <p:cNvSpPr/>
          <p:nvPr/>
        </p:nvSpPr>
        <p:spPr>
          <a:xfrm>
            <a:off x="10171346" y="4547411"/>
            <a:ext cx="75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mid</a:t>
            </a:r>
            <a:endParaRPr lang="zh-CN" altLang="en-US" dirty="0">
              <a:effectLst/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289C6D-25A7-6F42-A840-696E062D2052}"/>
              </a:ext>
            </a:extLst>
          </p:cNvPr>
          <p:cNvSpPr/>
          <p:nvPr/>
        </p:nvSpPr>
        <p:spPr>
          <a:xfrm>
            <a:off x="8045854" y="5881983"/>
            <a:ext cx="379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此时，需要修改取中间数的行为，</a:t>
            </a:r>
            <a:endParaRPr lang="zh-CN" altLang="en-US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在括号里 </a:t>
            </a:r>
            <a:r>
              <a:rPr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+ 1</a:t>
            </a:r>
            <a:r>
              <a:rPr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，改成上取整即可。</a:t>
            </a:r>
            <a:endParaRPr lang="zh-CN" altLang="en-US" dirty="0">
              <a:solidFill>
                <a:srgbClr val="EB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227AC7-B974-AF44-99C3-D972F38B1AAC}"/>
              </a:ext>
            </a:extLst>
          </p:cNvPr>
          <p:cNvSpPr/>
          <p:nvPr/>
        </p:nvSpPr>
        <p:spPr>
          <a:xfrm>
            <a:off x="2161880" y="102000"/>
            <a:ext cx="6692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用“排除法”（减治思想）写二分查找问题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1506</TotalTime>
  <Words>929</Words>
  <Application>Microsoft Macintosh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52</cp:revision>
  <dcterms:created xsi:type="dcterms:W3CDTF">2019-06-28T08:05:15Z</dcterms:created>
  <dcterms:modified xsi:type="dcterms:W3CDTF">2020-01-17T20:36:53Z</dcterms:modified>
</cp:coreProperties>
</file>