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57"/>
    <p:restoredTop sz="93018"/>
  </p:normalViewPr>
  <p:slideViewPr>
    <p:cSldViewPr snapToGrid="0" snapToObjects="1">
      <p:cViewPr>
        <p:scale>
          <a:sx n="138" d="100"/>
          <a:sy n="138" d="100"/>
        </p:scale>
        <p:origin x="816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D703C-4B66-8D46-B86D-74B65E108572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D9452-BDDB-D94C-AB79-0250B5A2D1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13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9556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0678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6031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353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8909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9452-BDDB-D94C-AB79-0250B5A2D18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95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63714-C276-1C4F-813D-58C34BA87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D9FB57-5690-B84A-81EC-B1D3821BF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7EA2D-74BD-F642-A6AB-378ABEA5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C9C09-0974-6948-95B7-17F28133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2B014-9F04-5949-AF55-9CD786A3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215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628AA-B8D5-CE4E-93F2-D834D1AB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C14F66-5929-A044-8F24-0009BF08B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259B3-283C-4C40-95E6-77B81A8F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21219-43B4-5141-9368-DFD6E0AE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8224F-DAE8-2E4D-B4E9-F0CFAD79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745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EB722D-68F6-2B43-A4D6-3E283593B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A7AAF6-8DB4-5A4C-BDF9-03A0EC68C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E82FD-5964-F34B-BB62-B0CF98B8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2E54B-6E23-F04F-9AFB-EE554989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F5455-16F7-1B4E-91C1-CA865D9C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39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972B-4CF3-F44D-9D48-8F0313E7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AAE73-6A92-8644-84BC-AECF39EC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52C60-26AB-5945-9C2A-F47D334A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BD23B-CE1E-D142-91FF-C59DB08E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DE5F6-6528-8145-BF84-31EE8473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29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6D611-5E4B-C24A-A66A-77DD43ED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E5A8E1-8177-FC44-8B22-2407B7B0C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B7567-ABC0-0143-B4F8-DFCECE6E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9E4BF-386E-E943-9D99-D353BCD1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4FBCC-B4FF-814E-BAFD-A55C4E36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769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9D8FF-63E0-4A47-B3DB-9507B653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288EA-F09A-1544-9B72-256C2B7CD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0C919F-B98D-AD44-83F7-B4002E88D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8487D-1D6A-9940-92C9-B07958EF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950F0A-7CFE-FA49-AE7E-D5BB1023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52CD8-CDBB-BC46-BB90-47FCBCC8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013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A0B48-6590-B340-B4AE-F036F1A6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67AB1-52BD-354F-8878-E5C8ACCA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0FC8A7-64F7-2A42-812D-70F76B461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BCC647-7947-5D49-93F2-99B77652A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3858B6-CAEF-7341-B50F-320BBB427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54C581-6845-E94A-A2FA-619D6418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194402-C3DA-094F-B7E6-050FCA3F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D13EBC-4CA9-2E4C-B48B-96973B6E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42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33916-81C4-7C47-B817-E88EBFF3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5EA50F-AA7D-9A4E-ABB6-B2B72C65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BA20E7-A082-4F47-A9D5-FB358637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0C6527-0BC8-704C-A159-532DEAC5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58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E3119A-65CA-9F43-97CB-7A751AA8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28AC48-32EC-2444-90D1-99A09CDD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3D9EE-7C2B-F446-867B-086A63D5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04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16E77-DB21-AA43-BBA4-0ECA734B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06465-1A62-3C4C-9A6B-925F5AB80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D8DC7F-2178-2447-ACC4-1D6BC557B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F8F4B2-C99B-A541-BCEC-54F7EC5F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7A2D3B-C938-3844-A2B5-A6CFA335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E7593-C4F5-A74D-8BF7-029175FE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594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D5FA9-AF0C-FE40-BC0A-6ED9C90A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23FBB7-E7C6-D242-A29E-F5FF96DB0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6DF59F-471B-F04B-A7A7-6C069E67E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9E7A04-9A05-F84F-9C56-277DBBBA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C5896-2B4A-5A4B-8048-3ED39BF9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C2B2B9-EF7B-B64A-808A-84E79DF3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52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C66123-72B4-6242-8DA0-C28BCF9A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4C66C0-2CC2-2248-B5A2-D03617D69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C78D6C-B683-BE49-99B8-40ED8522B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CB17-B1A9-D945-BAD9-DE284A78FB4A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46C8D-7B22-9A47-81CC-249E31261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D6E28-5BED-484F-987D-8760BA468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9A0E8-0822-3E4A-BFF0-3850B2AFB7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32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6C3BB2-FC93-3744-A7A6-6F36BEAC3283}"/>
              </a:ext>
            </a:extLst>
          </p:cNvPr>
          <p:cNvSpPr/>
          <p:nvPr/>
        </p:nvSpPr>
        <p:spPr>
          <a:xfrm>
            <a:off x="212233" y="785364"/>
            <a:ext cx="3886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[3, 10, 5, 25, 2, 8] </a:t>
            </a:r>
            <a:r>
              <a:rPr lang="zh-CN" altLang="en-US" dirty="0"/>
              <a:t>为例。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CC748F-45A7-0F41-BE60-A53FEC60BE96}"/>
              </a:ext>
            </a:extLst>
          </p:cNvPr>
          <p:cNvSpPr/>
          <p:nvPr/>
        </p:nvSpPr>
        <p:spPr>
          <a:xfrm>
            <a:off x="3414745" y="5515920"/>
            <a:ext cx="8389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先“贪心”地假设这一位是“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1”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，即当前最大异或值的“前缀”为“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0001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然后与数组中的所有的数的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“前缀”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分别异或。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发现“存在”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个数的“前缀” （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 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8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），与之异或得到另一个“前缀”（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） 。因此这一位一定是“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1”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531598BF-7AF5-D842-87B6-E21852AAFE5A}"/>
              </a:ext>
            </a:extLst>
          </p:cNvPr>
          <p:cNvCxnSpPr>
            <a:cxnSpLocks/>
          </p:cNvCxnSpPr>
          <p:nvPr/>
        </p:nvCxnSpPr>
        <p:spPr>
          <a:xfrm>
            <a:off x="287088" y="587345"/>
            <a:ext cx="943633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F303A0A-6DFB-2E43-8E98-CD8757DBCA61}"/>
              </a:ext>
            </a:extLst>
          </p:cNvPr>
          <p:cNvSpPr txBox="1"/>
          <p:nvPr/>
        </p:nvSpPr>
        <p:spPr>
          <a:xfrm flipH="1">
            <a:off x="212233" y="70597"/>
            <a:ext cx="9511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421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“数组中两个数的最大异或值”题解示意图（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6515815-0535-DF40-891B-F99B815C1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718" y="632628"/>
            <a:ext cx="5043535" cy="481722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A2D11AB-3191-D646-BCA1-7CB79D845B6D}"/>
              </a:ext>
            </a:extLst>
          </p:cNvPr>
          <p:cNvSpPr/>
          <p:nvPr/>
        </p:nvSpPr>
        <p:spPr>
          <a:xfrm>
            <a:off x="287088" y="1257729"/>
            <a:ext cx="46543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8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的前缀是“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0000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                      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的前缀是“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0001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                    异或的结果是“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0001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符合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a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^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b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=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c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，并且</a:t>
            </a:r>
            <a:endParaRPr kumimoji="1" lang="en-US" altLang="zh-CN" b="1" dirty="0">
              <a:solidFill>
                <a:srgbClr val="FF0000"/>
              </a:solidFill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a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、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b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、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c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三者的顺序可以任意调换。</a:t>
            </a:r>
            <a:endParaRPr kumimoji="1" lang="en-US" altLang="zh-CN" b="1" dirty="0">
              <a:solidFill>
                <a:srgbClr val="FF0000"/>
              </a:solidFill>
              <a:latin typeface="Times New Roman" charset="0"/>
              <a:ea typeface="楷体_GB2312" panose="02010609030101010101" pitchFamily="49" charset="-122"/>
            </a:endParaRPr>
          </a:p>
          <a:p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并且，观察到除了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以外，其他数的前缀都是“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0000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”，因此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一定是得到最大异或值的其中一个数，另一个数从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8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中产生。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757204-623D-4C44-B3BB-EAB47F316573}"/>
              </a:ext>
            </a:extLst>
          </p:cNvPr>
          <p:cNvSpPr/>
          <p:nvPr/>
        </p:nvSpPr>
        <p:spPr>
          <a:xfrm>
            <a:off x="5338011" y="2724726"/>
            <a:ext cx="2309700" cy="516823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3BF110-6213-744A-8FAD-14597C0E00A3}"/>
              </a:ext>
            </a:extLst>
          </p:cNvPr>
          <p:cNvSpPr/>
          <p:nvPr/>
        </p:nvSpPr>
        <p:spPr>
          <a:xfrm>
            <a:off x="5365717" y="4333006"/>
            <a:ext cx="2309701" cy="512531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6F2F82-74A6-0842-9A6D-88B0798A2001}"/>
              </a:ext>
            </a:extLst>
          </p:cNvPr>
          <p:cNvSpPr/>
          <p:nvPr/>
        </p:nvSpPr>
        <p:spPr>
          <a:xfrm>
            <a:off x="5328774" y="1257729"/>
            <a:ext cx="2309700" cy="516823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66498B-02F2-DC45-B8F7-4B1585D19154}"/>
              </a:ext>
            </a:extLst>
          </p:cNvPr>
          <p:cNvSpPr/>
          <p:nvPr/>
        </p:nvSpPr>
        <p:spPr>
          <a:xfrm>
            <a:off x="5328774" y="1753545"/>
            <a:ext cx="2309700" cy="516823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D294E5-2B05-0549-8731-B0DF3CB1FC65}"/>
              </a:ext>
            </a:extLst>
          </p:cNvPr>
          <p:cNvSpPr/>
          <p:nvPr/>
        </p:nvSpPr>
        <p:spPr>
          <a:xfrm>
            <a:off x="5338009" y="2221314"/>
            <a:ext cx="2309700" cy="516823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5318B74-3F60-6844-BB48-86E015052A55}"/>
              </a:ext>
            </a:extLst>
          </p:cNvPr>
          <p:cNvSpPr/>
          <p:nvPr/>
        </p:nvSpPr>
        <p:spPr>
          <a:xfrm>
            <a:off x="5328773" y="3214748"/>
            <a:ext cx="2309700" cy="516823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10C6692-41F9-374C-8148-EC666F8799F3}"/>
              </a:ext>
            </a:extLst>
          </p:cNvPr>
          <p:cNvSpPr/>
          <p:nvPr/>
        </p:nvSpPr>
        <p:spPr>
          <a:xfrm>
            <a:off x="5328774" y="3717664"/>
            <a:ext cx="2309700" cy="516823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084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01C4C9E-4E10-214B-A9A3-B409B0DFE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639" y="636730"/>
            <a:ext cx="5071544" cy="481312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9C648E6-E95E-5E46-8BB7-941E51D5CEE9}"/>
              </a:ext>
            </a:extLst>
          </p:cNvPr>
          <p:cNvSpPr/>
          <p:nvPr/>
        </p:nvSpPr>
        <p:spPr>
          <a:xfrm>
            <a:off x="5365718" y="2743200"/>
            <a:ext cx="2845409" cy="49835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000B90-F999-5942-A82C-FD51647646D0}"/>
              </a:ext>
            </a:extLst>
          </p:cNvPr>
          <p:cNvSpPr/>
          <p:nvPr/>
        </p:nvSpPr>
        <p:spPr>
          <a:xfrm>
            <a:off x="5365718" y="4342242"/>
            <a:ext cx="2845410" cy="512531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363FA4-2B62-E249-88D4-AB7A6809BEFC}"/>
              </a:ext>
            </a:extLst>
          </p:cNvPr>
          <p:cNvSpPr/>
          <p:nvPr/>
        </p:nvSpPr>
        <p:spPr>
          <a:xfrm>
            <a:off x="5365716" y="1254579"/>
            <a:ext cx="2845411" cy="498350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C16F7B0-1F58-1C4A-8926-6ABCB6937C98}"/>
              </a:ext>
            </a:extLst>
          </p:cNvPr>
          <p:cNvSpPr/>
          <p:nvPr/>
        </p:nvSpPr>
        <p:spPr>
          <a:xfrm>
            <a:off x="5365716" y="2244850"/>
            <a:ext cx="2845411" cy="498350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80B4AC8-F3D2-FF4A-A13B-4210F90A367F}"/>
              </a:ext>
            </a:extLst>
          </p:cNvPr>
          <p:cNvSpPr/>
          <p:nvPr/>
        </p:nvSpPr>
        <p:spPr>
          <a:xfrm>
            <a:off x="5376640" y="3230342"/>
            <a:ext cx="2834488" cy="498350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16573F-0272-984E-9262-E3A2F3F70231}"/>
              </a:ext>
            </a:extLst>
          </p:cNvPr>
          <p:cNvSpPr/>
          <p:nvPr/>
        </p:nvSpPr>
        <p:spPr>
          <a:xfrm>
            <a:off x="3414745" y="5515920"/>
            <a:ext cx="84724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先“贪心”地假设这一位是“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1”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，即当前最大异或值的“前缀”为“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00011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然后与数组中的所有的数的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“前缀”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分别异或。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发现“存在”三个数的“前缀” （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，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，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），与之异或得到另一个“前缀”（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） 。于是这一位是可以为“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”的。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9C77CA4-54EA-5840-AAE6-2A173D6A7450}"/>
              </a:ext>
            </a:extLst>
          </p:cNvPr>
          <p:cNvSpPr/>
          <p:nvPr/>
        </p:nvSpPr>
        <p:spPr>
          <a:xfrm>
            <a:off x="212233" y="785364"/>
            <a:ext cx="3886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[3, 10, 5, 25, 2, 8] </a:t>
            </a:r>
            <a:r>
              <a:rPr lang="zh-CN" altLang="en-US" dirty="0"/>
              <a:t>为例。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AC6D3F3-32A8-4344-94F1-59782F07D012}"/>
              </a:ext>
            </a:extLst>
          </p:cNvPr>
          <p:cNvSpPr txBox="1"/>
          <p:nvPr/>
        </p:nvSpPr>
        <p:spPr>
          <a:xfrm flipH="1">
            <a:off x="212233" y="70597"/>
            <a:ext cx="9511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421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“数组中两个数的最大异或值”题解示意图（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480D2572-92EF-D941-BEC4-134F2B9ADCB3}"/>
              </a:ext>
            </a:extLst>
          </p:cNvPr>
          <p:cNvCxnSpPr>
            <a:cxnSpLocks/>
          </p:cNvCxnSpPr>
          <p:nvPr/>
        </p:nvCxnSpPr>
        <p:spPr>
          <a:xfrm>
            <a:off x="287088" y="587345"/>
            <a:ext cx="943633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3F37AAE-354D-B947-98E3-5B427DFD8DBC}"/>
              </a:ext>
            </a:extLst>
          </p:cNvPr>
          <p:cNvSpPr/>
          <p:nvPr/>
        </p:nvSpPr>
        <p:spPr>
          <a:xfrm>
            <a:off x="287088" y="1248493"/>
            <a:ext cx="47929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的前缀是“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00000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        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的前缀是“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00011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      异或的结果是“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00011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符合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a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^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b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=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c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，并且</a:t>
            </a:r>
            <a:endParaRPr kumimoji="1" lang="en-US" altLang="zh-CN" b="1" dirty="0">
              <a:solidFill>
                <a:srgbClr val="FF0000"/>
              </a:solidFill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a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、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b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、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c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三者的顺序可以任意调换。</a:t>
            </a:r>
            <a:endParaRPr kumimoji="1" lang="en-US" altLang="zh-CN" b="1" dirty="0">
              <a:solidFill>
                <a:srgbClr val="FF0000"/>
              </a:solidFill>
              <a:latin typeface="Times New Roman" charset="0"/>
              <a:ea typeface="楷体_GB2312" panose="02010609030101010101" pitchFamily="49" charset="-122"/>
            </a:endParaRPr>
          </a:p>
          <a:p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由前面的分析，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一定是得到最大异或值的其中一个数，另一个数从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中产生。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80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0C1C17E-9E88-C942-9381-116259656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116" y="627493"/>
            <a:ext cx="5073291" cy="481312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28BA595-FBAF-9046-B412-A584FF3E6770}"/>
              </a:ext>
            </a:extLst>
          </p:cNvPr>
          <p:cNvSpPr txBox="1"/>
          <p:nvPr/>
        </p:nvSpPr>
        <p:spPr>
          <a:xfrm flipH="1">
            <a:off x="212233" y="70597"/>
            <a:ext cx="9511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421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“数组中两个数的最大异或值”题解示意图（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D029CBF-C423-5F4F-8965-7100BE4E1673}"/>
              </a:ext>
            </a:extLst>
          </p:cNvPr>
          <p:cNvCxnSpPr>
            <a:cxnSpLocks/>
          </p:cNvCxnSpPr>
          <p:nvPr/>
        </p:nvCxnSpPr>
        <p:spPr>
          <a:xfrm>
            <a:off x="287088" y="587345"/>
            <a:ext cx="943633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48F3015-2607-1E41-BE40-858FCF58B13F}"/>
              </a:ext>
            </a:extLst>
          </p:cNvPr>
          <p:cNvSpPr/>
          <p:nvPr/>
        </p:nvSpPr>
        <p:spPr>
          <a:xfrm>
            <a:off x="4098233" y="5515920"/>
            <a:ext cx="80198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先“贪心”地假设这一位是“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1”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然后与数组中的所有的数的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“前缀”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分别异或。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发现“存在”一个数的前缀（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），与之异或得到另一个“前缀”（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） 。于是这一位是可以为“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”的。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8C82196-6320-8C4F-8208-511EB5CB3ED0}"/>
              </a:ext>
            </a:extLst>
          </p:cNvPr>
          <p:cNvSpPr/>
          <p:nvPr/>
        </p:nvSpPr>
        <p:spPr>
          <a:xfrm>
            <a:off x="5365718" y="2761672"/>
            <a:ext cx="3399591" cy="479877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35B6D33-E345-3145-858A-7E1017511BB6}"/>
              </a:ext>
            </a:extLst>
          </p:cNvPr>
          <p:cNvSpPr/>
          <p:nvPr/>
        </p:nvSpPr>
        <p:spPr>
          <a:xfrm>
            <a:off x="287088" y="1230002"/>
            <a:ext cx="3886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 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  的前缀是“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000001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 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的前缀是“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000110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异或的结果是“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000111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符合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a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^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b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=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c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，并且</a:t>
            </a:r>
            <a:endParaRPr kumimoji="1" lang="en-US" altLang="zh-CN" b="1" dirty="0">
              <a:solidFill>
                <a:srgbClr val="FF0000"/>
              </a:solidFill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a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、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b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、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c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三者的顺序可以任意调换。</a:t>
            </a:r>
            <a:endParaRPr kumimoji="1" lang="en-US" altLang="zh-CN" b="1" dirty="0">
              <a:solidFill>
                <a:srgbClr val="FF0000"/>
              </a:solidFill>
              <a:latin typeface="Times New Roman" charset="0"/>
              <a:ea typeface="楷体_GB2312" panose="02010609030101010101" pitchFamily="49" charset="-122"/>
            </a:endParaRPr>
          </a:p>
          <a:p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并且，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分析到这里，我们可以发现，“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5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”和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3867036-41A5-2049-A573-040666856908}"/>
              </a:ext>
            </a:extLst>
          </p:cNvPr>
          <p:cNvSpPr/>
          <p:nvPr/>
        </p:nvSpPr>
        <p:spPr>
          <a:xfrm>
            <a:off x="212233" y="785364"/>
            <a:ext cx="3886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[3, 10, 5, 25, 2, 8] </a:t>
            </a:r>
            <a:r>
              <a:rPr lang="zh-CN" altLang="en-US" dirty="0"/>
              <a:t>为例。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CE4AF06-4D00-C449-BEC6-182F249D1371}"/>
              </a:ext>
            </a:extLst>
          </p:cNvPr>
          <p:cNvSpPr/>
          <p:nvPr/>
        </p:nvSpPr>
        <p:spPr>
          <a:xfrm>
            <a:off x="5365717" y="4342242"/>
            <a:ext cx="3399591" cy="512531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E60B792-5202-E44F-B308-789FEE60CEBF}"/>
              </a:ext>
            </a:extLst>
          </p:cNvPr>
          <p:cNvSpPr/>
          <p:nvPr/>
        </p:nvSpPr>
        <p:spPr>
          <a:xfrm>
            <a:off x="5365716" y="2244850"/>
            <a:ext cx="3399592" cy="498350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694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1C19E59-1E6B-C644-8B24-3ECCEF10D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981" y="609021"/>
            <a:ext cx="5061675" cy="473720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8B07D9B-3132-ED45-970A-5B57B57D738C}"/>
              </a:ext>
            </a:extLst>
          </p:cNvPr>
          <p:cNvSpPr/>
          <p:nvPr/>
        </p:nvSpPr>
        <p:spPr>
          <a:xfrm>
            <a:off x="212233" y="1352714"/>
            <a:ext cx="4997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根据前面的分析，我们其实已经锁定了结果来自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5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和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25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这两个数，如果这个数位是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，那么它们不能互相异或得到第三个数，因此不能是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，只能是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A64FFF-A568-6A4B-823A-FFD01FF7705C}"/>
              </a:ext>
            </a:extLst>
          </p:cNvPr>
          <p:cNvSpPr txBox="1"/>
          <p:nvPr/>
        </p:nvSpPr>
        <p:spPr>
          <a:xfrm flipH="1">
            <a:off x="212233" y="70597"/>
            <a:ext cx="9511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421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“数组中两个数的最大异或值”题解示意图（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A6310B5B-8F1F-B84F-BC27-FF5517C1313B}"/>
              </a:ext>
            </a:extLst>
          </p:cNvPr>
          <p:cNvCxnSpPr>
            <a:cxnSpLocks/>
          </p:cNvCxnSpPr>
          <p:nvPr/>
        </p:nvCxnSpPr>
        <p:spPr>
          <a:xfrm>
            <a:off x="287088" y="587345"/>
            <a:ext cx="943633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0BA0AC4-91AF-5E47-A5EB-EC0AEBFEE4BF}"/>
              </a:ext>
            </a:extLst>
          </p:cNvPr>
          <p:cNvSpPr/>
          <p:nvPr/>
        </p:nvSpPr>
        <p:spPr>
          <a:xfrm>
            <a:off x="5365717" y="4342242"/>
            <a:ext cx="4073847" cy="599213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4F1A9FF-BE67-2E4D-A1CB-17B298619636}"/>
              </a:ext>
            </a:extLst>
          </p:cNvPr>
          <p:cNvSpPr/>
          <p:nvPr/>
        </p:nvSpPr>
        <p:spPr>
          <a:xfrm>
            <a:off x="5365717" y="2221318"/>
            <a:ext cx="4073847" cy="1057591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364EA2-6F53-AF46-AE7B-38B352CF87D9}"/>
              </a:ext>
            </a:extLst>
          </p:cNvPr>
          <p:cNvSpPr/>
          <p:nvPr/>
        </p:nvSpPr>
        <p:spPr>
          <a:xfrm>
            <a:off x="4098233" y="5515920"/>
            <a:ext cx="79644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先“贪心”地假设这一位是“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1”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然后与数组中的所有的数的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“前缀”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分别异或。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如果这一位是“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1”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，目前得到的数与所有的“前缀”异或得到的第三个数都不在这个“前缀”里面，因此这一位就一定不能是“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1”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，因此为“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0”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378D7FF-E0D8-8D4F-86CA-C060C9F46E52}"/>
              </a:ext>
            </a:extLst>
          </p:cNvPr>
          <p:cNvSpPr/>
          <p:nvPr/>
        </p:nvSpPr>
        <p:spPr>
          <a:xfrm>
            <a:off x="212233" y="785364"/>
            <a:ext cx="3886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[3, 10, 5, 25, 2, 8] </a:t>
            </a:r>
            <a:r>
              <a:rPr lang="zh-CN" altLang="en-US" dirty="0"/>
              <a:t>为例。</a:t>
            </a:r>
          </a:p>
        </p:txBody>
      </p:sp>
    </p:spTree>
    <p:extLst>
      <p:ext uri="{BB962C8B-B14F-4D97-AF65-F5344CB8AC3E}">
        <p14:creationId xmlns:p14="http://schemas.microsoft.com/office/powerpoint/2010/main" val="39786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A6C9CEF-AAF0-3B47-B111-653A5F52A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845" y="609021"/>
            <a:ext cx="5094121" cy="473720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620126D-2687-F345-86DB-0B3071382B4C}"/>
              </a:ext>
            </a:extLst>
          </p:cNvPr>
          <p:cNvSpPr/>
          <p:nvPr/>
        </p:nvSpPr>
        <p:spPr>
          <a:xfrm>
            <a:off x="4098233" y="5515920"/>
            <a:ext cx="79644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先“贪心”地假设这一位是“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1”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然后与数组中的所有的数的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“前缀”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分别异或。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如果这一位是“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1”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，目前得到的数与所有的“前缀”异或得到的第三个数都不在这个“前缀”里面，因此这一位就一定不能是“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1”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，因此为“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0”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。</a:t>
            </a:r>
            <a:endParaRPr kumimoji="1" lang="en-US" altLang="zh-CN" dirty="0">
              <a:latin typeface="Times New Roman" charset="0"/>
              <a:ea typeface="楷体_GB2312" panose="0201060903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6258FC2-E9D5-CC45-AAB7-312BFD163EB3}"/>
              </a:ext>
            </a:extLst>
          </p:cNvPr>
          <p:cNvSpPr/>
          <p:nvPr/>
        </p:nvSpPr>
        <p:spPr>
          <a:xfrm>
            <a:off x="5365718" y="2221318"/>
            <a:ext cx="4618792" cy="1057591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9C99BBA-8576-5741-A8EE-2C3D9C746B29}"/>
              </a:ext>
            </a:extLst>
          </p:cNvPr>
          <p:cNvSpPr/>
          <p:nvPr/>
        </p:nvSpPr>
        <p:spPr>
          <a:xfrm>
            <a:off x="5365717" y="4342242"/>
            <a:ext cx="4618793" cy="599213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6942591-79AD-4F41-BC33-EC615478B8AF}"/>
              </a:ext>
            </a:extLst>
          </p:cNvPr>
          <p:cNvSpPr/>
          <p:nvPr/>
        </p:nvSpPr>
        <p:spPr>
          <a:xfrm>
            <a:off x="212233" y="1352714"/>
            <a:ext cx="49970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根据前面的分析，我们其实已经锁定了结果来自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5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和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25 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这两个数，如果这个数位是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，那么它们不能互相异或得到第三个数，因此不能是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，只能是 </a:t>
            </a:r>
            <a:r>
              <a:rPr kumimoji="1" lang="en-US" altLang="zh-CN" dirty="0">
                <a:latin typeface="Times New Roman" charset="0"/>
                <a:ea typeface="楷体_GB2312" panose="02010609030101010101" pitchFamily="49" charset="-122"/>
              </a:rPr>
              <a:t>0</a:t>
            </a:r>
            <a:r>
              <a:rPr kumimoji="1" lang="zh-CN" altLang="en-US" dirty="0">
                <a:latin typeface="Times New Roman" charset="0"/>
                <a:ea typeface="楷体_GB2312" panose="02010609030101010101" pitchFamily="49" charset="-122"/>
              </a:rPr>
              <a:t> 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FDD3D9-676F-C346-A9F0-7782C0C71495}"/>
              </a:ext>
            </a:extLst>
          </p:cNvPr>
          <p:cNvSpPr txBox="1"/>
          <p:nvPr/>
        </p:nvSpPr>
        <p:spPr>
          <a:xfrm flipH="1">
            <a:off x="212233" y="70597"/>
            <a:ext cx="9511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421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“数组中两个数的最大异或值”题解示意图（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1" lang="zh-CN" altLang="en-US" sz="24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3F4497BF-59ED-134A-AAA2-4D79A28B0205}"/>
              </a:ext>
            </a:extLst>
          </p:cNvPr>
          <p:cNvCxnSpPr>
            <a:cxnSpLocks/>
          </p:cNvCxnSpPr>
          <p:nvPr/>
        </p:nvCxnSpPr>
        <p:spPr>
          <a:xfrm>
            <a:off x="287088" y="587345"/>
            <a:ext cx="943633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3CDE373-4584-BA42-827D-3BCB03B85649}"/>
              </a:ext>
            </a:extLst>
          </p:cNvPr>
          <p:cNvSpPr/>
          <p:nvPr/>
        </p:nvSpPr>
        <p:spPr>
          <a:xfrm>
            <a:off x="212233" y="785364"/>
            <a:ext cx="3886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以示例输入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[3, 10, 5, 25, 2, 8] </a:t>
            </a:r>
            <a:r>
              <a:rPr lang="zh-CN" altLang="en-US" dirty="0"/>
              <a:t>为例。</a:t>
            </a:r>
          </a:p>
        </p:txBody>
      </p:sp>
    </p:spTree>
    <p:extLst>
      <p:ext uri="{BB962C8B-B14F-4D97-AF65-F5344CB8AC3E}">
        <p14:creationId xmlns:p14="http://schemas.microsoft.com/office/powerpoint/2010/main" val="419741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7AF8D09-0B50-BC43-AA03-BE5155C2DE7A}"/>
              </a:ext>
            </a:extLst>
          </p:cNvPr>
          <p:cNvSpPr/>
          <p:nvPr/>
        </p:nvSpPr>
        <p:spPr>
          <a:xfrm>
            <a:off x="1079466" y="1049022"/>
            <a:ext cx="106602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总结</a:t>
            </a:r>
            <a:endParaRPr kumimoji="1" lang="en-US" altLang="zh-CN" sz="2400" dirty="0">
              <a:latin typeface="Times New Roman" charset="0"/>
              <a:ea typeface="楷体_GB2312" panose="0201060903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400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解这道问题的关键在于理解：</a:t>
            </a:r>
            <a:endParaRPr kumimoji="1" lang="en-US" altLang="zh-CN" sz="2400" dirty="0">
              <a:latin typeface="Times New Roman" charset="0"/>
              <a:ea typeface="楷体_GB2312" panose="0201060903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、异或运算的性质，如果三个数其中两个异或运算可以得到第三个数，那么它们的顺序可以任意调换（位运算性质）；</a:t>
            </a:r>
            <a:endParaRPr kumimoji="1" lang="en-US" altLang="zh-CN" sz="2400" dirty="0">
              <a:latin typeface="Times New Roman" charset="0"/>
              <a:ea typeface="楷体_GB2312" panose="02010609030101010101" pitchFamily="49" charset="-122"/>
            </a:endParaRPr>
          </a:p>
          <a:p>
            <a:endParaRPr kumimoji="1" lang="en-US" altLang="zh-CN" sz="2400" dirty="0">
              <a:latin typeface="Times New Roman" charset="0"/>
              <a:ea typeface="楷体_GB2312" panose="02010609030101010101" pitchFamily="49" charset="-122"/>
            </a:endParaRPr>
          </a:p>
          <a:p>
            <a:endParaRPr kumimoji="1" lang="en-US" altLang="zh-CN" sz="2400" dirty="0">
              <a:latin typeface="Times New Roman" charset="0"/>
              <a:ea typeface="楷体_GB2312" panose="02010609030101010101" pitchFamily="49" charset="-122"/>
            </a:endParaRPr>
          </a:p>
          <a:p>
            <a:endParaRPr kumimoji="1" lang="en-US" altLang="zh-CN" sz="2400" dirty="0">
              <a:latin typeface="Times New Roman" charset="0"/>
              <a:ea typeface="楷体_GB2312" panose="02010609030101010101" pitchFamily="49" charset="-122"/>
            </a:endParaRPr>
          </a:p>
          <a:p>
            <a:endParaRPr kumimoji="1" lang="zh-CN" altLang="en-US" sz="2400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、二进制越高位是“</a:t>
            </a:r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1”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，则这个数越大（贪心算法）；</a:t>
            </a:r>
          </a:p>
          <a:p>
            <a:endParaRPr kumimoji="1" lang="en-US" altLang="zh-CN" sz="2400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、理解如何使用“前缀”锁定异或值最大的那两个数（使用位掩码）。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FB1EF0-CD22-CB4D-A3C0-1FE84604C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6" y="3495845"/>
            <a:ext cx="9965521" cy="82421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F9370D6-36B1-454E-8242-A261A67C62C2}"/>
              </a:ext>
            </a:extLst>
          </p:cNvPr>
          <p:cNvSpPr txBox="1"/>
          <p:nvPr/>
        </p:nvSpPr>
        <p:spPr>
          <a:xfrm flipH="1">
            <a:off x="212233" y="70597"/>
            <a:ext cx="9511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421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“数组中两个数的最大异或值”题解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AE2D02C-2C7A-0748-95C6-1A876FE8F6E3}"/>
              </a:ext>
            </a:extLst>
          </p:cNvPr>
          <p:cNvCxnSpPr>
            <a:cxnSpLocks/>
          </p:cNvCxnSpPr>
          <p:nvPr/>
        </p:nvCxnSpPr>
        <p:spPr>
          <a:xfrm>
            <a:off x="287088" y="587345"/>
            <a:ext cx="9436333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29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1091</Words>
  <Application>Microsoft Macintosh PowerPoint</Application>
  <PresentationFormat>宽屏</PresentationFormat>
  <Paragraphs>70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等线</vt:lpstr>
      <vt:lpstr>等线 Light</vt:lpstr>
      <vt:lpstr>黑体</vt:lpstr>
      <vt:lpstr>楷体_GB2312</vt:lpstr>
      <vt:lpstr>KaiTi</vt:lpstr>
      <vt:lpstr>Kaiti SC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13</cp:revision>
  <dcterms:created xsi:type="dcterms:W3CDTF">2019-06-21T04:31:12Z</dcterms:created>
  <dcterms:modified xsi:type="dcterms:W3CDTF">2019-06-22T11:44:51Z</dcterms:modified>
</cp:coreProperties>
</file>