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7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2020/3/16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726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53</a:t>
            </a:r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题：“最大子序和”题解配图（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）</a:t>
            </a:r>
            <a:endParaRPr lang="zh-CN" altLang="en-US" dirty="0">
              <a:solidFill>
                <a:schemeClr val="bg1"/>
              </a:solidFill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85394B-EECD-1543-A06D-72B644598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4523895"/>
            <a:ext cx="9893300" cy="19812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B97B151-F055-654E-8004-548B509E4FE9}"/>
              </a:ext>
            </a:extLst>
          </p:cNvPr>
          <p:cNvSpPr/>
          <p:nvPr/>
        </p:nvSpPr>
        <p:spPr>
          <a:xfrm>
            <a:off x="1062853" y="1135893"/>
            <a:ext cx="6048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最大子序和只可能来自于以下 </a:t>
            </a:r>
            <a:r>
              <a:rPr lang="en-US" altLang="zh-CN" sz="2400" dirty="0">
                <a:latin typeface="Menlo" panose="020B0609030804020204" pitchFamily="49" charset="0"/>
                <a:ea typeface="Source Han Sans SC" panose="020B0500000000000000" pitchFamily="34" charset="-128"/>
              </a:rPr>
              <a:t>3</a:t>
            </a:r>
            <a:r>
              <a:rPr lang="zh-CN" altLang="en-US" sz="2400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个子区间：</a:t>
            </a:r>
            <a:endParaRPr lang="zh-CN" altLang="en-US" sz="2400" dirty="0"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E0B295-03BE-DF45-8D72-8CAAA6661904}"/>
              </a:ext>
            </a:extLst>
          </p:cNvPr>
          <p:cNvSpPr/>
          <p:nvPr/>
        </p:nvSpPr>
        <p:spPr>
          <a:xfrm>
            <a:off x="1062853" y="1872710"/>
            <a:ext cx="4092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69B56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第 </a:t>
            </a:r>
            <a:r>
              <a:rPr lang="en-US" altLang="zh-CN" sz="2000" b="1" dirty="0">
                <a:solidFill>
                  <a:srgbClr val="469B56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 </a:t>
            </a:r>
            <a:r>
              <a:rPr lang="zh-CN" altLang="en-US" sz="2000" b="1" dirty="0">
                <a:solidFill>
                  <a:srgbClr val="469B56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部分：子区间</a:t>
            </a:r>
            <a:r>
              <a:rPr lang="zh-CN" altLang="en-US" sz="2000" b="1" dirty="0">
                <a:solidFill>
                  <a:srgbClr val="469B56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469B56"/>
                </a:solidFill>
                <a:latin typeface="Menlo" panose="020B0609030804020204" pitchFamily="49" charset="0"/>
              </a:rPr>
              <a:t>[left, mid]</a:t>
            </a:r>
            <a:endParaRPr lang="en-US" altLang="zh-CN" sz="2000" b="1" dirty="0">
              <a:solidFill>
                <a:srgbClr val="469B56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4F60FB-F1F3-BA4A-B022-2651E018DA60}"/>
              </a:ext>
            </a:extLst>
          </p:cNvPr>
          <p:cNvSpPr/>
          <p:nvPr/>
        </p:nvSpPr>
        <p:spPr>
          <a:xfrm>
            <a:off x="1062853" y="3310025"/>
            <a:ext cx="7228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E22C29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第 </a:t>
            </a:r>
            <a:r>
              <a:rPr lang="en-US" altLang="zh-CN" sz="2000" b="1" dirty="0">
                <a:solidFill>
                  <a:srgbClr val="E22C29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3 </a:t>
            </a:r>
            <a:r>
              <a:rPr lang="zh-CN" altLang="en-US" sz="2000" b="1" dirty="0">
                <a:solidFill>
                  <a:srgbClr val="E22C29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部分：包含子区间 </a:t>
            </a:r>
            <a:r>
              <a:rPr lang="en-US" altLang="zh-CN" sz="2000" b="1" dirty="0">
                <a:solidFill>
                  <a:srgbClr val="E22C29"/>
                </a:solidFill>
                <a:latin typeface="Menlo" panose="020B0609030804020204" pitchFamily="49" charset="0"/>
              </a:rPr>
              <a:t>[mid , mid + 1]</a:t>
            </a:r>
            <a:r>
              <a:rPr lang="en-US" altLang="zh-CN" sz="2000" b="1" dirty="0">
                <a:solidFill>
                  <a:srgbClr val="E22C29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zh-CN" altLang="en-US" sz="2000" b="1" dirty="0">
                <a:solidFill>
                  <a:srgbClr val="E22C29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的子区间，即 </a:t>
            </a:r>
            <a:r>
              <a:rPr lang="en-US" altLang="zh-CN" sz="2000" b="1" dirty="0" err="1">
                <a:solidFill>
                  <a:srgbClr val="E22C29"/>
                </a:solidFill>
                <a:latin typeface="Menlo" panose="020B0609030804020204" pitchFamily="49" charset="0"/>
              </a:rPr>
              <a:t>nums</a:t>
            </a:r>
            <a:r>
              <a:rPr lang="en-US" altLang="zh-CN" sz="2000" b="1" dirty="0">
                <a:solidFill>
                  <a:srgbClr val="E22C29"/>
                </a:solidFill>
                <a:latin typeface="Menlo" panose="020B0609030804020204" pitchFamily="49" charset="0"/>
              </a:rPr>
              <a:t>[mid]</a:t>
            </a:r>
            <a:r>
              <a:rPr lang="en-US" altLang="zh-CN" sz="2000" b="1" dirty="0">
                <a:solidFill>
                  <a:srgbClr val="E22C29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zh-CN" altLang="en-US" sz="2000" b="1" dirty="0">
                <a:solidFill>
                  <a:srgbClr val="E22C29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与 </a:t>
            </a:r>
            <a:r>
              <a:rPr lang="en-US" altLang="zh-CN" sz="2000" b="1" dirty="0" err="1">
                <a:solidFill>
                  <a:srgbClr val="E22C29"/>
                </a:solidFill>
                <a:latin typeface="Menlo" panose="020B0609030804020204" pitchFamily="49" charset="0"/>
              </a:rPr>
              <a:t>nums</a:t>
            </a:r>
            <a:r>
              <a:rPr lang="en-US" altLang="zh-CN" sz="2000" b="1" dirty="0">
                <a:solidFill>
                  <a:srgbClr val="E22C29"/>
                </a:solidFill>
                <a:latin typeface="Menlo" panose="020B0609030804020204" pitchFamily="49" charset="0"/>
              </a:rPr>
              <a:t>[mid + 1]</a:t>
            </a:r>
            <a:r>
              <a:rPr lang="en-US" altLang="zh-CN" sz="2000" b="1" dirty="0">
                <a:solidFill>
                  <a:srgbClr val="E22C29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zh-CN" altLang="en-US" sz="2000" b="1" dirty="0">
                <a:solidFill>
                  <a:srgbClr val="E22C29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一定会被选取 </a:t>
            </a:r>
            <a:endParaRPr lang="zh-CN" altLang="en-US" sz="2000" b="1" dirty="0">
              <a:solidFill>
                <a:srgbClr val="E22C29"/>
              </a:solidFill>
              <a:latin typeface="Menlo" panose="020B0609030804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F04ABC9-3E4F-4D45-903F-7B99BAEE7907}"/>
              </a:ext>
            </a:extLst>
          </p:cNvPr>
          <p:cNvSpPr/>
          <p:nvPr/>
        </p:nvSpPr>
        <p:spPr>
          <a:xfrm>
            <a:off x="1062853" y="2591368"/>
            <a:ext cx="4758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8B00C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第 </a:t>
            </a:r>
            <a:r>
              <a:rPr lang="en-US" altLang="zh-CN" sz="2000" b="1" dirty="0">
                <a:solidFill>
                  <a:srgbClr val="F8B00C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 </a:t>
            </a:r>
            <a:r>
              <a:rPr lang="zh-CN" altLang="en-US" sz="2000" b="1" dirty="0">
                <a:solidFill>
                  <a:srgbClr val="F8B00C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部分：子区间 </a:t>
            </a:r>
            <a:r>
              <a:rPr lang="en-US" altLang="zh-CN" sz="2000" b="1" dirty="0">
                <a:solidFill>
                  <a:srgbClr val="F8B00C"/>
                </a:solidFill>
                <a:latin typeface="Menlo" panose="020B0609030804020204" pitchFamily="49" charset="0"/>
              </a:rPr>
              <a:t>[mid + 1, right]</a:t>
            </a:r>
            <a:endParaRPr lang="en-US" altLang="zh-CN" sz="2000" b="1" dirty="0">
              <a:solidFill>
                <a:srgbClr val="F8B00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690</TotalTime>
  <Words>89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Source Han Sans SC</vt:lpstr>
      <vt:lpstr>Arial</vt:lpstr>
      <vt:lpstr>Calibri</vt:lpstr>
      <vt:lpstr>Calibri Light</vt:lpstr>
      <vt:lpstr>Menlo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21</cp:revision>
  <dcterms:created xsi:type="dcterms:W3CDTF">2019-06-28T08:05:15Z</dcterms:created>
  <dcterms:modified xsi:type="dcterms:W3CDTF">2020-03-16T14:03:47Z</dcterms:modified>
</cp:coreProperties>
</file>