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284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5"/>
    <a:srgbClr val="EB4335"/>
    <a:srgbClr val="DA534E"/>
    <a:srgbClr val="4285F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88815"/>
  </p:normalViewPr>
  <p:slideViewPr>
    <p:cSldViewPr snapToGrid="0" snapToObjects="1">
      <p:cViewPr varScale="1">
        <p:scale>
          <a:sx n="116" d="100"/>
          <a:sy n="116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9A0C4-BBE8-AF45-A0E2-DD2182FF62EF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0D1F-B500-2A4A-93ED-5D18C1521C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6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0D1F-B500-2A4A-93ED-5D18C1521C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60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468" y="815866"/>
            <a:ext cx="2771064" cy="13000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22226" y="2222517"/>
            <a:ext cx="6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41.   </a:t>
            </a:r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</a:t>
            </a:r>
            <a:endParaRPr kumimoji="1" lang="en-US" altLang="zh-CN" sz="36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2735588" y="2951755"/>
            <a:ext cx="1262590" cy="611244"/>
          </a:xfrm>
          <a:prstGeom prst="roundRect">
            <a:avLst/>
          </a:prstGeom>
          <a:solidFill>
            <a:srgbClr val="DA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困难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4168598" y="2947035"/>
            <a:ext cx="118555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哈希表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48FC77D-0CEC-EB43-80DD-1E2870E05062}"/>
              </a:ext>
            </a:extLst>
          </p:cNvPr>
          <p:cNvSpPr/>
          <p:nvPr/>
        </p:nvSpPr>
        <p:spPr>
          <a:xfrm>
            <a:off x="5524569" y="2945865"/>
            <a:ext cx="2072733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将数组作为哈希表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B018483-18E0-DF43-86BB-13C1DC4873BA}"/>
              </a:ext>
            </a:extLst>
          </p:cNvPr>
          <p:cNvSpPr/>
          <p:nvPr/>
        </p:nvSpPr>
        <p:spPr>
          <a:xfrm>
            <a:off x="7767722" y="2941007"/>
            <a:ext cx="1891150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均摊复杂度分析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00B689-107B-8544-BF88-EA191F14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9F7E0C-EA78-D547-8CFD-0718E178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944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C465B4-32D3-6041-A40D-49A7E9F9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7140C4-35C3-AE40-874A-BDF2A0EB35CA}"/>
                  </a:ext>
                </a:extLst>
              </p:cNvPr>
              <p:cNvSpPr/>
              <p:nvPr/>
            </p:nvSpPr>
            <p:spPr>
              <a:xfrm>
                <a:off x="759329" y="2751320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，这里 </a:t>
                </a:r>
                <a:r>
                  <a:rPr lang="en-US" altLang="zh-CN" i="1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为数组的长度，需要使用均摊复杂度分析。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7140C4-35C3-AE40-874A-BDF2A0EB3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2751320"/>
                <a:ext cx="8557098" cy="369332"/>
              </a:xfrm>
              <a:prstGeom prst="rect">
                <a:avLst/>
              </a:prstGeom>
              <a:blipFill>
                <a:blip r:embed="rId3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C7355DC-B96B-1E43-96F7-3CBE7DF25B17}"/>
              </a:ext>
            </a:extLst>
          </p:cNvPr>
          <p:cNvSpPr/>
          <p:nvPr/>
        </p:nvSpPr>
        <p:spPr>
          <a:xfrm>
            <a:off x="759329" y="2203057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复杂度分析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064903-3124-AE49-9D75-0DC6A3799F8E}"/>
                  </a:ext>
                </a:extLst>
              </p:cNvPr>
              <p:cNvSpPr/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064903-3124-AE49-9D75-0DC6A3799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  <a:blipFill>
                <a:blip r:embed="rId4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D4B4865-3C97-4D44-AE1E-C1605E027F2B}"/>
              </a:ext>
            </a:extLst>
          </p:cNvPr>
          <p:cNvSpPr txBox="1"/>
          <p:nvPr/>
        </p:nvSpPr>
        <p:spPr>
          <a:xfrm>
            <a:off x="759329" y="14415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CC1ABC-CE26-724D-9253-C610ADEFC799}"/>
              </a:ext>
            </a:extLst>
          </p:cNvPr>
          <p:cNvSpPr/>
          <p:nvPr/>
        </p:nvSpPr>
        <p:spPr>
          <a:xfrm>
            <a:off x="1106800" y="3359343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这个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while 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循环不会每一次都把数组里面的所有元素都看一遍；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3C76B-6458-7A40-8D2A-3758826D1F0B}"/>
              </a:ext>
            </a:extLst>
          </p:cNvPr>
          <p:cNvSpPr/>
          <p:nvPr/>
        </p:nvSpPr>
        <p:spPr>
          <a:xfrm>
            <a:off x="1106800" y="4004374"/>
            <a:ext cx="9439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如果有一些元素在某一次的循环中被交换到了它们应该在的位置，那么在后续的遍历中。由于它们已经在正确的位置上了，程序再看到它们的时候，就会被跳过；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AB668C-11D8-314D-ADF5-A8E894B7AAA7}"/>
              </a:ext>
            </a:extLst>
          </p:cNvPr>
          <p:cNvSpPr/>
          <p:nvPr/>
        </p:nvSpPr>
        <p:spPr>
          <a:xfrm>
            <a:off x="1106800" y="4801498"/>
            <a:ext cx="1024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平均下来，每个数只需要看一次就可以了，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while 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循环体被执行很多次的情况不会每次都发生。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EB3378-3149-5A46-B71A-B2DFFCFE87A7}"/>
              </a:ext>
            </a:extLst>
          </p:cNvPr>
          <p:cNvSpPr/>
          <p:nvPr/>
        </p:nvSpPr>
        <p:spPr>
          <a:xfrm>
            <a:off x="2161880" y="102000"/>
            <a:ext cx="6944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DB5EA0-1F27-5447-84C9-91DBE186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22" y="1876998"/>
            <a:ext cx="3327400" cy="1143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32C58B-5C8B-D74E-A4D1-708E2739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648" y="1876998"/>
            <a:ext cx="3327400" cy="1155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C0D015-F9A2-EF43-B507-D84050C1AC98}"/>
              </a:ext>
            </a:extLst>
          </p:cNvPr>
          <p:cNvSpPr/>
          <p:nvPr/>
        </p:nvSpPr>
        <p:spPr>
          <a:xfrm>
            <a:off x="965097" y="3281649"/>
            <a:ext cx="4864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数值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应该在下标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的位置上，下标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与下标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交换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990E0E-B8E2-CA4D-A341-1714AE0965B9}"/>
              </a:ext>
            </a:extLst>
          </p:cNvPr>
          <p:cNvSpPr/>
          <p:nvPr/>
        </p:nvSpPr>
        <p:spPr>
          <a:xfrm>
            <a:off x="965097" y="5546781"/>
            <a:ext cx="5071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数值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应该在下标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的位置上，下标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与下标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交换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0A5F71-AD1B-3A4B-9CB9-EB6CE6539E43}"/>
              </a:ext>
            </a:extLst>
          </p:cNvPr>
          <p:cNvSpPr/>
          <p:nvPr/>
        </p:nvSpPr>
        <p:spPr>
          <a:xfrm>
            <a:off x="6362750" y="3281649"/>
            <a:ext cx="5036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数值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应该在下标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的位置上，下标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与下标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交换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76CC65-EC88-6D43-A94C-8105E452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648" y="4403781"/>
            <a:ext cx="3327400" cy="1143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204143C-EBBC-E041-B4DB-06E3FF1CD13E}"/>
              </a:ext>
            </a:extLst>
          </p:cNvPr>
          <p:cNvSpPr/>
          <p:nvPr/>
        </p:nvSpPr>
        <p:spPr>
          <a:xfrm>
            <a:off x="7120569" y="5546781"/>
            <a:ext cx="5071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数值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和数值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都在“正确的”位置上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0EF8EB78-E16B-6E45-9461-78E2AC630D74}"/>
              </a:ext>
            </a:extLst>
          </p:cNvPr>
          <p:cNvSpPr/>
          <p:nvPr/>
        </p:nvSpPr>
        <p:spPr>
          <a:xfrm>
            <a:off x="5811135" y="2004814"/>
            <a:ext cx="848299" cy="420185"/>
          </a:xfrm>
          <a:prstGeom prst="right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16128ECE-0A42-EF42-8FBC-A4D3B3505CC1}"/>
              </a:ext>
            </a:extLst>
          </p:cNvPr>
          <p:cNvSpPr/>
          <p:nvPr/>
        </p:nvSpPr>
        <p:spPr>
          <a:xfrm>
            <a:off x="5843923" y="4476853"/>
            <a:ext cx="848299" cy="420185"/>
          </a:xfrm>
          <a:prstGeom prst="right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CAED3C83-CA8E-FF4D-B189-74A298E77547}"/>
              </a:ext>
            </a:extLst>
          </p:cNvPr>
          <p:cNvSpPr/>
          <p:nvPr/>
        </p:nvSpPr>
        <p:spPr>
          <a:xfrm>
            <a:off x="442534" y="4476853"/>
            <a:ext cx="848299" cy="420185"/>
          </a:xfrm>
          <a:prstGeom prst="right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1A9BB7-D494-2149-ABE6-44521B1BEBC8}"/>
              </a:ext>
            </a:extLst>
          </p:cNvPr>
          <p:cNvSpPr/>
          <p:nvPr/>
        </p:nvSpPr>
        <p:spPr>
          <a:xfrm>
            <a:off x="866683" y="998129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整理数组的思路：把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放在下标为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的位置上，把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放在下标为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331BC2-37F5-FE40-AB28-07035963E174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043AE74B-08CD-374A-87C3-8219FA2095F1}"/>
              </a:ext>
            </a:extLst>
          </p:cNvPr>
          <p:cNvSpPr/>
          <p:nvPr/>
        </p:nvSpPr>
        <p:spPr>
          <a:xfrm>
            <a:off x="2161880" y="2888722"/>
            <a:ext cx="202691" cy="174734"/>
          </a:xfrm>
          <a:prstGeom prst="triangl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C840E3A1-3329-8E4C-81C3-706AC0D31FBB}"/>
              </a:ext>
            </a:extLst>
          </p:cNvPr>
          <p:cNvSpPr/>
          <p:nvPr/>
        </p:nvSpPr>
        <p:spPr>
          <a:xfrm>
            <a:off x="8462221" y="2901330"/>
            <a:ext cx="202691" cy="174734"/>
          </a:xfrm>
          <a:prstGeom prst="triangl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B6673F-33CF-6247-8B90-FFA33CB3E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58" y="4391391"/>
            <a:ext cx="3327400" cy="1143000"/>
          </a:xfrm>
          <a:prstGeom prst="rect">
            <a:avLst/>
          </a:prstGeom>
        </p:spPr>
      </p:pic>
      <p:sp>
        <p:nvSpPr>
          <p:cNvPr id="19" name="三角形 18">
            <a:extLst>
              <a:ext uri="{FF2B5EF4-FFF2-40B4-BE49-F238E27FC236}">
                <a16:creationId xmlns:a16="http://schemas.microsoft.com/office/drawing/2014/main" id="{9E6FDEA7-3C66-974C-9A78-A89E8F9DF112}"/>
              </a:ext>
            </a:extLst>
          </p:cNvPr>
          <p:cNvSpPr/>
          <p:nvPr/>
        </p:nvSpPr>
        <p:spPr>
          <a:xfrm>
            <a:off x="3029069" y="5372047"/>
            <a:ext cx="202691" cy="174734"/>
          </a:xfrm>
          <a:prstGeom prst="triangl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0445C6E8-EE26-CF4F-93E2-07AB4200D617}"/>
              </a:ext>
            </a:extLst>
          </p:cNvPr>
          <p:cNvSpPr/>
          <p:nvPr/>
        </p:nvSpPr>
        <p:spPr>
          <a:xfrm>
            <a:off x="9295446" y="5379197"/>
            <a:ext cx="202691" cy="174734"/>
          </a:xfrm>
          <a:prstGeom prst="triangl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F55C6713-D3A4-7746-9BC2-1A39D725471E}"/>
              </a:ext>
            </a:extLst>
          </p:cNvPr>
          <p:cNvSpPr/>
          <p:nvPr/>
        </p:nvSpPr>
        <p:spPr>
          <a:xfrm>
            <a:off x="10130416" y="5379197"/>
            <a:ext cx="202691" cy="174734"/>
          </a:xfrm>
          <a:prstGeom prst="triangl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48B046-77D8-D540-9C63-3A691CC6432C}"/>
                  </a:ext>
                </a:extLst>
              </p:cNvPr>
              <p:cNvSpPr/>
              <p:nvPr/>
            </p:nvSpPr>
            <p:spPr>
              <a:xfrm>
                <a:off x="247724" y="6203674"/>
                <a:ext cx="115776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虽然在下标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的位置停了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次，但是在下标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和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的位置都直接跳过了，因此时间复杂度是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48B046-77D8-D540-9C63-3A691CC64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4" y="6203674"/>
                <a:ext cx="11577608" cy="400110"/>
              </a:xfrm>
              <a:prstGeom prst="rect">
                <a:avLst/>
              </a:prstGeom>
              <a:blipFill>
                <a:blip r:embed="rId6"/>
                <a:stretch>
                  <a:fillRect l="-439" t="-6061" r="-274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3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4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方法一：哈希表（不符合题意）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A030BD-38F8-2D4A-A4C8-20DC3D7E2610}"/>
              </a:ext>
            </a:extLst>
          </p:cNvPr>
          <p:cNvSpPr/>
          <p:nvPr/>
        </p:nvSpPr>
        <p:spPr>
          <a:xfrm>
            <a:off x="759329" y="2540093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从最小的正整数 1 开始，依次判断 2、 3 、4 直到数组的长度 </a:t>
            </a:r>
            <a:r>
              <a:rPr lang="zh-CN" altLang="en-US" i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是否在数组中；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1BA1B6-0582-3642-A3C6-BBA2D57149FC}"/>
              </a:ext>
            </a:extLst>
          </p:cNvPr>
          <p:cNvSpPr/>
          <p:nvPr/>
        </p:nvSpPr>
        <p:spPr>
          <a:xfrm>
            <a:off x="759329" y="3051572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如果当前考虑的数不在这个数组中，我们就找到了这个缺失的最小正整数；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58F18E-8CEC-674F-AE2C-E53A6623037C}"/>
              </a:ext>
            </a:extLst>
          </p:cNvPr>
          <p:cNvSpPr/>
          <p:nvPr/>
        </p:nvSpPr>
        <p:spPr>
          <a:xfrm>
            <a:off x="759329" y="3563051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使用哈希表降低时间复杂度，但是空间复杂度不符合题目的要求。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619826-2B17-9240-BF87-797BEA51302D}"/>
                  </a:ext>
                </a:extLst>
              </p:cNvPr>
              <p:cNvSpPr/>
              <p:nvPr/>
            </p:nvSpPr>
            <p:spPr>
              <a:xfrm>
                <a:off x="759329" y="5112784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，这里 </a:t>
                </a:r>
                <a:r>
                  <a:rPr lang="en-US" altLang="zh-CN" i="1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为数组的长度。</a:t>
                </a: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619826-2B17-9240-BF87-797BEA513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5112784"/>
                <a:ext cx="8557098" cy="369332"/>
              </a:xfrm>
              <a:prstGeom prst="rect">
                <a:avLst/>
              </a:prstGeom>
              <a:blipFill>
                <a:blip r:embed="rId2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E9D24359-279F-8645-A323-D854F9F387F4}"/>
              </a:ext>
            </a:extLst>
          </p:cNvPr>
          <p:cNvSpPr/>
          <p:nvPr/>
        </p:nvSpPr>
        <p:spPr>
          <a:xfrm>
            <a:off x="759329" y="4506475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复杂度分析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252B5BD-B9AF-0449-9635-1763CA9B6F65}"/>
                  </a:ext>
                </a:extLst>
              </p:cNvPr>
              <p:cNvSpPr/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，存储输入数组的元素需要 </a:t>
                </a:r>
                <a:r>
                  <a:rPr lang="en-US" altLang="zh-CN" i="1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个空间 。</a:t>
                </a: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252B5BD-B9AF-0449-9635-1763CA9B6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  <a:blipFill>
                <a:blip r:embed="rId3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9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方法二：二分查找（不符合题意）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A030BD-38F8-2D4A-A4C8-20DC3D7E2610}"/>
              </a:ext>
            </a:extLst>
          </p:cNvPr>
          <p:cNvSpPr/>
          <p:nvPr/>
        </p:nvSpPr>
        <p:spPr>
          <a:xfrm>
            <a:off x="759329" y="2540093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从小到大依次查找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里的整数，如果在有序数组里查找会更快；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1BA1B6-0582-3642-A3C6-BBA2D57149FC}"/>
              </a:ext>
            </a:extLst>
          </p:cNvPr>
          <p:cNvSpPr/>
          <p:nvPr/>
        </p:nvSpPr>
        <p:spPr>
          <a:xfrm>
            <a:off x="759329" y="3051572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先对数组排序，但是排序算法的时间复杂度不符合题目要求。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619826-2B17-9240-BF87-797BEA51302D}"/>
                  </a:ext>
                </a:extLst>
              </p:cNvPr>
              <p:cNvSpPr/>
              <p:nvPr/>
            </p:nvSpPr>
            <p:spPr>
              <a:xfrm>
                <a:off x="759329" y="5112784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𝑁</m:t>
                    </m:r>
                    <m:func>
                      <m:func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，这里 </a:t>
                </a:r>
                <a:r>
                  <a:rPr lang="en-US" altLang="zh-CN" i="1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 为数组的长度。</a:t>
                </a: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619826-2B17-9240-BF87-797BEA513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5112784"/>
                <a:ext cx="8557098" cy="369332"/>
              </a:xfrm>
              <a:prstGeom prst="rect">
                <a:avLst/>
              </a:prstGeom>
              <a:blipFill>
                <a:blip r:embed="rId2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E9D24359-279F-8645-A323-D854F9F387F4}"/>
              </a:ext>
            </a:extLst>
          </p:cNvPr>
          <p:cNvSpPr/>
          <p:nvPr/>
        </p:nvSpPr>
        <p:spPr>
          <a:xfrm>
            <a:off x="759329" y="4506475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复杂度分析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252B5BD-B9AF-0449-9635-1763CA9B6F65}"/>
                  </a:ext>
                </a:extLst>
              </p:cNvPr>
              <p:cNvSpPr/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Source Han Sans SC" panose="020B0500000000000000" pitchFamily="34" charset="-128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ource Han Sans SC" panose="020B0500000000000000" pitchFamily="34" charset="-128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252B5BD-B9AF-0449-9635-1763CA9B6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" y="5534427"/>
                <a:ext cx="8557098" cy="369332"/>
              </a:xfrm>
              <a:prstGeom prst="rect">
                <a:avLst/>
              </a:prstGeom>
              <a:blipFill>
                <a:blip r:embed="rId3"/>
                <a:stretch>
                  <a:fillRect l="-593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4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9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A030BD-38F8-2D4A-A4C8-20DC3D7E2610}"/>
              </a:ext>
            </a:extLst>
          </p:cNvPr>
          <p:cNvSpPr/>
          <p:nvPr/>
        </p:nvSpPr>
        <p:spPr>
          <a:xfrm>
            <a:off x="759329" y="2540093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要找的数一定是在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[1, N + 1]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里的整数；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1BA1B6-0582-3642-A3C6-BBA2D57149FC}"/>
              </a:ext>
            </a:extLst>
          </p:cNvPr>
          <p:cNvSpPr/>
          <p:nvPr/>
        </p:nvSpPr>
        <p:spPr>
          <a:xfrm>
            <a:off x="759329" y="3051572"/>
            <a:ext cx="855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放在下标为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的位置上，把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放在下标为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的位置上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66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8E2307-0362-634F-907B-2924F215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AA5774-D6D8-B747-A784-BC4BF4A0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A5174B-D487-D441-94D7-C495AE59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1150"/>
            <a:ext cx="3327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9C91D1-D6B3-E341-9D18-FEB6CD44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缺失的第一个正数”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1560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方法三：将数组视为哈希表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61C7E6-8ACD-0B4E-8396-DD502624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857500"/>
            <a:ext cx="3327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833</Words>
  <Application>Microsoft Macintosh PowerPoint</Application>
  <PresentationFormat>宽屏</PresentationFormat>
  <Paragraphs>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Source Han Sans SC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54</cp:revision>
  <dcterms:created xsi:type="dcterms:W3CDTF">2020-02-16T14:51:32Z</dcterms:created>
  <dcterms:modified xsi:type="dcterms:W3CDTF">2020-02-27T18:39:08Z</dcterms:modified>
</cp:coreProperties>
</file>