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91" r:id="rId2"/>
    <p:sldId id="292" r:id="rId3"/>
    <p:sldId id="303" r:id="rId4"/>
    <p:sldId id="304" r:id="rId5"/>
    <p:sldId id="305" r:id="rId6"/>
    <p:sldId id="306" r:id="rId7"/>
    <p:sldId id="308" r:id="rId8"/>
    <p:sldId id="309" r:id="rId9"/>
    <p:sldId id="311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15"/>
    <p:restoredTop sz="93008"/>
  </p:normalViewPr>
  <p:slideViewPr>
    <p:cSldViewPr snapToGrid="0" snapToObjects="1">
      <p:cViewPr varScale="1">
        <p:scale>
          <a:sx n="152" d="100"/>
          <a:sy n="152" d="100"/>
        </p:scale>
        <p:origin x="4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7E5E3C-B7B7-AA42-8354-29BAF4316764}" type="datetimeFigureOut">
              <a:rPr kumimoji="1" lang="zh-CN" altLang="en-US" smtClean="0"/>
              <a:t>2019/6/22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86E77E-DB03-5649-A3FA-F8C4738B32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7010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09FE2-4DFC-6443-83F4-DD2B50A0B06D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9172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>
                <a:latin typeface="Times New Roman" charset="0"/>
              </a:rPr>
              <a:t>取出待排序链表的第 </a:t>
            </a:r>
            <a:r>
              <a:rPr kumimoji="1" lang="en-US" altLang="zh-CN" dirty="0">
                <a:latin typeface="Times New Roman" charset="0"/>
              </a:rPr>
              <a:t>2</a:t>
            </a:r>
            <a:r>
              <a:rPr kumimoji="1" lang="zh-CN" altLang="en-US" dirty="0">
                <a:latin typeface="Times New Roman" charset="0"/>
              </a:rPr>
              <a:t> 个结点，我们看看 </a:t>
            </a:r>
            <a:r>
              <a:rPr kumimoji="1" lang="en-US" altLang="zh-CN" dirty="0">
                <a:latin typeface="Times New Roman" charset="0"/>
              </a:rPr>
              <a:t>counter</a:t>
            </a:r>
            <a:r>
              <a:rPr kumimoji="1" lang="zh-CN" altLang="en-US" dirty="0">
                <a:latin typeface="Times New Roman" charset="0"/>
              </a:rPr>
              <a:t> 数组的第 </a:t>
            </a:r>
            <a:r>
              <a:rPr kumimoji="1" lang="en-US" altLang="zh-CN" dirty="0">
                <a:latin typeface="Times New Roman" charset="0"/>
              </a:rPr>
              <a:t>0</a:t>
            </a:r>
            <a:r>
              <a:rPr kumimoji="1" lang="zh-CN" altLang="en-US" dirty="0">
                <a:latin typeface="Times New Roman" charset="0"/>
              </a:rPr>
              <a:t> 号索引位置，非空，马上进行归并操作，将归并的结果尝试放到 </a:t>
            </a:r>
            <a:r>
              <a:rPr kumimoji="1" lang="en-US" altLang="zh-CN" dirty="0">
                <a:latin typeface="Times New Roman" charset="0"/>
              </a:rPr>
              <a:t>counter</a:t>
            </a:r>
            <a:r>
              <a:rPr kumimoji="1" lang="zh-CN" altLang="en-US" dirty="0">
                <a:latin typeface="Times New Roman" charset="0"/>
              </a:rPr>
              <a:t> 数组的下一格（即 </a:t>
            </a:r>
            <a:r>
              <a:rPr kumimoji="1" lang="en-US" altLang="zh-CN" dirty="0">
                <a:latin typeface="Times New Roman" charset="0"/>
              </a:rPr>
              <a:t>1</a:t>
            </a:r>
            <a:r>
              <a:rPr kumimoji="1" lang="zh-CN" altLang="en-US" dirty="0">
                <a:latin typeface="Times New Roman" charset="0"/>
              </a:rPr>
              <a:t> 号索引位置），因为 </a:t>
            </a:r>
            <a:r>
              <a:rPr kumimoji="1" lang="en-US" altLang="zh-CN" dirty="0">
                <a:latin typeface="Times New Roman" charset="0"/>
              </a:rPr>
              <a:t>1</a:t>
            </a:r>
            <a:r>
              <a:rPr kumimoji="1" lang="zh-CN" altLang="en-US" dirty="0">
                <a:latin typeface="Times New Roman" charset="0"/>
              </a:rPr>
              <a:t> 号索引位置为空，所以可以放下。</a:t>
            </a:r>
            <a:endParaRPr kumimoji="1" lang="en-US" altLang="zh-CN" dirty="0">
              <a:latin typeface="Times New Roman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09FE2-4DFC-6443-83F4-DD2B50A0B06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3917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>
              <a:latin typeface="Times New Roman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09FE2-4DFC-6443-83F4-DD2B50A0B06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8295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>
              <a:latin typeface="Times New Roman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09FE2-4DFC-6443-83F4-DD2B50A0B06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3827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>
              <a:latin typeface="Times New Roman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09FE2-4DFC-6443-83F4-DD2B50A0B06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0562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>
                <a:latin typeface="Times New Roman" charset="0"/>
              </a:rPr>
              <a:t>取出待排序链表的第 </a:t>
            </a:r>
            <a:r>
              <a:rPr kumimoji="1" lang="en-US" altLang="zh-CN" dirty="0">
                <a:latin typeface="Times New Roman" charset="0"/>
              </a:rPr>
              <a:t>2</a:t>
            </a:r>
            <a:r>
              <a:rPr kumimoji="1" lang="zh-CN" altLang="en-US" dirty="0">
                <a:latin typeface="Times New Roman" charset="0"/>
              </a:rPr>
              <a:t> 个结点，我们看看 </a:t>
            </a:r>
            <a:r>
              <a:rPr kumimoji="1" lang="en-US" altLang="zh-CN" dirty="0">
                <a:latin typeface="Times New Roman" charset="0"/>
              </a:rPr>
              <a:t>counter</a:t>
            </a:r>
            <a:r>
              <a:rPr kumimoji="1" lang="zh-CN" altLang="en-US" dirty="0">
                <a:latin typeface="Times New Roman" charset="0"/>
              </a:rPr>
              <a:t> 数组的第 </a:t>
            </a:r>
            <a:r>
              <a:rPr kumimoji="1" lang="en-US" altLang="zh-CN" dirty="0">
                <a:latin typeface="Times New Roman" charset="0"/>
              </a:rPr>
              <a:t>0</a:t>
            </a:r>
            <a:r>
              <a:rPr kumimoji="1" lang="zh-CN" altLang="en-US" dirty="0">
                <a:latin typeface="Times New Roman" charset="0"/>
              </a:rPr>
              <a:t> 号索引位置，非空，马上进行归并操作，将归并的结果尝试放到 </a:t>
            </a:r>
            <a:r>
              <a:rPr kumimoji="1" lang="en-US" altLang="zh-CN" dirty="0">
                <a:latin typeface="Times New Roman" charset="0"/>
              </a:rPr>
              <a:t>counter</a:t>
            </a:r>
            <a:r>
              <a:rPr kumimoji="1" lang="zh-CN" altLang="en-US" dirty="0">
                <a:latin typeface="Times New Roman" charset="0"/>
              </a:rPr>
              <a:t> 数组的下一格（即 </a:t>
            </a:r>
            <a:r>
              <a:rPr kumimoji="1" lang="en-US" altLang="zh-CN" dirty="0">
                <a:latin typeface="Times New Roman" charset="0"/>
              </a:rPr>
              <a:t>1</a:t>
            </a:r>
            <a:r>
              <a:rPr kumimoji="1" lang="zh-CN" altLang="en-US" dirty="0">
                <a:latin typeface="Times New Roman" charset="0"/>
              </a:rPr>
              <a:t> 号索引位置），因为 </a:t>
            </a:r>
            <a:r>
              <a:rPr kumimoji="1" lang="en-US" altLang="zh-CN" dirty="0">
                <a:latin typeface="Times New Roman" charset="0"/>
              </a:rPr>
              <a:t>1</a:t>
            </a:r>
            <a:r>
              <a:rPr kumimoji="1" lang="zh-CN" altLang="en-US" dirty="0">
                <a:latin typeface="Times New Roman" charset="0"/>
              </a:rPr>
              <a:t> 号索引位置为空，所以可以放下。</a:t>
            </a:r>
            <a:endParaRPr kumimoji="1" lang="en-US" altLang="zh-CN" dirty="0">
              <a:latin typeface="Times New Roman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09FE2-4DFC-6443-83F4-DD2B50A0B06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7661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>
              <a:latin typeface="Times New Roman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09FE2-4DFC-6443-83F4-DD2B50A0B06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3872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>
              <a:latin typeface="Times New Roman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09FE2-4DFC-6443-83F4-DD2B50A0B06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9616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>
              <a:latin typeface="Times New Roman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09FE2-4DFC-6443-83F4-DD2B50A0B06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5038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43591-7DFB-5E42-92F6-171D414466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9B3619-CC5C-DD42-9C52-A666343EBC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C00405-996E-404C-8D8C-297D1E5C8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DFEDB-8F9D-1044-827A-A26F5BDE9818}" type="datetimeFigureOut">
              <a:rPr kumimoji="1" lang="zh-CN" altLang="en-US" smtClean="0"/>
              <a:t>2019/6/22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5A4A4E-A4B4-034F-897B-ECCD732D4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A931FC-FF28-E84B-89C0-CA1DB154A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F5901-4947-3549-AA7A-6D9CF4FC77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226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DE799-CCE1-DF48-955B-B81068533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68E274-87BF-9045-BF6C-BF3657463F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F1BD6C-1380-B448-8262-344AABAA4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DFEDB-8F9D-1044-827A-A26F5BDE9818}" type="datetimeFigureOut">
              <a:rPr kumimoji="1" lang="zh-CN" altLang="en-US" smtClean="0"/>
              <a:t>2019/6/22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9B4322-838C-4744-AED1-C2B1B1E71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804F95-43DB-ED48-8CC1-3747C73B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F5901-4947-3549-AA7A-6D9CF4FC77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8005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EC2D5C9-F877-8E48-A41E-7CE122812B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CFAA1E-63A5-4642-A5A7-EB3C0EF23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DF8EEC-543D-FF42-8C67-1D9BDFACA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DFEDB-8F9D-1044-827A-A26F5BDE9818}" type="datetimeFigureOut">
              <a:rPr kumimoji="1" lang="zh-CN" altLang="en-US" smtClean="0"/>
              <a:t>2019/6/22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705376-3198-7046-BF3B-C1B9BB5D9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E2A5DC-1B04-0E4D-990F-E237F6719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F5901-4947-3549-AA7A-6D9CF4FC77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8275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F39D7F-E0D4-DE41-8EA6-73471B8BD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C15C15-A4F2-5D42-816A-C04184AED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107CC5-E849-5E49-9EAE-17D42E730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DFEDB-8F9D-1044-827A-A26F5BDE9818}" type="datetimeFigureOut">
              <a:rPr kumimoji="1" lang="zh-CN" altLang="en-US" smtClean="0"/>
              <a:t>2019/6/22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7DEF8B-D12C-CC4B-9A37-CE4B6BA42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7E64B2-9053-E34B-A86A-1016B97DE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F5901-4947-3549-AA7A-6D9CF4FC77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5281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803A84-E5DF-9F42-8E95-12C465838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A34587-DE92-2240-ABF7-3C65C56E6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C4C5B6-1A39-3548-B5FF-04BDA5DC6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DFEDB-8F9D-1044-827A-A26F5BDE9818}" type="datetimeFigureOut">
              <a:rPr kumimoji="1" lang="zh-CN" altLang="en-US" smtClean="0"/>
              <a:t>2019/6/22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C344B0-0A02-E449-9891-F0981C07A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5A7A77-D333-B749-B8C1-ACA1CBB31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F5901-4947-3549-AA7A-6D9CF4FC77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7969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C5F961-B8DB-214F-BF88-A23338741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3AAED6-21AC-1548-A4CF-6F20E28608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C78BDC-01E6-2741-BD14-1BF376A072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CF6DAC-3335-B84A-9CB0-7CD9B67F8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DFEDB-8F9D-1044-827A-A26F5BDE9818}" type="datetimeFigureOut">
              <a:rPr kumimoji="1" lang="zh-CN" altLang="en-US" smtClean="0"/>
              <a:t>2019/6/22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31D590-63A7-B342-97FD-83061F316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A77E65-B4DC-AB43-A425-8D92DD94A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F5901-4947-3549-AA7A-6D9CF4FC77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6408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F129F2-03BF-9745-9895-82B02968E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8F9B56-1C34-8D42-A3C5-767B41783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1102C5-DEBA-0743-B882-C80F5E0EC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FE6FFC2-D4E9-CC4E-BC94-D700EEFB43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165F674-E967-DC4F-80D4-E7DAEB5D32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52F02F7-0D0C-5042-B166-A9FD61CD1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DFEDB-8F9D-1044-827A-A26F5BDE9818}" type="datetimeFigureOut">
              <a:rPr kumimoji="1" lang="zh-CN" altLang="en-US" smtClean="0"/>
              <a:t>2019/6/22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5E135F2-7AA6-7B4F-AF67-EAFB2851F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A2BB382-4FF5-E54B-9B90-FD096BBA8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F5901-4947-3549-AA7A-6D9CF4FC77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0975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727974-67F7-C74C-8ED3-2F0CF5754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70B089F-479F-D245-8DDF-AA3705178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DFEDB-8F9D-1044-827A-A26F5BDE9818}" type="datetimeFigureOut">
              <a:rPr kumimoji="1" lang="zh-CN" altLang="en-US" smtClean="0"/>
              <a:t>2019/6/22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DF350F-2119-E043-975B-D05AC558B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C4CB90-5734-4C44-B312-4F49AD92B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F5901-4947-3549-AA7A-6D9CF4FC77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9112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94CDF48-ABFC-9341-BB98-67881D9AD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DFEDB-8F9D-1044-827A-A26F5BDE9818}" type="datetimeFigureOut">
              <a:rPr kumimoji="1" lang="zh-CN" altLang="en-US" smtClean="0"/>
              <a:t>2019/6/22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979FE7-D533-1244-8D39-4F9C1AD45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B97C34-F66E-B84B-89E4-B474E82B8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F5901-4947-3549-AA7A-6D9CF4FC77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0191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B967C9-3274-4F4D-B560-48D697C3C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B2C83E-BDFA-4444-9652-F8DD25E49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A54A49-ED4B-B440-BF24-A313C41CE9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D29DEB-BCB5-FE47-B929-39CE454BC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DFEDB-8F9D-1044-827A-A26F5BDE9818}" type="datetimeFigureOut">
              <a:rPr kumimoji="1" lang="zh-CN" altLang="en-US" smtClean="0"/>
              <a:t>2019/6/22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7135D8-D6A9-B549-B67C-EBF499918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0999C8-ADF0-B94C-B6D7-DFAE527E7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F5901-4947-3549-AA7A-6D9CF4FC77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4518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E2348D-6604-6A41-9A47-1BA99D34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87C3156-A8D8-B94D-A33C-F888ED8145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8C18FB-E4AA-6A46-B691-953E4CEB9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A91888-9AB0-F244-B3C5-CFA46B826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DFEDB-8F9D-1044-827A-A26F5BDE9818}" type="datetimeFigureOut">
              <a:rPr kumimoji="1" lang="zh-CN" altLang="en-US" smtClean="0"/>
              <a:t>2019/6/22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3BC9C3-6197-A34A-B704-A85AAC020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4CA054-A1DB-2C45-9212-99495EC52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F5901-4947-3549-AA7A-6D9CF4FC77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9078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28AA1C-B64D-F74D-B681-08A1A78D4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5EB655-E76F-6242-A746-910CE5EDE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8C8D6A-D0C8-D944-A28F-6CBFE8113C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DFEDB-8F9D-1044-827A-A26F5BDE9818}" type="datetimeFigureOut">
              <a:rPr kumimoji="1" lang="zh-CN" altLang="en-US" smtClean="0"/>
              <a:t>2019/6/22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14B4A1-C42D-AA4F-9B7D-D8B7543F10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ABC733-ACB5-EA4F-A85E-D9CA537CA6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F5901-4947-3549-AA7A-6D9CF4FC77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2990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AAE4793B-1B67-854D-A7B8-DA53117B3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206" y="4592326"/>
            <a:ext cx="10602881" cy="191901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FCC82C1-2B5F-A743-B77F-6A4A30B58C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5243" y="2663829"/>
            <a:ext cx="7217480" cy="145869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12235" y="1798144"/>
            <a:ext cx="118649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charset="0"/>
              </a:rPr>
              <a:t>在排序的过程中，使用一个 </a:t>
            </a:r>
            <a:r>
              <a:rPr lang="en-US" altLang="zh-CN" dirty="0">
                <a:latin typeface="Times New Roman" charset="0"/>
              </a:rPr>
              <a:t>counter </a:t>
            </a:r>
            <a:r>
              <a:rPr lang="zh-CN" altLang="en-US" dirty="0">
                <a:latin typeface="Times New Roman" charset="0"/>
              </a:rPr>
              <a:t>数组，数组中的数字表示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charset="0"/>
              </a:rPr>
              <a:t>当前可以放置的链表结点数量的最大值，它是首项为 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charset="0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charset="0"/>
              </a:rPr>
              <a:t> ，公比为 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charset="0"/>
              </a:rPr>
              <a:t>2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charset="0"/>
              </a:rPr>
              <a:t> 的等比数列</a:t>
            </a:r>
            <a:r>
              <a:rPr lang="zh-CN" altLang="en-US" dirty="0">
                <a:latin typeface="Times New Roman" charset="0"/>
              </a:rPr>
              <a:t>。（在实际的编码中，我们并不用去判断链表的结点的个数。）</a:t>
            </a:r>
            <a:endParaRPr kumimoji="1" lang="zh-CN" altLang="en-US" dirty="0">
              <a:latin typeface="Times New Roman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6676" y="748173"/>
            <a:ext cx="8307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假设待排序的链表为：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12 -&gt; 10 -&gt; 8 -&gt; 7 -&gt; 6 -&gt; 5 -&gt; 4 -&gt; 3 -&gt; NULL</a:t>
            </a:r>
            <a:r>
              <a:rPr kumimoji="1" lang="zh-CN" altLang="en-US" dirty="0">
                <a:latin typeface="Times New Roman" charset="0"/>
                <a:ea typeface="Times New Roman" charset="0"/>
                <a:cs typeface="Times New Roman" charset="0"/>
              </a:rPr>
              <a:t> 。</a:t>
            </a:r>
          </a:p>
        </p:txBody>
      </p:sp>
      <p:sp>
        <p:nvSpPr>
          <p:cNvPr id="5" name="矩形 4"/>
          <p:cNvSpPr/>
          <p:nvPr/>
        </p:nvSpPr>
        <p:spPr>
          <a:xfrm>
            <a:off x="226676" y="4423509"/>
            <a:ext cx="11850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Times New Roman" charset="0"/>
              </a:rPr>
              <a:t>首先取出链表的第 </a:t>
            </a:r>
            <a:r>
              <a:rPr kumimoji="1" lang="en-US" altLang="zh-CN" dirty="0">
                <a:latin typeface="Times New Roman" charset="0"/>
              </a:rPr>
              <a:t>1</a:t>
            </a:r>
            <a:r>
              <a:rPr kumimoji="1" lang="zh-CN" altLang="en-US" dirty="0">
                <a:latin typeface="Times New Roman" charset="0"/>
              </a:rPr>
              <a:t> 个结点，放在 </a:t>
            </a:r>
            <a:r>
              <a:rPr kumimoji="1" lang="en-US" altLang="zh-CN" dirty="0">
                <a:latin typeface="Times New Roman" charset="0"/>
              </a:rPr>
              <a:t>counter</a:t>
            </a:r>
            <a:r>
              <a:rPr kumimoji="1" lang="zh-CN" altLang="en-US" dirty="0">
                <a:latin typeface="Times New Roman" charset="0"/>
              </a:rPr>
              <a:t> 数组的索引为 </a:t>
            </a:r>
            <a:r>
              <a:rPr kumimoji="1" lang="en-US" altLang="zh-CN" dirty="0">
                <a:latin typeface="Times New Roman" charset="0"/>
              </a:rPr>
              <a:t>0</a:t>
            </a:r>
            <a:r>
              <a:rPr kumimoji="1" lang="zh-CN" altLang="en-US" dirty="0">
                <a:latin typeface="Times New Roman" charset="0"/>
              </a:rPr>
              <a:t> 的位置上。当前拿出的是结点 </a:t>
            </a:r>
            <a:r>
              <a:rPr kumimoji="1" lang="en-US" altLang="zh-CN" dirty="0">
                <a:latin typeface="Times New Roman" charset="0"/>
              </a:rPr>
              <a:t>12</a:t>
            </a:r>
            <a:r>
              <a:rPr kumimoji="1" lang="zh-CN" altLang="en-US" dirty="0">
                <a:latin typeface="Times New Roman" charset="0"/>
              </a:rPr>
              <a:t>，</a:t>
            </a:r>
            <a:r>
              <a:rPr kumimoji="1" lang="en-US" altLang="zh-CN" dirty="0">
                <a:latin typeface="Times New Roman" charset="0"/>
              </a:rPr>
              <a:t>counter </a:t>
            </a:r>
            <a:r>
              <a:rPr kumimoji="1" lang="zh-CN" altLang="en-US" dirty="0">
                <a:latin typeface="Times New Roman" charset="0"/>
              </a:rPr>
              <a:t>数组的 </a:t>
            </a:r>
            <a:r>
              <a:rPr kumimoji="1" lang="en-US" altLang="zh-CN" dirty="0">
                <a:latin typeface="Times New Roman" charset="0"/>
              </a:rPr>
              <a:t>0 </a:t>
            </a:r>
            <a:r>
              <a:rPr kumimoji="1" lang="zh-CN" altLang="en-US" dirty="0">
                <a:latin typeface="Times New Roman" charset="0"/>
              </a:rPr>
              <a:t>号位置为空，直接放上去就好了。</a:t>
            </a:r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11E276AF-2D1B-C944-970B-2D5C1AA63A0C}"/>
              </a:ext>
            </a:extLst>
          </p:cNvPr>
          <p:cNvCxnSpPr>
            <a:cxnSpLocks/>
          </p:cNvCxnSpPr>
          <p:nvPr/>
        </p:nvCxnSpPr>
        <p:spPr>
          <a:xfrm>
            <a:off x="287088" y="686932"/>
            <a:ext cx="10135635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23CBAA2D-54D7-4745-8AF7-DE0DE911FFE9}"/>
              </a:ext>
            </a:extLst>
          </p:cNvPr>
          <p:cNvSpPr txBox="1"/>
          <p:nvPr/>
        </p:nvSpPr>
        <p:spPr>
          <a:xfrm flipH="1">
            <a:off x="212233" y="170184"/>
            <a:ext cx="10483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 New Roman" charset="0"/>
                <a:ea typeface="黑体" charset="-122"/>
              </a:rPr>
              <a:t>LeetCode 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148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 题：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“单链表”自底向上实现“归并排序”题解示意图（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C3DD88B-BD2C-8946-B00F-80FEFDA9DB9D}"/>
              </a:ext>
            </a:extLst>
          </p:cNvPr>
          <p:cNvSpPr/>
          <p:nvPr/>
        </p:nvSpPr>
        <p:spPr>
          <a:xfrm>
            <a:off x="226676" y="3975586"/>
            <a:ext cx="75513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/>
              <a:t>我们将链表的结点</a:t>
            </a:r>
            <a:r>
              <a:rPr kumimoji="1" lang="zh-CN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按顺序逐个脱离链表</a:t>
            </a:r>
            <a:r>
              <a:rPr kumimoji="1" lang="zh-CN" altLang="en-US" dirty="0"/>
              <a:t>，放在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counter</a:t>
            </a:r>
            <a:r>
              <a:rPr kumimoji="1" lang="en-US" altLang="zh-CN" dirty="0"/>
              <a:t> </a:t>
            </a:r>
            <a:r>
              <a:rPr kumimoji="1" lang="zh-CN" altLang="en-US" dirty="0"/>
              <a:t>数组合适的位置上。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5DAFEF5-EBA8-D142-A055-C60B0FCC1A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8871" y="1109524"/>
            <a:ext cx="5790223" cy="59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694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2350B4A2-DF64-3D41-AE30-14DA88C44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612" y="4441519"/>
            <a:ext cx="10316508" cy="223560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F0CC5E9-0A88-EB45-A110-D2BE222C94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4234" y="1236458"/>
            <a:ext cx="10089723" cy="227462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8D56844-9C20-954B-826C-A7A89D9DF1D1}"/>
              </a:ext>
            </a:extLst>
          </p:cNvPr>
          <p:cNvSpPr/>
          <p:nvPr/>
        </p:nvSpPr>
        <p:spPr>
          <a:xfrm>
            <a:off x="274142" y="215785"/>
            <a:ext cx="5378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Times New Roman" charset="0"/>
              </a:rPr>
              <a:t>接下来拿出的是结点 </a:t>
            </a:r>
            <a:r>
              <a:rPr kumimoji="1" lang="en-US" altLang="zh-CN" dirty="0">
                <a:latin typeface="Times New Roman" charset="0"/>
              </a:rPr>
              <a:t>10 </a:t>
            </a:r>
            <a:r>
              <a:rPr kumimoji="1" lang="zh-CN" altLang="en-US" dirty="0">
                <a:latin typeface="Times New Roman" charset="0"/>
              </a:rPr>
              <a:t>，单链表中剩下的结点是：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A59DB35-7F2F-5E45-94EE-F6304C9AE3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4595" y="80317"/>
            <a:ext cx="4849025" cy="751423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44387753-E48D-6644-8D61-AC731744FA44}"/>
              </a:ext>
            </a:extLst>
          </p:cNvPr>
          <p:cNvSpPr/>
          <p:nvPr/>
        </p:nvSpPr>
        <p:spPr>
          <a:xfrm>
            <a:off x="274142" y="989835"/>
            <a:ext cx="114723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Times New Roman" charset="0"/>
              </a:rPr>
              <a:t>第 </a:t>
            </a:r>
            <a:r>
              <a:rPr kumimoji="1" lang="en-US" altLang="zh-CN" dirty="0">
                <a:latin typeface="Times New Roman" charset="0"/>
              </a:rPr>
              <a:t>1 </a:t>
            </a:r>
            <a:r>
              <a:rPr kumimoji="1" lang="zh-CN" altLang="en-US" dirty="0">
                <a:latin typeface="Times New Roman" charset="0"/>
              </a:rPr>
              <a:t>步：结点 </a:t>
            </a:r>
            <a:r>
              <a:rPr kumimoji="1" lang="en-US" altLang="zh-CN" dirty="0">
                <a:latin typeface="Times New Roman" charset="0"/>
              </a:rPr>
              <a:t>10 </a:t>
            </a:r>
            <a:r>
              <a:rPr kumimoji="1" lang="zh-CN" altLang="en-US" dirty="0">
                <a:latin typeface="Times New Roman" charset="0"/>
              </a:rPr>
              <a:t>尝试从 </a:t>
            </a:r>
            <a:r>
              <a:rPr kumimoji="1" lang="en-US" altLang="zh-CN" dirty="0">
                <a:latin typeface="Times New Roman" charset="0"/>
              </a:rPr>
              <a:t>counter </a:t>
            </a:r>
            <a:r>
              <a:rPr kumimoji="1" lang="zh-CN" altLang="en-US" dirty="0">
                <a:latin typeface="Times New Roman" charset="0"/>
              </a:rPr>
              <a:t>数组的第 </a:t>
            </a:r>
            <a:r>
              <a:rPr kumimoji="1" lang="en-US" altLang="zh-CN" dirty="0">
                <a:latin typeface="Times New Roman" charset="0"/>
              </a:rPr>
              <a:t>0 </a:t>
            </a:r>
            <a:r>
              <a:rPr kumimoji="1" lang="zh-CN" altLang="en-US" dirty="0">
                <a:latin typeface="Times New Roman" charset="0"/>
              </a:rPr>
              <a:t>号索引开始放，发现有结点 </a:t>
            </a:r>
            <a:r>
              <a:rPr kumimoji="1" lang="en-US" altLang="zh-CN" dirty="0">
                <a:latin typeface="Times New Roman" charset="0"/>
              </a:rPr>
              <a:t>12</a:t>
            </a:r>
            <a:r>
              <a:rPr kumimoji="1" lang="zh-CN" altLang="en-US" dirty="0">
                <a:latin typeface="Times New Roman" charset="0"/>
              </a:rPr>
              <a:t> 占用着，于是做一次 </a:t>
            </a:r>
            <a:r>
              <a:rPr kumimoji="1" lang="en-US" altLang="zh-CN" dirty="0">
                <a:latin typeface="Times New Roman" charset="0"/>
              </a:rPr>
              <a:t>merge </a:t>
            </a:r>
            <a:r>
              <a:rPr kumimoji="1" lang="zh-CN" altLang="en-US" dirty="0">
                <a:latin typeface="Times New Roman" charset="0"/>
              </a:rPr>
              <a:t>操作。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DE73BBA-F5F8-3A45-AE82-6455E15983D4}"/>
              </a:ext>
            </a:extLst>
          </p:cNvPr>
          <p:cNvSpPr/>
          <p:nvPr/>
        </p:nvSpPr>
        <p:spPr>
          <a:xfrm>
            <a:off x="223571" y="3388982"/>
            <a:ext cx="117892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1" lang="zh-CN" altLang="en-US" dirty="0">
                <a:solidFill>
                  <a:prstClr val="black"/>
                </a:solidFill>
                <a:latin typeface="Times New Roman" charset="0"/>
              </a:rPr>
              <a:t>第 </a:t>
            </a:r>
            <a:r>
              <a:rPr kumimoji="1" lang="en-US" altLang="zh-CN" dirty="0">
                <a:solidFill>
                  <a:prstClr val="black"/>
                </a:solidFill>
                <a:latin typeface="Times New Roman" charset="0"/>
              </a:rPr>
              <a:t>2 </a:t>
            </a:r>
            <a:r>
              <a:rPr kumimoji="1" lang="zh-CN" altLang="en-US" dirty="0">
                <a:solidFill>
                  <a:prstClr val="black"/>
                </a:solidFill>
                <a:latin typeface="Times New Roman" charset="0"/>
              </a:rPr>
              <a:t>步：</a:t>
            </a:r>
            <a:r>
              <a:rPr kumimoji="1" lang="en-US" altLang="zh-CN" dirty="0">
                <a:solidFill>
                  <a:prstClr val="black"/>
                </a:solidFill>
                <a:latin typeface="Times New Roman" charset="0"/>
              </a:rPr>
              <a:t>merge </a:t>
            </a:r>
            <a:r>
              <a:rPr kumimoji="1" lang="zh-CN" altLang="en-US" dirty="0">
                <a:solidFill>
                  <a:prstClr val="black"/>
                </a:solidFill>
                <a:latin typeface="Times New Roman" charset="0"/>
              </a:rPr>
              <a:t>以后，</a:t>
            </a:r>
            <a:r>
              <a:rPr kumimoji="1"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charset="0"/>
              </a:rPr>
              <a:t>此时第 </a:t>
            </a:r>
            <a:r>
              <a:rPr kumimoji="1" lang="en-US" altLang="zh-CN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charset="0"/>
              </a:rPr>
              <a:t>0</a:t>
            </a:r>
            <a:r>
              <a:rPr kumimoji="1"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charset="0"/>
              </a:rPr>
              <a:t> 号索引已经存放了两个链表结点，超过了 </a:t>
            </a:r>
            <a:r>
              <a:rPr kumimoji="1" lang="en-US" altLang="zh-CN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charset="0"/>
              </a:rPr>
              <a:t>counter</a:t>
            </a:r>
            <a:r>
              <a:rPr kumimoji="1"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charset="0"/>
              </a:rPr>
              <a:t> 数组上的数字 </a:t>
            </a:r>
            <a:r>
              <a:rPr kumimoji="1" lang="en-US" altLang="zh-CN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charset="0"/>
              </a:rPr>
              <a:t>1</a:t>
            </a:r>
            <a:r>
              <a:rPr kumimoji="1"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charset="0"/>
              </a:rPr>
              <a:t> </a:t>
            </a:r>
            <a:r>
              <a:rPr kumimoji="1" lang="zh-CN" altLang="en-US" dirty="0">
                <a:solidFill>
                  <a:prstClr val="black"/>
                </a:solidFill>
                <a:latin typeface="Times New Roman" charset="0"/>
              </a:rPr>
              <a:t>，此时就不能呆在原来的地方了，我们要把 </a:t>
            </a:r>
            <a:r>
              <a:rPr kumimoji="1" lang="en-US" altLang="zh-CN" dirty="0">
                <a:solidFill>
                  <a:prstClr val="black"/>
                </a:solidFill>
                <a:latin typeface="Times New Roman" charset="0"/>
              </a:rPr>
              <a:t>merge </a:t>
            </a:r>
            <a:r>
              <a:rPr kumimoji="1" lang="zh-CN" altLang="en-US" dirty="0">
                <a:solidFill>
                  <a:prstClr val="black"/>
                </a:solidFill>
                <a:latin typeface="Times New Roman" charset="0"/>
              </a:rPr>
              <a:t>以后的结点后移一格，至于为什么这么做，请各位有点耐心，看到后面几步，就清楚了。</a:t>
            </a:r>
          </a:p>
        </p:txBody>
      </p:sp>
    </p:spTree>
    <p:extLst>
      <p:ext uri="{BB962C8B-B14F-4D97-AF65-F5344CB8AC3E}">
        <p14:creationId xmlns:p14="http://schemas.microsoft.com/office/powerpoint/2010/main" val="3194490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98CD7828-0F6A-AA49-B3EB-C9062A9D7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287" y="2605872"/>
            <a:ext cx="10102276" cy="283590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0FABEB6-AAAF-EF49-8FCC-0471845004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0926" y="828684"/>
            <a:ext cx="3535467" cy="62224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8D56844-9C20-954B-826C-A7A89D9DF1D1}"/>
              </a:ext>
            </a:extLst>
          </p:cNvPr>
          <p:cNvSpPr/>
          <p:nvPr/>
        </p:nvSpPr>
        <p:spPr>
          <a:xfrm>
            <a:off x="212236" y="984426"/>
            <a:ext cx="5205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Times New Roman" charset="0"/>
              </a:rPr>
              <a:t>接下来拿出的是结点 </a:t>
            </a:r>
            <a:r>
              <a:rPr kumimoji="1" lang="en-US" altLang="zh-CN" dirty="0">
                <a:latin typeface="Times New Roman" charset="0"/>
              </a:rPr>
              <a:t>8</a:t>
            </a:r>
            <a:r>
              <a:rPr kumimoji="1" lang="zh-CN" altLang="en-US" dirty="0">
                <a:latin typeface="Times New Roman" charset="0"/>
              </a:rPr>
              <a:t>，单链表中剩下的结点是：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4387753-E48D-6644-8D61-AC731744FA44}"/>
              </a:ext>
            </a:extLst>
          </p:cNvPr>
          <p:cNvSpPr/>
          <p:nvPr/>
        </p:nvSpPr>
        <p:spPr>
          <a:xfrm>
            <a:off x="212236" y="1810482"/>
            <a:ext cx="10180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Times New Roman" charset="0"/>
              </a:rPr>
              <a:t>结点 </a:t>
            </a:r>
            <a:r>
              <a:rPr kumimoji="1" lang="en-US" altLang="zh-CN" dirty="0">
                <a:latin typeface="Times New Roman" charset="0"/>
              </a:rPr>
              <a:t>8 </a:t>
            </a:r>
            <a:r>
              <a:rPr kumimoji="1" lang="zh-CN" altLang="en-US" dirty="0">
                <a:latin typeface="Times New Roman" charset="0"/>
              </a:rPr>
              <a:t>尝试从 </a:t>
            </a:r>
            <a:r>
              <a:rPr kumimoji="1" lang="en-US" altLang="zh-CN" dirty="0">
                <a:latin typeface="Times New Roman" charset="0"/>
              </a:rPr>
              <a:t>counter </a:t>
            </a:r>
            <a:r>
              <a:rPr kumimoji="1" lang="zh-CN" altLang="en-US" dirty="0">
                <a:latin typeface="Times New Roman" charset="0"/>
              </a:rPr>
              <a:t>数组的第 </a:t>
            </a:r>
            <a:r>
              <a:rPr kumimoji="1" lang="en-US" altLang="zh-CN" dirty="0">
                <a:latin typeface="Times New Roman" charset="0"/>
              </a:rPr>
              <a:t>0 </a:t>
            </a:r>
            <a:r>
              <a:rPr kumimoji="1" lang="zh-CN" altLang="en-US" dirty="0">
                <a:latin typeface="Times New Roman" charset="0"/>
              </a:rPr>
              <a:t>号索引开始放，发现空着，直接放了上去，这一步就这样。</a:t>
            </a:r>
          </a:p>
        </p:txBody>
      </p:sp>
    </p:spTree>
    <p:extLst>
      <p:ext uri="{BB962C8B-B14F-4D97-AF65-F5344CB8AC3E}">
        <p14:creationId xmlns:p14="http://schemas.microsoft.com/office/powerpoint/2010/main" val="3057412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F847CB5-8EAA-0C47-B45C-BDFC8CFDD0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038"/>
          <a:stretch/>
        </p:blipFill>
        <p:spPr>
          <a:xfrm>
            <a:off x="0" y="3109942"/>
            <a:ext cx="11971495" cy="372410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CE4E7B7D-4009-2D44-8C06-24D184ADA54D}"/>
              </a:ext>
            </a:extLst>
          </p:cNvPr>
          <p:cNvSpPr/>
          <p:nvPr/>
        </p:nvSpPr>
        <p:spPr>
          <a:xfrm>
            <a:off x="212237" y="3226140"/>
            <a:ext cx="7682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Times New Roman" charset="0"/>
              </a:rPr>
              <a:t>第 </a:t>
            </a:r>
            <a:r>
              <a:rPr kumimoji="1" lang="en-US" altLang="zh-CN" dirty="0">
                <a:latin typeface="Times New Roman" charset="0"/>
              </a:rPr>
              <a:t>2 </a:t>
            </a:r>
            <a:r>
              <a:rPr kumimoji="1" lang="zh-CN" altLang="en-US" dirty="0">
                <a:latin typeface="Times New Roman" charset="0"/>
              </a:rPr>
              <a:t>步，按照第 </a:t>
            </a:r>
            <a:r>
              <a:rPr kumimoji="1" lang="en-US" altLang="zh-CN" dirty="0">
                <a:latin typeface="Times New Roman" charset="0"/>
              </a:rPr>
              <a:t>1</a:t>
            </a:r>
            <a:r>
              <a:rPr kumimoji="1" lang="zh-CN" altLang="en-US" dirty="0">
                <a:latin typeface="Times New Roman" charset="0"/>
              </a:rPr>
              <a:t> 步后半句所说，进行移动、</a:t>
            </a:r>
            <a:r>
              <a:rPr kumimoji="1" lang="en-US" altLang="zh-CN" dirty="0">
                <a:latin typeface="Times New Roman" charset="0"/>
              </a:rPr>
              <a:t>merge</a:t>
            </a:r>
            <a:r>
              <a:rPr kumimoji="1" lang="zh-CN" altLang="en-US" dirty="0">
                <a:latin typeface="Times New Roman" charset="0"/>
              </a:rPr>
              <a:t>、再移动，如图所示。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680E984B-97DB-0C49-9917-C92F51715E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0928" y="-14868"/>
            <a:ext cx="3436040" cy="74652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437762A-15BC-3B4C-A666-2516EE8D4F0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309"/>
          <a:stretch/>
        </p:blipFill>
        <p:spPr>
          <a:xfrm>
            <a:off x="1180168" y="1031788"/>
            <a:ext cx="9454369" cy="2180137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E08EE6D5-CEBE-7044-B8FE-6884A77EA09F}"/>
              </a:ext>
            </a:extLst>
          </p:cNvPr>
          <p:cNvSpPr/>
          <p:nvPr/>
        </p:nvSpPr>
        <p:spPr>
          <a:xfrm>
            <a:off x="212237" y="183557"/>
            <a:ext cx="5205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Times New Roman" charset="0"/>
              </a:rPr>
              <a:t>接下来拿出的是结点 </a:t>
            </a:r>
            <a:r>
              <a:rPr kumimoji="1" lang="en-US" altLang="zh-CN" dirty="0">
                <a:latin typeface="Times New Roman" charset="0"/>
              </a:rPr>
              <a:t>7</a:t>
            </a:r>
            <a:r>
              <a:rPr kumimoji="1" lang="zh-CN" altLang="en-US" dirty="0">
                <a:latin typeface="Times New Roman" charset="0"/>
              </a:rPr>
              <a:t>，单链表中剩下的结点是：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4D88289-39D8-D049-928C-934EA3882AD0}"/>
              </a:ext>
            </a:extLst>
          </p:cNvPr>
          <p:cNvSpPr/>
          <p:nvPr/>
        </p:nvSpPr>
        <p:spPr>
          <a:xfrm>
            <a:off x="212237" y="561334"/>
            <a:ext cx="114783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Times New Roman" charset="0"/>
              </a:rPr>
              <a:t>第 </a:t>
            </a:r>
            <a:r>
              <a:rPr kumimoji="1" lang="en-US" altLang="zh-CN" dirty="0">
                <a:latin typeface="Times New Roman" charset="0"/>
              </a:rPr>
              <a:t>1 </a:t>
            </a:r>
            <a:r>
              <a:rPr kumimoji="1" lang="zh-CN" altLang="en-US" dirty="0">
                <a:latin typeface="Times New Roman" charset="0"/>
              </a:rPr>
              <a:t>步，结点 </a:t>
            </a:r>
            <a:r>
              <a:rPr kumimoji="1" lang="en-US" altLang="zh-CN" dirty="0">
                <a:latin typeface="Times New Roman" charset="0"/>
              </a:rPr>
              <a:t>7 </a:t>
            </a:r>
            <a:r>
              <a:rPr kumimoji="1" lang="zh-CN" altLang="en-US" dirty="0">
                <a:latin typeface="Times New Roman" charset="0"/>
              </a:rPr>
              <a:t>想放在 </a:t>
            </a:r>
            <a:r>
              <a:rPr kumimoji="1" lang="en-US" altLang="zh-CN" dirty="0">
                <a:latin typeface="Times New Roman" charset="0"/>
              </a:rPr>
              <a:t>counter </a:t>
            </a:r>
            <a:r>
              <a:rPr kumimoji="1" lang="zh-CN" altLang="en-US" dirty="0">
                <a:latin typeface="Times New Roman" charset="0"/>
              </a:rPr>
              <a:t>数组的 </a:t>
            </a:r>
            <a:r>
              <a:rPr kumimoji="1" lang="en-US" altLang="zh-CN" dirty="0">
                <a:latin typeface="Times New Roman" charset="0"/>
              </a:rPr>
              <a:t>0 </a:t>
            </a:r>
            <a:r>
              <a:rPr kumimoji="1" lang="zh-CN" altLang="en-US" dirty="0">
                <a:latin typeface="Times New Roman" charset="0"/>
              </a:rPr>
              <a:t>号索引位置，发现有结点占着，因此需要和这个结点 </a:t>
            </a:r>
            <a:r>
              <a:rPr kumimoji="1" lang="en-US" altLang="zh-CN" dirty="0">
                <a:latin typeface="Times New Roman" charset="0"/>
              </a:rPr>
              <a:t>merge </a:t>
            </a:r>
            <a:r>
              <a:rPr kumimoji="1" lang="zh-CN" altLang="en-US" dirty="0">
                <a:latin typeface="Times New Roman" charset="0"/>
              </a:rPr>
              <a:t>一下。此时我们发现：</a:t>
            </a:r>
            <a:r>
              <a:rPr kumimoji="1" lang="en-US" altLang="zh-CN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charset="0"/>
              </a:rPr>
              <a:t>0</a:t>
            </a:r>
            <a:r>
              <a:rPr kumimoji="1"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charset="0"/>
              </a:rPr>
              <a:t> 号索引的元素个数超过了 </a:t>
            </a:r>
            <a:r>
              <a:rPr kumimoji="1" lang="en-US" altLang="zh-CN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charset="0"/>
              </a:rPr>
              <a:t>1</a:t>
            </a:r>
            <a:r>
              <a:rPr kumimoji="1"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charset="0"/>
              </a:rPr>
              <a:t> ，就要往 </a:t>
            </a:r>
            <a:r>
              <a:rPr kumimoji="1" lang="en-US" altLang="zh-CN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charset="0"/>
              </a:rPr>
              <a:t>1</a:t>
            </a:r>
            <a:r>
              <a:rPr kumimoji="1"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charset="0"/>
              </a:rPr>
              <a:t> 号索引位置放，还要再 </a:t>
            </a:r>
            <a:r>
              <a:rPr kumimoji="1" lang="en-US" altLang="zh-CN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charset="0"/>
              </a:rPr>
              <a:t>merge</a:t>
            </a:r>
            <a:r>
              <a:rPr kumimoji="1"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charset="0"/>
              </a:rPr>
              <a:t> 一下。</a:t>
            </a:r>
            <a:r>
              <a:rPr kumimoji="1" lang="en-US" altLang="zh-CN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charset="0"/>
              </a:rPr>
              <a:t>merge</a:t>
            </a:r>
            <a:r>
              <a:rPr kumimoji="1"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charset="0"/>
              </a:rPr>
              <a:t> 以后，</a:t>
            </a:r>
            <a:r>
              <a:rPr kumimoji="1" lang="en-US" altLang="zh-CN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charset="0"/>
              </a:rPr>
              <a:t>1</a:t>
            </a:r>
            <a:r>
              <a:rPr kumimoji="1"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charset="0"/>
              </a:rPr>
              <a:t> 号索引的元素个数超过了 </a:t>
            </a:r>
            <a:r>
              <a:rPr kumimoji="1" lang="en-US" altLang="zh-CN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charset="0"/>
              </a:rPr>
              <a:t>2</a:t>
            </a:r>
            <a:r>
              <a:rPr kumimoji="1"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charset="0"/>
              </a:rPr>
              <a:t>，就得接着往 </a:t>
            </a:r>
            <a:r>
              <a:rPr kumimoji="1" lang="en-US" altLang="zh-CN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charset="0"/>
              </a:rPr>
              <a:t>2</a:t>
            </a:r>
            <a:r>
              <a:rPr kumimoji="1"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charset="0"/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charset="0"/>
              </a:rPr>
              <a:t> </a:t>
            </a:r>
            <a:r>
              <a:rPr kumimoji="1"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charset="0"/>
              </a:rPr>
              <a:t>号索引位置放。</a:t>
            </a:r>
            <a:r>
              <a:rPr kumimoji="1" lang="zh-CN" altLang="en-US" dirty="0">
                <a:latin typeface="Times New Roman" charset="0"/>
              </a:rPr>
              <a:t>看到这里，你是不是已经发现了规律。别急，我会讲完。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2B831FF-DB4E-9548-A42D-1580AEF5B64A}"/>
              </a:ext>
            </a:extLst>
          </p:cNvPr>
          <p:cNvSpPr/>
          <p:nvPr/>
        </p:nvSpPr>
        <p:spPr>
          <a:xfrm>
            <a:off x="3669059" y="506996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Times New Roman" charset="0"/>
              </a:rPr>
              <a:t>移动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72FE6BF-A3AA-5444-A8A3-82CB51990AC9}"/>
              </a:ext>
            </a:extLst>
          </p:cNvPr>
          <p:cNvSpPr/>
          <p:nvPr/>
        </p:nvSpPr>
        <p:spPr>
          <a:xfrm>
            <a:off x="5528562" y="4277213"/>
            <a:ext cx="757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Times New Roman" charset="0"/>
              </a:rPr>
              <a:t>merge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58AC6D1-9F13-834F-9CBB-9EB7E71828AE}"/>
              </a:ext>
            </a:extLst>
          </p:cNvPr>
          <p:cNvSpPr/>
          <p:nvPr/>
        </p:nvSpPr>
        <p:spPr>
          <a:xfrm>
            <a:off x="7704861" y="507094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Times New Roman" charset="0"/>
              </a:rPr>
              <a:t>再移动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9324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7CF08DA-410D-274B-B791-FFC4F7305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461" y="1597000"/>
            <a:ext cx="9812861" cy="384892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1ADA712-B299-4A4B-B2B3-F7705512C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8041" y="573923"/>
            <a:ext cx="2992926" cy="74145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8D56844-9C20-954B-826C-A7A89D9DF1D1}"/>
              </a:ext>
            </a:extLst>
          </p:cNvPr>
          <p:cNvSpPr/>
          <p:nvPr/>
        </p:nvSpPr>
        <p:spPr>
          <a:xfrm>
            <a:off x="212236" y="759982"/>
            <a:ext cx="5205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Times New Roman" charset="0"/>
              </a:rPr>
              <a:t>接下来拿出的是结点 </a:t>
            </a:r>
            <a:r>
              <a:rPr kumimoji="1" lang="en-US" altLang="zh-CN" dirty="0">
                <a:latin typeface="Times New Roman" charset="0"/>
              </a:rPr>
              <a:t>6</a:t>
            </a:r>
            <a:r>
              <a:rPr kumimoji="1" lang="zh-CN" altLang="en-US" dirty="0">
                <a:latin typeface="Times New Roman" charset="0"/>
              </a:rPr>
              <a:t>，单链表中剩下的结点是：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4387753-E48D-6644-8D61-AC731744FA44}"/>
              </a:ext>
            </a:extLst>
          </p:cNvPr>
          <p:cNvSpPr/>
          <p:nvPr/>
        </p:nvSpPr>
        <p:spPr>
          <a:xfrm>
            <a:off x="212236" y="1684803"/>
            <a:ext cx="10180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Times New Roman" charset="0"/>
              </a:rPr>
              <a:t>结点 </a:t>
            </a:r>
            <a:r>
              <a:rPr kumimoji="1" lang="en-US" altLang="zh-CN" dirty="0">
                <a:latin typeface="Times New Roman" charset="0"/>
              </a:rPr>
              <a:t>6 </a:t>
            </a:r>
            <a:r>
              <a:rPr kumimoji="1" lang="zh-CN" altLang="en-US" dirty="0">
                <a:latin typeface="Times New Roman" charset="0"/>
              </a:rPr>
              <a:t>尝试从 </a:t>
            </a:r>
            <a:r>
              <a:rPr kumimoji="1" lang="en-US" altLang="zh-CN" dirty="0">
                <a:latin typeface="Times New Roman" charset="0"/>
              </a:rPr>
              <a:t>counter </a:t>
            </a:r>
            <a:r>
              <a:rPr kumimoji="1" lang="zh-CN" altLang="en-US" dirty="0">
                <a:latin typeface="Times New Roman" charset="0"/>
              </a:rPr>
              <a:t>数组的第 </a:t>
            </a:r>
            <a:r>
              <a:rPr kumimoji="1" lang="en-US" altLang="zh-CN" dirty="0">
                <a:latin typeface="Times New Roman" charset="0"/>
              </a:rPr>
              <a:t>0 </a:t>
            </a:r>
            <a:r>
              <a:rPr kumimoji="1" lang="zh-CN" altLang="en-US" dirty="0">
                <a:latin typeface="Times New Roman" charset="0"/>
              </a:rPr>
              <a:t>号索引开始放，发现空着，直接放了上去，这一步就这样。</a:t>
            </a:r>
          </a:p>
        </p:txBody>
      </p:sp>
    </p:spTree>
    <p:extLst>
      <p:ext uri="{BB962C8B-B14F-4D97-AF65-F5344CB8AC3E}">
        <p14:creationId xmlns:p14="http://schemas.microsoft.com/office/powerpoint/2010/main" val="3740196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BF506DF-DCBA-9B4F-85E1-3AA675EDB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483" y="201874"/>
            <a:ext cx="1704766" cy="683833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8D56844-9C20-954B-826C-A7A89D9DF1D1}"/>
              </a:ext>
            </a:extLst>
          </p:cNvPr>
          <p:cNvSpPr/>
          <p:nvPr/>
        </p:nvSpPr>
        <p:spPr>
          <a:xfrm>
            <a:off x="212235" y="324624"/>
            <a:ext cx="5262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Times New Roman" charset="0"/>
              </a:rPr>
              <a:t>接下来拿出的是结点 </a:t>
            </a:r>
            <a:r>
              <a:rPr kumimoji="1" lang="en-US" altLang="zh-CN" dirty="0">
                <a:latin typeface="Times New Roman" charset="0"/>
              </a:rPr>
              <a:t>5 </a:t>
            </a:r>
            <a:r>
              <a:rPr kumimoji="1" lang="zh-CN" altLang="en-US" dirty="0">
                <a:latin typeface="Times New Roman" charset="0"/>
              </a:rPr>
              <a:t>，单链表中剩下的结点是：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4387753-E48D-6644-8D61-AC731744FA44}"/>
              </a:ext>
            </a:extLst>
          </p:cNvPr>
          <p:cNvSpPr/>
          <p:nvPr/>
        </p:nvSpPr>
        <p:spPr>
          <a:xfrm>
            <a:off x="212235" y="901582"/>
            <a:ext cx="114723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Times New Roman" charset="0"/>
              </a:rPr>
              <a:t>第 </a:t>
            </a:r>
            <a:r>
              <a:rPr kumimoji="1" lang="en-US" altLang="zh-CN" dirty="0">
                <a:latin typeface="Times New Roman" charset="0"/>
              </a:rPr>
              <a:t>1 </a:t>
            </a:r>
            <a:r>
              <a:rPr kumimoji="1" lang="zh-CN" altLang="en-US" dirty="0">
                <a:latin typeface="Times New Roman" charset="0"/>
              </a:rPr>
              <a:t>步：结点 </a:t>
            </a:r>
            <a:r>
              <a:rPr kumimoji="1" lang="en-US" altLang="zh-CN" dirty="0">
                <a:latin typeface="Times New Roman" charset="0"/>
              </a:rPr>
              <a:t>5 </a:t>
            </a:r>
            <a:r>
              <a:rPr kumimoji="1" lang="zh-CN" altLang="en-US" dirty="0">
                <a:latin typeface="Times New Roman" charset="0"/>
              </a:rPr>
              <a:t>尝试从 </a:t>
            </a:r>
            <a:r>
              <a:rPr kumimoji="1" lang="en-US" altLang="zh-CN" dirty="0">
                <a:latin typeface="Times New Roman" charset="0"/>
              </a:rPr>
              <a:t>counter </a:t>
            </a:r>
            <a:r>
              <a:rPr kumimoji="1" lang="zh-CN" altLang="en-US" dirty="0">
                <a:latin typeface="Times New Roman" charset="0"/>
              </a:rPr>
              <a:t>数组的第 </a:t>
            </a:r>
            <a:r>
              <a:rPr kumimoji="1" lang="en-US" altLang="zh-CN" dirty="0">
                <a:latin typeface="Times New Roman" charset="0"/>
              </a:rPr>
              <a:t>0 </a:t>
            </a:r>
            <a:r>
              <a:rPr kumimoji="1" lang="zh-CN" altLang="en-US" dirty="0">
                <a:latin typeface="Times New Roman" charset="0"/>
              </a:rPr>
              <a:t>号索引开始放，发现有结点 </a:t>
            </a:r>
            <a:r>
              <a:rPr kumimoji="1" lang="en-US" altLang="zh-CN" dirty="0">
                <a:latin typeface="Times New Roman" charset="0"/>
              </a:rPr>
              <a:t>6</a:t>
            </a:r>
            <a:r>
              <a:rPr kumimoji="1" lang="zh-CN" altLang="en-US" dirty="0">
                <a:latin typeface="Times New Roman" charset="0"/>
              </a:rPr>
              <a:t> 占用着，于是做一次 </a:t>
            </a:r>
            <a:r>
              <a:rPr kumimoji="1" lang="en-US" altLang="zh-CN" dirty="0">
                <a:latin typeface="Times New Roman" charset="0"/>
              </a:rPr>
              <a:t>merge </a:t>
            </a:r>
            <a:r>
              <a:rPr kumimoji="1" lang="zh-CN" altLang="en-US" dirty="0">
                <a:latin typeface="Times New Roman" charset="0"/>
              </a:rPr>
              <a:t>操作。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DE73BBA-F5F8-3A45-AE82-6455E15983D4}"/>
              </a:ext>
            </a:extLst>
          </p:cNvPr>
          <p:cNvSpPr/>
          <p:nvPr/>
        </p:nvSpPr>
        <p:spPr>
          <a:xfrm>
            <a:off x="212233" y="1527884"/>
            <a:ext cx="117892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1" lang="zh-CN" altLang="en-US" dirty="0">
                <a:solidFill>
                  <a:prstClr val="black"/>
                </a:solidFill>
                <a:latin typeface="Times New Roman" charset="0"/>
              </a:rPr>
              <a:t>第 </a:t>
            </a:r>
            <a:r>
              <a:rPr kumimoji="1" lang="en-US" altLang="zh-CN" dirty="0">
                <a:solidFill>
                  <a:prstClr val="black"/>
                </a:solidFill>
                <a:latin typeface="Times New Roman" charset="0"/>
              </a:rPr>
              <a:t>2 </a:t>
            </a:r>
            <a:r>
              <a:rPr kumimoji="1" lang="zh-CN" altLang="en-US" dirty="0">
                <a:solidFill>
                  <a:prstClr val="black"/>
                </a:solidFill>
                <a:latin typeface="Times New Roman" charset="0"/>
              </a:rPr>
              <a:t>步：</a:t>
            </a:r>
            <a:r>
              <a:rPr kumimoji="1" lang="en-US" altLang="zh-CN" dirty="0">
                <a:solidFill>
                  <a:prstClr val="black"/>
                </a:solidFill>
                <a:latin typeface="Times New Roman" charset="0"/>
              </a:rPr>
              <a:t>merge </a:t>
            </a:r>
            <a:r>
              <a:rPr kumimoji="1" lang="zh-CN" altLang="en-US" dirty="0">
                <a:solidFill>
                  <a:prstClr val="black"/>
                </a:solidFill>
                <a:latin typeface="Times New Roman" charset="0"/>
              </a:rPr>
              <a:t>以后，</a:t>
            </a:r>
            <a:r>
              <a:rPr kumimoji="1" lang="zh-CN" altLang="en-US" dirty="0">
                <a:latin typeface="Times New Roman" charset="0"/>
              </a:rPr>
              <a:t>此时第 </a:t>
            </a:r>
            <a:r>
              <a:rPr kumimoji="1" lang="en-US" altLang="zh-CN" dirty="0">
                <a:latin typeface="Times New Roman" charset="0"/>
              </a:rPr>
              <a:t>0</a:t>
            </a:r>
            <a:r>
              <a:rPr kumimoji="1" lang="zh-CN" altLang="en-US" dirty="0">
                <a:latin typeface="Times New Roman" charset="0"/>
              </a:rPr>
              <a:t> 号索引已经存放了两个链表结点，超过了 </a:t>
            </a:r>
            <a:r>
              <a:rPr kumimoji="1" lang="en-US" altLang="zh-CN" dirty="0">
                <a:latin typeface="Times New Roman" charset="0"/>
              </a:rPr>
              <a:t>counter</a:t>
            </a:r>
            <a:r>
              <a:rPr kumimoji="1" lang="zh-CN" altLang="en-US" dirty="0">
                <a:latin typeface="Times New Roman" charset="0"/>
              </a:rPr>
              <a:t> 数组上的数字 </a:t>
            </a:r>
            <a:r>
              <a:rPr kumimoji="1" lang="en-US" altLang="zh-CN" dirty="0">
                <a:latin typeface="Times New Roman" charset="0"/>
              </a:rPr>
              <a:t>1</a:t>
            </a:r>
            <a:r>
              <a:rPr kumimoji="1" lang="zh-CN" altLang="en-US" dirty="0">
                <a:latin typeface="Times New Roman" charset="0"/>
              </a:rPr>
              <a:t> ，</a:t>
            </a:r>
            <a:r>
              <a:rPr kumimoji="1" lang="zh-CN" altLang="en-US" dirty="0">
                <a:solidFill>
                  <a:prstClr val="black"/>
                </a:solidFill>
                <a:latin typeface="Times New Roman" charset="0"/>
              </a:rPr>
              <a:t>此时就不能呆在原来的地方了，我们要把 </a:t>
            </a:r>
            <a:r>
              <a:rPr kumimoji="1" lang="en-US" altLang="zh-CN" dirty="0">
                <a:solidFill>
                  <a:prstClr val="black"/>
                </a:solidFill>
                <a:latin typeface="Times New Roman" charset="0"/>
              </a:rPr>
              <a:t>merge </a:t>
            </a:r>
            <a:r>
              <a:rPr kumimoji="1" lang="zh-CN" altLang="en-US" dirty="0">
                <a:solidFill>
                  <a:prstClr val="black"/>
                </a:solidFill>
                <a:latin typeface="Times New Roman" charset="0"/>
              </a:rPr>
              <a:t>以后的结点尝试后移一格，后一个是空的，直接放上去就好了。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A8BE8A1-F2FF-F54F-81C9-48BDD590D7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45" y="2344189"/>
            <a:ext cx="12123055" cy="335603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A7C0684-B339-1947-88C4-7F427DCF59B8}"/>
              </a:ext>
            </a:extLst>
          </p:cNvPr>
          <p:cNvSpPr/>
          <p:nvPr/>
        </p:nvSpPr>
        <p:spPr>
          <a:xfrm>
            <a:off x="3744686" y="3993093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Times New Roman" charset="0"/>
              </a:rPr>
              <a:t>第 </a:t>
            </a:r>
            <a:r>
              <a:rPr kumimoji="1" lang="en-US" altLang="zh-CN" dirty="0">
                <a:latin typeface="Times New Roman" charset="0"/>
              </a:rPr>
              <a:t>1 </a:t>
            </a:r>
            <a:r>
              <a:rPr kumimoji="1" lang="zh-CN" altLang="en-US" dirty="0">
                <a:latin typeface="Times New Roman" charset="0"/>
              </a:rPr>
              <a:t>步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EE775B7-4F73-6744-A13D-9177F6851A74}"/>
              </a:ext>
            </a:extLst>
          </p:cNvPr>
          <p:cNvSpPr/>
          <p:nvPr/>
        </p:nvSpPr>
        <p:spPr>
          <a:xfrm>
            <a:off x="7791018" y="3993093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Times New Roman" charset="0"/>
              </a:rPr>
              <a:t>第 </a:t>
            </a:r>
            <a:r>
              <a:rPr kumimoji="1" lang="en-US" altLang="zh-CN" dirty="0">
                <a:latin typeface="Times New Roman" charset="0"/>
              </a:rPr>
              <a:t>2 </a:t>
            </a:r>
            <a:r>
              <a:rPr kumimoji="1" lang="zh-CN" altLang="en-US" dirty="0">
                <a:latin typeface="Times New Roman" charset="0"/>
              </a:rPr>
              <a:t>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3967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4C6FF24D-C4F5-AA46-AA7F-7022F5DA6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031" y="514173"/>
            <a:ext cx="9555931" cy="3610256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8D56844-9C20-954B-826C-A7A89D9DF1D1}"/>
              </a:ext>
            </a:extLst>
          </p:cNvPr>
          <p:cNvSpPr/>
          <p:nvPr/>
        </p:nvSpPr>
        <p:spPr>
          <a:xfrm>
            <a:off x="212236" y="144841"/>
            <a:ext cx="5205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Times New Roman" charset="0"/>
              </a:rPr>
              <a:t>接下来拿出的是结点 </a:t>
            </a:r>
            <a:r>
              <a:rPr kumimoji="1" lang="en-US" altLang="zh-CN" dirty="0">
                <a:latin typeface="Times New Roman" charset="0"/>
              </a:rPr>
              <a:t>4</a:t>
            </a:r>
            <a:r>
              <a:rPr kumimoji="1" lang="zh-CN" altLang="en-US" dirty="0">
                <a:latin typeface="Times New Roman" charset="0"/>
              </a:rPr>
              <a:t>，单链表中剩下的结点是：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4387753-E48D-6644-8D61-AC731744FA44}"/>
              </a:ext>
            </a:extLst>
          </p:cNvPr>
          <p:cNvSpPr/>
          <p:nvPr/>
        </p:nvSpPr>
        <p:spPr>
          <a:xfrm>
            <a:off x="212236" y="614741"/>
            <a:ext cx="10180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Times New Roman" charset="0"/>
              </a:rPr>
              <a:t>结点 </a:t>
            </a:r>
            <a:r>
              <a:rPr kumimoji="1" lang="en-US" altLang="zh-CN" dirty="0">
                <a:latin typeface="Times New Roman" charset="0"/>
              </a:rPr>
              <a:t>4 </a:t>
            </a:r>
            <a:r>
              <a:rPr kumimoji="1" lang="zh-CN" altLang="en-US" dirty="0">
                <a:latin typeface="Times New Roman" charset="0"/>
              </a:rPr>
              <a:t>尝试从 </a:t>
            </a:r>
            <a:r>
              <a:rPr kumimoji="1" lang="en-US" altLang="zh-CN" dirty="0">
                <a:latin typeface="Times New Roman" charset="0"/>
              </a:rPr>
              <a:t>counter </a:t>
            </a:r>
            <a:r>
              <a:rPr kumimoji="1" lang="zh-CN" altLang="en-US" dirty="0">
                <a:latin typeface="Times New Roman" charset="0"/>
              </a:rPr>
              <a:t>数组的第 </a:t>
            </a:r>
            <a:r>
              <a:rPr kumimoji="1" lang="en-US" altLang="zh-CN" dirty="0">
                <a:latin typeface="Times New Roman" charset="0"/>
              </a:rPr>
              <a:t>0 </a:t>
            </a:r>
            <a:r>
              <a:rPr kumimoji="1" lang="zh-CN" altLang="en-US" dirty="0">
                <a:latin typeface="Times New Roman" charset="0"/>
              </a:rPr>
              <a:t>号索引开始放，发现空着，直接放了上去，这一步就这样。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159C95A-78F8-384C-B849-A134B6079A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2466" y="94557"/>
            <a:ext cx="1028700" cy="46990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4E46FD08-16E2-1F47-974B-57F191B0138D}"/>
              </a:ext>
            </a:extLst>
          </p:cNvPr>
          <p:cNvSpPr/>
          <p:nvPr/>
        </p:nvSpPr>
        <p:spPr>
          <a:xfrm>
            <a:off x="212236" y="3993825"/>
            <a:ext cx="5913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Times New Roman" charset="0"/>
              </a:rPr>
              <a:t>接下来拿出的是结点 </a:t>
            </a:r>
            <a:r>
              <a:rPr kumimoji="1" lang="en-US" altLang="zh-CN" dirty="0">
                <a:latin typeface="Times New Roman" charset="0"/>
              </a:rPr>
              <a:t>3</a:t>
            </a:r>
            <a:r>
              <a:rPr kumimoji="1" lang="zh-CN" altLang="en-US" dirty="0">
                <a:latin typeface="Times New Roman" charset="0"/>
              </a:rPr>
              <a:t>，此时单链表中的结点全部用完。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826DA87-3DF3-A64E-BBDE-4783EDE0CAAB}"/>
              </a:ext>
            </a:extLst>
          </p:cNvPr>
          <p:cNvSpPr/>
          <p:nvPr/>
        </p:nvSpPr>
        <p:spPr>
          <a:xfrm>
            <a:off x="212236" y="4469726"/>
            <a:ext cx="1147831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Times New Roman" charset="0"/>
              </a:rPr>
              <a:t>第 </a:t>
            </a:r>
            <a:r>
              <a:rPr kumimoji="1" lang="en-US" altLang="zh-CN" dirty="0">
                <a:latin typeface="Times New Roman" charset="0"/>
              </a:rPr>
              <a:t>1</a:t>
            </a:r>
            <a:r>
              <a:rPr kumimoji="1" lang="zh-CN" altLang="en-US" dirty="0">
                <a:latin typeface="Times New Roman" charset="0"/>
              </a:rPr>
              <a:t> 步：结点 </a:t>
            </a:r>
            <a:r>
              <a:rPr kumimoji="1" lang="en-US" altLang="zh-CN" dirty="0">
                <a:latin typeface="Times New Roman" charset="0"/>
              </a:rPr>
              <a:t>3 </a:t>
            </a:r>
            <a:r>
              <a:rPr kumimoji="1" lang="zh-CN" altLang="en-US" dirty="0">
                <a:latin typeface="Times New Roman" charset="0"/>
              </a:rPr>
              <a:t>尝试在 </a:t>
            </a:r>
            <a:r>
              <a:rPr kumimoji="1" lang="en-US" altLang="zh-CN" dirty="0">
                <a:latin typeface="Times New Roman" charset="0"/>
              </a:rPr>
              <a:t>counter </a:t>
            </a:r>
            <a:r>
              <a:rPr kumimoji="1" lang="zh-CN" altLang="en-US" dirty="0">
                <a:latin typeface="Times New Roman" charset="0"/>
              </a:rPr>
              <a:t>数组的 </a:t>
            </a:r>
            <a:r>
              <a:rPr kumimoji="1" lang="en-US" altLang="zh-CN" dirty="0">
                <a:latin typeface="Times New Roman" charset="0"/>
              </a:rPr>
              <a:t>0 </a:t>
            </a:r>
            <a:r>
              <a:rPr kumimoji="1" lang="zh-CN" altLang="en-US" dirty="0">
                <a:latin typeface="Times New Roman" charset="0"/>
              </a:rPr>
              <a:t>号索引位置，发现有 </a:t>
            </a:r>
            <a:r>
              <a:rPr kumimoji="1" lang="en-US" altLang="zh-CN" dirty="0">
                <a:latin typeface="Times New Roman" charset="0"/>
              </a:rPr>
              <a:t>0</a:t>
            </a:r>
            <a:r>
              <a:rPr kumimoji="1" lang="zh-CN" altLang="en-US" dirty="0">
                <a:latin typeface="Times New Roman" charset="0"/>
              </a:rPr>
              <a:t> 号索引位置有链表占着，因此需要和这个链表 </a:t>
            </a:r>
            <a:r>
              <a:rPr kumimoji="1" lang="en-US" altLang="zh-CN" dirty="0">
                <a:latin typeface="Times New Roman" charset="0"/>
              </a:rPr>
              <a:t>merge </a:t>
            </a:r>
            <a:r>
              <a:rPr kumimoji="1" lang="zh-CN" altLang="en-US" dirty="0">
                <a:latin typeface="Times New Roman" charset="0"/>
              </a:rPr>
              <a:t>一下。</a:t>
            </a:r>
            <a:endParaRPr kumimoji="1" lang="en-US" altLang="zh-CN" dirty="0">
              <a:latin typeface="Times New Roman" charset="0"/>
            </a:endParaRPr>
          </a:p>
          <a:p>
            <a:r>
              <a:rPr kumimoji="1" lang="zh-CN" altLang="en-US" dirty="0">
                <a:latin typeface="Times New Roman" charset="0"/>
              </a:rPr>
              <a:t>第 </a:t>
            </a:r>
            <a:r>
              <a:rPr kumimoji="1" lang="en-US" altLang="zh-CN" dirty="0">
                <a:latin typeface="Times New Roman" charset="0"/>
              </a:rPr>
              <a:t>2</a:t>
            </a:r>
            <a:r>
              <a:rPr kumimoji="1" lang="zh-CN" altLang="en-US" dirty="0">
                <a:latin typeface="Times New Roman" charset="0"/>
              </a:rPr>
              <a:t> 步：此时我们发现 </a:t>
            </a:r>
            <a:r>
              <a:rPr kumimoji="1" lang="en-US" altLang="zh-CN" dirty="0">
                <a:latin typeface="Times New Roman" charset="0"/>
              </a:rPr>
              <a:t>0</a:t>
            </a:r>
            <a:r>
              <a:rPr kumimoji="1" lang="zh-CN" altLang="en-US" dirty="0">
                <a:latin typeface="Times New Roman" charset="0"/>
              </a:rPr>
              <a:t> 号索引的元素个数超过了 </a:t>
            </a:r>
            <a:r>
              <a:rPr kumimoji="1" lang="en-US" altLang="zh-CN" dirty="0">
                <a:latin typeface="Times New Roman" charset="0"/>
              </a:rPr>
              <a:t>1</a:t>
            </a:r>
            <a:r>
              <a:rPr kumimoji="1" lang="zh-CN" altLang="en-US" dirty="0">
                <a:latin typeface="Times New Roman" charset="0"/>
              </a:rPr>
              <a:t> ，就要 </a:t>
            </a:r>
            <a:r>
              <a:rPr kumimoji="1" lang="en-US" altLang="zh-CN" dirty="0">
                <a:latin typeface="Times New Roman" charset="0"/>
              </a:rPr>
              <a:t>merge</a:t>
            </a:r>
            <a:r>
              <a:rPr kumimoji="1" lang="zh-CN" altLang="en-US" dirty="0">
                <a:latin typeface="Times New Roman" charset="0"/>
              </a:rPr>
              <a:t> 以后尝试往 </a:t>
            </a:r>
            <a:r>
              <a:rPr kumimoji="1" lang="en-US" altLang="zh-CN" dirty="0">
                <a:latin typeface="Times New Roman" charset="0"/>
              </a:rPr>
              <a:t>1</a:t>
            </a:r>
            <a:r>
              <a:rPr kumimoji="1" lang="zh-CN" altLang="en-US" dirty="0">
                <a:latin typeface="Times New Roman" charset="0"/>
              </a:rPr>
              <a:t> 号索引位置放，发现 </a:t>
            </a:r>
            <a:r>
              <a:rPr kumimoji="1" lang="en-US" altLang="zh-CN" dirty="0">
                <a:latin typeface="Times New Roman" charset="0"/>
              </a:rPr>
              <a:t>1</a:t>
            </a:r>
            <a:r>
              <a:rPr kumimoji="1" lang="zh-CN" altLang="en-US" dirty="0">
                <a:latin typeface="Times New Roman" charset="0"/>
              </a:rPr>
              <a:t> 号索引位置有链表占着，因此需要和这个链表 </a:t>
            </a:r>
            <a:r>
              <a:rPr kumimoji="1" lang="en-US" altLang="zh-CN" dirty="0">
                <a:latin typeface="Times New Roman" charset="0"/>
              </a:rPr>
              <a:t>merge</a:t>
            </a:r>
            <a:r>
              <a:rPr kumimoji="1" lang="zh-CN" altLang="en-US" dirty="0">
                <a:latin typeface="Times New Roman" charset="0"/>
              </a:rPr>
              <a:t>，</a:t>
            </a:r>
            <a:r>
              <a:rPr kumimoji="1" lang="en-US" altLang="zh-CN" dirty="0">
                <a:latin typeface="Times New Roman" charset="0"/>
              </a:rPr>
              <a:t>merge</a:t>
            </a:r>
            <a:r>
              <a:rPr kumimoji="1" lang="zh-CN" altLang="en-US" dirty="0">
                <a:latin typeface="Times New Roman" charset="0"/>
              </a:rPr>
              <a:t> 以后发现 </a:t>
            </a:r>
            <a:r>
              <a:rPr kumimoji="1" lang="en-US" altLang="zh-CN" dirty="0">
                <a:latin typeface="Times New Roman" charset="0"/>
              </a:rPr>
              <a:t>1</a:t>
            </a:r>
            <a:r>
              <a:rPr kumimoji="1" lang="zh-CN" altLang="en-US" dirty="0">
                <a:latin typeface="Times New Roman" charset="0"/>
              </a:rPr>
              <a:t> 号索引的元素个数超过了 </a:t>
            </a:r>
            <a:r>
              <a:rPr kumimoji="1" lang="en-US" altLang="zh-CN" dirty="0">
                <a:latin typeface="Times New Roman" charset="0"/>
              </a:rPr>
              <a:t>2</a:t>
            </a:r>
            <a:r>
              <a:rPr kumimoji="1" lang="zh-CN" altLang="en-US" dirty="0">
                <a:latin typeface="Times New Roman" charset="0"/>
              </a:rPr>
              <a:t>，就得接着尝试往 </a:t>
            </a:r>
            <a:r>
              <a:rPr kumimoji="1" lang="en-US" altLang="zh-CN" dirty="0">
                <a:latin typeface="Times New Roman" charset="0"/>
              </a:rPr>
              <a:t>2</a:t>
            </a:r>
            <a:r>
              <a:rPr kumimoji="1" lang="zh-CN" altLang="en-US" dirty="0">
                <a:latin typeface="Times New Roman" charset="0"/>
              </a:rPr>
              <a:t> 号索引位置放。</a:t>
            </a:r>
            <a:endParaRPr kumimoji="1" lang="en-US" altLang="zh-CN" dirty="0">
              <a:latin typeface="Times New Roman" charset="0"/>
            </a:endParaRPr>
          </a:p>
          <a:p>
            <a:r>
              <a:rPr kumimoji="1" lang="zh-CN" altLang="en-US" dirty="0">
                <a:latin typeface="Times New Roman" charset="0"/>
              </a:rPr>
              <a:t>第 </a:t>
            </a:r>
            <a:r>
              <a:rPr kumimoji="1" lang="en-US" altLang="zh-CN" dirty="0">
                <a:latin typeface="Times New Roman" charset="0"/>
              </a:rPr>
              <a:t>3</a:t>
            </a:r>
            <a:r>
              <a:rPr kumimoji="1" lang="zh-CN" altLang="en-US" dirty="0">
                <a:latin typeface="Times New Roman" charset="0"/>
              </a:rPr>
              <a:t> 步：发现 </a:t>
            </a:r>
            <a:r>
              <a:rPr kumimoji="1" lang="en-US" altLang="zh-CN" dirty="0">
                <a:latin typeface="Times New Roman" charset="0"/>
              </a:rPr>
              <a:t>2</a:t>
            </a:r>
            <a:r>
              <a:rPr kumimoji="1" lang="zh-CN" altLang="en-US" dirty="0">
                <a:latin typeface="Times New Roman" charset="0"/>
              </a:rPr>
              <a:t> 号索引位置有链表占着，还得和这个链表 </a:t>
            </a:r>
            <a:r>
              <a:rPr kumimoji="1" lang="en-US" altLang="zh-CN" dirty="0">
                <a:latin typeface="Times New Roman" charset="0"/>
              </a:rPr>
              <a:t>merge </a:t>
            </a:r>
            <a:r>
              <a:rPr kumimoji="1" lang="zh-CN" altLang="en-US" dirty="0">
                <a:latin typeface="Times New Roman" charset="0"/>
              </a:rPr>
              <a:t>，</a:t>
            </a:r>
            <a:r>
              <a:rPr kumimoji="1" lang="en-US" altLang="zh-CN" dirty="0">
                <a:latin typeface="Times New Roman" charset="0"/>
              </a:rPr>
              <a:t> merge</a:t>
            </a:r>
            <a:r>
              <a:rPr kumimoji="1" lang="zh-CN" altLang="en-US" dirty="0">
                <a:latin typeface="Times New Roman" charset="0"/>
              </a:rPr>
              <a:t> 以后，</a:t>
            </a:r>
            <a:r>
              <a:rPr kumimoji="1" lang="en-US" altLang="zh-CN" dirty="0">
                <a:latin typeface="Times New Roman" charset="0"/>
              </a:rPr>
              <a:t>2</a:t>
            </a:r>
            <a:r>
              <a:rPr kumimoji="1" lang="zh-CN" altLang="en-US" dirty="0">
                <a:latin typeface="Times New Roman" charset="0"/>
              </a:rPr>
              <a:t> 号索引的元素个数超过了 </a:t>
            </a:r>
            <a:r>
              <a:rPr kumimoji="1" lang="en-US" altLang="zh-CN" dirty="0">
                <a:latin typeface="Times New Roman" charset="0"/>
              </a:rPr>
              <a:t>4</a:t>
            </a:r>
            <a:r>
              <a:rPr kumimoji="1" lang="zh-CN" altLang="en-US" dirty="0">
                <a:latin typeface="Times New Roman" charset="0"/>
              </a:rPr>
              <a:t>，就得接着尝试往 </a:t>
            </a:r>
            <a:r>
              <a:rPr kumimoji="1" lang="en-US" altLang="zh-CN" dirty="0">
                <a:latin typeface="Times New Roman" charset="0"/>
              </a:rPr>
              <a:t>3</a:t>
            </a:r>
            <a:r>
              <a:rPr kumimoji="1" lang="zh-CN" altLang="en-US" dirty="0">
                <a:latin typeface="Times New Roman" charset="0"/>
              </a:rPr>
              <a:t> 号索引位置放。</a:t>
            </a:r>
            <a:r>
              <a:rPr kumimoji="1" lang="en-US" altLang="zh-CN" dirty="0">
                <a:latin typeface="Times New Roman" charset="0"/>
              </a:rPr>
              <a:t> </a:t>
            </a:r>
          </a:p>
          <a:p>
            <a:r>
              <a:rPr kumimoji="1" lang="zh-CN" altLang="en-US" dirty="0">
                <a:latin typeface="Times New Roman" charset="0"/>
              </a:rPr>
              <a:t>第 </a:t>
            </a:r>
            <a:r>
              <a:rPr kumimoji="1" lang="en-US" altLang="zh-CN" dirty="0">
                <a:latin typeface="Times New Roman" charset="0"/>
              </a:rPr>
              <a:t>4</a:t>
            </a:r>
            <a:r>
              <a:rPr kumimoji="1" lang="zh-CN" altLang="en-US" dirty="0">
                <a:latin typeface="Times New Roman" charset="0"/>
              </a:rPr>
              <a:t> 步：</a:t>
            </a:r>
            <a:r>
              <a:rPr kumimoji="1" lang="en-US" altLang="zh-CN" dirty="0">
                <a:latin typeface="Times New Roman" charset="0"/>
              </a:rPr>
              <a:t>3</a:t>
            </a:r>
            <a:r>
              <a:rPr kumimoji="1" lang="zh-CN" altLang="en-US" dirty="0">
                <a:latin typeface="Times New Roman" charset="0"/>
              </a:rPr>
              <a:t> 号索引位置为空，直接放上去就好了。</a:t>
            </a:r>
            <a:endParaRPr kumimoji="1" lang="en-US" altLang="zh-CN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141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84C6140-1112-9740-854A-F3F6296A67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27"/>
          <a:stretch/>
        </p:blipFill>
        <p:spPr>
          <a:xfrm>
            <a:off x="0" y="997527"/>
            <a:ext cx="12103396" cy="441945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6A4CC76-A49A-504C-A14D-B35BFF32FAEA}"/>
              </a:ext>
            </a:extLst>
          </p:cNvPr>
          <p:cNvSpPr/>
          <p:nvPr/>
        </p:nvSpPr>
        <p:spPr>
          <a:xfrm>
            <a:off x="4114559" y="3474543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200" dirty="0">
                <a:latin typeface="Times New Roman" charset="0"/>
              </a:rPr>
              <a:t>第 </a:t>
            </a:r>
            <a:r>
              <a:rPr kumimoji="1" lang="en-US" altLang="zh-CN" sz="1200" dirty="0">
                <a:latin typeface="Times New Roman" charset="0"/>
              </a:rPr>
              <a:t>1</a:t>
            </a:r>
            <a:r>
              <a:rPr kumimoji="1" lang="zh-CN" altLang="en-US" sz="1200" dirty="0">
                <a:latin typeface="Times New Roman" charset="0"/>
              </a:rPr>
              <a:t> 步</a:t>
            </a:r>
            <a:endParaRPr lang="zh-CN" altLang="en-US" sz="12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6414A4A-0205-CE43-8DFF-00D477178D61}"/>
              </a:ext>
            </a:extLst>
          </p:cNvPr>
          <p:cNvSpPr/>
          <p:nvPr/>
        </p:nvSpPr>
        <p:spPr>
          <a:xfrm>
            <a:off x="8108977" y="3474542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200" dirty="0">
                <a:latin typeface="Times New Roman" charset="0"/>
              </a:rPr>
              <a:t>第 </a:t>
            </a:r>
            <a:r>
              <a:rPr kumimoji="1" lang="en-US" altLang="zh-CN" sz="1200" dirty="0">
                <a:latin typeface="Times New Roman" charset="0"/>
              </a:rPr>
              <a:t>2</a:t>
            </a:r>
            <a:r>
              <a:rPr kumimoji="1" lang="zh-CN" altLang="en-US" sz="1200" dirty="0">
                <a:latin typeface="Times New Roman" charset="0"/>
              </a:rPr>
              <a:t> 步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2938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F682822-3EA0-A447-9216-8E768CA9B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236" y="10262"/>
            <a:ext cx="9296400" cy="6477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6A4CC76-A49A-504C-A14D-B35BFF32FAEA}"/>
              </a:ext>
            </a:extLst>
          </p:cNvPr>
          <p:cNvSpPr/>
          <p:nvPr/>
        </p:nvSpPr>
        <p:spPr>
          <a:xfrm>
            <a:off x="1579175" y="4251632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200" dirty="0">
                <a:latin typeface="Times New Roman" charset="0"/>
              </a:rPr>
              <a:t>第 </a:t>
            </a:r>
            <a:r>
              <a:rPr kumimoji="1" lang="en-US" altLang="zh-CN" sz="1200" dirty="0">
                <a:latin typeface="Times New Roman" charset="0"/>
              </a:rPr>
              <a:t>3</a:t>
            </a:r>
            <a:r>
              <a:rPr kumimoji="1" lang="zh-CN" altLang="en-US" sz="1200" dirty="0">
                <a:latin typeface="Times New Roman" charset="0"/>
              </a:rPr>
              <a:t> 步</a:t>
            </a:r>
            <a:endParaRPr lang="zh-CN" altLang="en-US" sz="12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6414A4A-0205-CE43-8DFF-00D477178D61}"/>
              </a:ext>
            </a:extLst>
          </p:cNvPr>
          <p:cNvSpPr/>
          <p:nvPr/>
        </p:nvSpPr>
        <p:spPr>
          <a:xfrm>
            <a:off x="5817740" y="4251632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200" dirty="0">
                <a:latin typeface="Times New Roman" charset="0"/>
              </a:rPr>
              <a:t>第 </a:t>
            </a:r>
            <a:r>
              <a:rPr kumimoji="1" lang="en-US" altLang="zh-CN" sz="1200" dirty="0">
                <a:latin typeface="Times New Roman" charset="0"/>
              </a:rPr>
              <a:t>4</a:t>
            </a:r>
            <a:r>
              <a:rPr kumimoji="1" lang="zh-CN" altLang="en-US" sz="1200" dirty="0">
                <a:latin typeface="Times New Roman" charset="0"/>
              </a:rPr>
              <a:t> 步</a:t>
            </a:r>
            <a:endParaRPr lang="zh-CN" altLang="en-US" sz="12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E685FF0-AD1D-9F48-9C49-7BBA5BA10247}"/>
              </a:ext>
            </a:extLst>
          </p:cNvPr>
          <p:cNvSpPr/>
          <p:nvPr/>
        </p:nvSpPr>
        <p:spPr>
          <a:xfrm>
            <a:off x="212236" y="6302596"/>
            <a:ext cx="12068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charset="0"/>
              </a:rPr>
              <a:t>最后一步，原始链表中的结点都用完以后，需要把 </a:t>
            </a:r>
            <a:r>
              <a:rPr kumimoji="1" lang="en-US" altLang="zh-CN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charset="0"/>
              </a:rPr>
              <a:t>counter</a:t>
            </a:r>
            <a:r>
              <a:rPr kumimoji="1"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charset="0"/>
              </a:rPr>
              <a:t> 数组上的所有有序链表再依次 </a:t>
            </a:r>
            <a:r>
              <a:rPr kumimoji="1" lang="en-US" altLang="zh-CN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charset="0"/>
              </a:rPr>
              <a:t>merge</a:t>
            </a:r>
            <a:r>
              <a:rPr kumimoji="1"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charset="0"/>
              </a:rPr>
              <a:t> 一下，就完成了排序。</a:t>
            </a:r>
          </a:p>
        </p:txBody>
      </p:sp>
    </p:spTree>
    <p:extLst>
      <p:ext uri="{BB962C8B-B14F-4D97-AF65-F5344CB8AC3E}">
        <p14:creationId xmlns:p14="http://schemas.microsoft.com/office/powerpoint/2010/main" val="1572437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960</Words>
  <Application>Microsoft Macintosh PowerPoint</Application>
  <PresentationFormat>宽屏</PresentationFormat>
  <Paragraphs>46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等线</vt:lpstr>
      <vt:lpstr>等线 Light</vt:lpstr>
      <vt:lpstr>黑体</vt:lpstr>
      <vt:lpstr>黑体</vt:lpstr>
      <vt:lpstr>KaiTi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6</cp:revision>
  <dcterms:created xsi:type="dcterms:W3CDTF">2019-06-20T13:44:24Z</dcterms:created>
  <dcterms:modified xsi:type="dcterms:W3CDTF">2019-06-22T15:50:26Z</dcterms:modified>
</cp:coreProperties>
</file>