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88" r:id="rId3"/>
    <p:sldId id="280" r:id="rId4"/>
    <p:sldId id="281" r:id="rId5"/>
    <p:sldId id="282" r:id="rId6"/>
    <p:sldId id="283" r:id="rId7"/>
    <p:sldId id="262" r:id="rId8"/>
    <p:sldId id="263" r:id="rId9"/>
    <p:sldId id="264" r:id="rId10"/>
    <p:sldId id="265" r:id="rId11"/>
    <p:sldId id="266" r:id="rId12"/>
    <p:sldId id="277" r:id="rId13"/>
    <p:sldId id="275" r:id="rId14"/>
    <p:sldId id="276" r:id="rId15"/>
    <p:sldId id="278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  <a:srgbClr val="FBBC0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>
        <p:scale>
          <a:sx n="95" d="100"/>
          <a:sy n="95" d="100"/>
        </p:scale>
        <p:origin x="5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题：「接雨水」题解配图（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DA9FF-9D16-884A-93B8-96F13E2C3BE9}"/>
              </a:ext>
            </a:extLst>
          </p:cNvPr>
          <p:cNvSpPr txBox="1"/>
          <p:nvPr/>
        </p:nvSpPr>
        <p:spPr>
          <a:xfrm>
            <a:off x="3117335" y="6386668"/>
            <a:ext cx="59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最开始的样子。考虑下标为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的位置的存水体积。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7E7BAB-6E81-BB49-95DA-FEB8EAB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857250"/>
            <a:ext cx="10083800" cy="5143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197AD1-574E-7B4B-A84E-39DAC13C2EE7}"/>
              </a:ext>
            </a:extLst>
          </p:cNvPr>
          <p:cNvSpPr txBox="1"/>
          <p:nvPr/>
        </p:nvSpPr>
        <p:spPr>
          <a:xfrm>
            <a:off x="751512" y="857250"/>
            <a:ext cx="25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方法一：暴力解法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AF6EA1A-56F1-0644-8FFD-EF4384F1C89D}"/>
              </a:ext>
            </a:extLst>
          </p:cNvPr>
          <p:cNvCxnSpPr>
            <a:cxnSpLocks/>
          </p:cNvCxnSpPr>
          <p:nvPr/>
        </p:nvCxnSpPr>
        <p:spPr>
          <a:xfrm flipV="1">
            <a:off x="5680953" y="5865780"/>
            <a:ext cx="0" cy="428016"/>
          </a:xfrm>
          <a:prstGeom prst="straightConnector1">
            <a:avLst/>
          </a:prstGeom>
          <a:ln w="76200">
            <a:solidFill>
              <a:srgbClr val="55A8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96CE97-BF1E-EA4E-A247-DAFE6BE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E62E1B-EDDB-5C49-9F42-A602F46F0A6F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158F7E-7AE0-4242-B6B6-19EAC892D5F2}"/>
              </a:ext>
            </a:extLst>
          </p:cNvPr>
          <p:cNvSpPr/>
          <p:nvPr/>
        </p:nvSpPr>
        <p:spPr>
          <a:xfrm>
            <a:off x="2161880" y="102000"/>
            <a:ext cx="5328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2804BA-3A6B-0349-8ACE-6DDCB6118D33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240273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3000">
                <a:srgbClr val="EB4335"/>
              </a:gs>
              <a:gs pos="100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349174-8DBE-B748-8864-A8C6182B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B1BDB6-CA7A-E744-835B-32BC9DF52981}"/>
              </a:ext>
            </a:extLst>
          </p:cNvPr>
          <p:cNvSpPr txBox="1"/>
          <p:nvPr/>
        </p:nvSpPr>
        <p:spPr>
          <a:xfrm>
            <a:off x="3768101" y="6109669"/>
            <a:ext cx="50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此时遇到了一个较高的柱子，形成了一个凹槽。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789C3B-1156-134E-BCBF-38F6DA0164E1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FEA777-CEF8-8441-9837-DB16AF835C2F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105467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3000">
                <a:srgbClr val="EB4335"/>
              </a:gs>
              <a:gs pos="100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49B403-A60F-1743-BFDE-36FA7A095CE2}"/>
              </a:ext>
            </a:extLst>
          </p:cNvPr>
          <p:cNvSpPr txBox="1"/>
          <p:nvPr/>
        </p:nvSpPr>
        <p:spPr>
          <a:xfrm>
            <a:off x="2424764" y="6109669"/>
            <a:ext cx="64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如何计算蓝色区域的雨水总量？我们需要一层一层计算。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FFDEE-C6EB-344D-ACE9-8707121DA9DD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FD346E-ED12-6B46-81AE-BA5A4C8FF730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9D25F-C936-AE4F-9428-41BF7878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6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394BF2-6C18-BA4C-932F-B177D948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58B62C2-BFBB-CD42-81D9-10BAEA46BD6A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2236F-57CC-AD42-8DB9-882038DE5652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69D9D9E-6896-7F43-BA9D-64867159445D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156E231-357B-344C-8FD7-B288E98D55F2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36843-C41C-D040-A7C7-49759FC6A03A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76BA89-ED40-F249-AB31-0E852994E01B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2477FB-C15C-C544-A62F-D4F04D527FF8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A753768-F419-B740-8CE7-091978B9EEA5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25798-3158-8748-A877-AE9D783A5FFA}"/>
              </a:ext>
            </a:extLst>
          </p:cNvPr>
          <p:cNvSpPr txBox="1"/>
          <p:nvPr/>
        </p:nvSpPr>
        <p:spPr>
          <a:xfrm>
            <a:off x="7165318" y="59737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7DC44B-FAD3-3747-8EF0-8B75A1B31D84}"/>
              </a:ext>
            </a:extLst>
          </p:cNvPr>
          <p:cNvSpPr txBox="1"/>
          <p:nvPr/>
        </p:nvSpPr>
        <p:spPr>
          <a:xfrm>
            <a:off x="6207211" y="5973744"/>
            <a:ext cx="6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E6A8F6-195D-2A4F-B193-E24C72CF6DEF}"/>
              </a:ext>
            </a:extLst>
          </p:cNvPr>
          <p:cNvSpPr txBox="1"/>
          <p:nvPr/>
        </p:nvSpPr>
        <p:spPr>
          <a:xfrm>
            <a:off x="1791987" y="6343076"/>
            <a:ext cx="8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需要先弹出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，得到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的高度，才能计算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当前栈顶元素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的存水量。</a:t>
            </a:r>
            <a:endParaRPr kumimoji="1" lang="zh-CN" altLang="en-US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6B17CA-EF80-C040-A2A8-C353E5DE74F7}"/>
              </a:ext>
            </a:extLst>
          </p:cNvPr>
          <p:cNvSpPr/>
          <p:nvPr/>
        </p:nvSpPr>
        <p:spPr>
          <a:xfrm>
            <a:off x="8006525" y="4378624"/>
            <a:ext cx="4180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高度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左右两个柱形中较低的那个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当前栈顶高度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CD1BE8FF-5550-C441-B1EF-56ED1C1CA285}"/>
              </a:ext>
            </a:extLst>
          </p:cNvPr>
          <p:cNvSpPr/>
          <p:nvPr/>
        </p:nvSpPr>
        <p:spPr>
          <a:xfrm>
            <a:off x="6895518" y="4297893"/>
            <a:ext cx="1100326" cy="480363"/>
          </a:xfrm>
          <a:prstGeom prst="rightBrace">
            <a:avLst>
              <a:gd name="adj1" fmla="val 8333"/>
              <a:gd name="adj2" fmla="val 51239"/>
            </a:avLst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EB4335"/>
              </a:highligh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D7DA55-D4A7-6C43-BB3C-167964A187CD}"/>
              </a:ext>
            </a:extLst>
          </p:cNvPr>
          <p:cNvSpPr/>
          <p:nvPr/>
        </p:nvSpPr>
        <p:spPr>
          <a:xfrm>
            <a:off x="6095999" y="3674888"/>
            <a:ext cx="3296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宽度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绿色柱形下标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黄色柱形下标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648F0932-D8A1-3548-8613-673A4073B0FE}"/>
              </a:ext>
            </a:extLst>
          </p:cNvPr>
          <p:cNvSpPr/>
          <p:nvPr/>
        </p:nvSpPr>
        <p:spPr>
          <a:xfrm rot="16200000">
            <a:off x="6315406" y="3724848"/>
            <a:ext cx="286117" cy="724930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833635-E1A6-0244-9F8E-B9BB8DC6FDEF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23544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C18FFF-F60A-2B4E-8026-61422117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04927C7-2145-AB4A-97E5-34B39B307A75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98B1C0-D5D0-C940-90C9-7D08F8CFAFA5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F47E3C-1937-884F-950D-3ED81148F596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D87D6C-D063-B740-B4BE-00A7F7142F48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167104-DF47-0D44-964E-E5174146E08F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ECE760-36E9-744D-A511-17F7764411A3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8616DE-D3C6-934F-9EDE-7BAD7B2B3242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106F9AA6-F50C-5B4F-B220-6CE7DAA32EB8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B7F5BD-DABB-0B46-88D4-78EAE150262E}"/>
              </a:ext>
            </a:extLst>
          </p:cNvPr>
          <p:cNvSpPr txBox="1"/>
          <p:nvPr/>
        </p:nvSpPr>
        <p:spPr>
          <a:xfrm>
            <a:off x="7165318" y="59737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C8BD0A-FAC4-0A47-AA79-DFF4DBFC0773}"/>
              </a:ext>
            </a:extLst>
          </p:cNvPr>
          <p:cNvSpPr txBox="1"/>
          <p:nvPr/>
        </p:nvSpPr>
        <p:spPr>
          <a:xfrm>
            <a:off x="5354594" y="5973744"/>
            <a:ext cx="6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B2167C-78E6-1640-B608-8C9574648B53}"/>
              </a:ext>
            </a:extLst>
          </p:cNvPr>
          <p:cNvSpPr txBox="1"/>
          <p:nvPr/>
        </p:nvSpPr>
        <p:spPr>
          <a:xfrm>
            <a:off x="1791987" y="6343076"/>
            <a:ext cx="8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需要先弹出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，得到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的高度，才能计算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当前栈顶元素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的存水量。</a:t>
            </a:r>
            <a:endParaRPr kumimoji="1" lang="zh-CN" altLang="en-US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232159-C6CF-354E-B2DF-5CBE4CE2A6FB}"/>
              </a:ext>
            </a:extLst>
          </p:cNvPr>
          <p:cNvSpPr/>
          <p:nvPr/>
        </p:nvSpPr>
        <p:spPr>
          <a:xfrm>
            <a:off x="5164304" y="2320109"/>
            <a:ext cx="3296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宽度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绿色柱形下标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黄色柱形下标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3758557-2775-D741-9607-05DAA73BE747}"/>
              </a:ext>
            </a:extLst>
          </p:cNvPr>
          <p:cNvSpPr/>
          <p:nvPr/>
        </p:nvSpPr>
        <p:spPr>
          <a:xfrm rot="16200000">
            <a:off x="5924984" y="2188590"/>
            <a:ext cx="286117" cy="1527370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62316E-CB10-2948-9444-FD946AD84988}"/>
              </a:ext>
            </a:extLst>
          </p:cNvPr>
          <p:cNvSpPr/>
          <p:nvPr/>
        </p:nvSpPr>
        <p:spPr>
          <a:xfrm>
            <a:off x="7040230" y="3718413"/>
            <a:ext cx="4723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高度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左右两个柱形中较低的那个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当前栈顶高度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86A449FB-3177-8B40-87D8-35C17685CEAE}"/>
              </a:ext>
            </a:extLst>
          </p:cNvPr>
          <p:cNvSpPr/>
          <p:nvPr/>
        </p:nvSpPr>
        <p:spPr>
          <a:xfrm>
            <a:off x="6905330" y="3171338"/>
            <a:ext cx="269800" cy="1034809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2CD15-E533-FC4A-8B3E-47120169D57B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394421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1BB5B7-204A-DC40-B40A-17C7D386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6E746F-08F2-1045-B31F-0821D38817CD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0B4013-31B1-C54F-B83F-D5AF691EE11E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95BFDA-52FF-8D4E-8427-D82FD15160F0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E75603-3966-5F4D-BF6B-5A16B0AA3D5B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BC4A8D-0E7D-CF4C-8C15-49EEF7F156A8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0B437-A7D1-AE49-B1EC-42CBE740FE65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1F487-4661-F644-882A-D6FD451B7A82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A53D10A-FAE4-BB47-B46B-1E84180E2175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8CD8E9-BEEB-2441-9C5E-D4D5AC8FF539}"/>
              </a:ext>
            </a:extLst>
          </p:cNvPr>
          <p:cNvSpPr/>
          <p:nvPr/>
        </p:nvSpPr>
        <p:spPr>
          <a:xfrm>
            <a:off x="4447952" y="1899260"/>
            <a:ext cx="3296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宽度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绿色柱形位置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黄色柱形位置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B2BB408-7B56-D24B-BB16-637AF40E76FD}"/>
              </a:ext>
            </a:extLst>
          </p:cNvPr>
          <p:cNvSpPr/>
          <p:nvPr/>
        </p:nvSpPr>
        <p:spPr>
          <a:xfrm rot="16200000">
            <a:off x="5490279" y="1166005"/>
            <a:ext cx="345318" cy="2402007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F0E865-2137-6B42-97CE-BC187E806E4D}"/>
              </a:ext>
            </a:extLst>
          </p:cNvPr>
          <p:cNvSpPr/>
          <p:nvPr/>
        </p:nvSpPr>
        <p:spPr>
          <a:xfrm>
            <a:off x="7468777" y="2638253"/>
            <a:ext cx="4723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高度 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左右两个柱形中较低的那个 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当前栈顶高度</a:t>
            </a:r>
            <a:endParaRPr kumimoji="1"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529A5C20-5D92-654B-974F-944725407828}"/>
              </a:ext>
            </a:extLst>
          </p:cNvPr>
          <p:cNvSpPr/>
          <p:nvPr/>
        </p:nvSpPr>
        <p:spPr>
          <a:xfrm>
            <a:off x="7006067" y="2565070"/>
            <a:ext cx="269800" cy="484921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2F94F3-63D6-0A4C-A500-3ABDF405E9AF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E2DA3-D459-534D-A565-52F451063934}"/>
              </a:ext>
            </a:extLst>
          </p:cNvPr>
          <p:cNvSpPr txBox="1"/>
          <p:nvPr/>
        </p:nvSpPr>
        <p:spPr>
          <a:xfrm>
            <a:off x="1791987" y="6343076"/>
            <a:ext cx="8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需要先弹出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，得到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的高度，才能计算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当前栈顶元素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的存水量。</a:t>
            </a:r>
            <a:endParaRPr kumimoji="1" lang="zh-CN" altLang="en-US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78A90-6935-D745-B49D-73162C0F2E42}"/>
              </a:ext>
            </a:extLst>
          </p:cNvPr>
          <p:cNvSpPr txBox="1"/>
          <p:nvPr/>
        </p:nvSpPr>
        <p:spPr>
          <a:xfrm>
            <a:off x="3743363" y="1378420"/>
            <a:ext cx="47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绿色柱形添加到栈以后的存水量就计算完了。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1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4256E8-1E95-524A-804A-42DB27E2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5DD75A0-507A-5B40-ACCB-18BC077E6C84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F780AA8-C563-A44E-A7B2-3AE87321003D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6FF846-A3BC-6344-A17C-92CAFF19B5DD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21D841-B7F0-DA4D-A4BC-3353B5FC2F84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A13F55-212C-2C48-B075-A892CC1D3F25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4DEB54-9FA7-6D4A-B47D-A828E12FE552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215A54-4529-0949-8EF3-945CEB4C0597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1855EC-D743-6946-85D2-2EF9D2CA78E1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53DBB24-0EBD-6942-A850-23A0AABD5957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B0F4A7-D466-B143-A32E-F215DCC64796}"/>
              </a:ext>
            </a:extLst>
          </p:cNvPr>
          <p:cNvSpPr txBox="1"/>
          <p:nvPr/>
        </p:nvSpPr>
        <p:spPr>
          <a:xfrm>
            <a:off x="1791987" y="6343076"/>
            <a:ext cx="8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需要先弹出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，得到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的高度，才能计算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当前栈顶元素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的存水量。</a:t>
            </a:r>
            <a:endParaRPr kumimoji="1" lang="zh-CN" altLang="en-US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373FC4-562F-A543-AC1A-638473E7A9E6}"/>
              </a:ext>
            </a:extLst>
          </p:cNvPr>
          <p:cNvSpPr txBox="1"/>
          <p:nvPr/>
        </p:nvSpPr>
        <p:spPr>
          <a:xfrm>
            <a:off x="3791993" y="919215"/>
            <a:ext cx="492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下面来了一个更高的柱形，继续以同样的方式计算新增的存水量。</a:t>
            </a:r>
          </a:p>
        </p:txBody>
      </p:sp>
    </p:spTree>
    <p:extLst>
      <p:ext uri="{BB962C8B-B14F-4D97-AF65-F5344CB8AC3E}">
        <p14:creationId xmlns:p14="http://schemas.microsoft.com/office/powerpoint/2010/main" val="183113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43A189C-41AC-0942-8E8E-29781652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1436E9E-CE16-5E46-A80C-46820F31B3B8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379556-9294-A140-9D1D-17D0D9499FAC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2F75904-75C7-F345-AB35-B883B506AAAD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F00C0A-BE92-6B42-9B0A-37FEAC4994B0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6E255D-BA60-BA46-B29A-FB9C0545421F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89F22E9-6C05-1043-B5FC-457EDADCE4D5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38EF33-5BC9-6A48-A114-80361791BC67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B2DE2E-42F2-7445-848D-7DDF299A959D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21A7C0F-FE98-4B43-9523-51C93CBCA5EA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2B2189-8BD3-7E4A-899C-FB1FDA51D1DF}"/>
              </a:ext>
            </a:extLst>
          </p:cNvPr>
          <p:cNvSpPr txBox="1"/>
          <p:nvPr/>
        </p:nvSpPr>
        <p:spPr>
          <a:xfrm>
            <a:off x="1791987" y="6343076"/>
            <a:ext cx="8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需要先弹出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，得到</a:t>
            </a:r>
            <a:r>
              <a:rPr kumimoji="1" lang="zh-CN" altLang="en-US" b="1" dirty="0">
                <a:solidFill>
                  <a:srgbClr val="FBBC0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的高度，才能计算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当前栈顶元素</a:t>
            </a:r>
            <a:r>
              <a:rPr kumimoji="1"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的存水量。</a:t>
            </a:r>
            <a:endParaRPr kumimoji="1" lang="zh-CN" altLang="en-US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AA3A06-7E7C-6849-9F84-458E375A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857250"/>
            <a:ext cx="10083800" cy="5143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85131A-17F2-A84A-9AD1-CD636B590F10}"/>
              </a:ext>
            </a:extLst>
          </p:cNvPr>
          <p:cNvSpPr txBox="1"/>
          <p:nvPr/>
        </p:nvSpPr>
        <p:spPr>
          <a:xfrm>
            <a:off x="751512" y="857250"/>
            <a:ext cx="25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方法一：暴力解法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62592-4196-8A45-A62C-C50C0FDA165A}"/>
              </a:ext>
            </a:extLst>
          </p:cNvPr>
          <p:cNvSpPr/>
          <p:nvPr/>
        </p:nvSpPr>
        <p:spPr>
          <a:xfrm>
            <a:off x="2161880" y="10200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题：「接雨水」题解配图（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C86330-3DBC-FC4C-8CAD-0B1FD8850FBC}"/>
              </a:ext>
            </a:extLst>
          </p:cNvPr>
          <p:cNvSpPr txBox="1"/>
          <p:nvPr/>
        </p:nvSpPr>
        <p:spPr>
          <a:xfrm>
            <a:off x="1054100" y="2028677"/>
            <a:ext cx="59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如果下标为 </a:t>
            </a:r>
            <a:r>
              <a:rPr kumimoji="1"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的位置的柱形高度为 </a:t>
            </a:r>
            <a:r>
              <a:rPr kumimoji="1" lang="en-US" altLang="zh-CN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，那么存水量就会多。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CF53171-EF51-6643-B3A8-530034FCC048}"/>
              </a:ext>
            </a:extLst>
          </p:cNvPr>
          <p:cNvCxnSpPr>
            <a:cxnSpLocks/>
          </p:cNvCxnSpPr>
          <p:nvPr/>
        </p:nvCxnSpPr>
        <p:spPr>
          <a:xfrm flipV="1">
            <a:off x="5680953" y="5865780"/>
            <a:ext cx="0" cy="428016"/>
          </a:xfrm>
          <a:prstGeom prst="straightConnector1">
            <a:avLst/>
          </a:prstGeom>
          <a:ln w="76200">
            <a:solidFill>
              <a:srgbClr val="55A8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471A8-E4AE-8C4C-BB38-8141897A3729}"/>
              </a:ext>
            </a:extLst>
          </p:cNvPr>
          <p:cNvCxnSpPr>
            <a:cxnSpLocks/>
          </p:cNvCxnSpPr>
          <p:nvPr/>
        </p:nvCxnSpPr>
        <p:spPr>
          <a:xfrm>
            <a:off x="1582366" y="2477311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C1D6EE-5F7B-5B4B-A4BA-78FDFE6A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857250"/>
            <a:ext cx="100838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7A75A3-CC7E-6D41-A361-AC620F727CE4}"/>
              </a:ext>
            </a:extLst>
          </p:cNvPr>
          <p:cNvSpPr txBox="1"/>
          <p:nvPr/>
        </p:nvSpPr>
        <p:spPr>
          <a:xfrm>
            <a:off x="751512" y="857250"/>
            <a:ext cx="25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方法一：暴力解法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DA9FF-9D16-884A-93B8-96F13E2C3BE9}"/>
              </a:ext>
            </a:extLst>
          </p:cNvPr>
          <p:cNvSpPr txBox="1"/>
          <p:nvPr/>
        </p:nvSpPr>
        <p:spPr>
          <a:xfrm>
            <a:off x="1151376" y="1633031"/>
            <a:ext cx="1082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因此，每个位置的存水量由它「左边所有柱形的最大高度」和「右边所有柱形的最大高度」决定。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此外，这个高度要大于等于当前位置的高度。</a:t>
            </a:r>
          </a:p>
        </p:txBody>
      </p:sp>
    </p:spTree>
    <p:extLst>
      <p:ext uri="{BB962C8B-B14F-4D97-AF65-F5344CB8AC3E}">
        <p14:creationId xmlns:p14="http://schemas.microsoft.com/office/powerpoint/2010/main" val="189349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DB6D0A-F6D5-7240-A5F2-E7C0B8A0440A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方法三：双指针（指针对撞）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11E8B-1655-C34C-8DA0-0AF10BE5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74" y="2842638"/>
            <a:ext cx="4236854" cy="2497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42AEB6-8B64-9E40-AD8B-FB88F774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08" y="2842638"/>
            <a:ext cx="4236854" cy="24978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AFB23ED-14F1-BC47-B001-B337942B5E85}"/>
              </a:ext>
            </a:extLst>
          </p:cNvPr>
          <p:cNvSpPr/>
          <p:nvPr/>
        </p:nvSpPr>
        <p:spPr>
          <a:xfrm>
            <a:off x="596630" y="1594946"/>
            <a:ext cx="4685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情况 </a:t>
            </a:r>
            <a:r>
              <a:rPr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：当左边的最高高度小于右边的最高高度时，</a:t>
            </a:r>
          </a:p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最靠左边位置的存水量可以确定。</a:t>
            </a:r>
            <a:endParaRPr lang="zh-CN" altLang="en-US" sz="1600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CB3DA8-8EEC-1540-ABAB-38AC404B0018}"/>
              </a:ext>
            </a:extLst>
          </p:cNvPr>
          <p:cNvSpPr/>
          <p:nvPr/>
        </p:nvSpPr>
        <p:spPr>
          <a:xfrm>
            <a:off x="6841788" y="1594945"/>
            <a:ext cx="4996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情况 </a:t>
            </a:r>
            <a:r>
              <a:rPr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：当左边的最高高度大于右边的最高高度时，</a:t>
            </a:r>
          </a:p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最靠右边位置的存水量可以确定。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069050-C6CD-904C-B19A-A56813B0C5D9}"/>
              </a:ext>
            </a:extLst>
          </p:cNvPr>
          <p:cNvSpPr/>
          <p:nvPr/>
        </p:nvSpPr>
        <p:spPr>
          <a:xfrm>
            <a:off x="168365" y="5850365"/>
            <a:ext cx="6047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在区间 </a:t>
            </a:r>
            <a:r>
              <a:rPr lang="en-US" altLang="zh-CN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 6]</a:t>
            </a:r>
            <a:r>
              <a:rPr lang="zh-CN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内</a:t>
            </a:r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不管柱形是高是矮，</a:t>
            </a:r>
            <a:r>
              <a:rPr lang="zh-CN" altLang="en-US" sz="1600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由于有下标位置 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的柱子挡在那里，因此下标位置 </a:t>
            </a:r>
            <a:r>
              <a:rPr lang="en-US" altLang="zh-CN" sz="1600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lang="zh-CN" altLang="en-US" sz="1600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的存水量可以确定</a:t>
            </a:r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计算完成以后，绿色下标右移，并更新 </a:t>
            </a:r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curLeftHightest</a:t>
            </a:r>
            <a:r>
              <a:rPr lang="zh-CN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。</a:t>
            </a:r>
            <a:endParaRPr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6513CB-9D73-5D49-AE52-AD89AC3404A6}"/>
              </a:ext>
            </a:extLst>
          </p:cNvPr>
          <p:cNvSpPr/>
          <p:nvPr/>
        </p:nvSpPr>
        <p:spPr>
          <a:xfrm>
            <a:off x="168366" y="2813852"/>
            <a:ext cx="2209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curLeftHightest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CE500A4-9DA3-C143-9EE4-32B11293BC4D}"/>
              </a:ext>
            </a:extLst>
          </p:cNvPr>
          <p:cNvCxnSpPr>
            <a:cxnSpLocks/>
          </p:cNvCxnSpPr>
          <p:nvPr/>
        </p:nvCxnSpPr>
        <p:spPr>
          <a:xfrm>
            <a:off x="1041149" y="3289175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A48CC55-AA09-9946-BCFA-C72F076F01E8}"/>
              </a:ext>
            </a:extLst>
          </p:cNvPr>
          <p:cNvCxnSpPr>
            <a:cxnSpLocks/>
          </p:cNvCxnSpPr>
          <p:nvPr/>
        </p:nvCxnSpPr>
        <p:spPr>
          <a:xfrm>
            <a:off x="4597940" y="2602689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1785285-E9CE-8A4A-B535-8CF70D716EE4}"/>
              </a:ext>
            </a:extLst>
          </p:cNvPr>
          <p:cNvCxnSpPr>
            <a:cxnSpLocks/>
          </p:cNvCxnSpPr>
          <p:nvPr/>
        </p:nvCxnSpPr>
        <p:spPr>
          <a:xfrm flipV="1">
            <a:off x="1516726" y="5340485"/>
            <a:ext cx="0" cy="428016"/>
          </a:xfrm>
          <a:prstGeom prst="straightConnector1">
            <a:avLst/>
          </a:prstGeom>
          <a:ln w="76200">
            <a:solidFill>
              <a:srgbClr val="55A8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9A8F42-60D2-AB40-A0C6-0089B5759305}"/>
              </a:ext>
            </a:extLst>
          </p:cNvPr>
          <p:cNvSpPr/>
          <p:nvPr/>
        </p:nvSpPr>
        <p:spPr>
          <a:xfrm>
            <a:off x="3625897" y="2221928"/>
            <a:ext cx="22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curRightHightest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1A116C-2822-D54E-827F-E4DF30ED2D3C}"/>
              </a:ext>
            </a:extLst>
          </p:cNvPr>
          <p:cNvSpPr/>
          <p:nvPr/>
        </p:nvSpPr>
        <p:spPr>
          <a:xfrm>
            <a:off x="6476469" y="2771644"/>
            <a:ext cx="2209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curLeftHightest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EF672B2-BE10-9445-8EA7-C4F2C293D041}"/>
              </a:ext>
            </a:extLst>
          </p:cNvPr>
          <p:cNvCxnSpPr>
            <a:cxnSpLocks/>
          </p:cNvCxnSpPr>
          <p:nvPr/>
        </p:nvCxnSpPr>
        <p:spPr>
          <a:xfrm>
            <a:off x="7349252" y="3246967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7EBDCC0-6F5E-3040-A87F-98055D322505}"/>
              </a:ext>
            </a:extLst>
          </p:cNvPr>
          <p:cNvCxnSpPr>
            <a:cxnSpLocks/>
          </p:cNvCxnSpPr>
          <p:nvPr/>
        </p:nvCxnSpPr>
        <p:spPr>
          <a:xfrm>
            <a:off x="10906043" y="3669936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0EF003-CA4A-1B42-82A3-AC452B007078}"/>
              </a:ext>
            </a:extLst>
          </p:cNvPr>
          <p:cNvSpPr/>
          <p:nvPr/>
        </p:nvSpPr>
        <p:spPr>
          <a:xfrm>
            <a:off x="10230562" y="3289175"/>
            <a:ext cx="22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curRightHightest</a:t>
            </a:r>
            <a:endParaRPr lang="zh-CN" altLang="en-US" sz="14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C18D3CE-29D6-D34F-BECF-F5F84FA67491}"/>
              </a:ext>
            </a:extLst>
          </p:cNvPr>
          <p:cNvCxnSpPr>
            <a:cxnSpLocks/>
          </p:cNvCxnSpPr>
          <p:nvPr/>
        </p:nvCxnSpPr>
        <p:spPr>
          <a:xfrm flipV="1">
            <a:off x="10405353" y="5340485"/>
            <a:ext cx="0" cy="428016"/>
          </a:xfrm>
          <a:prstGeom prst="straightConnector1">
            <a:avLst/>
          </a:prstGeom>
          <a:ln w="76200">
            <a:solidFill>
              <a:srgbClr val="55A8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4C3253F-ABFA-AF4A-AB62-AE09B201C1DD}"/>
              </a:ext>
            </a:extLst>
          </p:cNvPr>
          <p:cNvSpPr/>
          <p:nvPr/>
        </p:nvSpPr>
        <p:spPr>
          <a:xfrm>
            <a:off x="6104239" y="58436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在区间 </a:t>
            </a:r>
            <a:r>
              <a:rPr lang="en-US" altLang="zh-CN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5]</a:t>
            </a:r>
            <a:r>
              <a:rPr lang="en-US" altLang="zh-CN" sz="1600" dirty="0">
                <a:latin typeface="Menlo" panose="020B0609030804020204" pitchFamily="49" charset="0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latin typeface="Menlo" panose="020B0609030804020204" pitchFamily="49" charset="0"/>
                <a:ea typeface="PingFang SC" panose="020B0400000000000000" pitchFamily="34" charset="-122"/>
              </a:rPr>
              <a:t>内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不管柱形是高是矮，</a:t>
            </a:r>
            <a:r>
              <a:rPr lang="zh-CN" altLang="en-US" sz="16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由于有下标位置 </a:t>
            </a:r>
            <a:r>
              <a:rPr lang="en-US" altLang="zh-CN" sz="16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 </a:t>
            </a:r>
            <a:r>
              <a:rPr lang="zh-CN" altLang="en-US" sz="16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的柱子挡在那里，因此下标位置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  <a:ea typeface="PingFang SC" panose="020B0400000000000000" pitchFamily="34" charset="-122"/>
              </a:rPr>
              <a:t>6 </a:t>
            </a:r>
            <a:r>
              <a:rPr lang="zh-CN" altLang="en-US" sz="16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的存水量可以确定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计算完成以后，绿色下标左移，并更新 </a:t>
            </a:r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curRightHightest</a:t>
            </a:r>
            <a:r>
              <a:rPr lang="zh-CN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。</a:t>
            </a:r>
            <a:endParaRPr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0574F1E-71C7-0945-9543-C4B26E05C43A}"/>
              </a:ext>
            </a:extLst>
          </p:cNvPr>
          <p:cNvCxnSpPr/>
          <p:nvPr/>
        </p:nvCxnSpPr>
        <p:spPr>
          <a:xfrm>
            <a:off x="6104239" y="1041916"/>
            <a:ext cx="0" cy="5639446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877426-326E-C94A-8831-A20E6238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747966"/>
            <a:ext cx="10083800" cy="23241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FC7B53-DAFA-2A4F-855B-C4D094E571A2}"/>
              </a:ext>
            </a:extLst>
          </p:cNvPr>
          <p:cNvSpPr/>
          <p:nvPr/>
        </p:nvSpPr>
        <p:spPr>
          <a:xfrm>
            <a:off x="1251914" y="4469185"/>
            <a:ext cx="10734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下标为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的位置的存水量可以确定，因为不论下标为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的位置的高度如何，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由于有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curLeftHightest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在，下标为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的位置的高度不会高过 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curLeftHightest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  <a:p>
            <a:endParaRPr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如果下标为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的位置的高度等于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，则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位置能存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个单位体积的水；</a:t>
            </a: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如果下标为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的位置的高度等于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，则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位置能存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个单位体积的水。</a:t>
            </a: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因此，下标为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的位置的存水量还不能确定。</a:t>
            </a:r>
            <a:endParaRPr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endParaRPr lang="en-US" altLang="zh-CN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这种「指针对撞」的思路，</a:t>
            </a:r>
            <a:r>
              <a:rPr lang="zh-CN" altLang="en-US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每一次 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zh-CN" altLang="en-US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和 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zh-CN" altLang="en-US" dirty="0">
                <a:solidFill>
                  <a:srgbClr val="FF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指针向中间移动的过程，都能确定一个位置的存水量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  <a:endParaRPr lang="zh-CN" altLang="en-US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BBEA16-FA40-BD44-AB23-F423A90A8F01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方法三：双指针（指针对撞）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7FFDC-D919-5E44-839C-D933EEEA77B0}"/>
              </a:ext>
            </a:extLst>
          </p:cNvPr>
          <p:cNvSpPr/>
          <p:nvPr/>
        </p:nvSpPr>
        <p:spPr>
          <a:xfrm>
            <a:off x="3208128" y="1249020"/>
            <a:ext cx="2209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curLeftHightest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4C6FAEA-7729-F440-9219-90EB49A90F1D}"/>
              </a:ext>
            </a:extLst>
          </p:cNvPr>
          <p:cNvCxnSpPr>
            <a:cxnSpLocks/>
          </p:cNvCxnSpPr>
          <p:nvPr/>
        </p:nvCxnSpPr>
        <p:spPr>
          <a:xfrm>
            <a:off x="4080911" y="1724343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4B1B5D8-C5E0-C04C-AAD2-5E047B098CC6}"/>
              </a:ext>
            </a:extLst>
          </p:cNvPr>
          <p:cNvCxnSpPr>
            <a:cxnSpLocks/>
          </p:cNvCxnSpPr>
          <p:nvPr/>
        </p:nvCxnSpPr>
        <p:spPr>
          <a:xfrm>
            <a:off x="7347915" y="1220281"/>
            <a:ext cx="0" cy="47989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7A34CF3-C9A3-0447-A8E5-3F7760568F7B}"/>
              </a:ext>
            </a:extLst>
          </p:cNvPr>
          <p:cNvSpPr/>
          <p:nvPr/>
        </p:nvSpPr>
        <p:spPr>
          <a:xfrm>
            <a:off x="6375872" y="839520"/>
            <a:ext cx="22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curRightHightest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7400C1-0700-EB45-A05C-9024BC011052}"/>
              </a:ext>
            </a:extLst>
          </p:cNvPr>
          <p:cNvCxnSpPr>
            <a:cxnSpLocks/>
          </p:cNvCxnSpPr>
          <p:nvPr/>
        </p:nvCxnSpPr>
        <p:spPr>
          <a:xfrm flipV="1">
            <a:off x="4869526" y="3968885"/>
            <a:ext cx="0" cy="428016"/>
          </a:xfrm>
          <a:prstGeom prst="straightConnector1">
            <a:avLst/>
          </a:prstGeom>
          <a:ln w="76200">
            <a:solidFill>
              <a:srgbClr val="55A8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61745FA-60F5-D641-A7F9-DE4F98764D95}"/>
              </a:ext>
            </a:extLst>
          </p:cNvPr>
          <p:cNvSpPr/>
          <p:nvPr/>
        </p:nvSpPr>
        <p:spPr>
          <a:xfrm>
            <a:off x="4453639" y="1618452"/>
            <a:ext cx="780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FF52FC4-12B8-8C49-B089-9571D2F36F19}"/>
              </a:ext>
            </a:extLst>
          </p:cNvPr>
          <p:cNvCxnSpPr>
            <a:cxnSpLocks/>
          </p:cNvCxnSpPr>
          <p:nvPr/>
        </p:nvCxnSpPr>
        <p:spPr>
          <a:xfrm>
            <a:off x="4844086" y="1907578"/>
            <a:ext cx="0" cy="39077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4E58D2F-1944-6940-8982-36513F82203D}"/>
              </a:ext>
            </a:extLst>
          </p:cNvPr>
          <p:cNvSpPr/>
          <p:nvPr/>
        </p:nvSpPr>
        <p:spPr>
          <a:xfrm>
            <a:off x="6042352" y="1907578"/>
            <a:ext cx="918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endParaRPr lang="zh-CN" altLang="en-US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DE86623-7E7C-AC4E-8FBA-543F26CD374F}"/>
              </a:ext>
            </a:extLst>
          </p:cNvPr>
          <p:cNvCxnSpPr>
            <a:cxnSpLocks/>
          </p:cNvCxnSpPr>
          <p:nvPr/>
        </p:nvCxnSpPr>
        <p:spPr>
          <a:xfrm>
            <a:off x="6446924" y="2298356"/>
            <a:ext cx="0" cy="390778"/>
          </a:xfrm>
          <a:prstGeom prst="straightConnector1">
            <a:avLst/>
          </a:prstGeom>
          <a:ln w="762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DDA9FF-9D16-884A-93B8-96F13E2C3BE9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B68D1C-EFB7-8444-89A7-219C16D504A4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96A46F-80AA-8340-9BAD-CB6A935EB6CD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ED4FB9-2784-094C-AA8A-C6FC7815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FC68FF-1779-BD4C-A711-60DD66A3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65B19B-3792-1942-A9B9-C264856ABF75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D0B1A5-D690-7640-B1FA-3ED176369E0C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0512C0-1F86-A742-967A-E996AF091F1F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268539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9DA448-9764-284C-9B84-F0BC6550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09650B-8DBF-4C45-9DCA-FF71EEDB9EF3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D14802-C433-2943-9A86-02A97940270E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5BAE8-454D-6947-BC4F-19D07E40817B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34190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F49EEB-7BB9-7E40-BDE1-DF19C2FA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DF848C-77AF-BE4C-8262-C2450D38249C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ADC265-D9B3-4449-AB40-843505E59E3D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接雨水”题解配图（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F61FE0-697A-4445-9773-C3CD8CDA95ED}"/>
              </a:ext>
            </a:extLst>
          </p:cNvPr>
          <p:cNvSpPr txBox="1"/>
          <p:nvPr/>
        </p:nvSpPr>
        <p:spPr>
          <a:xfrm>
            <a:off x="751511" y="857250"/>
            <a:ext cx="32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方法四：栈</a:t>
            </a:r>
          </a:p>
        </p:txBody>
      </p:sp>
    </p:spTree>
    <p:extLst>
      <p:ext uri="{BB962C8B-B14F-4D97-AF65-F5344CB8AC3E}">
        <p14:creationId xmlns:p14="http://schemas.microsoft.com/office/powerpoint/2010/main" val="289344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1883</TotalTime>
  <Words>1228</Words>
  <Application>Microsoft Macintosh PowerPoint</Application>
  <PresentationFormat>宽屏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PingFang SC</vt:lpstr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39</cp:revision>
  <dcterms:created xsi:type="dcterms:W3CDTF">2019-06-28T08:05:15Z</dcterms:created>
  <dcterms:modified xsi:type="dcterms:W3CDTF">2020-04-04T03:22:53Z</dcterms:modified>
</cp:coreProperties>
</file>