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2" r:id="rId2"/>
    <p:sldId id="257" r:id="rId3"/>
    <p:sldId id="266" r:id="rId4"/>
    <p:sldId id="259" r:id="rId5"/>
    <p:sldId id="267" r:id="rId6"/>
    <p:sldId id="260" r:id="rId7"/>
    <p:sldId id="268" r:id="rId8"/>
    <p:sldId id="261" r:id="rId9"/>
    <p:sldId id="269" r:id="rId10"/>
    <p:sldId id="263" r:id="rId11"/>
    <p:sldId id="264" r:id="rId12"/>
    <p:sldId id="265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69764"/>
  </p:normalViewPr>
  <p:slideViewPr>
    <p:cSldViewPr snapToGrid="0" snapToObjects="1">
      <p:cViewPr varScale="1">
        <p:scale>
          <a:sx n="107" d="100"/>
          <a:sy n="107" d="100"/>
        </p:scale>
        <p:origin x="15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D05D2-81BF-E34D-89C8-A93890F9EAED}" type="datetimeFigureOut">
              <a:rPr kumimoji="1" lang="zh-CN" altLang="en-US" smtClean="0"/>
              <a:t>18/6/15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44077-786E-694E-B752-460534712A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2502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44077-786E-694E-B752-460534712A64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2321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44077-786E-694E-B752-460534712A64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9472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44077-786E-694E-B752-460534712A64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9334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44077-786E-694E-B752-460534712A64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3588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44077-786E-694E-B752-460534712A64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5149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44077-786E-694E-B752-460534712A64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0315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44077-786E-694E-B752-460534712A64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9696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44077-786E-694E-B752-460534712A6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1344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44077-786E-694E-B752-460534712A64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4435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44077-786E-694E-B752-460534712A64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5281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44077-786E-694E-B752-460534712A64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523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44077-786E-694E-B752-460534712A64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789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44077-786E-694E-B752-460534712A64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7907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8249-D21F-984B-B610-39EB52983405}" type="datetimeFigureOut">
              <a:rPr kumimoji="1" lang="zh-CN" altLang="en-US" smtClean="0"/>
              <a:t>18/6/15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98F1-9343-0440-9E23-9A2254DF2D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547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8249-D21F-984B-B610-39EB52983405}" type="datetimeFigureOut">
              <a:rPr kumimoji="1" lang="zh-CN" altLang="en-US" smtClean="0"/>
              <a:t>18/6/15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98F1-9343-0440-9E23-9A2254DF2D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299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8249-D21F-984B-B610-39EB52983405}" type="datetimeFigureOut">
              <a:rPr kumimoji="1" lang="zh-CN" altLang="en-US" smtClean="0"/>
              <a:t>18/6/15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98F1-9343-0440-9E23-9A2254DF2D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1609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21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8249-D21F-984B-B610-39EB52983405}" type="datetimeFigureOut">
              <a:rPr kumimoji="1" lang="zh-CN" altLang="en-US" smtClean="0"/>
              <a:t>18/6/15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98F1-9343-0440-9E23-9A2254DF2D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765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8249-D21F-984B-B610-39EB52983405}" type="datetimeFigureOut">
              <a:rPr kumimoji="1" lang="zh-CN" altLang="en-US" smtClean="0"/>
              <a:t>18/6/15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98F1-9343-0440-9E23-9A2254DF2D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072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8249-D21F-984B-B610-39EB52983405}" type="datetimeFigureOut">
              <a:rPr kumimoji="1" lang="zh-CN" altLang="en-US" smtClean="0"/>
              <a:t>18/6/15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98F1-9343-0440-9E23-9A2254DF2D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902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8249-D21F-984B-B610-39EB52983405}" type="datetimeFigureOut">
              <a:rPr kumimoji="1" lang="zh-CN" altLang="en-US" smtClean="0"/>
              <a:t>18/6/15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98F1-9343-0440-9E23-9A2254DF2D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8249-D21F-984B-B610-39EB52983405}" type="datetimeFigureOut">
              <a:rPr kumimoji="1" lang="zh-CN" altLang="en-US" smtClean="0"/>
              <a:t>18/6/15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98F1-9343-0440-9E23-9A2254DF2D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500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8249-D21F-984B-B610-39EB52983405}" type="datetimeFigureOut">
              <a:rPr kumimoji="1" lang="zh-CN" altLang="en-US" smtClean="0"/>
              <a:t>18/6/15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98F1-9343-0440-9E23-9A2254DF2D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96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8249-D21F-984B-B610-39EB52983405}" type="datetimeFigureOut">
              <a:rPr kumimoji="1" lang="zh-CN" altLang="en-US" smtClean="0"/>
              <a:t>18/6/15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98F1-9343-0440-9E23-9A2254DF2D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08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8249-D21F-984B-B610-39EB52983405}" type="datetimeFigureOut">
              <a:rPr kumimoji="1" lang="zh-CN" altLang="en-US" smtClean="0"/>
              <a:t>18/6/15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98F1-9343-0440-9E23-9A2254DF2D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00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18249-D21F-984B-B610-39EB52983405}" type="datetimeFigureOut">
              <a:rPr kumimoji="1" lang="zh-CN" altLang="en-US" smtClean="0"/>
              <a:t>18/6/15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398F1-9343-0440-9E23-9A2254DF2D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746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/>
          <p:cNvCxnSpPr/>
          <p:nvPr/>
        </p:nvCxnSpPr>
        <p:spPr>
          <a:xfrm>
            <a:off x="287088" y="686932"/>
            <a:ext cx="2527364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 flipH="1">
            <a:off x="212236" y="170184"/>
            <a:ext cx="281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树状数组</a:t>
            </a:r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简介</a:t>
            </a:r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（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</a:t>
            </a:r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）</a:t>
            </a:r>
            <a:endParaRPr kumimoji="1" lang="zh-CN" altLang="en-US" sz="2400" dirty="0">
              <a:latin typeface="Times New Roman" charset="0"/>
              <a:ea typeface="黑体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91" y="1240229"/>
            <a:ext cx="11503369" cy="507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5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94712"/>
              </p:ext>
            </p:extLst>
          </p:nvPr>
        </p:nvGraphicFramePr>
        <p:xfrm>
          <a:off x="819398" y="1056906"/>
          <a:ext cx="10794671" cy="5355768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27229"/>
                <a:gridCol w="6951752"/>
                <a:gridCol w="2315690"/>
              </a:tblGrid>
              <a:tr h="9737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数组</a:t>
                      </a:r>
                      <a:r>
                        <a:rPr lang="en-US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 C </a:t>
                      </a:r>
                      <a:endParaRPr lang="en-US" sz="2000" kern="100" baseline="0" dirty="0" smtClean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baseline="0" dirty="0" smtClean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的</a:t>
                      </a:r>
                      <a:r>
                        <a:rPr lang="zh-CN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索引</a:t>
                      </a:r>
                      <a:r>
                        <a:rPr lang="en-US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 </a:t>
                      </a:r>
                      <a:r>
                        <a:rPr lang="en-US" sz="2000" kern="100" baseline="0" dirty="0" err="1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i</a:t>
                      </a:r>
                      <a:endParaRPr lang="zh-CN" sz="2000" kern="100" baseline="0" dirty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数组</a:t>
                      </a:r>
                      <a:r>
                        <a:rPr lang="en-US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 C </a:t>
                      </a:r>
                      <a:r>
                        <a:rPr lang="zh-CN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的和定义</a:t>
                      </a:r>
                      <a:r>
                        <a:rPr lang="zh-CN" sz="2000" kern="100" baseline="0" dirty="0" smtClean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由数组</a:t>
                      </a:r>
                      <a:r>
                        <a:rPr lang="en-US" sz="2000" kern="100" baseline="0" dirty="0" smtClean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 </a:t>
                      </a:r>
                      <a:r>
                        <a:rPr lang="en-US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A </a:t>
                      </a:r>
                      <a:r>
                        <a:rPr lang="zh-CN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的哪些元素而来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baseline="0" dirty="0" smtClean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数组</a:t>
                      </a:r>
                      <a:r>
                        <a:rPr lang="en-US" sz="2000" kern="100" baseline="0" dirty="0" smtClean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 </a:t>
                      </a:r>
                      <a:r>
                        <a:rPr lang="en-US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C </a:t>
                      </a:r>
                      <a:r>
                        <a:rPr lang="zh-CN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中的</a:t>
                      </a:r>
                      <a:r>
                        <a:rPr lang="zh-CN" sz="2000" kern="100" baseline="0" dirty="0" smtClean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元素</a:t>
                      </a:r>
                      <a:endParaRPr lang="en-US" altLang="zh-CN" sz="2000" kern="100" baseline="0" dirty="0" smtClean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baseline="0" dirty="0" smtClean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来自</a:t>
                      </a:r>
                      <a:r>
                        <a:rPr lang="zh-CN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数组</a:t>
                      </a:r>
                      <a:r>
                        <a:rPr lang="en-US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 A </a:t>
                      </a:r>
                      <a:r>
                        <a:rPr lang="zh-CN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的</a:t>
                      </a:r>
                      <a:r>
                        <a:rPr lang="zh-CN" sz="2000" kern="100" baseline="0" dirty="0" smtClean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个数</a:t>
                      </a:r>
                      <a:endParaRPr lang="zh-CN" sz="2000" kern="100" baseline="0" dirty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</a:tr>
              <a:tr h="4868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1</a:t>
                      </a:r>
                      <a:endParaRPr lang="zh-CN" sz="2000" kern="100" baseline="0" dirty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C[1] = A[1]</a:t>
                      </a:r>
                      <a:endParaRPr lang="zh-CN" sz="2000" kern="100" baseline="0" dirty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1</a:t>
                      </a:r>
                      <a:endParaRPr lang="zh-CN" sz="2000" kern="100" baseline="0" dirty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</a:tr>
              <a:tr h="4868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2</a:t>
                      </a:r>
                      <a:endParaRPr lang="zh-CN" sz="2000" kern="100" baseline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C[2] = A[1] + A[2]</a:t>
                      </a:r>
                      <a:endParaRPr lang="zh-CN" sz="2000" kern="100" baseline="0" dirty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2</a:t>
                      </a:r>
                      <a:endParaRPr lang="zh-CN" sz="2000" kern="100" baseline="0" dirty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</a:tr>
              <a:tr h="4868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3</a:t>
                      </a:r>
                      <a:endParaRPr lang="zh-CN" sz="2000" kern="100" baseline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C[3] = A[3]</a:t>
                      </a:r>
                      <a:endParaRPr lang="zh-CN" sz="2000" kern="100" baseline="0" dirty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1</a:t>
                      </a:r>
                      <a:endParaRPr lang="zh-CN" sz="2000" kern="100" baseline="0" dirty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</a:tr>
              <a:tr h="4868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4</a:t>
                      </a:r>
                      <a:endParaRPr lang="zh-CN" sz="2000" kern="100" baseline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C[4] = A[1] + A[2] + A[3] + A[4]</a:t>
                      </a:r>
                      <a:endParaRPr lang="zh-CN" sz="2000" kern="100" baseline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4</a:t>
                      </a:r>
                      <a:endParaRPr lang="zh-CN" sz="2000" kern="100" baseline="0" dirty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</a:tr>
              <a:tr h="4868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5</a:t>
                      </a:r>
                      <a:endParaRPr lang="zh-CN" sz="2000" kern="100" baseline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C[5] = A[5]</a:t>
                      </a:r>
                      <a:endParaRPr lang="zh-CN" sz="2000" kern="100" baseline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1</a:t>
                      </a:r>
                      <a:endParaRPr lang="zh-CN" sz="2000" kern="100" baseline="0" dirty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</a:tr>
              <a:tr h="4868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6</a:t>
                      </a:r>
                      <a:endParaRPr lang="zh-CN" sz="2000" kern="100" baseline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C[6] = A[5] + A[6]</a:t>
                      </a:r>
                      <a:endParaRPr lang="zh-CN" sz="2000" kern="100" baseline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2</a:t>
                      </a:r>
                      <a:endParaRPr lang="zh-CN" sz="2000" kern="100" baseline="0" dirty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</a:tr>
              <a:tr h="4868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7</a:t>
                      </a:r>
                      <a:endParaRPr lang="zh-CN" sz="2000" kern="100" baseline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C[7] = A[7]</a:t>
                      </a:r>
                      <a:endParaRPr lang="zh-CN" sz="2000" kern="100" baseline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1</a:t>
                      </a:r>
                      <a:endParaRPr lang="zh-CN" sz="2000" kern="100" baseline="0" dirty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</a:tr>
              <a:tr h="9737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8</a:t>
                      </a:r>
                      <a:endParaRPr lang="zh-CN" sz="2000" kern="100" baseline="0" dirty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C[8] = A[1] + A[2] + A[3] + A[4] + A[5] + A[6] + A[7] + A[8]</a:t>
                      </a:r>
                      <a:endParaRPr lang="zh-CN" sz="2000" kern="100" baseline="0" dirty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8</a:t>
                      </a:r>
                      <a:endParaRPr lang="zh-CN" sz="2000" kern="100" baseline="0" dirty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cxnSp>
        <p:nvCxnSpPr>
          <p:cNvPr id="8" name="直线连接符 7"/>
          <p:cNvCxnSpPr/>
          <p:nvPr/>
        </p:nvCxnSpPr>
        <p:spPr>
          <a:xfrm>
            <a:off x="287088" y="686932"/>
            <a:ext cx="2527364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 flipH="1">
            <a:off x="212236" y="170184"/>
            <a:ext cx="281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树状数组</a:t>
            </a:r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简介</a:t>
            </a:r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（</a:t>
            </a:r>
            <a:r>
              <a:rPr kumimoji="1" lang="en-US" altLang="zh-CN" sz="2400" dirty="0" smtClean="0">
                <a:latin typeface="Times New Roman" charset="0"/>
                <a:ea typeface="黑体" charset="-122"/>
              </a:rPr>
              <a:t>10</a:t>
            </a:r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）</a:t>
            </a:r>
            <a:endParaRPr kumimoji="1" lang="zh-CN" altLang="en-US" sz="2400" dirty="0">
              <a:latin typeface="Times New Roman" charset="0"/>
              <a:ea typeface="黑体" charset="-122"/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287088" y="686932"/>
            <a:ext cx="2634242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29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21194"/>
              </p:ext>
            </p:extLst>
          </p:nvPr>
        </p:nvGraphicFramePr>
        <p:xfrm>
          <a:off x="665019" y="1128154"/>
          <a:ext cx="11115303" cy="5153896"/>
        </p:xfrm>
        <a:graphic>
          <a:graphicData uri="http://schemas.openxmlformats.org/drawingml/2006/table">
            <a:tbl>
              <a:tblPr firstRow="1" firstCol="1" bandRow="1"/>
              <a:tblGrid>
                <a:gridCol w="1072859"/>
                <a:gridCol w="2183809"/>
                <a:gridCol w="433799"/>
                <a:gridCol w="730053"/>
                <a:gridCol w="6694783"/>
              </a:tblGrid>
              <a:tr h="6957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索引</a:t>
                      </a:r>
                      <a:r>
                        <a:rPr lang="en-US" sz="2000" b="1" kern="100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 </a:t>
                      </a:r>
                      <a:r>
                        <a:rPr lang="en-US" sz="2000" b="1" kern="100" dirty="0" err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i</a:t>
                      </a:r>
                      <a:endParaRPr lang="zh-CN" sz="20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i</a:t>
                      </a:r>
                      <a:r>
                        <a:rPr lang="en-US" sz="2000" b="1" kern="100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 </a:t>
                      </a:r>
                      <a:r>
                        <a:rPr lang="zh-CN" sz="2000" b="1" kern="100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的二进制表示</a:t>
                      </a:r>
                      <a:endParaRPr lang="zh-CN" sz="20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k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2^k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数组</a:t>
                      </a:r>
                      <a:r>
                        <a:rPr lang="en-US" sz="2000" b="1" kern="10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 C </a:t>
                      </a:r>
                      <a:r>
                        <a:rPr lang="zh-CN" sz="2000" b="1" kern="10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的定义由数组</a:t>
                      </a:r>
                      <a:r>
                        <a:rPr lang="en-US" sz="2000" b="1" kern="10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 A </a:t>
                      </a:r>
                      <a:r>
                        <a:rPr lang="zh-CN" sz="2000" b="1" kern="10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的哪些元素而来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5377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1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0000 0001</a:t>
                      </a:r>
                      <a:endParaRPr lang="zh-CN" sz="20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0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1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C[1] = A[1]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5377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2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0000 0010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1</a:t>
                      </a:r>
                      <a:endParaRPr lang="zh-CN" sz="20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2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C[2] = A[1] + A[2]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7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3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0000 0011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0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1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C[3] = A[3]</a:t>
                      </a:r>
                      <a:endParaRPr lang="zh-CN" sz="20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5377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4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0000 0100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2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4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C[4] = A[1] + A[2] + A[3] + A[4]</a:t>
                      </a:r>
                      <a:endParaRPr lang="zh-CN" sz="20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7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5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0000 0101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0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1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C[5] = A[5]</a:t>
                      </a:r>
                      <a:endParaRPr lang="zh-CN" sz="20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6935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6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0000 0110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1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2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C[6] = A[5] + A[6]</a:t>
                      </a:r>
                      <a:endParaRPr lang="zh-CN" sz="20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7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7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0000 0111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0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1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C[7] = A[7]</a:t>
                      </a:r>
                      <a:endParaRPr lang="zh-CN" sz="20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5377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8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0000 1000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3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8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C[8] = A[1] + A[2] + A[3] + A[4] + A[5] + A[6] + A[7] + A[8]</a:t>
                      </a:r>
                      <a:endParaRPr lang="zh-CN" sz="20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7" name="直线连接符 6"/>
          <p:cNvCxnSpPr/>
          <p:nvPr/>
        </p:nvCxnSpPr>
        <p:spPr>
          <a:xfrm>
            <a:off x="287088" y="686932"/>
            <a:ext cx="2527364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 flipH="1">
            <a:off x="212236" y="170184"/>
            <a:ext cx="281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树状数组</a:t>
            </a:r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简介</a:t>
            </a:r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（</a:t>
            </a:r>
            <a:r>
              <a:rPr kumimoji="1" lang="en-US" altLang="zh-CN" sz="2400" dirty="0" smtClean="0">
                <a:latin typeface="Times New Roman" charset="0"/>
                <a:ea typeface="黑体" charset="-122"/>
              </a:rPr>
              <a:t>11</a:t>
            </a:r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）</a:t>
            </a:r>
            <a:endParaRPr kumimoji="1" lang="zh-CN" altLang="en-US" sz="2400" dirty="0">
              <a:latin typeface="Times New Roman" charset="0"/>
              <a:ea typeface="黑体" charset="-122"/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287088" y="686932"/>
            <a:ext cx="2634242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32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36" y="1468367"/>
            <a:ext cx="10457543" cy="460359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938132" y="2728080"/>
            <a:ext cx="25142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latin typeface="Times New Roman" charset="0"/>
                <a:ea typeface="楷体" charset="-122"/>
              </a:rPr>
              <a:t>红色结点右下角的蓝色圆形结点表示的是索引 </a:t>
            </a:r>
            <a:r>
              <a:rPr kumimoji="1" lang="en-US" altLang="zh-CN" dirty="0" err="1" smtClean="0">
                <a:latin typeface="Times New Roman" charset="0"/>
                <a:ea typeface="楷体" charset="-122"/>
              </a:rPr>
              <a:t>i</a:t>
            </a:r>
            <a:r>
              <a:rPr kumimoji="1" lang="en-US" altLang="zh-CN" dirty="0" smtClean="0">
                <a:latin typeface="Times New Roman" charset="0"/>
                <a:ea typeface="楷体" charset="-122"/>
              </a:rPr>
              <a:t> </a:t>
            </a:r>
            <a:r>
              <a:rPr kumimoji="1" lang="zh-CN" altLang="en-US" dirty="0" smtClean="0">
                <a:latin typeface="Times New Roman" charset="0"/>
                <a:ea typeface="楷体" charset="-122"/>
              </a:rPr>
              <a:t>的 </a:t>
            </a:r>
            <a:r>
              <a:rPr kumimoji="1" lang="en-US" altLang="zh-CN" dirty="0" err="1" smtClean="0">
                <a:latin typeface="Times New Roman" charset="0"/>
                <a:ea typeface="楷体" charset="-122"/>
              </a:rPr>
              <a:t>lowbit</a:t>
            </a:r>
            <a:r>
              <a:rPr kumimoji="1" lang="en-US" altLang="zh-CN" dirty="0" smtClean="0">
                <a:latin typeface="Times New Roman" charset="0"/>
                <a:ea typeface="楷体" charset="-122"/>
              </a:rPr>
              <a:t> </a:t>
            </a:r>
            <a:r>
              <a:rPr kumimoji="1" lang="zh-CN" altLang="en-US" dirty="0" smtClean="0">
                <a:latin typeface="Times New Roman" charset="0"/>
                <a:ea typeface="楷体" charset="-122"/>
              </a:rPr>
              <a:t>值，即 </a:t>
            </a:r>
            <a:r>
              <a:rPr kumimoji="1" lang="en-US" altLang="zh-CN" dirty="0" smtClean="0">
                <a:latin typeface="Times New Roman" charset="0"/>
                <a:ea typeface="楷体" charset="-122"/>
              </a:rPr>
              <a:t>2</a:t>
            </a:r>
            <a:r>
              <a:rPr kumimoji="1" lang="en-US" altLang="zh-CN" i="1" baseline="30000" dirty="0" smtClean="0">
                <a:latin typeface="Times New Roman" charset="0"/>
                <a:ea typeface="楷体" charset="-122"/>
              </a:rPr>
              <a:t>k</a:t>
            </a:r>
            <a:r>
              <a:rPr kumimoji="1" lang="zh-CN" altLang="en-US" dirty="0" smtClean="0">
                <a:latin typeface="Times New Roman" charset="0"/>
                <a:ea typeface="楷体" charset="-122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8217020" y="5995230"/>
            <a:ext cx="3442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latin typeface="Times New Roman" charset="0"/>
                <a:ea typeface="楷体" charset="-122"/>
              </a:rPr>
              <a:t>灰色结点表示原始数组 </a:t>
            </a:r>
            <a:r>
              <a:rPr kumimoji="1" lang="en-US" altLang="zh-CN" dirty="0" smtClean="0">
                <a:latin typeface="Times New Roman" charset="0"/>
                <a:ea typeface="楷体" charset="-122"/>
              </a:rPr>
              <a:t>A </a:t>
            </a:r>
            <a:r>
              <a:rPr kumimoji="1" lang="zh-CN" altLang="en-US" dirty="0" smtClean="0">
                <a:latin typeface="Times New Roman" charset="0"/>
                <a:ea typeface="楷体" charset="-122"/>
              </a:rPr>
              <a:t>的元素</a:t>
            </a:r>
          </a:p>
        </p:txBody>
      </p:sp>
      <p:sp>
        <p:nvSpPr>
          <p:cNvPr id="7" name="矩形 6"/>
          <p:cNvSpPr/>
          <p:nvPr/>
        </p:nvSpPr>
        <p:spPr>
          <a:xfrm>
            <a:off x="7560914" y="1175764"/>
            <a:ext cx="39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latin typeface="Times New Roman" charset="0"/>
                <a:ea typeface="楷体" charset="-122"/>
              </a:rPr>
              <a:t>红色结点表示预处理数组 </a:t>
            </a:r>
            <a:r>
              <a:rPr kumimoji="1" lang="en-US" altLang="zh-CN" dirty="0" smtClean="0">
                <a:latin typeface="Times New Roman" charset="0"/>
                <a:ea typeface="楷体" charset="-122"/>
              </a:rPr>
              <a:t>C </a:t>
            </a:r>
            <a:r>
              <a:rPr kumimoji="1" lang="zh-CN" altLang="en-US" dirty="0" smtClean="0">
                <a:latin typeface="Times New Roman" charset="0"/>
                <a:ea typeface="楷体" charset="-122"/>
              </a:rPr>
              <a:t>的元素。</a:t>
            </a:r>
          </a:p>
        </p:txBody>
      </p:sp>
      <p:sp>
        <p:nvSpPr>
          <p:cNvPr id="8" name="矩形 7"/>
          <p:cNvSpPr/>
          <p:nvPr/>
        </p:nvSpPr>
        <p:spPr>
          <a:xfrm>
            <a:off x="287088" y="2223056"/>
            <a:ext cx="5904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latin typeface="Times New Roman" charset="0"/>
                <a:ea typeface="楷体" charset="-122"/>
              </a:rPr>
              <a:t>红色结点左边的 </a:t>
            </a:r>
            <a:r>
              <a:rPr kumimoji="1" lang="en-US" altLang="zh-CN" dirty="0" smtClean="0">
                <a:latin typeface="Times New Roman" charset="0"/>
                <a:ea typeface="楷体" charset="-122"/>
              </a:rPr>
              <a:t>4 </a:t>
            </a:r>
            <a:r>
              <a:rPr kumimoji="1" lang="zh-CN" altLang="en-US" dirty="0" smtClean="0">
                <a:latin typeface="Times New Roman" charset="0"/>
                <a:ea typeface="楷体" charset="-122"/>
              </a:rPr>
              <a:t>位数是它所对应的索引 </a:t>
            </a:r>
            <a:r>
              <a:rPr kumimoji="1" lang="en-US" altLang="zh-CN" dirty="0" err="1" smtClean="0">
                <a:latin typeface="Times New Roman" charset="0"/>
                <a:ea typeface="楷体" charset="-122"/>
              </a:rPr>
              <a:t>i</a:t>
            </a:r>
            <a:r>
              <a:rPr kumimoji="1" lang="en-US" altLang="zh-CN" dirty="0" smtClean="0">
                <a:latin typeface="Times New Roman" charset="0"/>
                <a:ea typeface="楷体" charset="-122"/>
              </a:rPr>
              <a:t> </a:t>
            </a:r>
            <a:r>
              <a:rPr kumimoji="1" lang="zh-CN" altLang="en-US" dirty="0" smtClean="0">
                <a:latin typeface="Times New Roman" charset="0"/>
                <a:ea typeface="楷体" charset="-122"/>
              </a:rPr>
              <a:t>的二进制表示</a:t>
            </a:r>
          </a:p>
        </p:txBody>
      </p:sp>
      <p:cxnSp>
        <p:nvCxnSpPr>
          <p:cNvPr id="9" name="直线连接符 8"/>
          <p:cNvCxnSpPr/>
          <p:nvPr/>
        </p:nvCxnSpPr>
        <p:spPr>
          <a:xfrm>
            <a:off x="287088" y="686932"/>
            <a:ext cx="2527364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 flipH="1">
            <a:off x="212236" y="170184"/>
            <a:ext cx="281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树状数组</a:t>
            </a:r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简介</a:t>
            </a:r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（</a:t>
            </a:r>
            <a:r>
              <a:rPr kumimoji="1" lang="en-US" altLang="zh-CN" sz="2400" dirty="0" smtClean="0">
                <a:latin typeface="Times New Roman" charset="0"/>
                <a:ea typeface="黑体" charset="-122"/>
              </a:rPr>
              <a:t>12</a:t>
            </a:r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）</a:t>
            </a:r>
            <a:endParaRPr kumimoji="1" lang="zh-CN" altLang="en-US" sz="2400" dirty="0">
              <a:latin typeface="Times New Roman" charset="0"/>
              <a:ea typeface="黑体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287088" y="686932"/>
            <a:ext cx="2634242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13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87088" y="964271"/>
            <a:ext cx="11564486" cy="14773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kumimoji="1" lang="zh-CN" altLang="en-US" b="1" dirty="0" smtClean="0">
                <a:solidFill>
                  <a:srgbClr val="FF0000"/>
                </a:solidFill>
                <a:latin typeface="Times New Roman" charset="0"/>
                <a:ea typeface="楷体" charset="-122"/>
              </a:rPr>
              <a:t>理解树状数组的本质：整数的二进制分解。</a:t>
            </a:r>
            <a:endParaRPr kumimoji="1" lang="en-US" altLang="zh-CN" b="1" dirty="0" smtClean="0">
              <a:solidFill>
                <a:srgbClr val="FF0000"/>
              </a:solidFill>
              <a:latin typeface="Times New Roman" charset="0"/>
              <a:ea typeface="楷体" charset="-122"/>
            </a:endParaRPr>
          </a:p>
          <a:p>
            <a:r>
              <a:rPr kumimoji="1" lang="zh-CN" altLang="en-US" dirty="0" smtClean="0">
                <a:latin typeface="Times New Roman" charset="0"/>
                <a:ea typeface="楷体" charset="-122"/>
              </a:rPr>
              <a:t>例如：</a:t>
            </a:r>
            <a:endParaRPr kumimoji="1" lang="en-US" altLang="zh-CN" dirty="0" smtClean="0">
              <a:latin typeface="Times New Roman" charset="0"/>
              <a:ea typeface="楷体" charset="-122"/>
            </a:endParaRPr>
          </a:p>
          <a:p>
            <a:r>
              <a:rPr kumimoji="1" lang="zh-CN" altLang="en-US" dirty="0" smtClean="0">
                <a:latin typeface="Times New Roman" charset="0"/>
                <a:ea typeface="楷体" charset="-122"/>
              </a:rPr>
              <a:t>十进制 </a:t>
            </a:r>
            <a:r>
              <a:rPr kumimoji="1" lang="en-US" altLang="zh-CN" dirty="0" smtClean="0">
                <a:latin typeface="Times New Roman" charset="0"/>
                <a:ea typeface="楷体" charset="-122"/>
              </a:rPr>
              <a:t>6</a:t>
            </a:r>
            <a:r>
              <a:rPr kumimoji="1" lang="zh-CN" altLang="en-US" dirty="0" smtClean="0">
                <a:latin typeface="Times New Roman" charset="0"/>
                <a:ea typeface="楷体" charset="-122"/>
              </a:rPr>
              <a:t> ，它对应的二进制为：</a:t>
            </a:r>
            <a:r>
              <a:rPr kumimoji="1" lang="en-US" altLang="zh-CN" dirty="0" smtClean="0">
                <a:latin typeface="Times New Roman" charset="0"/>
                <a:ea typeface="楷体" charset="-122"/>
              </a:rPr>
              <a:t>0000</a:t>
            </a:r>
            <a:r>
              <a:rPr kumimoji="1" lang="zh-CN" altLang="en-US" dirty="0" smtClean="0">
                <a:latin typeface="Times New Roman" charset="0"/>
                <a:ea typeface="楷体" charset="-122"/>
              </a:rPr>
              <a:t> </a:t>
            </a:r>
            <a:r>
              <a:rPr kumimoji="1" lang="en-US" altLang="zh-CN" dirty="0" smtClean="0">
                <a:latin typeface="Times New Roman" charset="0"/>
                <a:ea typeface="楷体" charset="-122"/>
              </a:rPr>
              <a:t>0110</a:t>
            </a:r>
            <a:r>
              <a:rPr kumimoji="1" lang="zh-CN" altLang="en-US" dirty="0" smtClean="0">
                <a:latin typeface="Times New Roman" charset="0"/>
                <a:ea typeface="楷体" charset="-122"/>
              </a:rPr>
              <a:t>，它有 </a:t>
            </a:r>
            <a:r>
              <a:rPr kumimoji="1" lang="en-US" altLang="zh-CN" dirty="0" smtClean="0">
                <a:latin typeface="Times New Roman" charset="0"/>
                <a:ea typeface="楷体" charset="-122"/>
              </a:rPr>
              <a:t>2</a:t>
            </a:r>
            <a:r>
              <a:rPr kumimoji="1" lang="zh-CN" altLang="en-US" dirty="0" smtClean="0">
                <a:latin typeface="Times New Roman" charset="0"/>
                <a:ea typeface="楷体" charset="-122"/>
              </a:rPr>
              <a:t> 个 数位上是“</a:t>
            </a:r>
            <a:r>
              <a:rPr kumimoji="1" lang="en-US" altLang="zh-CN" dirty="0" smtClean="0">
                <a:latin typeface="Times New Roman" charset="0"/>
                <a:ea typeface="楷体" charset="-122"/>
              </a:rPr>
              <a:t>1</a:t>
            </a:r>
            <a:r>
              <a:rPr kumimoji="1" lang="zh-CN" altLang="en-US" dirty="0" smtClean="0">
                <a:latin typeface="Times New Roman" charset="0"/>
                <a:ea typeface="楷体" charset="-122"/>
              </a:rPr>
              <a:t>” 因此，可以表示两个数的加法：</a:t>
            </a:r>
            <a:endParaRPr kumimoji="1" lang="en-US" altLang="zh-CN" dirty="0" smtClean="0">
              <a:latin typeface="Times New Roman" charset="0"/>
              <a:ea typeface="楷体" charset="-122"/>
            </a:endParaRPr>
          </a:p>
          <a:p>
            <a:r>
              <a:rPr kumimoji="1" lang="zh-CN" altLang="en-US" dirty="0" smtClean="0">
                <a:latin typeface="Times New Roman" charset="0"/>
                <a:ea typeface="楷体" charset="-122"/>
              </a:rPr>
              <a:t> </a:t>
            </a:r>
            <a:r>
              <a:rPr kumimoji="1" lang="en-US" altLang="zh-CN" dirty="0">
                <a:latin typeface="Times New Roman" charset="0"/>
                <a:ea typeface="楷体" charset="-122"/>
              </a:rPr>
              <a:t>0000</a:t>
            </a:r>
            <a:r>
              <a:rPr kumimoji="1" lang="zh-CN" altLang="en-US" dirty="0">
                <a:latin typeface="Times New Roman" charset="0"/>
                <a:ea typeface="楷体" charset="-122"/>
              </a:rPr>
              <a:t> </a:t>
            </a:r>
            <a:r>
              <a:rPr kumimoji="1" lang="en-US" altLang="zh-CN" dirty="0" smtClean="0">
                <a:latin typeface="Times New Roman" charset="0"/>
                <a:ea typeface="楷体" charset="-122"/>
              </a:rPr>
              <a:t>0110</a:t>
            </a:r>
            <a:r>
              <a:rPr kumimoji="1" lang="zh-CN" altLang="en-US" dirty="0" smtClean="0">
                <a:latin typeface="Times New Roman" charset="0"/>
                <a:ea typeface="楷体" charset="-122"/>
              </a:rPr>
              <a:t> </a:t>
            </a:r>
            <a:r>
              <a:rPr kumimoji="1" lang="en-US" altLang="zh-CN" dirty="0" smtClean="0">
                <a:latin typeface="Times New Roman" charset="0"/>
                <a:ea typeface="楷体" charset="-122"/>
              </a:rPr>
              <a:t>=</a:t>
            </a:r>
            <a:r>
              <a:rPr kumimoji="1" lang="zh-CN" altLang="en-US" dirty="0" smtClean="0">
                <a:latin typeface="Times New Roman" charset="0"/>
                <a:ea typeface="楷体" charset="-122"/>
              </a:rPr>
              <a:t> </a:t>
            </a:r>
            <a:r>
              <a:rPr kumimoji="1" lang="en-US" altLang="zh-CN" dirty="0">
                <a:latin typeface="Times New Roman" charset="0"/>
                <a:ea typeface="楷体" charset="-122"/>
              </a:rPr>
              <a:t>0000</a:t>
            </a:r>
            <a:r>
              <a:rPr kumimoji="1" lang="zh-CN" altLang="en-US" dirty="0">
                <a:latin typeface="Times New Roman" charset="0"/>
                <a:ea typeface="楷体" charset="-122"/>
              </a:rPr>
              <a:t> </a:t>
            </a:r>
            <a:r>
              <a:rPr kumimoji="1" lang="en-US" altLang="zh-CN" dirty="0" smtClean="0">
                <a:latin typeface="Times New Roman" charset="0"/>
                <a:ea typeface="楷体" charset="-122"/>
              </a:rPr>
              <a:t>0010</a:t>
            </a:r>
            <a:r>
              <a:rPr kumimoji="1" lang="zh-CN" altLang="en-US" dirty="0" smtClean="0">
                <a:latin typeface="Times New Roman" charset="0"/>
                <a:ea typeface="楷体" charset="-122"/>
              </a:rPr>
              <a:t> </a:t>
            </a:r>
            <a:r>
              <a:rPr kumimoji="1" lang="en-US" altLang="zh-CN" dirty="0" smtClean="0">
                <a:latin typeface="Times New Roman" charset="0"/>
                <a:ea typeface="楷体" charset="-122"/>
              </a:rPr>
              <a:t>+</a:t>
            </a:r>
            <a:r>
              <a:rPr kumimoji="1" lang="zh-CN" altLang="en-US" dirty="0" smtClean="0">
                <a:latin typeface="Times New Roman" charset="0"/>
                <a:ea typeface="楷体" charset="-122"/>
              </a:rPr>
              <a:t> </a:t>
            </a:r>
            <a:r>
              <a:rPr kumimoji="1" lang="en-US" altLang="zh-CN" dirty="0">
                <a:latin typeface="Times New Roman" charset="0"/>
                <a:ea typeface="楷体" charset="-122"/>
              </a:rPr>
              <a:t>0000</a:t>
            </a:r>
            <a:r>
              <a:rPr kumimoji="1" lang="zh-CN" altLang="en-US" dirty="0">
                <a:latin typeface="Times New Roman" charset="0"/>
                <a:ea typeface="楷体" charset="-122"/>
              </a:rPr>
              <a:t> </a:t>
            </a:r>
            <a:r>
              <a:rPr kumimoji="1" lang="en-US" altLang="zh-CN" dirty="0" smtClean="0">
                <a:latin typeface="Times New Roman" charset="0"/>
                <a:ea typeface="楷体" charset="-122"/>
              </a:rPr>
              <a:t>0100</a:t>
            </a:r>
            <a:r>
              <a:rPr kumimoji="1" lang="zh-CN" altLang="en-US" dirty="0" smtClean="0">
                <a:latin typeface="Times New Roman" charset="0"/>
                <a:ea typeface="楷体" charset="-122"/>
              </a:rPr>
              <a:t>，对应成十进制的加法，即 </a:t>
            </a:r>
            <a:r>
              <a:rPr kumimoji="1" lang="en-US" altLang="zh-CN" dirty="0" smtClean="0">
                <a:latin typeface="Times New Roman" charset="0"/>
                <a:ea typeface="楷体" charset="-122"/>
              </a:rPr>
              <a:t>6</a:t>
            </a:r>
            <a:r>
              <a:rPr kumimoji="1" lang="zh-CN" altLang="en-US" dirty="0" smtClean="0">
                <a:latin typeface="Times New Roman" charset="0"/>
                <a:ea typeface="楷体" charset="-122"/>
              </a:rPr>
              <a:t> </a:t>
            </a:r>
            <a:r>
              <a:rPr kumimoji="1" lang="en-US" altLang="zh-CN" dirty="0" smtClean="0">
                <a:latin typeface="Times New Roman" charset="0"/>
                <a:ea typeface="楷体" charset="-122"/>
              </a:rPr>
              <a:t>=</a:t>
            </a:r>
            <a:r>
              <a:rPr kumimoji="1" lang="zh-CN" altLang="en-US" dirty="0" smtClean="0">
                <a:latin typeface="Times New Roman" charset="0"/>
                <a:ea typeface="楷体" charset="-122"/>
              </a:rPr>
              <a:t> </a:t>
            </a:r>
            <a:r>
              <a:rPr kumimoji="1" lang="en-US" altLang="zh-CN" dirty="0" smtClean="0">
                <a:latin typeface="Times New Roman" charset="0"/>
                <a:ea typeface="楷体" charset="-122"/>
              </a:rPr>
              <a:t>2</a:t>
            </a:r>
            <a:r>
              <a:rPr kumimoji="1" lang="zh-CN" altLang="en-US" dirty="0" smtClean="0">
                <a:latin typeface="Times New Roman" charset="0"/>
                <a:ea typeface="楷体" charset="-122"/>
              </a:rPr>
              <a:t> </a:t>
            </a:r>
            <a:r>
              <a:rPr kumimoji="1" lang="en-US" altLang="zh-CN" dirty="0" smtClean="0">
                <a:latin typeface="Times New Roman" charset="0"/>
                <a:ea typeface="楷体" charset="-122"/>
              </a:rPr>
              <a:t>+</a:t>
            </a:r>
            <a:r>
              <a:rPr kumimoji="1" lang="zh-CN" altLang="en-US" dirty="0" smtClean="0">
                <a:latin typeface="Times New Roman" charset="0"/>
                <a:ea typeface="楷体" charset="-122"/>
              </a:rPr>
              <a:t> </a:t>
            </a:r>
            <a:r>
              <a:rPr kumimoji="1" lang="en-US" altLang="zh-CN" dirty="0" smtClean="0">
                <a:latin typeface="Times New Roman" charset="0"/>
                <a:ea typeface="楷体" charset="-122"/>
              </a:rPr>
              <a:t>4</a:t>
            </a:r>
            <a:r>
              <a:rPr kumimoji="1" lang="zh-CN" altLang="en-US" dirty="0" smtClean="0">
                <a:latin typeface="Times New Roman" charset="0"/>
                <a:ea typeface="楷体" charset="-122"/>
              </a:rPr>
              <a:t>。对应到前缀和这件事情上，就是：</a:t>
            </a:r>
            <a:endParaRPr kumimoji="1" lang="en-US" altLang="zh-CN" dirty="0" smtClean="0">
              <a:latin typeface="Times New Roman" charset="0"/>
              <a:ea typeface="楷体" charset="-122"/>
            </a:endParaRPr>
          </a:p>
          <a:p>
            <a:r>
              <a:rPr kumimoji="1" lang="en-US" altLang="zh-CN" dirty="0" smtClean="0">
                <a:latin typeface="Times New Roman" charset="0"/>
                <a:ea typeface="楷体" charset="-122"/>
              </a:rPr>
              <a:t>sum6</a:t>
            </a:r>
            <a:r>
              <a:rPr kumimoji="1" lang="zh-CN" altLang="en-US" dirty="0" smtClean="0">
                <a:latin typeface="Times New Roman" charset="0"/>
                <a:ea typeface="楷体" charset="-122"/>
              </a:rPr>
              <a:t> </a:t>
            </a:r>
            <a:r>
              <a:rPr kumimoji="1" lang="en-US" altLang="zh-CN" dirty="0" smtClean="0">
                <a:latin typeface="Times New Roman" charset="0"/>
                <a:ea typeface="楷体" charset="-122"/>
              </a:rPr>
              <a:t>=</a:t>
            </a:r>
            <a:r>
              <a:rPr kumimoji="1" lang="zh-CN" altLang="en-US" dirty="0" smtClean="0">
                <a:latin typeface="Times New Roman" charset="0"/>
                <a:ea typeface="楷体" charset="-122"/>
              </a:rPr>
              <a:t> </a:t>
            </a:r>
            <a:r>
              <a:rPr kumimoji="1" lang="en-US" altLang="zh-CN" dirty="0" err="1" smtClean="0">
                <a:latin typeface="Times New Roman" charset="0"/>
                <a:ea typeface="楷体" charset="-122"/>
              </a:rPr>
              <a:t>nums</a:t>
            </a:r>
            <a:r>
              <a:rPr kumimoji="1" lang="en-US" altLang="zh-CN" dirty="0" smtClean="0">
                <a:latin typeface="Times New Roman" charset="0"/>
                <a:ea typeface="楷体" charset="-122"/>
              </a:rPr>
              <a:t>[5]</a:t>
            </a:r>
            <a:r>
              <a:rPr kumimoji="1" lang="zh-CN" altLang="en-US" dirty="0" smtClean="0">
                <a:latin typeface="Times New Roman" charset="0"/>
                <a:ea typeface="楷体" charset="-122"/>
              </a:rPr>
              <a:t> </a:t>
            </a:r>
            <a:r>
              <a:rPr kumimoji="1" lang="en-US" altLang="zh-CN" dirty="0" smtClean="0">
                <a:latin typeface="Times New Roman" charset="0"/>
                <a:ea typeface="楷体" charset="-122"/>
              </a:rPr>
              <a:t>+</a:t>
            </a:r>
            <a:r>
              <a:rPr kumimoji="1" lang="zh-CN" altLang="en-US" dirty="0" smtClean="0">
                <a:latin typeface="Times New Roman" charset="0"/>
                <a:ea typeface="楷体" charset="-122"/>
              </a:rPr>
              <a:t> </a:t>
            </a:r>
            <a:r>
              <a:rPr kumimoji="1" lang="en-US" altLang="zh-CN" dirty="0" err="1" smtClean="0">
                <a:latin typeface="Times New Roman" charset="0"/>
                <a:ea typeface="楷体" charset="-122"/>
              </a:rPr>
              <a:t>nums</a:t>
            </a:r>
            <a:r>
              <a:rPr kumimoji="1" lang="en-US" altLang="zh-CN" dirty="0" smtClean="0">
                <a:latin typeface="Times New Roman" charset="0"/>
                <a:ea typeface="楷体" charset="-122"/>
              </a:rPr>
              <a:t>[6]</a:t>
            </a:r>
            <a:r>
              <a:rPr kumimoji="1" lang="zh-CN" altLang="en-US" dirty="0" smtClean="0">
                <a:latin typeface="Times New Roman" charset="0"/>
                <a:ea typeface="楷体" charset="-122"/>
              </a:rPr>
              <a:t> </a:t>
            </a:r>
            <a:r>
              <a:rPr kumimoji="1" lang="en-US" altLang="zh-CN" dirty="0" smtClean="0">
                <a:latin typeface="Times New Roman" charset="0"/>
                <a:ea typeface="楷体" charset="-122"/>
              </a:rPr>
              <a:t>+</a:t>
            </a:r>
            <a:r>
              <a:rPr kumimoji="1" lang="zh-CN" altLang="en-US" dirty="0" smtClean="0">
                <a:latin typeface="Times New Roman" charset="0"/>
                <a:ea typeface="楷体" charset="-122"/>
              </a:rPr>
              <a:t> </a:t>
            </a:r>
            <a:r>
              <a:rPr kumimoji="1" lang="en-US" altLang="zh-CN" dirty="0" smtClean="0">
                <a:latin typeface="Times New Roman" charset="0"/>
                <a:ea typeface="楷体" charset="-122"/>
              </a:rPr>
              <a:t>sum4</a:t>
            </a:r>
            <a:r>
              <a:rPr kumimoji="1" lang="zh-CN" altLang="en-US" dirty="0" smtClean="0">
                <a:latin typeface="Times New Roman" charset="0"/>
                <a:ea typeface="楷体" charset="-122"/>
              </a:rPr>
              <a:t>。</a:t>
            </a:r>
            <a:endParaRPr kumimoji="1" lang="zh-CN" altLang="en-US" dirty="0" smtClean="0">
              <a:latin typeface="Times New Roman" charset="0"/>
              <a:ea typeface="楷体" charset="-122"/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287088" y="686932"/>
            <a:ext cx="2634242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 flipH="1">
            <a:off x="212236" y="170184"/>
            <a:ext cx="281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树状数组</a:t>
            </a:r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简介</a:t>
            </a:r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（</a:t>
            </a:r>
            <a:r>
              <a:rPr kumimoji="1" lang="en-US" altLang="zh-CN" sz="2400" dirty="0" smtClean="0">
                <a:latin typeface="Times New Roman" charset="0"/>
                <a:ea typeface="黑体" charset="-122"/>
              </a:rPr>
              <a:t>13</a:t>
            </a:r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）</a:t>
            </a:r>
            <a:endParaRPr kumimoji="1" lang="zh-CN" altLang="en-US" sz="2400" dirty="0">
              <a:latin typeface="Times New Roman" charset="0"/>
              <a:ea typeface="黑体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2235" y="2945471"/>
            <a:ext cx="118649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latin typeface="Times New Roman" charset="0"/>
                <a:ea typeface="楷体" charset="-122"/>
              </a:rPr>
              <a:t>树状数组总结：</a:t>
            </a:r>
            <a:endParaRPr kumimoji="1" lang="en-US" altLang="zh-CN" dirty="0" smtClean="0">
              <a:latin typeface="Times New Roman" charset="0"/>
              <a:ea typeface="楷体" charset="-122"/>
            </a:endParaRPr>
          </a:p>
          <a:p>
            <a:r>
              <a:rPr kumimoji="1" lang="en-US" altLang="zh-CN" dirty="0" smtClean="0">
                <a:latin typeface="Times New Roman" charset="0"/>
                <a:ea typeface="楷体" charset="-122"/>
              </a:rPr>
              <a:t>1</a:t>
            </a:r>
            <a:r>
              <a:rPr kumimoji="1" lang="zh-CN" altLang="en-US" dirty="0" smtClean="0">
                <a:latin typeface="Times New Roman" charset="0"/>
                <a:ea typeface="楷体" charset="-122"/>
              </a:rPr>
              <a:t>、内部数组从 </a:t>
            </a:r>
            <a:r>
              <a:rPr kumimoji="1" lang="en-US" altLang="zh-CN" dirty="0" smtClean="0">
                <a:latin typeface="Times New Roman" charset="0"/>
                <a:ea typeface="楷体" charset="-122"/>
              </a:rPr>
              <a:t>1</a:t>
            </a:r>
            <a:r>
              <a:rPr kumimoji="1" lang="zh-CN" altLang="en-US" dirty="0" smtClean="0">
                <a:latin typeface="Times New Roman" charset="0"/>
                <a:ea typeface="楷体" charset="-122"/>
              </a:rPr>
              <a:t> 开始，构造树状数组的 </a:t>
            </a:r>
            <a:r>
              <a:rPr kumimoji="1" lang="en-US" altLang="zh-CN" dirty="0" smtClean="0">
                <a:latin typeface="Times New Roman" charset="0"/>
                <a:ea typeface="楷体" charset="-122"/>
              </a:rPr>
              <a:t>n</a:t>
            </a:r>
            <a:r>
              <a:rPr kumimoji="1" lang="zh-CN" altLang="en-US" dirty="0" smtClean="0">
                <a:latin typeface="Times New Roman" charset="0"/>
                <a:ea typeface="楷体" charset="-122"/>
              </a:rPr>
              <a:t> 是原始数组的长度 </a:t>
            </a:r>
            <a:r>
              <a:rPr kumimoji="1" lang="en-US" altLang="zh-CN" dirty="0" smtClean="0">
                <a:latin typeface="Times New Roman" charset="0"/>
                <a:ea typeface="楷体" charset="-122"/>
              </a:rPr>
              <a:t>+</a:t>
            </a:r>
            <a:r>
              <a:rPr kumimoji="1" lang="zh-CN" altLang="en-US" dirty="0" smtClean="0">
                <a:latin typeface="Times New Roman" charset="0"/>
                <a:ea typeface="楷体" charset="-122"/>
              </a:rPr>
              <a:t> </a:t>
            </a:r>
            <a:r>
              <a:rPr kumimoji="1" lang="en-US" altLang="zh-CN" dirty="0" smtClean="0">
                <a:latin typeface="Times New Roman" charset="0"/>
                <a:ea typeface="楷体" charset="-122"/>
              </a:rPr>
              <a:t>1</a:t>
            </a:r>
            <a:r>
              <a:rPr kumimoji="1" lang="zh-CN" altLang="en-US" dirty="0" smtClean="0">
                <a:latin typeface="Times New Roman" charset="0"/>
                <a:ea typeface="楷体" charset="-122"/>
              </a:rPr>
              <a:t>；</a:t>
            </a:r>
            <a:endParaRPr kumimoji="1" lang="en-US" altLang="zh-CN" dirty="0" smtClean="0">
              <a:latin typeface="Times New Roman" charset="0"/>
              <a:ea typeface="楷体" charset="-122"/>
            </a:endParaRPr>
          </a:p>
          <a:p>
            <a:r>
              <a:rPr kumimoji="1" lang="en-US" altLang="zh-CN" dirty="0" smtClean="0">
                <a:latin typeface="Times New Roman" charset="0"/>
                <a:ea typeface="楷体" charset="-122"/>
              </a:rPr>
              <a:t>2</a:t>
            </a:r>
            <a:r>
              <a:rPr kumimoji="1" lang="zh-CN" altLang="en-US" dirty="0" smtClean="0">
                <a:latin typeface="Times New Roman" charset="0"/>
                <a:ea typeface="楷体" charset="-122"/>
              </a:rPr>
              <a:t>、树状数组只支持两种操作：（</a:t>
            </a:r>
            <a:r>
              <a:rPr kumimoji="1" lang="en-US" altLang="zh-CN" dirty="0" smtClean="0">
                <a:latin typeface="Times New Roman" charset="0"/>
                <a:ea typeface="楷体" charset="-122"/>
              </a:rPr>
              <a:t>1</a:t>
            </a:r>
            <a:r>
              <a:rPr kumimoji="1" lang="zh-CN" altLang="en-US" dirty="0" smtClean="0">
                <a:latin typeface="Times New Roman" charset="0"/>
                <a:ea typeface="楷体" charset="-122"/>
              </a:rPr>
              <a:t>）更新（传入的参数是一个变化值）（</a:t>
            </a:r>
            <a:r>
              <a:rPr kumimoji="1" lang="en-US" altLang="zh-CN" dirty="0" smtClean="0">
                <a:latin typeface="Times New Roman" charset="0"/>
                <a:ea typeface="楷体" charset="-122"/>
              </a:rPr>
              <a:t>2</a:t>
            </a:r>
            <a:r>
              <a:rPr kumimoji="1" lang="zh-CN" altLang="en-US" dirty="0" smtClean="0">
                <a:latin typeface="Times New Roman" charset="0"/>
                <a:ea typeface="楷体" charset="-122"/>
              </a:rPr>
              <a:t>）查询前缀和。可以说树状数组是为专门解决这一类问题而生的。</a:t>
            </a:r>
            <a:endParaRPr kumimoji="1" lang="zh-CN" altLang="en-US" dirty="0" smtClean="0">
              <a:latin typeface="Times New Roman" charset="0"/>
              <a:ea typeface="楷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50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>
            <a:off x="287088" y="686932"/>
            <a:ext cx="2527364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 flipH="1">
            <a:off x="212236" y="170184"/>
            <a:ext cx="281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树状数组</a:t>
            </a:r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简介</a:t>
            </a:r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（</a:t>
            </a:r>
            <a:r>
              <a:rPr kumimoji="1" lang="en-US" altLang="zh-CN" sz="2400" dirty="0" smtClean="0">
                <a:latin typeface="Times New Roman" charset="0"/>
                <a:ea typeface="黑体" charset="-122"/>
              </a:rPr>
              <a:t>2</a:t>
            </a:r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）</a:t>
            </a:r>
            <a:endParaRPr kumimoji="1" lang="zh-CN" altLang="en-US" sz="2400" dirty="0">
              <a:latin typeface="Times New Roman" charset="0"/>
              <a:ea typeface="黑体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1842" y="2340966"/>
            <a:ext cx="108828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Times New Roman" charset="0"/>
                <a:ea typeface="楷体" charset="-122"/>
              </a:rPr>
              <a:t>此时 </a:t>
            </a:r>
            <a:r>
              <a:rPr lang="en-US" altLang="zh-CN" sz="2000" dirty="0" smtClean="0">
                <a:latin typeface="Times New Roman" charset="0"/>
                <a:ea typeface="楷体" charset="-122"/>
              </a:rPr>
              <a:t>C1 </a:t>
            </a:r>
            <a:r>
              <a:rPr lang="zh-CN" altLang="en-US" sz="2000" dirty="0" smtClean="0">
                <a:latin typeface="Times New Roman" charset="0"/>
                <a:ea typeface="楷体" charset="-122"/>
              </a:rPr>
              <a:t>的高度是 </a:t>
            </a:r>
            <a:r>
              <a:rPr lang="en-US" altLang="zh-CN" sz="2000" dirty="0" smtClean="0">
                <a:latin typeface="Times New Roman" charset="0"/>
                <a:ea typeface="楷体" charset="-122"/>
              </a:rPr>
              <a:t>1</a:t>
            </a:r>
            <a:r>
              <a:rPr lang="zh-CN" altLang="en-US" sz="2000" dirty="0" smtClean="0">
                <a:latin typeface="Times New Roman" charset="0"/>
                <a:ea typeface="楷体" charset="-122"/>
              </a:rPr>
              <a:t>，因此 </a:t>
            </a:r>
            <a:r>
              <a:rPr lang="en-US" altLang="zh-CN" sz="2000" dirty="0" smtClean="0">
                <a:latin typeface="Times New Roman" charset="0"/>
                <a:ea typeface="楷体" charset="-122"/>
              </a:rPr>
              <a:t>C1 </a:t>
            </a:r>
            <a:r>
              <a:rPr lang="zh-CN" altLang="en-US" sz="2000" dirty="0" smtClean="0">
                <a:latin typeface="Times New Roman" charset="0"/>
                <a:ea typeface="楷体" charset="-122"/>
              </a:rPr>
              <a:t>的梯子宽度只能让 </a:t>
            </a:r>
            <a:r>
              <a:rPr lang="en-US" altLang="zh-CN" sz="2000" dirty="0" smtClean="0">
                <a:latin typeface="Times New Roman" charset="0"/>
                <a:ea typeface="楷体" charset="-122"/>
              </a:rPr>
              <a:t>A2 </a:t>
            </a:r>
            <a:r>
              <a:rPr lang="zh-CN" altLang="en-US" sz="2000" dirty="0" smtClean="0">
                <a:latin typeface="Times New Roman" charset="0"/>
                <a:ea typeface="楷体" charset="-122"/>
              </a:rPr>
              <a:t>够得着。 </a:t>
            </a:r>
            <a:r>
              <a:rPr lang="en-US" altLang="zh-CN" sz="2000" dirty="0" smtClean="0">
                <a:latin typeface="Times New Roman" charset="0"/>
                <a:ea typeface="楷体" charset="-122"/>
              </a:rPr>
              <a:t>C1 </a:t>
            </a:r>
            <a:r>
              <a:rPr lang="zh-CN" altLang="en-US" sz="2000" dirty="0" smtClean="0">
                <a:latin typeface="Times New Roman" charset="0"/>
                <a:ea typeface="楷体" charset="-122"/>
              </a:rPr>
              <a:t>的梯子能够让别人跳上的高度也和梯子的高度相当</a:t>
            </a:r>
            <a:r>
              <a:rPr lang="zh-CN" altLang="en-US" sz="2000" dirty="0" smtClean="0">
                <a:latin typeface="Times New Roman" charset="0"/>
                <a:ea typeface="楷体" charset="-122"/>
              </a:rPr>
              <a:t>。</a:t>
            </a:r>
            <a:endParaRPr lang="en-US" altLang="zh-CN" sz="2000" dirty="0" smtClean="0">
              <a:latin typeface="Times New Roman" charset="0"/>
              <a:ea typeface="楷体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1842" y="925194"/>
            <a:ext cx="107403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charset="0"/>
                <a:ea typeface="楷体" charset="-122"/>
              </a:rPr>
              <a:t>组建树状数组的基本规则：前人栽树，后人乘凉，前人搭梯子，后人跳更高，后人不</a:t>
            </a:r>
            <a:r>
              <a:rPr lang="zh-CN" altLang="en-US" sz="2000" dirty="0" smtClean="0">
                <a:latin typeface="Times New Roman" charset="0"/>
                <a:ea typeface="楷体" charset="-122"/>
              </a:rPr>
              <a:t>忘恩（话粗理不粗，请大家见谅）。</a:t>
            </a:r>
            <a:endParaRPr lang="en-US" altLang="zh-CN" sz="2000" dirty="0">
              <a:latin typeface="Times New Roman" charset="0"/>
              <a:ea typeface="楷体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1842" y="1633080"/>
            <a:ext cx="108828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000" dirty="0">
                <a:latin typeface="Times New Roman" charset="0"/>
                <a:ea typeface="楷体" charset="-122"/>
              </a:rPr>
              <a:t>开始之前，没有梯子，由第 </a:t>
            </a:r>
            <a:r>
              <a:rPr kumimoji="1" lang="en-US" altLang="zh-CN" sz="2000" dirty="0">
                <a:latin typeface="Times New Roman" charset="0"/>
                <a:ea typeface="楷体" charset="-122"/>
              </a:rPr>
              <a:t>1</a:t>
            </a:r>
            <a:r>
              <a:rPr kumimoji="1" lang="zh-CN" altLang="en-US" sz="2000" dirty="0">
                <a:latin typeface="Times New Roman" charset="0"/>
                <a:ea typeface="楷体" charset="-122"/>
              </a:rPr>
              <a:t> 位 </a:t>
            </a:r>
            <a:r>
              <a:rPr kumimoji="1" lang="en-US" altLang="zh-CN" sz="2000" dirty="0">
                <a:latin typeface="Times New Roman" charset="0"/>
                <a:ea typeface="楷体" charset="-122"/>
              </a:rPr>
              <a:t>C1</a:t>
            </a:r>
            <a:r>
              <a:rPr kumimoji="1" lang="zh-CN" altLang="en-US" sz="2000" dirty="0">
                <a:latin typeface="Times New Roman" charset="0"/>
                <a:ea typeface="楷体" charset="-122"/>
              </a:rPr>
              <a:t> 来放置梯子，梯子的规则是：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梯子的宽度和高度相当，梯子能够帮助后人登上的高度也和梯子的高度相当。</a:t>
            </a:r>
            <a:endParaRPr lang="en-US" altLang="zh-CN" sz="2000" dirty="0">
              <a:latin typeface="Times New Roman" charset="0"/>
              <a:ea typeface="楷体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843" y="3141460"/>
            <a:ext cx="72252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charset="0"/>
                <a:ea typeface="楷体" charset="-122"/>
              </a:rPr>
              <a:t>因此爬上这个梯子的人（只有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C2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）可以直接到高度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2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的位置。</a:t>
            </a:r>
            <a:endParaRPr lang="en-US" altLang="zh-CN" sz="2000" dirty="0">
              <a:latin typeface="Times New Roman" charset="0"/>
              <a:ea typeface="楷体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88" y="4017995"/>
            <a:ext cx="11554238" cy="248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0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>
            <a:off x="287088" y="686932"/>
            <a:ext cx="2527364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 flipH="1">
            <a:off x="212236" y="170184"/>
            <a:ext cx="281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树状数组</a:t>
            </a:r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简介</a:t>
            </a:r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（</a:t>
            </a:r>
            <a:r>
              <a:rPr kumimoji="1" lang="en-US" altLang="zh-CN" sz="2400" dirty="0" smtClean="0">
                <a:latin typeface="Times New Roman" charset="0"/>
                <a:ea typeface="黑体" charset="-122"/>
              </a:rPr>
              <a:t>3</a:t>
            </a:r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）</a:t>
            </a:r>
            <a:endParaRPr kumimoji="1" lang="zh-CN" altLang="en-US" sz="2400" dirty="0">
              <a:latin typeface="Times New Roman" charset="0"/>
              <a:ea typeface="黑体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7088" y="1074174"/>
            <a:ext cx="116594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charset="0"/>
                <a:ea typeface="楷体" charset="-122"/>
              </a:rPr>
              <a:t>接下来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C2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 来了，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C2 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顺着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C1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的梯子跳到了高度为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2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的地方，在这里放了个梯子，供后面的人使用。</a:t>
            </a:r>
            <a:endParaRPr lang="en-US" altLang="zh-CN" sz="2000" dirty="0">
              <a:latin typeface="Times New Roman" charset="0"/>
              <a:ea typeface="楷体" charset="-122"/>
            </a:endParaRPr>
          </a:p>
          <a:p>
            <a:r>
              <a:rPr lang="zh-CN" altLang="en-US" sz="2000" dirty="0">
                <a:latin typeface="Times New Roman" charset="0"/>
                <a:ea typeface="楷体" charset="-122"/>
              </a:rPr>
              <a:t>此时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C2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的高度为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2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，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C2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 既然用了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C1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 的梯子，就得“关照”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C1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，因此，它连接了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C1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。</a:t>
            </a:r>
            <a:endParaRPr lang="en-US" altLang="zh-CN" sz="2000" dirty="0">
              <a:latin typeface="Times New Roman" charset="0"/>
              <a:ea typeface="楷体" charset="-122"/>
            </a:endParaRPr>
          </a:p>
          <a:p>
            <a:r>
              <a:rPr lang="zh-CN" altLang="en-US" sz="2000" dirty="0">
                <a:latin typeface="Times New Roman" charset="0"/>
                <a:ea typeface="楷体" charset="-122"/>
              </a:rPr>
              <a:t>然后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C2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 也要放梯子， 它的梯子的宽度只能是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2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，所以，只有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A3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和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A4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能够得着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。</a:t>
            </a:r>
            <a:endParaRPr lang="en-US" altLang="zh-CN" sz="2000" dirty="0">
              <a:latin typeface="Times New Roman" charset="0"/>
              <a:ea typeface="楷体" charset="-122"/>
            </a:endParaRPr>
          </a:p>
          <a:p>
            <a:r>
              <a:rPr lang="zh-CN" altLang="en-US" sz="2000" dirty="0">
                <a:latin typeface="Times New Roman" charset="0"/>
                <a:ea typeface="楷体" charset="-122"/>
              </a:rPr>
              <a:t>梯子能够帮助后来人到达的高度等于它当前的高度，因此爬上它的人能直接到高度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4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37" y="2895022"/>
            <a:ext cx="11908863" cy="374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7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87088" y="1175821"/>
            <a:ext cx="114715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charset="0"/>
                <a:ea typeface="楷体" charset="-122"/>
              </a:rPr>
              <a:t>C3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重复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C1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的动作，放了一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个宽度为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1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能帮助后来人跳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到高度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2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的梯子。</a:t>
            </a:r>
          </a:p>
        </p:txBody>
      </p:sp>
      <p:cxnSp>
        <p:nvCxnSpPr>
          <p:cNvPr id="8" name="直线连接符 7"/>
          <p:cNvCxnSpPr/>
          <p:nvPr/>
        </p:nvCxnSpPr>
        <p:spPr>
          <a:xfrm>
            <a:off x="287088" y="686932"/>
            <a:ext cx="2527364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 flipH="1">
            <a:off x="212236" y="170184"/>
            <a:ext cx="281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树状数组</a:t>
            </a:r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简介</a:t>
            </a:r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（</a:t>
            </a:r>
            <a:r>
              <a:rPr kumimoji="1" lang="en-US" altLang="zh-CN" sz="2400" dirty="0" smtClean="0">
                <a:latin typeface="Times New Roman" charset="0"/>
                <a:ea typeface="黑体" charset="-122"/>
              </a:rPr>
              <a:t>4</a:t>
            </a:r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）</a:t>
            </a:r>
            <a:endParaRPr kumimoji="1" lang="zh-CN" altLang="en-US" sz="2400" dirty="0">
              <a:latin typeface="Times New Roman" charset="0"/>
              <a:ea typeface="黑体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" y="2341088"/>
            <a:ext cx="11808971" cy="4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7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04" y="2302496"/>
            <a:ext cx="9545534" cy="455550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12236" y="995443"/>
            <a:ext cx="85042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charset="0"/>
                <a:ea typeface="楷体" charset="-122"/>
              </a:rPr>
              <a:t>C4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来了，它顺着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C3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的梯子来到了高度为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2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的梯子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。</a:t>
            </a:r>
            <a:endParaRPr lang="en-US" altLang="zh-CN" sz="2000" dirty="0">
              <a:latin typeface="Times New Roman" charset="0"/>
              <a:ea typeface="楷体" charset="-122"/>
            </a:endParaRPr>
          </a:p>
          <a:p>
            <a:r>
              <a:rPr lang="zh-CN" altLang="en-US" sz="2000" dirty="0">
                <a:latin typeface="Times New Roman" charset="0"/>
                <a:ea typeface="楷体" charset="-122"/>
              </a:rPr>
              <a:t>在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高度为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2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的地方发现了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C2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的梯子，于是跳到了高度为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4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的地方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。</a:t>
            </a:r>
            <a:endParaRPr lang="en-US" altLang="zh-CN" sz="2000" dirty="0">
              <a:latin typeface="Times New Roman" charset="0"/>
              <a:ea typeface="楷体" charset="-122"/>
            </a:endParaRPr>
          </a:p>
          <a:p>
            <a:r>
              <a:rPr lang="en-US" altLang="zh-CN" sz="2000" dirty="0">
                <a:latin typeface="Times New Roman" charset="0"/>
                <a:ea typeface="楷体" charset="-122"/>
              </a:rPr>
              <a:t>C4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 使用了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C3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、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C2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 的梯子，所以要“关照”它们，于是连接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C3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 和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C2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。</a:t>
            </a:r>
            <a:endParaRPr lang="en-US" altLang="zh-CN" sz="2000" dirty="0">
              <a:latin typeface="Times New Roman" charset="0"/>
              <a:ea typeface="楷体" charset="-122"/>
            </a:endParaRPr>
          </a:p>
          <a:p>
            <a:r>
              <a:rPr lang="zh-CN" altLang="en-US" sz="2000" dirty="0">
                <a:latin typeface="Times New Roman" charset="0"/>
                <a:ea typeface="楷体" charset="-122"/>
              </a:rPr>
              <a:t>最后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C4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在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高度为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4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的地方放置了高度为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4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能帮助后来人跳到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8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的梯子。</a:t>
            </a:r>
          </a:p>
        </p:txBody>
      </p:sp>
      <p:cxnSp>
        <p:nvCxnSpPr>
          <p:cNvPr id="8" name="直线连接符 7"/>
          <p:cNvCxnSpPr/>
          <p:nvPr/>
        </p:nvCxnSpPr>
        <p:spPr>
          <a:xfrm>
            <a:off x="287088" y="686932"/>
            <a:ext cx="2527364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 flipH="1">
            <a:off x="212236" y="170184"/>
            <a:ext cx="281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树状数组</a:t>
            </a:r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简介</a:t>
            </a:r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（</a:t>
            </a:r>
            <a:r>
              <a:rPr kumimoji="1" lang="en-US" altLang="zh-CN" sz="2400" dirty="0" smtClean="0">
                <a:latin typeface="Times New Roman" charset="0"/>
                <a:ea typeface="黑体" charset="-122"/>
              </a:rPr>
              <a:t>5</a:t>
            </a:r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）</a:t>
            </a:r>
            <a:endParaRPr kumimoji="1" lang="zh-CN" altLang="en-US" sz="2400" dirty="0">
              <a:latin typeface="Times New Roman" charset="0"/>
              <a:ea typeface="黑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715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87088" y="969556"/>
            <a:ext cx="104957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charset="0"/>
                <a:ea typeface="楷体" charset="-122"/>
              </a:rPr>
              <a:t>C5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重复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C1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和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C3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的动作，放了一个高度为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1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能帮助后来人跳到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2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的梯子。</a:t>
            </a:r>
            <a:endParaRPr lang="zh-CN" altLang="en-US" sz="2000" dirty="0">
              <a:latin typeface="Times New Roman" charset="0"/>
              <a:ea typeface="楷体" charset="-122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287088" y="686932"/>
            <a:ext cx="2527364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 flipH="1">
            <a:off x="212236" y="170184"/>
            <a:ext cx="281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树状数组</a:t>
            </a:r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简介</a:t>
            </a:r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（</a:t>
            </a:r>
            <a:r>
              <a:rPr kumimoji="1" lang="en-US" altLang="zh-CN" sz="2400" dirty="0" smtClean="0">
                <a:latin typeface="Times New Roman" charset="0"/>
                <a:ea typeface="黑体" charset="-122"/>
              </a:rPr>
              <a:t>6</a:t>
            </a:r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）</a:t>
            </a:r>
            <a:endParaRPr kumimoji="1" lang="zh-CN" altLang="en-US" sz="2400" dirty="0">
              <a:latin typeface="Times New Roman" charset="0"/>
              <a:ea typeface="黑体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62" y="1528836"/>
            <a:ext cx="11306134" cy="521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9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b="5655"/>
          <a:stretch/>
        </p:blipFill>
        <p:spPr>
          <a:xfrm>
            <a:off x="298963" y="1990495"/>
            <a:ext cx="11255728" cy="475923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2236" y="974832"/>
            <a:ext cx="102927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charset="0"/>
                <a:ea typeface="楷体" charset="-122"/>
              </a:rPr>
              <a:t>C6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重复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C2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的动作，它登上了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C5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的梯子，来到了高度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2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。</a:t>
            </a:r>
            <a:endParaRPr lang="en-US" altLang="zh-CN" sz="2000" dirty="0">
              <a:latin typeface="Times New Roman" charset="0"/>
              <a:ea typeface="楷体" charset="-122"/>
            </a:endParaRPr>
          </a:p>
          <a:p>
            <a:r>
              <a:rPr lang="zh-CN" altLang="en-US" sz="2000" dirty="0">
                <a:latin typeface="Times New Roman" charset="0"/>
                <a:ea typeface="楷体" charset="-122"/>
              </a:rPr>
              <a:t>因为使用了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C5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 的梯子，因此要和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C5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 产生连接。</a:t>
            </a:r>
            <a:endParaRPr lang="en-US" altLang="zh-CN" sz="2000" dirty="0">
              <a:latin typeface="Times New Roman" charset="0"/>
              <a:ea typeface="楷体" charset="-122"/>
            </a:endParaRPr>
          </a:p>
          <a:p>
            <a:r>
              <a:rPr lang="zh-CN" altLang="en-US" sz="2000" dirty="0">
                <a:latin typeface="Times New Roman" charset="0"/>
                <a:ea typeface="楷体" charset="-122"/>
              </a:rPr>
              <a:t>与此同时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C5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 放置了宽度为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2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，能帮助后来人跳到高度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4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的梯子。</a:t>
            </a:r>
            <a:endParaRPr lang="zh-CN" altLang="en-US" sz="2000" dirty="0">
              <a:latin typeface="Times New Roman" charset="0"/>
              <a:ea typeface="楷体" charset="-122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287088" y="686932"/>
            <a:ext cx="2527364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 flipH="1">
            <a:off x="212236" y="170184"/>
            <a:ext cx="281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树状数组</a:t>
            </a:r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简介</a:t>
            </a:r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（</a:t>
            </a:r>
            <a:r>
              <a:rPr kumimoji="1" lang="en-US" altLang="zh-CN" sz="2400" dirty="0" smtClean="0">
                <a:latin typeface="Times New Roman" charset="0"/>
                <a:ea typeface="黑体" charset="-122"/>
              </a:rPr>
              <a:t>7</a:t>
            </a:r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）</a:t>
            </a:r>
            <a:endParaRPr kumimoji="1" lang="zh-CN" altLang="en-US" sz="2400" dirty="0">
              <a:latin typeface="Times New Roman" charset="0"/>
              <a:ea typeface="黑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431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87088" y="937882"/>
            <a:ext cx="10261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charset="0"/>
                <a:ea typeface="楷体" charset="-122"/>
              </a:rPr>
              <a:t>C7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重复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C1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、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C3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和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C5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动作</a:t>
            </a:r>
            <a:r>
              <a:rPr lang="zh-CN" altLang="en-US" sz="2000" dirty="0" smtClean="0">
                <a:latin typeface="Times New Roman" charset="0"/>
                <a:ea typeface="楷体" charset="-122"/>
              </a:rPr>
              <a:t>，放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了一个高度为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1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能帮助后来人跳到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2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的梯子。</a:t>
            </a:r>
          </a:p>
        </p:txBody>
      </p:sp>
      <p:cxnSp>
        <p:nvCxnSpPr>
          <p:cNvPr id="9" name="直线连接符 8"/>
          <p:cNvCxnSpPr/>
          <p:nvPr/>
        </p:nvCxnSpPr>
        <p:spPr>
          <a:xfrm>
            <a:off x="287088" y="686932"/>
            <a:ext cx="2527364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 flipH="1">
            <a:off x="212236" y="170184"/>
            <a:ext cx="281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树状数组</a:t>
            </a:r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简介</a:t>
            </a:r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（</a:t>
            </a:r>
            <a:r>
              <a:rPr kumimoji="1" lang="en-US" altLang="zh-CN" sz="2400" dirty="0" smtClean="0">
                <a:latin typeface="Times New Roman" charset="0"/>
                <a:ea typeface="黑体" charset="-122"/>
              </a:rPr>
              <a:t>8</a:t>
            </a:r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）</a:t>
            </a:r>
            <a:endParaRPr kumimoji="1" lang="zh-CN" altLang="en-US" sz="2400" dirty="0">
              <a:latin typeface="Times New Roman" charset="0"/>
              <a:ea typeface="黑体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35" y="1821913"/>
            <a:ext cx="11335410" cy="503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7088" y="990222"/>
            <a:ext cx="103650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charset="0"/>
                <a:ea typeface="楷体" charset="-122"/>
              </a:rPr>
              <a:t>C8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登上了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C7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放的梯子，来到了高度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2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，</a:t>
            </a:r>
            <a:endParaRPr lang="en-US" altLang="zh-CN" sz="2000" dirty="0">
              <a:latin typeface="Times New Roman" charset="0"/>
              <a:ea typeface="楷体" charset="-122"/>
            </a:endParaRPr>
          </a:p>
          <a:p>
            <a:r>
              <a:rPr lang="zh-CN" altLang="en-US" sz="2000" dirty="0">
                <a:latin typeface="Times New Roman" charset="0"/>
                <a:ea typeface="楷体" charset="-122"/>
              </a:rPr>
              <a:t>然后登上了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C6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的梯子，来到了高度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4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，</a:t>
            </a:r>
            <a:endParaRPr lang="en-US" altLang="zh-CN" sz="2000" dirty="0">
              <a:latin typeface="Times New Roman" charset="0"/>
              <a:ea typeface="楷体" charset="-122"/>
            </a:endParaRPr>
          </a:p>
          <a:p>
            <a:r>
              <a:rPr lang="zh-CN" altLang="en-US" sz="2000" dirty="0">
                <a:latin typeface="Times New Roman" charset="0"/>
                <a:ea typeface="楷体" charset="-122"/>
              </a:rPr>
              <a:t>然后登上了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C4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的梯子，来到了高度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8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，</a:t>
            </a:r>
            <a:endParaRPr lang="en-US" altLang="zh-CN" sz="2000" dirty="0">
              <a:latin typeface="Times New Roman" charset="0"/>
              <a:ea typeface="楷体" charset="-122"/>
            </a:endParaRPr>
          </a:p>
          <a:p>
            <a:r>
              <a:rPr lang="en-US" altLang="zh-CN" sz="2000" dirty="0">
                <a:latin typeface="Times New Roman" charset="0"/>
                <a:ea typeface="楷体" charset="-122"/>
              </a:rPr>
              <a:t>C8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 使用了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C7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、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C6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、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C4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 的梯子，因此就要“关照”它们，</a:t>
            </a:r>
            <a:endParaRPr lang="en-US" altLang="zh-CN" sz="2000" dirty="0">
              <a:latin typeface="Times New Roman" charset="0"/>
              <a:ea typeface="楷体" charset="-122"/>
            </a:endParaRPr>
          </a:p>
          <a:p>
            <a:r>
              <a:rPr lang="en-US" altLang="zh-CN" sz="2000" dirty="0">
                <a:latin typeface="Times New Roman" charset="0"/>
                <a:ea typeface="楷体" charset="-122"/>
              </a:rPr>
              <a:t>C8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 与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C7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、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C6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、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C4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 产生连接。</a:t>
            </a:r>
            <a:endParaRPr lang="en-US" altLang="zh-CN" sz="2000" dirty="0">
              <a:latin typeface="Times New Roman" charset="0"/>
              <a:ea typeface="楷体" charset="-122"/>
            </a:endParaRPr>
          </a:p>
          <a:p>
            <a:r>
              <a:rPr lang="zh-CN" altLang="en-US" sz="2000" dirty="0">
                <a:latin typeface="Times New Roman" charset="0"/>
                <a:ea typeface="楷体" charset="-122"/>
              </a:rPr>
              <a:t>最后，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C8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 放置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了宽度为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8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能够帮助后来人跳到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16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的梯子。</a:t>
            </a:r>
          </a:p>
        </p:txBody>
      </p:sp>
      <p:cxnSp>
        <p:nvCxnSpPr>
          <p:cNvPr id="9" name="直线连接符 8"/>
          <p:cNvCxnSpPr/>
          <p:nvPr/>
        </p:nvCxnSpPr>
        <p:spPr>
          <a:xfrm>
            <a:off x="287088" y="686932"/>
            <a:ext cx="2527364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 flipH="1">
            <a:off x="212236" y="170184"/>
            <a:ext cx="281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树状数组</a:t>
            </a:r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简介</a:t>
            </a:r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（</a:t>
            </a:r>
            <a:r>
              <a:rPr kumimoji="1" lang="en-US" altLang="zh-CN" sz="2400" dirty="0" smtClean="0">
                <a:latin typeface="Times New Roman" charset="0"/>
                <a:ea typeface="黑体" charset="-122"/>
              </a:rPr>
              <a:t>9</a:t>
            </a:r>
            <a:r>
              <a:rPr kumimoji="1" lang="zh-CN" altLang="en-US" sz="2400" dirty="0" smtClean="0">
                <a:latin typeface="Times New Roman" charset="0"/>
                <a:ea typeface="黑体" charset="-122"/>
              </a:rPr>
              <a:t>）</a:t>
            </a:r>
            <a:endParaRPr kumimoji="1" lang="zh-CN" altLang="en-US" sz="2400" dirty="0">
              <a:latin typeface="Times New Roman" charset="0"/>
              <a:ea typeface="黑体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57386"/>
            <a:ext cx="12192000" cy="3710609"/>
          </a:xfrm>
          <a:prstGeom prst="rect">
            <a:avLst/>
          </a:prstGeom>
        </p:spPr>
      </p:pic>
      <p:cxnSp>
        <p:nvCxnSpPr>
          <p:cNvPr id="11" name="直线连接符 10"/>
          <p:cNvCxnSpPr/>
          <p:nvPr/>
        </p:nvCxnSpPr>
        <p:spPr>
          <a:xfrm>
            <a:off x="287088" y="686932"/>
            <a:ext cx="2634242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62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4515</TotalTime>
  <Words>1105</Words>
  <Application>Microsoft Macintosh PowerPoint</Application>
  <PresentationFormat>宽屏</PresentationFormat>
  <Paragraphs>136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DengXian</vt:lpstr>
      <vt:lpstr>DengXian Light</vt:lpstr>
      <vt:lpstr>KaiTi</vt:lpstr>
      <vt:lpstr>Times New Roman</vt:lpstr>
      <vt:lpstr>黑体</vt:lpstr>
      <vt:lpstr>楷体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李威</dc:creator>
  <cp:lastModifiedBy>李威</cp:lastModifiedBy>
  <cp:revision>13</cp:revision>
  <dcterms:created xsi:type="dcterms:W3CDTF">2018-06-05T16:50:56Z</dcterms:created>
  <dcterms:modified xsi:type="dcterms:W3CDTF">2018-06-15T12:47:48Z</dcterms:modified>
</cp:coreProperties>
</file>