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 Slab Light"/>
      <p:regular r:id="rId21"/>
      <p:bold r:id="rId22"/>
    </p:embeddedFont>
    <p:embeddedFont>
      <p:font typeface="Roboto Th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SlabLight-bold.fntdata"/><Relationship Id="rId21" Type="http://schemas.openxmlformats.org/officeDocument/2006/relationships/font" Target="fonts/RobotoSlabLight-regular.fntdata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4d3376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54d3376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54d3376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54d3376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54d3376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54d3376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54d3376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54d3376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54d3376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54d337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eabc1a4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eabc1a4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54d3376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54d3376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eabc1a41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eabc1a41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bff8188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bff8188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54d3376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54d3376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d145a7c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d145a7c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54d3376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54d3376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i.org/10.1093/inthealth/ihaa038" TargetMode="External"/><Relationship Id="rId4" Type="http://schemas.openxmlformats.org/officeDocument/2006/relationships/hyperlink" Target="https://www.detroitnews.com/story/news/local/detroit-city/2024/04/10/officials-measles-confirmed-in-detroit-child-4/73277598007/" TargetMode="External"/><Relationship Id="rId9" Type="http://schemas.openxmlformats.org/officeDocument/2006/relationships/hyperlink" Target="https://www.cdc.gov/mmwr/volumes/73/wr/mm7314a1.htm" TargetMode="External"/><Relationship Id="rId5" Type="http://schemas.openxmlformats.org/officeDocument/2006/relationships/hyperlink" Target="https://www.who.int/news/item/16-11-2023-global-measles-threat-continues-to-grow-as-another-year-passes-with-millions-of-children-unvaccinated" TargetMode="External"/><Relationship Id="rId6" Type="http://schemas.openxmlformats.org/officeDocument/2006/relationships/hyperlink" Target="https://www.npr.org/sections/goatsandsoda/2024/02/08/1229540182/its-no-surprise-theres-a-global-measles-outbreak-but-the-numbers-are-staggering" TargetMode="External"/><Relationship Id="rId7" Type="http://schemas.openxmlformats.org/officeDocument/2006/relationships/hyperlink" Target="https://www.nytimes.com/2024/03/22/well/live/measles-cases-united-states.html" TargetMode="External"/><Relationship Id="rId8" Type="http://schemas.openxmlformats.org/officeDocument/2006/relationships/hyperlink" Target="https://academic.oup.com/jid/article/189/Supplement_1/S177/82215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ho.int/news/item/16-11-2023-global-measles-threat-continues-to-grow-as-another-year-passes-with-millions-of-children-unvaccinated" TargetMode="External"/><Relationship Id="rId4" Type="http://schemas.openxmlformats.org/officeDocument/2006/relationships/hyperlink" Target="https://www.who.int/news/item/16-11-2023-global-measles-threat-continues-to-grow-as-another-year-passes-with-millions-of-children-unvaccinated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pr.org/sections/goatsandsoda/2024/02/08/1229540182/its-no-surprise-theres-a-global-measles-outbreak-but-the-numbers-are-staggering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hyperlink" Target="https://www.nytimes.com/2024/03/22/well/live/measles-cases-united-stat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etroitnews.com/story/news/local/detroit-city/2024/04/10/officials-measles-confirmed-in-detroit-child-4/73277598007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hyperlink" Target="https://academic.oup.com/jid/article/189/Supplement_1/S177/82215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 Research: Measles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EAD3"/>
                </a:solidFill>
              </a:rPr>
              <a:t>Chrishey Holbrook &amp; Haritha Aji</a:t>
            </a:r>
            <a:endParaRPr b="1">
              <a:solidFill>
                <a:srgbClr val="D9EAD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EAD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EAD3"/>
                </a:solidFill>
              </a:rPr>
              <a:t>SAT 5424</a:t>
            </a:r>
            <a:endParaRPr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08425" y="5034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Measles Informatics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88400" y="1251625"/>
            <a:ext cx="8368200" cy="3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7338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ct val="92307"/>
              <a:buChar char="●"/>
            </a:pPr>
            <a:r>
              <a:rPr lang="en" sz="5200"/>
              <a:t>Incomplete and delayed reporting</a:t>
            </a:r>
            <a:endParaRPr sz="5200"/>
          </a:p>
          <a:p>
            <a:pPr indent="-3733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Data Quality Issues </a:t>
            </a:r>
            <a:endParaRPr sz="4800"/>
          </a:p>
          <a:p>
            <a:pPr indent="-3733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highlight>
                  <a:schemeClr val="lt1"/>
                </a:highlight>
              </a:rPr>
              <a:t>Limited Data Sharing and Integration</a:t>
            </a:r>
            <a:endParaRPr sz="4800">
              <a:highlight>
                <a:schemeClr val="lt1"/>
              </a:highlight>
            </a:endParaRPr>
          </a:p>
          <a:p>
            <a:pPr indent="-3733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highlight>
                  <a:schemeClr val="lt1"/>
                </a:highlight>
              </a:rPr>
              <a:t>Resource Constraints</a:t>
            </a:r>
            <a:endParaRPr sz="4800">
              <a:highlight>
                <a:schemeClr val="lt1"/>
              </a:highlight>
            </a:endParaRPr>
          </a:p>
          <a:p>
            <a:pPr indent="-3733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highlight>
                  <a:schemeClr val="lt1"/>
                </a:highlight>
              </a:rPr>
              <a:t>Privacy Concerns </a:t>
            </a:r>
            <a:endParaRPr sz="4800">
              <a:highlight>
                <a:schemeClr val="lt1"/>
              </a:highlight>
            </a:endParaRPr>
          </a:p>
          <a:p>
            <a:pPr indent="-3733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highlight>
                  <a:schemeClr val="lt1"/>
                </a:highlight>
              </a:rPr>
              <a:t>Underreporting and Misdiagnosis</a:t>
            </a:r>
            <a:endParaRPr sz="4800">
              <a:highlight>
                <a:schemeClr val="lt1"/>
              </a:highlight>
            </a:endParaRPr>
          </a:p>
          <a:p>
            <a:pPr indent="-3733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highlight>
                  <a:schemeClr val="lt1"/>
                </a:highlight>
              </a:rPr>
              <a:t>Global Coordination and Collaboration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and Legal Considerations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 for measles encompass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equitable vaccine access,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 privacy in surveillance,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countering misinformation and hesitancy, and respecting cultural beliefs.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Legal obligations may include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mandatory vaccination,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reporting,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safeguarding personal health data.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</a:t>
            </a:r>
            <a:r>
              <a:rPr lang="en"/>
              <a:t>A Big Catch-Up</a:t>
            </a:r>
            <a:r>
              <a:rPr lang="en"/>
              <a:t> 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87900" y="1489825"/>
            <a:ext cx="5482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Measles resurgence over the past 4 years raises concerns over the health care infrastructure.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major infectious disease from the 20th century has existing countermeasures.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Modernisation of the disease surveillance system.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PHI techniques from combating lowering immunization rates.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Effects of social media trends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18872" r="31119" t="0"/>
          <a:stretch/>
        </p:blipFill>
        <p:spPr>
          <a:xfrm>
            <a:off x="6075375" y="826650"/>
            <a:ext cx="2808776" cy="374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87900" y="1489825"/>
            <a:ext cx="83682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Slab Light"/>
              <a:buAutoNum type="arabicPeriod"/>
            </a:pPr>
            <a:r>
              <a:rPr lang="en" sz="1000">
                <a:latin typeface="Roboto Slab Light"/>
                <a:ea typeface="Roboto Slab Light"/>
                <a:cs typeface="Roboto Slab Light"/>
                <a:sym typeface="Roboto Slab Light"/>
              </a:rPr>
              <a:t>David N Durrheim, Jon K Andrus, The ethical case for global measles eradication—justice and the Rule of Rescue, International Health, Volume 12, Issue 5, September 2020, Pages 375–377, </a:t>
            </a:r>
            <a:r>
              <a:rPr lang="en" sz="1000" u="sng">
                <a:latin typeface="Roboto Slab Light"/>
                <a:ea typeface="Roboto Slab Light"/>
                <a:cs typeface="Roboto Slab Light"/>
                <a:sym typeface="Roboto Slab Light"/>
                <a:hlinkClick r:id="rId3"/>
              </a:rPr>
              <a:t>https://doi.org/10.1093/inthealth/ihaa038</a:t>
            </a:r>
            <a:endParaRPr sz="10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Slab Light"/>
              <a:buAutoNum type="arabicPeriod"/>
            </a:pPr>
            <a:r>
              <a:rPr lang="en" sz="1000">
                <a:latin typeface="Roboto Slab Light"/>
                <a:ea typeface="Roboto Slab Light"/>
                <a:cs typeface="Roboto Slab Light"/>
                <a:sym typeface="Roboto Slab Light"/>
              </a:rPr>
              <a:t>Gabarron, Elia et al. “Role of Participatory Health Informatics in Detecting and Managing Pandemics: Literature Review.” Yearbook of medical informatics vol. 30,1 (2021): 200-209. doi:10.1055/s-0041-1726486</a:t>
            </a:r>
            <a:endParaRPr sz="10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Slab Light"/>
              <a:buAutoNum type="arabicPeriod"/>
            </a:pPr>
            <a:r>
              <a:rPr lang="en" sz="1000">
                <a:latin typeface="Roboto Slab Light"/>
                <a:ea typeface="Roboto Slab Light"/>
                <a:cs typeface="Roboto Slab Light"/>
                <a:sym typeface="Roboto Slab Light"/>
              </a:rPr>
              <a:t>Gastañaduy, Paul A et al. “Measles in the 21st Century: Progress Toward Achieving and Sustaining Elimination.” The Journal of infectious diseases vol. 224,12 Suppl 2 (2021): S420-S428. doi:10.1093/infdis/jiaa793</a:t>
            </a:r>
            <a:endParaRPr sz="10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latin typeface="Roboto Slab Light"/>
                <a:ea typeface="Roboto Slab Light"/>
                <a:cs typeface="Roboto Slab Light"/>
                <a:sym typeface="Roboto Slab Light"/>
              </a:rPr>
              <a:t>The Detroit News </a:t>
            </a:r>
            <a:r>
              <a:rPr lang="en" sz="1000" u="sng">
                <a:latin typeface="Roboto Slab Light"/>
                <a:ea typeface="Roboto Slab Light"/>
                <a:cs typeface="Roboto Slab Light"/>
                <a:sym typeface="Roboto Slab Light"/>
                <a:hlinkClick r:id="rId4"/>
              </a:rPr>
              <a:t>https://www.detroitnews.com/story/news/local/detroit-city/2024/04/10/officials-measles-confirmed-in-detroit-child-4/73277598007/</a:t>
            </a:r>
            <a:endParaRPr sz="10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latin typeface="Roboto Slab Light"/>
                <a:ea typeface="Roboto Slab Light"/>
                <a:cs typeface="Roboto Slab Light"/>
                <a:sym typeface="Roboto Slab Light"/>
              </a:rPr>
              <a:t>Global measles threat continues to grow as another year passes with millions of children unvaccinated : </a:t>
            </a:r>
            <a:r>
              <a:rPr lang="en" sz="1000" u="sng">
                <a:latin typeface="Roboto Slab Light"/>
                <a:ea typeface="Roboto Slab Light"/>
                <a:cs typeface="Roboto Slab Light"/>
                <a:sym typeface="Roboto Slab Light"/>
                <a:hlinkClick r:id="rId5"/>
              </a:rPr>
              <a:t>https://www.who.int/news/item/16-11-2023-global-measles-threat-continues-to-grow-as-another-year-passes-with-millions-of-children-unvaccinated</a:t>
            </a:r>
            <a:endParaRPr sz="10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29210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Roboto Slab Light"/>
                <a:ea typeface="Roboto Slab Light"/>
                <a:cs typeface="Roboto Slab Light"/>
                <a:sym typeface="Roboto Slab Light"/>
              </a:rPr>
              <a:t>It's no surprise there's a global measles outbreak. But the numbers are 'staggering FEBRUARY 8, 20248:06 AM  By Fran Kritz </a:t>
            </a:r>
            <a:r>
              <a:rPr lang="en" sz="1000" u="sng">
                <a:latin typeface="Roboto Slab Light"/>
                <a:ea typeface="Roboto Slab Light"/>
                <a:cs typeface="Roboto Slab Light"/>
                <a:sym typeface="Roboto Slab Light"/>
                <a:hlinkClick r:id="rId6"/>
              </a:rPr>
              <a:t>https://www.npr.org/sections/goatsandsoda/2024/02/08/1229540182/its-no-surprise-theres-a-global-measles-outbreak-but-the-numbers-are-staggering</a:t>
            </a:r>
            <a:endParaRPr sz="10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latin typeface="Roboto Slab Light"/>
                <a:ea typeface="Roboto Slab Light"/>
                <a:cs typeface="Roboto Slab Light"/>
                <a:sym typeface="Roboto Slab Light"/>
              </a:rPr>
              <a:t>U.S. Measles Cases Surpass 2023 Levels, C.D.C. Says  There are several factors driving the spread of the highly infectious virus, experts said.   </a:t>
            </a:r>
            <a:r>
              <a:rPr lang="en" sz="1000" u="sng">
                <a:latin typeface="Roboto Slab Light"/>
                <a:ea typeface="Roboto Slab Light"/>
                <a:cs typeface="Roboto Slab Light"/>
                <a:sym typeface="Roboto Slab Light"/>
                <a:hlinkClick r:id="rId7"/>
              </a:rPr>
              <a:t>https://www.nytimes.com/2024/03/22/well/live/measles-cases-united-states.html</a:t>
            </a:r>
            <a:endParaRPr sz="1000">
              <a:solidFill>
                <a:srgbClr val="000000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Slab Light"/>
              <a:buAutoNum type="arabicPeriod"/>
            </a:pPr>
            <a:r>
              <a:rPr lang="en" sz="1000">
                <a:latin typeface="Roboto Slab Light"/>
                <a:ea typeface="Roboto Slab Light"/>
                <a:cs typeface="Roboto Slab Light"/>
                <a:sym typeface="Roboto Slab Light"/>
              </a:rPr>
              <a:t>Measles Surveillance in the United States: An Overview </a:t>
            </a:r>
            <a:endParaRPr sz="10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Slab Light"/>
              <a:buAutoNum type="arabicPeriod"/>
            </a:pPr>
            <a:r>
              <a:rPr lang="en" sz="1000">
                <a:latin typeface="Roboto Slab Light"/>
                <a:ea typeface="Roboto Slab Light"/>
                <a:cs typeface="Roboto Slab Light"/>
                <a:sym typeface="Roboto Slab Light"/>
              </a:rPr>
              <a:t>Dalya Güris,  Rafael Harpaz,  Susan B. Redd,  Natalie J. Smith Author Notes  </a:t>
            </a:r>
            <a:r>
              <a:rPr lang="en" sz="1000" u="sng">
                <a:latin typeface="Roboto Slab Light"/>
                <a:ea typeface="Roboto Slab Light"/>
                <a:cs typeface="Roboto Slab Light"/>
                <a:sym typeface="Roboto Slab Light"/>
                <a:hlinkClick r:id="rId8"/>
              </a:rPr>
              <a:t>https://academic.oup.com/jid/article/189/Supplement_1/S177/822153</a:t>
            </a:r>
            <a:endParaRPr sz="10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Slab Light"/>
              <a:buAutoNum type="arabicPeriod"/>
            </a:pPr>
            <a:r>
              <a:rPr lang="en" sz="1000">
                <a:latin typeface="Roboto Slab Light"/>
                <a:ea typeface="Roboto Slab Light"/>
                <a:cs typeface="Roboto Slab Light"/>
                <a:sym typeface="Roboto Slab Light"/>
              </a:rPr>
              <a:t>Measles — United States, January 1, 2020–March 28, 2024 </a:t>
            </a:r>
            <a:r>
              <a:rPr i="1" lang="en" sz="1000">
                <a:latin typeface="Roboto Slab Light"/>
                <a:ea typeface="Roboto Slab Light"/>
                <a:cs typeface="Roboto Slab Light"/>
                <a:sym typeface="Roboto Slab Light"/>
              </a:rPr>
              <a:t>Weekly</a:t>
            </a:r>
            <a:r>
              <a:rPr lang="en" sz="1000">
                <a:latin typeface="Roboto Slab Light"/>
                <a:ea typeface="Roboto Slab Light"/>
                <a:cs typeface="Roboto Slab Light"/>
                <a:sym typeface="Roboto Slab Light"/>
              </a:rPr>
              <a:t> / April 11, 2024 / 73(14);295–300 </a:t>
            </a:r>
            <a:r>
              <a:rPr lang="en" sz="1000" u="sng">
                <a:latin typeface="Roboto Slab Light"/>
                <a:ea typeface="Roboto Slab Light"/>
                <a:cs typeface="Roboto Slab Light"/>
                <a:sym typeface="Roboto Slab Light"/>
                <a:hlinkClick r:id="rId9"/>
              </a:rPr>
              <a:t>https://www.cdc.gov/mmwr/volumes/73/wr/mm7314a1.htm</a:t>
            </a:r>
            <a:endParaRPr sz="10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967625"/>
            <a:ext cx="5103000" cy="25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Measles, also known as rubeola.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Measles is </a:t>
            </a:r>
            <a:r>
              <a:rPr b="1" lang="en" u="sng"/>
              <a:t>one of the most contagious infectious</a:t>
            </a:r>
            <a:r>
              <a:rPr lang="en"/>
              <a:t> diseases, and </a:t>
            </a:r>
            <a:r>
              <a:rPr b="1" lang="en" u="sng"/>
              <a:t>also one of the most preventable.</a:t>
            </a:r>
            <a:endParaRPr b="1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2022 saw i</a:t>
            </a:r>
            <a:r>
              <a:rPr lang="en"/>
              <a:t>ncrease of 18% to 9 million cases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&amp; increase of 43% to 136,000 deaths.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89" u="sng">
                <a:solidFill>
                  <a:schemeClr val="hlink"/>
                </a:solidFill>
                <a:hlinkClick r:id="rId3"/>
              </a:rPr>
              <a:t>WHO news release </a:t>
            </a:r>
            <a:r>
              <a:rPr lang="en" sz="1089" u="sng">
                <a:solidFill>
                  <a:schemeClr val="hlink"/>
                </a:solidFill>
                <a:hlinkClick r:id="rId4"/>
              </a:rPr>
              <a:t>Global measles threat continues to grow as another year passes with millions of children unvaccinated</a:t>
            </a:r>
            <a:endParaRPr sz="1089"/>
          </a:p>
        </p:txBody>
      </p:sp>
      <p:pic>
        <p:nvPicPr>
          <p:cNvPr id="71" name="Google Shape;71;p1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938" y="1967635"/>
            <a:ext cx="3209126" cy="19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082425" y="4120525"/>
            <a:ext cx="523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9EAD3"/>
                </a:solidFill>
                <a:latin typeface="Roboto"/>
                <a:ea typeface="Roboto"/>
                <a:cs typeface="Roboto"/>
                <a:sym typeface="Roboto"/>
              </a:rPr>
              <a:t>two doses of vaccine in childhood is </a:t>
            </a:r>
            <a:r>
              <a:rPr b="1" lang="en" sz="1700">
                <a:solidFill>
                  <a:srgbClr val="D9EAD3"/>
                </a:solidFill>
                <a:latin typeface="Roboto"/>
                <a:ea typeface="Roboto"/>
                <a:cs typeface="Roboto"/>
                <a:sym typeface="Roboto"/>
              </a:rPr>
              <a:t>97% protective</a:t>
            </a:r>
            <a:endParaRPr b="1" sz="1700">
              <a:solidFill>
                <a:srgbClr val="D9EA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9EA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NPR report: It's no surprise there's a global measles outbreak. But the numbers are 'staggering'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Measles Overview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44224" l="0" r="0" t="0"/>
          <a:stretch/>
        </p:blipFill>
        <p:spPr>
          <a:xfrm>
            <a:off x="652500" y="2167700"/>
            <a:ext cx="1429925" cy="1870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700000" dist="85725">
              <a:srgbClr val="000000">
                <a:alpha val="50000"/>
              </a:srgbClr>
            </a:outerShdw>
          </a:effectLst>
        </p:spPr>
      </p:pic>
      <p:grpSp>
        <p:nvGrpSpPr>
          <p:cNvPr id="79" name="Google Shape;79;p15"/>
          <p:cNvGrpSpPr/>
          <p:nvPr/>
        </p:nvGrpSpPr>
        <p:grpSpPr>
          <a:xfrm>
            <a:off x="1341196" y="1970467"/>
            <a:ext cx="2121985" cy="271704"/>
            <a:chOff x="4705165" y="1065250"/>
            <a:chExt cx="2121985" cy="224400"/>
          </a:xfrm>
        </p:grpSpPr>
        <p:cxnSp>
          <p:nvCxnSpPr>
            <p:cNvPr id="80" name="Google Shape;80;p15"/>
            <p:cNvCxnSpPr/>
            <p:nvPr/>
          </p:nvCxnSpPr>
          <p:spPr>
            <a:xfrm flipH="1" rot="10800000">
              <a:off x="4705165" y="1065250"/>
              <a:ext cx="951900" cy="2244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5655950" y="1065275"/>
              <a:ext cx="1171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82" name="Google Shape;82;p15"/>
          <p:cNvGrpSpPr/>
          <p:nvPr/>
        </p:nvGrpSpPr>
        <p:grpSpPr>
          <a:xfrm flipH="1" rot="10800000">
            <a:off x="1341196" y="2418805"/>
            <a:ext cx="2121985" cy="294974"/>
            <a:chOff x="4705165" y="1065250"/>
            <a:chExt cx="2121985" cy="224400"/>
          </a:xfrm>
        </p:grpSpPr>
        <p:cxnSp>
          <p:nvCxnSpPr>
            <p:cNvPr id="83" name="Google Shape;83;p15"/>
            <p:cNvCxnSpPr/>
            <p:nvPr/>
          </p:nvCxnSpPr>
          <p:spPr>
            <a:xfrm flipH="1" rot="10800000">
              <a:off x="4705165" y="1065250"/>
              <a:ext cx="951900" cy="2244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5655950" y="1065275"/>
              <a:ext cx="1171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85" name="Google Shape;85;p15"/>
          <p:cNvGrpSpPr/>
          <p:nvPr/>
        </p:nvGrpSpPr>
        <p:grpSpPr>
          <a:xfrm flipH="1" rot="10800000">
            <a:off x="1341246" y="2587734"/>
            <a:ext cx="2121985" cy="482011"/>
            <a:chOff x="4705165" y="1065250"/>
            <a:chExt cx="2121985" cy="224400"/>
          </a:xfrm>
        </p:grpSpPr>
        <p:cxnSp>
          <p:nvCxnSpPr>
            <p:cNvPr id="86" name="Google Shape;86;p15"/>
            <p:cNvCxnSpPr/>
            <p:nvPr/>
          </p:nvCxnSpPr>
          <p:spPr>
            <a:xfrm flipH="1" rot="10800000">
              <a:off x="4705165" y="1065250"/>
              <a:ext cx="951900" cy="2244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87" name="Google Shape;87;p15"/>
            <p:cNvCxnSpPr/>
            <p:nvPr/>
          </p:nvCxnSpPr>
          <p:spPr>
            <a:xfrm>
              <a:off x="5655950" y="1065275"/>
              <a:ext cx="1171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88" name="Google Shape;88;p15"/>
          <p:cNvGrpSpPr/>
          <p:nvPr/>
        </p:nvGrpSpPr>
        <p:grpSpPr>
          <a:xfrm>
            <a:off x="1341215" y="3424100"/>
            <a:ext cx="2121985" cy="224400"/>
            <a:chOff x="4705165" y="1065250"/>
            <a:chExt cx="2121985" cy="224400"/>
          </a:xfrm>
        </p:grpSpPr>
        <p:cxnSp>
          <p:nvCxnSpPr>
            <p:cNvPr id="89" name="Google Shape;89;p15"/>
            <p:cNvCxnSpPr/>
            <p:nvPr/>
          </p:nvCxnSpPr>
          <p:spPr>
            <a:xfrm flipH="1" rot="10800000">
              <a:off x="4705165" y="1065250"/>
              <a:ext cx="951900" cy="2244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5655950" y="1065275"/>
              <a:ext cx="1171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91" name="Google Shape;91;p15"/>
          <p:cNvGrpSpPr/>
          <p:nvPr/>
        </p:nvGrpSpPr>
        <p:grpSpPr>
          <a:xfrm>
            <a:off x="1341221" y="2341668"/>
            <a:ext cx="2121985" cy="76274"/>
            <a:chOff x="4705165" y="1065250"/>
            <a:chExt cx="2121985" cy="224400"/>
          </a:xfrm>
        </p:grpSpPr>
        <p:cxnSp>
          <p:nvCxnSpPr>
            <p:cNvPr id="92" name="Google Shape;92;p15"/>
            <p:cNvCxnSpPr/>
            <p:nvPr/>
          </p:nvCxnSpPr>
          <p:spPr>
            <a:xfrm flipH="1" rot="10800000">
              <a:off x="4705165" y="1065250"/>
              <a:ext cx="951900" cy="2244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93" name="Google Shape;93;p15"/>
            <p:cNvCxnSpPr/>
            <p:nvPr/>
          </p:nvCxnSpPr>
          <p:spPr>
            <a:xfrm>
              <a:off x="5655950" y="1065275"/>
              <a:ext cx="1171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94" name="Google Shape;94;p15"/>
          <p:cNvSpPr txBox="1"/>
          <p:nvPr/>
        </p:nvSpPr>
        <p:spPr>
          <a:xfrm>
            <a:off x="2320725" y="1696900"/>
            <a:ext cx="11739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Fever</a:t>
            </a:r>
            <a:endParaRPr sz="13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320725" y="2058000"/>
            <a:ext cx="11739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Runny nose</a:t>
            </a:r>
            <a:endParaRPr sz="13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320725" y="2419100"/>
            <a:ext cx="11739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Sneezing</a:t>
            </a:r>
            <a:endParaRPr sz="13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320725" y="2780200"/>
            <a:ext cx="11739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Cough</a:t>
            </a:r>
            <a:endParaRPr sz="13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320725" y="3141300"/>
            <a:ext cx="11739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Rash</a:t>
            </a:r>
            <a:endParaRPr sz="13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929950" y="1688000"/>
            <a:ext cx="445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risk in children who don't get vaccines on schedule.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 under age 5 who are at highest risk.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Complications including pneumonia, encephalitis (brain swelling) and death.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842450" y="3968125"/>
            <a:ext cx="41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 rot="10800000">
            <a:off x="7104500" y="3583400"/>
            <a:ext cx="41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Measles Outbreaks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600" y="1505437"/>
            <a:ext cx="3389250" cy="254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87900" y="1389350"/>
            <a:ext cx="507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 vaccination rates are lowest since 2008 at 83%. As a result of high vaccination rates, measles hasn’t been widespread in the United States in about two decades.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2024 has 68 cases reported till date compares to 53 in 2023.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NYT report: U.S. Measles Cases Surpass 2023 Levels, C.D.C. Says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releases Health Advisory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87900" y="1433050"/>
            <a:ext cx="4789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March 18, CDC Health Advisory for vaccinating children.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trends in </a:t>
            </a:r>
            <a:r>
              <a:rPr lang="en"/>
              <a:t>anti-vaccine</a:t>
            </a:r>
            <a:r>
              <a:rPr lang="en"/>
              <a:t> advocacy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 health alerts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075" y="3533311"/>
            <a:ext cx="3767200" cy="136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075" y="1144198"/>
            <a:ext cx="3767199" cy="239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484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Measles Overview Cont.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31125" y="145577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According to the Detroit News, Michigan's fifth confirmed case of measles in 2024 was detected on Tuesday, April 9th. The city's Health Department said the case was recorded in a 4-year-old resident who had not received any doses of the measles vaccine and that the family of the child is following all isolation protocols.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Measles confirmed in Detroit 4-year-old, raising Michigan's total to 5 cases (detroitnews.com)</a:t>
            </a:r>
            <a:endParaRPr sz="1600"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756200" y="458025"/>
            <a:ext cx="3999900" cy="44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</a:t>
            </a:r>
            <a:r>
              <a:rPr lang="en" sz="1600"/>
              <a:t>thers may have been exposed to measles at three health care locations where the child was taken for medical treatment. These locations include: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Acadian Urgent Care, 2117 Springwells, Detroit, April 1, noon–3 p.m.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Rite Health Pharmacy, 5851 West Vernor, Detroit, April 1, 1:45-4 p.m.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Children’s Hospital of Michigan Emergency Room, Beaubien Boulevard, Detroit, April 3,5–10 a.m.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Measles Surveillance Systems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364425" y="1489825"/>
            <a:ext cx="4391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Surveillance in US can be traced back to 1912.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Coordinated between the state and federal agencies.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Involves coordination between multiple departments.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 uses technologies like telephone calls and fax to report cases. 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25" y="1489825"/>
            <a:ext cx="3560825" cy="29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712688" y="4426175"/>
            <a:ext cx="31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System as described in 2004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Informatics in Measles Surveillance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817500" y="1144125"/>
            <a:ext cx="79386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P</a:t>
            </a:r>
            <a:r>
              <a:rPr b="1" lang="en" sz="1300"/>
              <a:t>articipatory Health Informatics( PHI)</a:t>
            </a:r>
            <a:r>
              <a:rPr lang="en" sz="1300"/>
              <a:t>: </a:t>
            </a:r>
            <a:r>
              <a:rPr lang="en" sz="1300">
                <a:latin typeface="Roboto Thin"/>
                <a:ea typeface="Roboto Thin"/>
                <a:cs typeface="Roboto Thin"/>
                <a:sym typeface="Roboto Thin"/>
              </a:rPr>
              <a:t>Use the information of measles as provided through the web, smartphones, or wearables to increase the participation of patients and health care professionals.</a:t>
            </a:r>
            <a:endParaRPr sz="1300"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Geographic Information System(GIS)</a:t>
            </a:r>
            <a:r>
              <a:rPr lang="en" sz="1300"/>
              <a:t>:</a:t>
            </a:r>
            <a:r>
              <a:rPr lang="en" sz="1300">
                <a:latin typeface="Roboto Thin"/>
                <a:ea typeface="Roboto Thin"/>
                <a:cs typeface="Roboto Thin"/>
                <a:sym typeface="Roboto Thin"/>
              </a:rPr>
              <a:t>Utilize GIS to map and visualize disease outbreaks, vaccination coverage, and high-risk areas</a:t>
            </a:r>
            <a:endParaRPr sz="1300"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Revamping current </a:t>
            </a:r>
            <a:r>
              <a:rPr b="1" lang="en" sz="1300"/>
              <a:t>surveillance</a:t>
            </a:r>
            <a:r>
              <a:rPr b="1" lang="en" sz="1300"/>
              <a:t> system:</a:t>
            </a:r>
            <a:r>
              <a:rPr lang="en" sz="1300">
                <a:latin typeface="Roboto Thin"/>
                <a:ea typeface="Roboto Thin"/>
                <a:cs typeface="Roboto Thin"/>
                <a:sym typeface="Roboto Thin"/>
              </a:rPr>
              <a:t> Updating and improving the methods used to monitor and track measles.</a:t>
            </a:r>
            <a:endParaRPr sz="1300">
              <a:solidFill>
                <a:schemeClr val="l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Predictive tools based social media trends and immunization rates: </a:t>
            </a:r>
            <a:r>
              <a:rPr lang="en" sz="1300">
                <a:latin typeface="Roboto Thin"/>
                <a:ea typeface="Roboto Thin"/>
                <a:cs typeface="Roboto Thin"/>
                <a:sym typeface="Roboto Thin"/>
              </a:rPr>
              <a:t>Utilize the data from the social media platforms and immunization records to forecast disease outbreaks and identify areas at risk.</a:t>
            </a:r>
            <a:endParaRPr sz="1300"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Opportunities: New Research 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opportunities for research involve exploring innovative approaches to enhance measles surveillance.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Enhanced surveillance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data sources for comprehensive insights.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Geographic mapping for hotspot identification.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monitoring systems for rapid response.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Technological education initiatives for healthcare workers and the public.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communication strategies for measles awareness.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Interdisciplinary collaboration for innovative solutions.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