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9" r:id="rId4"/>
    <p:sldId id="280" r:id="rId5"/>
    <p:sldId id="28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3E102-2450-4200-895D-05D6D62B3ACF}" v="37" dt="2024-12-08T21:17:2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A35D-4807-712B-61AA-9EE8EA64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F81B14-6FEC-D917-0FBC-D15BB25E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B194C-EB08-13AF-8C96-061468E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FF39B-3F87-EE6D-20A9-BA497D1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C639F-8F0A-4B4B-98E6-3B6061F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3FD4-975E-52F6-79C1-8F12556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B932D-F176-5907-C0D2-8D93E177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859DE-680E-D1EC-FB84-6ED1ECD5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D029C-78A5-C0B6-2550-A396AFA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BFB8A-6C34-D134-ED5F-943A03FD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91D4F-1119-533E-E1D1-5F27E51C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A0762-0585-5B16-8BDB-75A2B1D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F9F54-626D-5A1C-F3F0-D46CA36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670C9-DB1C-76DF-80E8-91561F0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7DEB4-B060-BB16-11E2-431B1C68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A6FA-2774-0CAF-DEC2-C26F2F7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4AD73-AC26-7CA3-BAE2-0BF1AA0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82F7D-C40C-A4F1-D5AD-D536A5B6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4F432-BDBD-DAC4-1367-BBC01FD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75AF8-1245-B156-2F2F-AF8204C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5120-D9A1-0817-6751-7AEAC0F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84A8E-777B-6A61-8941-4270B4A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3A9F7-123F-28C9-646E-EAB2EC0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F8442-CB00-A1F5-E588-9949A8E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3E2A4-9D4E-6176-C7F7-8C7FEBD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60344-8DD1-6CAF-F04E-A92EF92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1AD0E-A41A-EA4D-F630-979D77FD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E4CD51-B833-97CD-59EE-24DE936A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C5995-3A06-8D96-3E83-2701507C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4EE24-BEAA-D25A-7CE2-92C5D6A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433A-5C17-1EE1-3574-88BEA9D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AA4-0A7C-3CD5-F22B-C24AA2C7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37CE1-6FA2-8070-0571-067BFA80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B0450-C428-A6C5-DF84-E9CAEF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D3C4C-3A83-227D-D5AC-DDD13B1C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EAA6A3-0B71-6088-0216-38BE346FB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DEF20A-F835-ED08-B8EC-C6DBEE2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9DA6F-DCAD-4043-2C92-0527AC9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07540B-D5EC-1E19-7B6B-74AC37E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AF7A-6A5F-DA23-CA9A-F1E85AE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7DA3D-C862-C7EB-3764-B35618C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693D5-A240-08C5-6B54-25CF2FD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6FD92D-0F67-DF85-9E16-BB1435C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092FFC-522A-015C-8D64-26C1E08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5A856-B607-1809-2648-B4A4AB8D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624350-1066-E60A-2FF1-1841F60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766F-FED7-BB79-B0F6-E5BB10C6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7290-CC78-FC6A-B12E-50E69F38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799A5-14A3-48E6-DB88-FE3B3C0F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EDBF5-7346-CB2D-0E9F-D798B16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2BA9A-F72C-F339-1DFA-6E7EA37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B07F2-D9EE-9438-5E59-F8E14C8E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4851E-1AB8-F098-A67A-F8C59FD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68A92-8CBF-82E6-E6B3-F76CD6A8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75743-1C08-63A9-E07E-C96DAE64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47E18-3131-4A9F-6AE4-2BD4A750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027E35-D59D-ECF4-CE45-6C5776F6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A471D-5915-0301-53C2-4813EE9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8D947-04F5-0BD2-B7F0-9FBB06A9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D2E50F-41A4-9997-7235-B7140AE1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2B20B-B443-2CBC-92F8-B919ECB8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EFD80-BC49-4098-BEE2-7587C509F5E8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A9193-2492-0060-C1A7-7264D033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8629D-E7F8-0178-714D-35E0334C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9D97-F70D-B75A-08B5-A555A6D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8B538-223F-72CC-D64D-D2279A3D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Die Datenbank wird zu Verwaltung eines Supermarkts genutzt</a:t>
            </a:r>
          </a:p>
          <a:p>
            <a:endParaRPr lang="de-DE" sz="2800" dirty="0"/>
          </a:p>
          <a:p>
            <a:r>
              <a:rPr lang="de-DE" sz="2800" dirty="0"/>
              <a:t>Es werden </a:t>
            </a:r>
            <a:r>
              <a:rPr lang="de-DE" sz="2800" u="sng" dirty="0"/>
              <a:t>Mitarbeiter</a:t>
            </a:r>
            <a:r>
              <a:rPr lang="de-DE" sz="2800" dirty="0"/>
              <a:t>, </a:t>
            </a:r>
            <a:r>
              <a:rPr lang="de-DE" sz="2800" u="sng" dirty="0"/>
              <a:t>Großkunden</a:t>
            </a:r>
            <a:r>
              <a:rPr lang="de-DE" sz="2800" dirty="0"/>
              <a:t>, </a:t>
            </a:r>
            <a:r>
              <a:rPr lang="de-DE" sz="2800" u="sng" dirty="0"/>
              <a:t>Waren</a:t>
            </a:r>
            <a:r>
              <a:rPr lang="de-DE" sz="2800" dirty="0"/>
              <a:t> und </a:t>
            </a:r>
            <a:r>
              <a:rPr lang="de-DE" sz="2800" u="sng" dirty="0"/>
              <a:t>Regale</a:t>
            </a:r>
            <a:r>
              <a:rPr lang="de-DE" sz="2800" dirty="0"/>
              <a:t> beachtet</a:t>
            </a:r>
          </a:p>
          <a:p>
            <a:endParaRPr lang="de-DE" sz="2800" dirty="0"/>
          </a:p>
          <a:p>
            <a:r>
              <a:rPr lang="de-DE" sz="2800" dirty="0"/>
              <a:t>Großkunden können Waren </a:t>
            </a:r>
            <a:r>
              <a:rPr lang="de-DE" sz="2800" u="sng" dirty="0"/>
              <a:t>bestellen</a:t>
            </a:r>
          </a:p>
          <a:p>
            <a:endParaRPr lang="de-DE" sz="2800" dirty="0"/>
          </a:p>
          <a:p>
            <a:r>
              <a:rPr lang="de-DE" sz="2800" dirty="0"/>
              <a:t>Regale können Waren</a:t>
            </a:r>
            <a:r>
              <a:rPr lang="de-DE" dirty="0"/>
              <a:t> </a:t>
            </a:r>
            <a:r>
              <a:rPr lang="de-DE" u="sng" dirty="0"/>
              <a:t>enthalten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26514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F57A-67F4-278A-20BE-F7FDAF14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DBF4-2FDA-CE60-10BA-A7F0E7AB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Regal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9E04-3EF5-F919-9E99-BFC8A3B5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"Regal" (</a:t>
            </a:r>
          </a:p>
          <a:p>
            <a:pPr marL="0" indent="0">
              <a:buNone/>
            </a:pPr>
            <a:r>
              <a:rPr lang="de-DE" sz="1300" dirty="0"/>
              <a:t>	"Regal-ID"		INTEGER,</a:t>
            </a:r>
          </a:p>
          <a:p>
            <a:pPr marL="0" indent="0">
              <a:buNone/>
            </a:pPr>
            <a:r>
              <a:rPr lang="de-DE" sz="1300" dirty="0"/>
              <a:t>	"Reihe"		INTEGER NOT NULL,</a:t>
            </a:r>
          </a:p>
          <a:p>
            <a:pPr marL="0" indent="0">
              <a:buNone/>
            </a:pPr>
            <a:r>
              <a:rPr lang="de-DE" sz="1300" dirty="0"/>
              <a:t>	"Spalte"		INTEGER NOT NULL,</a:t>
            </a:r>
          </a:p>
          <a:p>
            <a:pPr marL="0" indent="0">
              <a:buNone/>
            </a:pPr>
            <a:r>
              <a:rPr lang="de-DE" sz="1300" dirty="0"/>
              <a:t>	"Kapazität"		INTEGER NOT NULL CHECK("Kapazität" &gt;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PRIMARY KEY("Regal-ID"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35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0C79-39E9-4118-7A24-4AB84438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D15E-988E-0561-FCA0-A5CCB7B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AE158-6907-E249-C71A-38CB6A1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"Ware" (</a:t>
            </a:r>
          </a:p>
          <a:p>
            <a:pPr marL="0" indent="0">
              <a:buNone/>
            </a:pPr>
            <a:r>
              <a:rPr lang="de-DE" sz="1300" dirty="0"/>
              <a:t>	"Waren-ID"		INTEGER,</a:t>
            </a:r>
          </a:p>
          <a:p>
            <a:pPr marL="0" indent="0">
              <a:buNone/>
            </a:pPr>
            <a:r>
              <a:rPr lang="de-DE" sz="1300" dirty="0"/>
              <a:t>	"Name"		TEXT NOT NULL,</a:t>
            </a:r>
          </a:p>
          <a:p>
            <a:pPr marL="0" indent="0">
              <a:buNone/>
            </a:pPr>
            <a:r>
              <a:rPr lang="de-DE" sz="1300" dirty="0"/>
              <a:t>	"Preis"		NUMERIC NOT NULL CHECK("Preis" &gt; 0),</a:t>
            </a:r>
          </a:p>
          <a:p>
            <a:pPr marL="0" indent="0">
              <a:buNone/>
            </a:pPr>
            <a:r>
              <a:rPr lang="de-DE" sz="1300" dirty="0"/>
              <a:t>	"Bestand"		INTEGER NOT NULL DEFAULT 0 CHECK("Bestand" &gt;=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"Platzbedarf"	INTEGER NOT NULL CHECK("Platzbedarf" &gt; 0),</a:t>
            </a:r>
          </a:p>
          <a:p>
            <a:pPr marL="0" indent="0">
              <a:buNone/>
            </a:pPr>
            <a:r>
              <a:rPr lang="de-DE" sz="1300" dirty="0"/>
              <a:t>	PRIMARY KEY("Waren-ID"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6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FEC4-BD32-680D-7A5D-BE8FF03A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1E18-0AEC-1876-578D-11760DF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bestellt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066D2-14F5-FCAC-A3A7-278A2B4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"bestellt" (</a:t>
            </a:r>
          </a:p>
          <a:p>
            <a:pPr marL="0" indent="0">
              <a:buNone/>
            </a:pPr>
            <a:r>
              <a:rPr lang="de-DE" sz="1300" dirty="0"/>
              <a:t>	"Bestell-ID"		INTEGER,</a:t>
            </a:r>
          </a:p>
          <a:p>
            <a:pPr marL="0" indent="0">
              <a:buNone/>
            </a:pPr>
            <a:r>
              <a:rPr lang="de-DE" sz="1300" dirty="0"/>
              <a:t>	"Kunden-ID"		INTEGER NOT NULL,</a:t>
            </a:r>
          </a:p>
          <a:p>
            <a:pPr marL="0" indent="0">
              <a:buNone/>
            </a:pPr>
            <a:r>
              <a:rPr lang="de-DE" sz="1300" dirty="0"/>
              <a:t>	"Waren-ID"		INTEGER NOT NULL,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"Bestelldatum"	TEXT NOT NULL,</a:t>
            </a:r>
          </a:p>
          <a:p>
            <a:pPr marL="0" indent="0">
              <a:buNone/>
            </a:pPr>
            <a:r>
              <a:rPr lang="de-DE" sz="1300" dirty="0"/>
              <a:t>	"Abholdatum"	TEXT NOT NULL,</a:t>
            </a:r>
          </a:p>
          <a:p>
            <a:pPr marL="0" indent="0">
              <a:buNone/>
            </a:pPr>
            <a:r>
              <a:rPr lang="de-DE" sz="1300" dirty="0"/>
              <a:t>	"Gesamtpreis"	NUMERIC NOT NULL DEFAULT 0,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KEY("Kunden-ID") REFERENCES "Großkunde"("Kunden-ID") ON DELETE CASCADE,</a:t>
            </a:r>
          </a:p>
          <a:p>
            <a:pPr marL="0" indent="0">
              <a:buNone/>
            </a:pPr>
            <a:r>
              <a:rPr lang="de-DE" sz="1300" dirty="0"/>
              <a:t>	PRIMARY KEY("Bestell-ID"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16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6E844-5875-7E6D-FCFC-46BD1455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91A2-98A8-F584-A909-6ECB2F3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enthält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4087F-DB4C-271B-10A2-7200E7E1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"enthält" (</a:t>
            </a:r>
          </a:p>
          <a:p>
            <a:pPr marL="0" indent="0">
              <a:buNone/>
            </a:pPr>
            <a:r>
              <a:rPr lang="de-DE" sz="1300" dirty="0"/>
              <a:t>	"Enthält-ID"		INTEGER,</a:t>
            </a:r>
          </a:p>
          <a:p>
            <a:pPr marL="0" indent="0">
              <a:buNone/>
            </a:pPr>
            <a:r>
              <a:rPr lang="de-DE" sz="1300" dirty="0"/>
              <a:t>	"Regal-ID"		INTEGER,</a:t>
            </a:r>
          </a:p>
          <a:p>
            <a:pPr marL="0" indent="0">
              <a:buNone/>
            </a:pPr>
            <a:r>
              <a:rPr lang="de-DE" sz="1300" dirty="0"/>
              <a:t>	"Waren-ID"		INTEGER,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KEY("Regal-ID") REFERENCES "Regal"("Regal-ID") ON DELETE CASCADE,</a:t>
            </a:r>
          </a:p>
          <a:p>
            <a:pPr marL="0" indent="0">
              <a:buNone/>
            </a:pPr>
            <a:r>
              <a:rPr lang="de-DE" sz="1300" dirty="0"/>
              <a:t>	PRIMARY KEY("Enthält-ID"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753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385BE-6F2A-A465-0808-E4C1B76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F4AA6-29FB-44AB-1AEC-7BE7B431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CalculateTotalPrice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bestellt SET Gesamtpreis =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bestellt."Bestell</a:t>
            </a:r>
            <a:r>
              <a:rPr lang="de-DE" dirty="0"/>
              <a:t>-ID" = </a:t>
            </a:r>
            <a:r>
              <a:rPr lang="de-DE" dirty="0" err="1"/>
              <a:t>NEW."Bestell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AddTotalPrice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Großkunde SET Gesamtausgaben = Gesamtausgaben +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Großkunde."Kunden</a:t>
            </a:r>
            <a:r>
              <a:rPr lang="de-DE" dirty="0"/>
              <a:t>-ID" = </a:t>
            </a:r>
            <a:r>
              <a:rPr lang="de-DE" dirty="0" err="1"/>
              <a:t>NEW."Kunden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21759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4F22-9431-7B8D-0499-584BE4F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5040-00B6-272C-E081-0411F41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378F-35F5-3C83-462A-37D76759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dirty="0"/>
              <a:t>CREATE TRIGGER RecalculateStock1 BEFORE INSERT ON bestellt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/>
              <a:t>CREATE TRIGGER RecalculateStock2 BEFORE INSERT ON "enthält"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049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21044-6258-7262-E000-C8BDE29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69CD6-F743-7E64-1AFC-A62B34FA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Welche Mitarbeiter-ID hat Lukas Schmidt?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"Mitarbeiter-ID"</a:t>
            </a:r>
          </a:p>
          <a:p>
            <a:pPr marL="0" indent="0">
              <a:buNone/>
            </a:pPr>
            <a:r>
              <a:rPr lang="de-DE" sz="1800" dirty="0"/>
              <a:t>                FROM Mitarbeiter</a:t>
            </a:r>
          </a:p>
          <a:p>
            <a:pPr marL="0" indent="0">
              <a:buNone/>
            </a:pPr>
            <a:r>
              <a:rPr lang="de-DE" sz="1800" dirty="0"/>
              <a:t>                WHERE Vorname = Lukas AND Nachname = Schmidt;</a:t>
            </a:r>
          </a:p>
        </p:txBody>
      </p:sp>
    </p:spTree>
    <p:extLst>
      <p:ext uri="{BB962C8B-B14F-4D97-AF65-F5344CB8AC3E}">
        <p14:creationId xmlns:p14="http://schemas.microsoft.com/office/powerpoint/2010/main" val="92002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F1EC-6B11-BE88-A20F-CAACBD58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410D-09D5-D69F-6C28-2A3BD53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6D7F-284E-8A63-1B50-239061FC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Was hat der Kunde mit der Kunden-ID 1 bestellt?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w."Waren</a:t>
            </a:r>
            <a:r>
              <a:rPr lang="de-DE" sz="1800" dirty="0"/>
              <a:t>-ID", </a:t>
            </a:r>
            <a:r>
              <a:rPr lang="de-DE" sz="1800" dirty="0" err="1"/>
              <a:t>w.Name</a:t>
            </a:r>
            <a:r>
              <a:rPr lang="de-DE" sz="1800" dirty="0"/>
              <a:t>, </a:t>
            </a:r>
            <a:r>
              <a:rPr lang="de-DE" sz="1800" dirty="0" err="1"/>
              <a:t>b.Menge</a:t>
            </a:r>
            <a:r>
              <a:rPr lang="de-DE" sz="1800" dirty="0"/>
              <a:t>, </a:t>
            </a:r>
            <a:r>
              <a:rPr lang="de-DE" sz="1800" dirty="0" err="1"/>
              <a:t>b.Bestelldatum</a:t>
            </a:r>
            <a:r>
              <a:rPr lang="de-DE" sz="1800" dirty="0"/>
              <a:t>, </a:t>
            </a:r>
            <a:r>
              <a:rPr lang="de-DE" sz="1800" dirty="0" err="1"/>
              <a:t>b.Abholdatum</a:t>
            </a:r>
            <a:r>
              <a:rPr lang="de-DE" sz="1800" dirty="0"/>
              <a:t>, </a:t>
            </a:r>
            <a:r>
              <a:rPr lang="de-DE" sz="1800" dirty="0" err="1"/>
              <a:t>b.Gesamtpreis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bestellt AS b</a:t>
            </a:r>
          </a:p>
          <a:p>
            <a:pPr marL="0" indent="0">
              <a:buNone/>
            </a:pPr>
            <a:r>
              <a:rPr lang="de-DE" sz="1800" dirty="0"/>
              <a:t>                INNER JOIN Ware AS w</a:t>
            </a:r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w."Waren</a:t>
            </a:r>
            <a:r>
              <a:rPr lang="de-DE" sz="1800" dirty="0"/>
              <a:t>-ID" = </a:t>
            </a:r>
            <a:r>
              <a:rPr lang="de-DE" sz="1800" dirty="0" err="1"/>
              <a:t>b."Waren</a:t>
            </a:r>
            <a:r>
              <a:rPr lang="de-DE" sz="1800" dirty="0"/>
              <a:t>-ID"</a:t>
            </a:r>
          </a:p>
          <a:p>
            <a:pPr marL="0" indent="0">
              <a:buNone/>
            </a:pPr>
            <a:r>
              <a:rPr lang="de-DE" sz="1800" dirty="0"/>
              <a:t>                WHERE </a:t>
            </a:r>
            <a:r>
              <a:rPr lang="de-DE" sz="1800" dirty="0" err="1"/>
              <a:t>b."Kunden</a:t>
            </a:r>
            <a:r>
              <a:rPr lang="de-DE" sz="1800" dirty="0"/>
              <a:t>-ID" = 1;</a:t>
            </a:r>
          </a:p>
        </p:txBody>
      </p:sp>
    </p:spTree>
    <p:extLst>
      <p:ext uri="{BB962C8B-B14F-4D97-AF65-F5344CB8AC3E}">
        <p14:creationId xmlns:p14="http://schemas.microsoft.com/office/powerpoint/2010/main" val="243129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CB7B-BB39-EF48-F5D9-E0668A29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29F9A-08D4-2338-816E-FF00282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E1E7-5CB9-10C9-E1E5-DC3C90B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Wer sind die Vorgesetzten der Mitarbeiter?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this</a:t>
            </a:r>
            <a:r>
              <a:rPr lang="de-DE" sz="1800" dirty="0"/>
              <a:t>."Mitarbeiter-ID", </a:t>
            </a:r>
            <a:r>
              <a:rPr lang="de-DE" sz="1800" dirty="0" err="1"/>
              <a:t>this.Vorname</a:t>
            </a:r>
            <a:r>
              <a:rPr lang="de-DE" sz="1800" dirty="0"/>
              <a:t>, </a:t>
            </a:r>
            <a:r>
              <a:rPr lang="de-DE" sz="1800" dirty="0" err="1"/>
              <a:t>this.Nachname</a:t>
            </a:r>
            <a:r>
              <a:rPr lang="de-DE" sz="1800" dirty="0"/>
              <a:t>, </a:t>
            </a:r>
            <a:r>
              <a:rPr lang="de-DE" sz="1800" dirty="0" err="1"/>
              <a:t>other</a:t>
            </a:r>
            <a:r>
              <a:rPr lang="de-DE" sz="1800" dirty="0"/>
              <a:t>."Mitarbeiter-ID", </a:t>
            </a:r>
            <a:r>
              <a:rPr lang="de-DE" sz="1800" dirty="0" err="1"/>
              <a:t>other.Vorname</a:t>
            </a:r>
            <a:r>
              <a:rPr lang="de-DE" sz="1800" dirty="0"/>
              <a:t>, </a:t>
            </a:r>
            <a:r>
              <a:rPr lang="de-DE" sz="1800" dirty="0" err="1"/>
              <a:t>other.Nachname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Mitarbeiter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LEFT OUTER JOIN Mitarbeiter AS </a:t>
            </a:r>
            <a:r>
              <a:rPr lang="de-DE" sz="1800" dirty="0" err="1"/>
              <a:t>other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this.Vorgesetzter</a:t>
            </a:r>
            <a:r>
              <a:rPr lang="de-DE" sz="1800" dirty="0"/>
              <a:t> = </a:t>
            </a:r>
            <a:r>
              <a:rPr lang="de-DE" sz="1800" dirty="0" err="1"/>
              <a:t>other</a:t>
            </a:r>
            <a:r>
              <a:rPr lang="de-DE" sz="1800" dirty="0"/>
              <a:t>."Mitarbeiter-ID";</a:t>
            </a:r>
          </a:p>
        </p:txBody>
      </p:sp>
    </p:spTree>
    <p:extLst>
      <p:ext uri="{BB962C8B-B14F-4D97-AF65-F5344CB8AC3E}">
        <p14:creationId xmlns:p14="http://schemas.microsoft.com/office/powerpoint/2010/main" val="42002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3D18A-EE7B-BC9B-DCE7-21271808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DA7953-0ECD-5D76-9E9C-09460B6E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83" y="1295400"/>
            <a:ext cx="10194633" cy="5562600"/>
          </a:xfrm>
        </p:spPr>
      </p:pic>
    </p:spTree>
    <p:extLst>
      <p:ext uri="{BB962C8B-B14F-4D97-AF65-F5344CB8AC3E}">
        <p14:creationId xmlns:p14="http://schemas.microsoft.com/office/powerpoint/2010/main" val="15731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50F9-8ACE-D35C-9EF0-14256AF1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BA18A-8EA0-7AC9-A429-3765FF58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204E47-0789-36E5-FC29-3D21FFFB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71" r="64014" b="26127"/>
          <a:stretch/>
        </p:blipFill>
        <p:spPr>
          <a:xfrm>
            <a:off x="2744933" y="1441449"/>
            <a:ext cx="5364017" cy="4969635"/>
          </a:xfrm>
        </p:spPr>
      </p:pic>
    </p:spTree>
    <p:extLst>
      <p:ext uri="{BB962C8B-B14F-4D97-AF65-F5344CB8AC3E}">
        <p14:creationId xmlns:p14="http://schemas.microsoft.com/office/powerpoint/2010/main" val="28979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0750-8B69-F156-F092-F65A1C3B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D1E-1806-5B1B-8725-EFEFB059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37706A-32F5-1517-1831-0707F5F9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421" b="26827"/>
          <a:stretch/>
        </p:blipFill>
        <p:spPr>
          <a:xfrm>
            <a:off x="1809750" y="1393825"/>
            <a:ext cx="8119716" cy="5099050"/>
          </a:xfrm>
        </p:spPr>
      </p:pic>
    </p:spTree>
    <p:extLst>
      <p:ext uri="{BB962C8B-B14F-4D97-AF65-F5344CB8AC3E}">
        <p14:creationId xmlns:p14="http://schemas.microsoft.com/office/powerpoint/2010/main" val="2758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D5D8-903B-1560-6101-3F62E259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3ECD-0044-9B6A-0B28-BA344F9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97D3A3-31D8-5855-97AC-AEAA4F72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234" t="26256"/>
          <a:stretch/>
        </p:blipFill>
        <p:spPr>
          <a:xfrm>
            <a:off x="1816100" y="1622085"/>
            <a:ext cx="8005616" cy="5051765"/>
          </a:xfrm>
        </p:spPr>
      </p:pic>
    </p:spTree>
    <p:extLst>
      <p:ext uri="{BB962C8B-B14F-4D97-AF65-F5344CB8AC3E}">
        <p14:creationId xmlns:p14="http://schemas.microsoft.com/office/powerpoint/2010/main" val="26826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0194-8979-F1F5-4E61-70598CE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Relationales 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A239E-19F1-EA77-6266-DE848D00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Mitarbeiter(</a:t>
            </a:r>
            <a:r>
              <a:rPr lang="de-DE" sz="1800" u="sng" dirty="0">
                <a:cs typeface="Calibri" panose="020F0502020204030204" pitchFamily="34" charset="0"/>
              </a:rPr>
              <a:t>Mitarbeiter-ID</a:t>
            </a:r>
            <a:r>
              <a:rPr lang="de-DE" sz="1800" dirty="0">
                <a:cs typeface="Calibri" panose="020F0502020204030204" pitchFamily="34" charset="0"/>
              </a:rPr>
              <a:t>, Name, Geburtsdatum, Adresse, Wochenstunden, Gehalt, Aufgabenbereich, Vorgesetzter,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Großkunde(</a:t>
            </a:r>
            <a:r>
              <a:rPr lang="de-DE" sz="1800" u="sng" dirty="0">
                <a:cs typeface="Calibri" panose="020F0502020204030204" pitchFamily="34" charset="0"/>
              </a:rPr>
              <a:t>Kunden-ID</a:t>
            </a:r>
            <a:r>
              <a:rPr lang="de-DE" sz="1800" dirty="0">
                <a:cs typeface="Calibri" panose="020F0502020204030204" pitchFamily="34" charset="0"/>
              </a:rPr>
              <a:t>, Name, Adresse, Registrierungsdatum, Gesamtausgaben,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Ware(</a:t>
            </a:r>
            <a:r>
              <a:rPr lang="de-DE" sz="1800" u="sng" dirty="0">
                <a:cs typeface="Calibri" panose="020F0502020204030204" pitchFamily="34" charset="0"/>
              </a:rPr>
              <a:t>Waren-ID</a:t>
            </a:r>
            <a:r>
              <a:rPr lang="de-DE" sz="18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Regal(</a:t>
            </a:r>
            <a:r>
              <a:rPr lang="de-DE" sz="1800" u="sng" dirty="0">
                <a:cs typeface="Calibri" panose="020F0502020204030204" pitchFamily="34" charset="0"/>
              </a:rPr>
              <a:t>Regal-ID</a:t>
            </a:r>
            <a:r>
              <a:rPr lang="de-DE" sz="1800" dirty="0">
                <a:cs typeface="Calibri" panose="020F0502020204030204" pitchFamily="34" charset="0"/>
              </a:rPr>
              <a:t>, Position, Kapazität, Temperatur)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bestellt(</a:t>
            </a:r>
            <a:r>
              <a:rPr lang="de-DE" sz="1800" u="sng" dirty="0">
                <a:cs typeface="Calibri" panose="020F0502020204030204" pitchFamily="34" charset="0"/>
              </a:rPr>
              <a:t>Bestell-ID</a:t>
            </a:r>
            <a:r>
              <a:rPr lang="de-DE" sz="1800" dirty="0">
                <a:cs typeface="Calibri" panose="020F0502020204030204" pitchFamily="34" charset="0"/>
              </a:rPr>
              <a:t>, 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Kunden-ID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enthält(</a:t>
            </a:r>
            <a:r>
              <a:rPr lang="de-DE" sz="1800" u="sng" dirty="0">
                <a:cs typeface="Calibri" panose="020F0502020204030204" pitchFamily="34" charset="0"/>
              </a:rPr>
              <a:t>Enthält-ID</a:t>
            </a:r>
            <a:r>
              <a:rPr lang="de-DE" sz="1800" dirty="0">
                <a:cs typeface="Calibri" panose="020F0502020204030204" pitchFamily="34" charset="0"/>
              </a:rPr>
              <a:t>, 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Regal-ID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highlight>
                  <a:srgbClr val="00FF00"/>
                </a:highlight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highlight>
                  <a:srgbClr val="00FF00"/>
                </a:highlight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1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D0ED2-1075-3739-6843-98275FD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612E4-9BD1-60F6-7281-A3310EE7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19213"/>
            <a:ext cx="5768975" cy="823912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CEF41-77CC-8ED1-0E66-0CB05497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cs typeface="Calibri" panose="020F0502020204030204" pitchFamily="34" charset="0"/>
              </a:rPr>
              <a:t>Kunden-ID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Name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Registrierungsdatum, Gesamtausgaben,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Ware(</a:t>
            </a:r>
            <a:r>
              <a:rPr lang="de-DE" sz="1400" u="sng" dirty="0">
                <a:cs typeface="Calibri" panose="020F0502020204030204" pitchFamily="34" charset="0"/>
              </a:rPr>
              <a:t>Waren-ID</a:t>
            </a:r>
            <a:r>
              <a:rPr lang="de-DE" sz="14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Regal(</a:t>
            </a:r>
            <a:r>
              <a:rPr lang="de-DE" sz="1400" u="sng" dirty="0">
                <a:cs typeface="Calibri" panose="020F0502020204030204" pitchFamily="34" charset="0"/>
              </a:rPr>
              <a:t>Regal-ID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Position</a:t>
            </a:r>
            <a:r>
              <a:rPr lang="de-DE" sz="1400" dirty="0"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cs typeface="Calibri" panose="020F0502020204030204" pitchFamily="34" charset="0"/>
              </a:rPr>
              <a:t>Bestell-ID</a:t>
            </a:r>
            <a:r>
              <a:rPr lang="de-DE" sz="1400" dirty="0"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cs typeface="Calibri" panose="020F0502020204030204" pitchFamily="34" charset="0"/>
              </a:rPr>
              <a:t>Enthält-ID</a:t>
            </a:r>
            <a:r>
              <a:rPr lang="de-DE" sz="1400" dirty="0"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0B7F4-306E-25A0-6220-2936A865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1319213"/>
            <a:ext cx="5768975" cy="823912"/>
          </a:xfrm>
        </p:spPr>
        <p:txBody>
          <a:bodyPr/>
          <a:lstStyle/>
          <a:p>
            <a:r>
              <a:rPr lang="de-DE" dirty="0"/>
              <a:t>Nachher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678D93-632B-9F84-FE69-A9D10C904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Kunden-ID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Vorname, Nachname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cs typeface="Calibri" panose="020F0502020204030204" pitchFamily="34" charset="0"/>
              </a:rPr>
              <a:t>Registrierungsdatum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Gesamtausgaben,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Ware(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Waren-ID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Regal(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Regal-ID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Reihe, Spalte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Bestell-ID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Enthält-ID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Menge)</a:t>
            </a:r>
          </a:p>
        </p:txBody>
      </p:sp>
    </p:spTree>
    <p:extLst>
      <p:ext uri="{BB962C8B-B14F-4D97-AF65-F5344CB8AC3E}">
        <p14:creationId xmlns:p14="http://schemas.microsoft.com/office/powerpoint/2010/main" val="14912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69C2-6DE6-F4B6-1F57-59FE68B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Großkunde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9921-D955-FD45-782E-F8BCDAEF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"Großkunde" (</a:t>
            </a:r>
          </a:p>
          <a:p>
            <a:pPr marL="0" indent="0">
              <a:buNone/>
            </a:pPr>
            <a:r>
              <a:rPr lang="de-DE" sz="1300" dirty="0"/>
              <a:t>	"Kunden-ID„		INTEGER,</a:t>
            </a:r>
          </a:p>
          <a:p>
            <a:pPr marL="0" indent="0">
              <a:buNone/>
            </a:pPr>
            <a:r>
              <a:rPr lang="de-DE" sz="1300" dirty="0"/>
              <a:t>	"Name"		TEXT NOT NULL,</a:t>
            </a:r>
          </a:p>
          <a:p>
            <a:pPr marL="0" indent="0">
              <a:buNone/>
            </a:pPr>
            <a:r>
              <a:rPr lang="de-DE" sz="1300" dirty="0"/>
              <a:t>	"Ort"		TEXT NOT NULL,</a:t>
            </a:r>
          </a:p>
          <a:p>
            <a:pPr marL="0" indent="0">
              <a:buNone/>
            </a:pPr>
            <a:r>
              <a:rPr lang="de-DE" sz="1300" dirty="0"/>
              <a:t>	"Straße"		TEXT NOT NULL,</a:t>
            </a:r>
          </a:p>
          <a:p>
            <a:pPr marL="0" indent="0">
              <a:buNone/>
            </a:pPr>
            <a:r>
              <a:rPr lang="de-DE" sz="1300" dirty="0"/>
              <a:t>	"Registrierungsdatum"	TEXT NOT NULL,</a:t>
            </a:r>
          </a:p>
          <a:p>
            <a:pPr marL="0" indent="0">
              <a:buNone/>
            </a:pPr>
            <a:r>
              <a:rPr lang="de-DE" sz="1300" dirty="0"/>
              <a:t>	"Gesamtausgaben"	INTEGER NOT NULL DEFAULT 0 CHECK("Gesamtausgaben" &gt;= 0),</a:t>
            </a:r>
          </a:p>
          <a:p>
            <a:pPr marL="0" indent="0">
              <a:buNone/>
            </a:pPr>
            <a:r>
              <a:rPr lang="de-DE" sz="1300" dirty="0"/>
              <a:t>	"Passwort"		INTEGER NOT NULL,</a:t>
            </a:r>
          </a:p>
          <a:p>
            <a:pPr marL="0" indent="0">
              <a:buNone/>
            </a:pPr>
            <a:r>
              <a:rPr lang="de-DE" sz="1300" dirty="0"/>
              <a:t>	PRIMARY KEY("Kunden-ID"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10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7A6E-D357-624C-7BD9-636DEAF1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943C-46EE-9711-4A9F-415AB9D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6D49B-70B3-BBEA-6915-C562A940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/>
              <a:t>CREATE TABLE "Mitarbeiter" (</a:t>
            </a:r>
          </a:p>
          <a:p>
            <a:pPr marL="0" indent="0">
              <a:buNone/>
            </a:pPr>
            <a:r>
              <a:rPr lang="de-DE" sz="1400" dirty="0"/>
              <a:t>	"Mitarbeiter-ID"	INTEGER,</a:t>
            </a:r>
          </a:p>
          <a:p>
            <a:pPr marL="0" indent="0">
              <a:buNone/>
            </a:pPr>
            <a:r>
              <a:rPr lang="de-DE" sz="1400" dirty="0"/>
              <a:t>	"Vorname"		TEXT NOT NULL,</a:t>
            </a:r>
          </a:p>
          <a:p>
            <a:pPr marL="0" indent="0">
              <a:buNone/>
            </a:pPr>
            <a:r>
              <a:rPr lang="de-DE" sz="1400" dirty="0"/>
              <a:t>	"Nachname"		TEXT NOT NULL,</a:t>
            </a:r>
          </a:p>
          <a:p>
            <a:pPr marL="0" indent="0">
              <a:buNone/>
            </a:pPr>
            <a:r>
              <a:rPr lang="de-DE" sz="1400" dirty="0"/>
              <a:t>	"Geburtsdatum"	TEXT NOT NULL,</a:t>
            </a:r>
          </a:p>
          <a:p>
            <a:pPr marL="0" indent="0">
              <a:buNone/>
            </a:pPr>
            <a:r>
              <a:rPr lang="de-DE" sz="1400" dirty="0"/>
              <a:t>	"Ort"		TEXT NOT NULL,</a:t>
            </a:r>
          </a:p>
          <a:p>
            <a:pPr marL="0" indent="0">
              <a:buNone/>
            </a:pPr>
            <a:r>
              <a:rPr lang="de-DE" sz="1400" dirty="0"/>
              <a:t>	"Straße"		TEXT NOT NULL,</a:t>
            </a:r>
          </a:p>
          <a:p>
            <a:pPr marL="0" indent="0">
              <a:buNone/>
            </a:pPr>
            <a:r>
              <a:rPr lang="de-DE" sz="1400" dirty="0"/>
              <a:t>	"Wochenstunden"	INTEGER NOT NULL CHECK("Wochenstunden" &gt;= 0),</a:t>
            </a:r>
          </a:p>
          <a:p>
            <a:pPr marL="0" indent="0">
              <a:buNone/>
            </a:pPr>
            <a:r>
              <a:rPr lang="de-DE" sz="1400" dirty="0"/>
              <a:t>	"Gehalt"		INTEGER NOT NULL CHECK("Gehalt" &gt;= 0),</a:t>
            </a:r>
          </a:p>
          <a:p>
            <a:pPr marL="0" indent="0">
              <a:buNone/>
            </a:pPr>
            <a:r>
              <a:rPr lang="de-DE" sz="1400" dirty="0"/>
              <a:t>	"Aufgabenbereich"	TEXT,</a:t>
            </a:r>
          </a:p>
          <a:p>
            <a:pPr marL="0" indent="0">
              <a:buNone/>
            </a:pPr>
            <a:r>
              <a:rPr lang="de-DE" sz="1400" dirty="0"/>
              <a:t>	"Vorgesetzter"	INTEGER,</a:t>
            </a:r>
          </a:p>
          <a:p>
            <a:pPr marL="0" indent="0">
              <a:buNone/>
            </a:pPr>
            <a:r>
              <a:rPr lang="de-DE" sz="1400" dirty="0"/>
              <a:t>	"Passwort"		INTEGER NOT NULL,</a:t>
            </a:r>
          </a:p>
          <a:p>
            <a:pPr marL="0" indent="0">
              <a:buNone/>
            </a:pPr>
            <a:r>
              <a:rPr lang="de-DE" sz="1400" dirty="0"/>
              <a:t>	PRIMARY KEY("Mitarbeiter-ID" AUTOINCREMENT),</a:t>
            </a:r>
          </a:p>
          <a:p>
            <a:pPr marL="0" indent="0">
              <a:buNone/>
            </a:pPr>
            <a:r>
              <a:rPr lang="de-DE" sz="1400" dirty="0"/>
              <a:t>	FOREIGN KEY("Vorgesetzter") REFERENCES "Mitarbeiter"("Mitarbeiter-ID") ON DELETE SET NULL</a:t>
            </a:r>
          </a:p>
          <a:p>
            <a:pPr marL="0" indent="0">
              <a:buNone/>
            </a:pPr>
            <a:r>
              <a:rPr lang="de-DE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6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Breitbild</PresentationFormat>
  <Paragraphs>163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Aufgabenstellung / Problem</vt:lpstr>
      <vt:lpstr>Entity-Relationship-Modell</vt:lpstr>
      <vt:lpstr>Entity-Relationship-Modell</vt:lpstr>
      <vt:lpstr>Entity-Relationship-Modell</vt:lpstr>
      <vt:lpstr>Entity-Relationship-Modell</vt:lpstr>
      <vt:lpstr>Relationales Schema</vt:lpstr>
      <vt:lpstr>Normalisierung</vt:lpstr>
      <vt:lpstr>Großkunde in SQL</vt:lpstr>
      <vt:lpstr>Mitarbeiter in SQL</vt:lpstr>
      <vt:lpstr>Regal in SQL</vt:lpstr>
      <vt:lpstr>Ware in SQL</vt:lpstr>
      <vt:lpstr>bestellt in SQL</vt:lpstr>
      <vt:lpstr>enthält in SQL</vt:lpstr>
      <vt:lpstr>Trigger</vt:lpstr>
      <vt:lpstr>Trigger</vt:lpstr>
      <vt:lpstr>Statements</vt:lpstr>
      <vt:lpstr>Statements</vt:lpstr>
      <vt:lpstr>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Schwarz</dc:creator>
  <cp:lastModifiedBy>Christian Schwarz</cp:lastModifiedBy>
  <cp:revision>2</cp:revision>
  <dcterms:created xsi:type="dcterms:W3CDTF">2024-12-08T20:22:46Z</dcterms:created>
  <dcterms:modified xsi:type="dcterms:W3CDTF">2024-12-09T18:29:35Z</dcterms:modified>
</cp:coreProperties>
</file>