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1"/>
  </p:notesMasterIdLst>
  <p:sldIdLst>
    <p:sldId id="256" r:id="rId2"/>
    <p:sldId id="257" r:id="rId3"/>
    <p:sldId id="258" r:id="rId4"/>
    <p:sldId id="260" r:id="rId5"/>
    <p:sldId id="262" r:id="rId6"/>
    <p:sldId id="263" r:id="rId7"/>
    <p:sldId id="264" r:id="rId8"/>
    <p:sldId id="265" r:id="rId9"/>
    <p:sldId id="267" r:id="rId10"/>
    <p:sldId id="268" r:id="rId11"/>
    <p:sldId id="269" r:id="rId12"/>
    <p:sldId id="270" r:id="rId13"/>
    <p:sldId id="271" r:id="rId14"/>
    <p:sldId id="273" r:id="rId15"/>
    <p:sldId id="272" r:id="rId16"/>
    <p:sldId id="274" r:id="rId17"/>
    <p:sldId id="275" r:id="rId18"/>
    <p:sldId id="259" r:id="rId19"/>
    <p:sldId id="276" r:id="rId20"/>
    <p:sldId id="277" r:id="rId21"/>
    <p:sldId id="278" r:id="rId22"/>
    <p:sldId id="280" r:id="rId23"/>
    <p:sldId id="281" r:id="rId24"/>
    <p:sldId id="282" r:id="rId25"/>
    <p:sldId id="284" r:id="rId26"/>
    <p:sldId id="285" r:id="rId27"/>
    <p:sldId id="287" r:id="rId28"/>
    <p:sldId id="286" r:id="rId29"/>
    <p:sldId id="28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count Microsoft" initials="AM" lastIdx="2" clrIdx="0">
    <p:extLst>
      <p:ext uri="{19B8F6BF-5375-455C-9EA6-DF929625EA0E}">
        <p15:presenceInfo xmlns:p15="http://schemas.microsoft.com/office/powerpoint/2012/main" userId="4bf9cd59d17048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7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8" d="100"/>
          <a:sy n="98" d="100"/>
        </p:scale>
        <p:origin x="101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93934-A675-41DC-BFFB-F9957F1B386A}" type="datetimeFigureOut">
              <a:rPr lang="it-IT" smtClean="0"/>
              <a:t>20/02/2022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2E82E-80DA-49C3-A1AC-F0F5AEAF3E7D}" type="slidenum">
              <a:rPr lang="it-IT" smtClean="0"/>
              <a:t>‹N›</a:t>
            </a:fld>
            <a:endParaRPr lang="it-IT"/>
          </a:p>
        </p:txBody>
      </p:sp>
    </p:spTree>
    <p:extLst>
      <p:ext uri="{BB962C8B-B14F-4D97-AF65-F5344CB8AC3E}">
        <p14:creationId xmlns:p14="http://schemas.microsoft.com/office/powerpoint/2010/main" val="1840285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5ff599c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5ff599c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76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5ff599c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5ff599c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18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5ff599c1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5ff599c1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24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5ff599c1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5ff599c1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65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B1C5F7F-114E-4DE5-8B14-A03BDA659234}" type="datetimeFigureOut">
              <a:rPr lang="it-IT" smtClean="0"/>
              <a:t>20/02/2022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3D6C2D-3C67-44EE-A331-29E5C543E61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39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3B1C5F7F-114E-4DE5-8B14-A03BDA659234}" type="datetimeFigureOut">
              <a:rPr lang="it-IT" smtClean="0"/>
              <a:t>20/02/2022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327052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3B1C5F7F-114E-4DE5-8B14-A03BDA659234}" type="datetimeFigureOut">
              <a:rPr lang="it-IT" smtClean="0"/>
              <a:t>20/02/2022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3814016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119864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3B1C5F7F-114E-4DE5-8B14-A03BDA659234}" type="datetimeFigureOut">
              <a:rPr lang="it-IT" smtClean="0"/>
              <a:t>20/02/2022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288001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3B1C5F7F-114E-4DE5-8B14-A03BDA659234}" type="datetimeFigureOut">
              <a:rPr lang="it-IT" smtClean="0"/>
              <a:t>20/02/2022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3D6C2D-3C67-44EE-A331-29E5C543E61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02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3B1C5F7F-114E-4DE5-8B14-A03BDA659234}" type="datetimeFigureOut">
              <a:rPr lang="it-IT" smtClean="0"/>
              <a:t>20/02/2022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60289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3B1C5F7F-114E-4DE5-8B14-A03BDA659234}" type="datetimeFigureOut">
              <a:rPr lang="it-IT" smtClean="0"/>
              <a:t>20/02/2022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260649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3B1C5F7F-114E-4DE5-8B14-A03BDA659234}" type="datetimeFigureOut">
              <a:rPr lang="it-IT" smtClean="0"/>
              <a:t>20/02/2022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122952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1C5F7F-114E-4DE5-8B14-A03BDA659234}" type="datetimeFigureOut">
              <a:rPr lang="it-IT" smtClean="0"/>
              <a:t>20/02/2022</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83021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B1C5F7F-114E-4DE5-8B14-A03BDA659234}" type="datetimeFigureOut">
              <a:rPr lang="it-IT" smtClean="0"/>
              <a:t>20/02/2022</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3D6C2D-3C67-44EE-A331-29E5C543E61B}" type="slidenum">
              <a:rPr lang="it-IT" smtClean="0"/>
              <a:t>‹N›</a:t>
            </a:fld>
            <a:endParaRPr lang="it-IT"/>
          </a:p>
        </p:txBody>
      </p:sp>
    </p:spTree>
    <p:extLst>
      <p:ext uri="{BB962C8B-B14F-4D97-AF65-F5344CB8AC3E}">
        <p14:creationId xmlns:p14="http://schemas.microsoft.com/office/powerpoint/2010/main" val="104969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3B1C5F7F-114E-4DE5-8B14-A03BDA659234}" type="datetimeFigureOut">
              <a:rPr lang="it-IT" smtClean="0"/>
              <a:t>20/02/2022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3D6C2D-3C67-44EE-A331-29E5C543E61B}" type="slidenum">
              <a:rPr lang="it-IT" smtClean="0"/>
              <a:t>‹N›</a:t>
            </a:fld>
            <a:endParaRPr lang="it-IT"/>
          </a:p>
        </p:txBody>
      </p:sp>
    </p:spTree>
    <p:extLst>
      <p:ext uri="{BB962C8B-B14F-4D97-AF65-F5344CB8AC3E}">
        <p14:creationId xmlns:p14="http://schemas.microsoft.com/office/powerpoint/2010/main" val="373427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B1C5F7F-114E-4DE5-8B14-A03BDA659234}" type="datetimeFigureOut">
              <a:rPr lang="it-IT" smtClean="0"/>
              <a:t>20/02/2022</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3D6C2D-3C67-44EE-A331-29E5C543E61B}"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6739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regex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473"/>
            <a:ext cx="12192000" cy="4815327"/>
          </a:xfrm>
          <a:prstGeom prst="rect">
            <a:avLst/>
          </a:prstGeom>
        </p:spPr>
      </p:pic>
      <p:sp>
        <p:nvSpPr>
          <p:cNvPr id="5" name="Sottotitolo 2"/>
          <p:cNvSpPr>
            <a:spLocks noGrp="1"/>
          </p:cNvSpPr>
          <p:nvPr>
            <p:ph type="subTitle" idx="4294967295"/>
          </p:nvPr>
        </p:nvSpPr>
        <p:spPr>
          <a:xfrm>
            <a:off x="0" y="5272088"/>
            <a:ext cx="9144000" cy="1655762"/>
          </a:xfrm>
        </p:spPr>
        <p:txBody>
          <a:bodyPr>
            <a:normAutofit/>
          </a:bodyPr>
          <a:lstStyle/>
          <a:p>
            <a:pPr algn="l"/>
            <a:r>
              <a:rPr lang="it-IT" dirty="0" smtClean="0"/>
              <a:t>By:</a:t>
            </a:r>
            <a:r>
              <a:rPr lang="it-IT" dirty="0" smtClean="0">
                <a:solidFill>
                  <a:srgbClr val="FF9933"/>
                </a:solidFill>
              </a:rPr>
              <a:t/>
            </a:r>
            <a:br>
              <a:rPr lang="it-IT" dirty="0" smtClean="0">
                <a:solidFill>
                  <a:srgbClr val="FF9933"/>
                </a:solidFill>
              </a:rPr>
            </a:br>
            <a:r>
              <a:rPr lang="it-IT" dirty="0" smtClean="0">
                <a:solidFill>
                  <a:srgbClr val="FE7300"/>
                </a:solidFill>
              </a:rPr>
              <a:t>Basini Danilo ----- Canossa Christian</a:t>
            </a:r>
            <a:br>
              <a:rPr lang="it-IT" dirty="0" smtClean="0">
                <a:solidFill>
                  <a:srgbClr val="FE7300"/>
                </a:solidFill>
              </a:rPr>
            </a:br>
            <a:r>
              <a:rPr lang="it-IT" dirty="0" smtClean="0">
                <a:solidFill>
                  <a:srgbClr val="FE7300"/>
                </a:solidFill>
              </a:rPr>
              <a:t>Coppi Nicola ----- Montecchi Leonardo</a:t>
            </a:r>
            <a:endParaRPr lang="it-IT" dirty="0">
              <a:solidFill>
                <a:srgbClr val="FE7300"/>
              </a:solidFill>
            </a:endParaRPr>
          </a:p>
        </p:txBody>
      </p:sp>
    </p:spTree>
    <p:extLst>
      <p:ext uri="{BB962C8B-B14F-4D97-AF65-F5344CB8AC3E}">
        <p14:creationId xmlns:p14="http://schemas.microsoft.com/office/powerpoint/2010/main" val="2635650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FE7300"/>
                </a:solidFill>
                <a:latin typeface="Cooper Black" panose="0208090404030B020404" pitchFamily="18" charset="0"/>
              </a:rPr>
              <a:t>Azioni dei </a:t>
            </a:r>
            <a:r>
              <a:rPr lang="it-IT" dirty="0" err="1">
                <a:solidFill>
                  <a:srgbClr val="FE7300"/>
                </a:solidFill>
                <a:latin typeface="Cooper Black" panose="0208090404030B020404" pitchFamily="18" charset="0"/>
              </a:rPr>
              <a:t>Costumer</a:t>
            </a:r>
            <a:r>
              <a:rPr lang="it-IT" dirty="0">
                <a:solidFill>
                  <a:srgbClr val="FE7300"/>
                </a:solidFill>
                <a:latin typeface="Cooper Black" panose="0208090404030B020404" pitchFamily="18" charset="0"/>
              </a:rPr>
              <a:t/>
            </a:r>
            <a:br>
              <a:rPr lang="it-IT" dirty="0">
                <a:solidFill>
                  <a:srgbClr val="FE7300"/>
                </a:solidFill>
                <a:latin typeface="Cooper Black" panose="0208090404030B020404" pitchFamily="18" charset="0"/>
              </a:rPr>
            </a:br>
            <a:r>
              <a:rPr lang="it-IT" sz="2400" dirty="0" smtClean="0">
                <a:solidFill>
                  <a:srgbClr val="FE7300"/>
                </a:solidFill>
                <a:latin typeface="Cooper Black" panose="0208090404030B020404" pitchFamily="18" charset="0"/>
              </a:rPr>
              <a:t>Gestione biglietti comprati</a:t>
            </a:r>
            <a:endParaRPr lang="it-IT" dirty="0"/>
          </a:p>
        </p:txBody>
      </p:sp>
      <p:sp>
        <p:nvSpPr>
          <p:cNvPr id="3" name="Segnaposto contenuto 2"/>
          <p:cNvSpPr>
            <a:spLocks noGrp="1"/>
          </p:cNvSpPr>
          <p:nvPr>
            <p:ph idx="1"/>
          </p:nvPr>
        </p:nvSpPr>
        <p:spPr>
          <a:xfrm>
            <a:off x="838200" y="1825625"/>
            <a:ext cx="4917418" cy="4351338"/>
          </a:xfrm>
        </p:spPr>
        <p:txBody>
          <a:bodyPr/>
          <a:lstStyle/>
          <a:p>
            <a:pPr marL="0" indent="0">
              <a:buNone/>
            </a:pPr>
            <a:r>
              <a:rPr lang="it-IT" dirty="0" smtClean="0"/>
              <a:t>Se si sceglie l’opzione 2 verranno stampati a schermo tutti i biglietti comprati </a:t>
            </a:r>
            <a:r>
              <a:rPr lang="it-IT" dirty="0" smtClean="0"/>
              <a:t>dall’utente</a:t>
            </a:r>
          </a:p>
          <a:p>
            <a:pPr marL="0" indent="0">
              <a:buNone/>
            </a:pPr>
            <a:r>
              <a:rPr lang="it-IT" dirty="0" smtClean="0"/>
              <a:t>Nel nostro caso possiamo visualizzare il biglietto precedentemente comprato </a:t>
            </a:r>
            <a:endParaRPr lang="it-IT" dirty="0"/>
          </a:p>
        </p:txBody>
      </p:sp>
      <p:pic>
        <p:nvPicPr>
          <p:cNvPr id="5" name="Immagine 4"/>
          <p:cNvPicPr>
            <a:picLocks noChangeAspect="1"/>
          </p:cNvPicPr>
          <p:nvPr/>
        </p:nvPicPr>
        <p:blipFill>
          <a:blip r:embed="rId2"/>
          <a:stretch>
            <a:fillRect/>
          </a:stretch>
        </p:blipFill>
        <p:spPr>
          <a:xfrm>
            <a:off x="838200" y="3605156"/>
            <a:ext cx="4917418" cy="539076"/>
          </a:xfrm>
          <a:prstGeom prst="rect">
            <a:avLst/>
          </a:prstGeom>
        </p:spPr>
      </p:pic>
      <p:sp>
        <p:nvSpPr>
          <p:cNvPr id="6" name="Segnaposto contenuto 2"/>
          <p:cNvSpPr txBox="1">
            <a:spLocks/>
          </p:cNvSpPr>
          <p:nvPr/>
        </p:nvSpPr>
        <p:spPr>
          <a:xfrm>
            <a:off x="6436382" y="1825625"/>
            <a:ext cx="491741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smtClean="0"/>
              <a:t>Se si sceglie l’opzione 3 verranno stampati a schermo tutti i biglietti comprati dall’utente, </a:t>
            </a:r>
            <a:r>
              <a:rPr lang="it-IT" sz="2000" dirty="0" smtClean="0"/>
              <a:t>il programma ti chiederà quale dei biglietti comprati si vuole cancellare</a:t>
            </a:r>
            <a:endParaRPr lang="it-IT" sz="2000" dirty="0"/>
          </a:p>
        </p:txBody>
      </p:sp>
      <p:pic>
        <p:nvPicPr>
          <p:cNvPr id="7" name="Immagine 6"/>
          <p:cNvPicPr>
            <a:picLocks noChangeAspect="1"/>
          </p:cNvPicPr>
          <p:nvPr/>
        </p:nvPicPr>
        <p:blipFill>
          <a:blip r:embed="rId3"/>
          <a:stretch>
            <a:fillRect/>
          </a:stretch>
        </p:blipFill>
        <p:spPr>
          <a:xfrm>
            <a:off x="6436382" y="3208931"/>
            <a:ext cx="4917418" cy="1331526"/>
          </a:xfrm>
          <a:prstGeom prst="rect">
            <a:avLst/>
          </a:prstGeom>
        </p:spPr>
      </p:pic>
    </p:spTree>
    <p:extLst>
      <p:ext uri="{BB962C8B-B14F-4D97-AF65-F5344CB8AC3E}">
        <p14:creationId xmlns:p14="http://schemas.microsoft.com/office/powerpoint/2010/main" val="3351857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rgbClr val="FE7300"/>
                </a:solidFill>
                <a:latin typeface="Cooper Black" panose="0208090404030B020404" pitchFamily="18" charset="0"/>
              </a:rPr>
              <a:t>Login 2</a:t>
            </a:r>
            <a:endParaRPr lang="it-IT" dirty="0">
              <a:solidFill>
                <a:srgbClr val="FE7300"/>
              </a:solidFill>
              <a:latin typeface="Cooper Black" panose="0208090404030B020404" pitchFamily="18" charset="0"/>
            </a:endParaRPr>
          </a:p>
        </p:txBody>
      </p:sp>
      <p:sp>
        <p:nvSpPr>
          <p:cNvPr id="3" name="Segnaposto contenuto 2"/>
          <p:cNvSpPr>
            <a:spLocks noGrp="1"/>
          </p:cNvSpPr>
          <p:nvPr>
            <p:ph idx="1"/>
          </p:nvPr>
        </p:nvSpPr>
        <p:spPr>
          <a:xfrm>
            <a:off x="1097280" y="1845734"/>
            <a:ext cx="10058400" cy="665971"/>
          </a:xfrm>
        </p:spPr>
        <p:txBody>
          <a:bodyPr/>
          <a:lstStyle/>
          <a:p>
            <a:r>
              <a:rPr lang="it-IT" dirty="0" smtClean="0"/>
              <a:t>Se durante il login si inseriscono delle credenziali da amministratore il programma si svolgerà in modo diverso</a:t>
            </a:r>
            <a:endParaRPr lang="it-IT" dirty="0" smtClean="0"/>
          </a:p>
        </p:txBody>
      </p:sp>
      <p:pic>
        <p:nvPicPr>
          <p:cNvPr id="4" name="Immagine 3"/>
          <p:cNvPicPr>
            <a:picLocks noChangeAspect="1"/>
          </p:cNvPicPr>
          <p:nvPr/>
        </p:nvPicPr>
        <p:blipFill>
          <a:blip r:embed="rId2"/>
          <a:stretch>
            <a:fillRect/>
          </a:stretch>
        </p:blipFill>
        <p:spPr>
          <a:xfrm>
            <a:off x="3380396" y="2575716"/>
            <a:ext cx="5492167" cy="842984"/>
          </a:xfrm>
          <a:prstGeom prst="rect">
            <a:avLst/>
          </a:prstGeom>
        </p:spPr>
      </p:pic>
      <p:pic>
        <p:nvPicPr>
          <p:cNvPr id="5" name="Immagine 4"/>
          <p:cNvPicPr>
            <a:picLocks noChangeAspect="1"/>
          </p:cNvPicPr>
          <p:nvPr/>
        </p:nvPicPr>
        <p:blipFill>
          <a:blip r:embed="rId3"/>
          <a:stretch>
            <a:fillRect/>
          </a:stretch>
        </p:blipFill>
        <p:spPr>
          <a:xfrm>
            <a:off x="6977743" y="3693398"/>
            <a:ext cx="4177937" cy="2109382"/>
          </a:xfrm>
          <a:prstGeom prst="rect">
            <a:avLst/>
          </a:prstGeom>
        </p:spPr>
      </p:pic>
      <p:sp>
        <p:nvSpPr>
          <p:cNvPr id="6" name="Segnaposto contenuto 2"/>
          <p:cNvSpPr txBox="1">
            <a:spLocks/>
          </p:cNvSpPr>
          <p:nvPr/>
        </p:nvSpPr>
        <p:spPr>
          <a:xfrm>
            <a:off x="1097279" y="3842635"/>
            <a:ext cx="3902738" cy="1546487"/>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it-IT" dirty="0" smtClean="0"/>
              <a:t>Con l’accesso attraverso credenziali di un </a:t>
            </a:r>
            <a:r>
              <a:rPr lang="it-IT" dirty="0" err="1" smtClean="0"/>
              <a:t>administrator</a:t>
            </a:r>
            <a:r>
              <a:rPr lang="it-IT" dirty="0" smtClean="0"/>
              <a:t> il menu sarà questo</a:t>
            </a:r>
            <a:endParaRPr lang="it-IT" dirty="0" smtClean="0"/>
          </a:p>
        </p:txBody>
      </p:sp>
    </p:spTree>
    <p:extLst>
      <p:ext uri="{BB962C8B-B14F-4D97-AF65-F5344CB8AC3E}">
        <p14:creationId xmlns:p14="http://schemas.microsoft.com/office/powerpoint/2010/main" val="3791015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FE7300"/>
                </a:solidFill>
                <a:latin typeface="Cooper Black" panose="0208090404030B020404" pitchFamily="18" charset="0"/>
              </a:rPr>
              <a:t>Azioni </a:t>
            </a:r>
            <a:r>
              <a:rPr lang="it-IT" dirty="0" err="1" smtClean="0">
                <a:solidFill>
                  <a:srgbClr val="FE7300"/>
                </a:solidFill>
                <a:latin typeface="Cooper Black" panose="0208090404030B020404" pitchFamily="18" charset="0"/>
              </a:rPr>
              <a:t>del’Admin</a:t>
            </a:r>
            <a:r>
              <a:rPr lang="it-IT" dirty="0">
                <a:solidFill>
                  <a:srgbClr val="FE7300"/>
                </a:solidFill>
                <a:latin typeface="Cooper Black" panose="0208090404030B020404" pitchFamily="18" charset="0"/>
              </a:rPr>
              <a:t/>
            </a:r>
            <a:br>
              <a:rPr lang="it-IT" dirty="0">
                <a:solidFill>
                  <a:srgbClr val="FE7300"/>
                </a:solidFill>
                <a:latin typeface="Cooper Black" panose="0208090404030B020404" pitchFamily="18" charset="0"/>
              </a:rPr>
            </a:br>
            <a:r>
              <a:rPr lang="it-IT" sz="2400" dirty="0" smtClean="0">
                <a:solidFill>
                  <a:srgbClr val="FE7300"/>
                </a:solidFill>
                <a:latin typeface="Cooper Black" panose="0208090404030B020404" pitchFamily="18" charset="0"/>
              </a:rPr>
              <a:t>Modifica Volo</a:t>
            </a:r>
            <a:endParaRPr lang="it-IT" dirty="0">
              <a:solidFill>
                <a:srgbClr val="FE7300"/>
              </a:solidFill>
              <a:latin typeface="Cooper Black" panose="0208090404030B020404" pitchFamily="18" charset="0"/>
            </a:endParaRPr>
          </a:p>
        </p:txBody>
      </p:sp>
      <p:sp>
        <p:nvSpPr>
          <p:cNvPr id="3" name="Segnaposto contenuto 2"/>
          <p:cNvSpPr>
            <a:spLocks noGrp="1"/>
          </p:cNvSpPr>
          <p:nvPr>
            <p:ph idx="1"/>
          </p:nvPr>
        </p:nvSpPr>
        <p:spPr>
          <a:xfrm>
            <a:off x="868680" y="1737360"/>
            <a:ext cx="10515600" cy="586649"/>
          </a:xfrm>
        </p:spPr>
        <p:txBody>
          <a:bodyPr/>
          <a:lstStyle/>
          <a:p>
            <a:r>
              <a:rPr lang="it-IT" dirty="0" smtClean="0"/>
              <a:t>L’opzione 0, la stampa di tutti i voli è uguale a quella dei </a:t>
            </a:r>
            <a:r>
              <a:rPr lang="it-IT" dirty="0" err="1" smtClean="0"/>
              <a:t>costumer</a:t>
            </a:r>
            <a:endParaRPr lang="it-IT" dirty="0"/>
          </a:p>
        </p:txBody>
      </p:sp>
      <p:sp>
        <p:nvSpPr>
          <p:cNvPr id="4" name="Segnaposto contenuto 2"/>
          <p:cNvSpPr txBox="1">
            <a:spLocks/>
          </p:cNvSpPr>
          <p:nvPr/>
        </p:nvSpPr>
        <p:spPr>
          <a:xfrm>
            <a:off x="838200" y="2547211"/>
            <a:ext cx="4539343" cy="323088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dirty="0" smtClean="0"/>
              <a:t>Se si sceglie l’opzione 1 il programma ti chiederà l’ID del volo che vuoi modificare e successivamente che cosa si vuole modificare</a:t>
            </a:r>
            <a:endParaRPr lang="it-IT" sz="2000" dirty="0"/>
          </a:p>
        </p:txBody>
      </p:sp>
      <p:pic>
        <p:nvPicPr>
          <p:cNvPr id="5" name="Immagine 4"/>
          <p:cNvPicPr>
            <a:picLocks noChangeAspect="1"/>
          </p:cNvPicPr>
          <p:nvPr/>
        </p:nvPicPr>
        <p:blipFill>
          <a:blip r:embed="rId2"/>
          <a:stretch>
            <a:fillRect/>
          </a:stretch>
        </p:blipFill>
        <p:spPr>
          <a:xfrm>
            <a:off x="6398453" y="2547211"/>
            <a:ext cx="4955347" cy="3213234"/>
          </a:xfrm>
          <a:prstGeom prst="rect">
            <a:avLst/>
          </a:prstGeom>
        </p:spPr>
      </p:pic>
    </p:spTree>
    <p:extLst>
      <p:ext uri="{BB962C8B-B14F-4D97-AF65-F5344CB8AC3E}">
        <p14:creationId xmlns:p14="http://schemas.microsoft.com/office/powerpoint/2010/main" val="2585332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FE7300"/>
                </a:solidFill>
                <a:latin typeface="Cooper Black" panose="0208090404030B020404" pitchFamily="18" charset="0"/>
              </a:rPr>
              <a:t>Azioni </a:t>
            </a:r>
            <a:r>
              <a:rPr lang="it-IT" dirty="0" err="1">
                <a:solidFill>
                  <a:srgbClr val="FE7300"/>
                </a:solidFill>
                <a:latin typeface="Cooper Black" panose="0208090404030B020404" pitchFamily="18" charset="0"/>
              </a:rPr>
              <a:t>del’Admin</a:t>
            </a:r>
            <a:r>
              <a:rPr lang="it-IT" dirty="0">
                <a:solidFill>
                  <a:srgbClr val="FE7300"/>
                </a:solidFill>
                <a:latin typeface="Cooper Black" panose="0208090404030B020404" pitchFamily="18" charset="0"/>
              </a:rPr>
              <a:t/>
            </a:r>
            <a:br>
              <a:rPr lang="it-IT" dirty="0">
                <a:solidFill>
                  <a:srgbClr val="FE7300"/>
                </a:solidFill>
                <a:latin typeface="Cooper Black" panose="0208090404030B020404" pitchFamily="18" charset="0"/>
              </a:rPr>
            </a:br>
            <a:r>
              <a:rPr lang="it-IT" sz="2400" dirty="0" smtClean="0">
                <a:solidFill>
                  <a:srgbClr val="FE7300"/>
                </a:solidFill>
                <a:latin typeface="Cooper Black" panose="0208090404030B020404" pitchFamily="18" charset="0"/>
              </a:rPr>
              <a:t>Eliminazione e Aggiunta</a:t>
            </a:r>
            <a:endParaRPr lang="it-IT" dirty="0"/>
          </a:p>
        </p:txBody>
      </p:sp>
      <p:sp>
        <p:nvSpPr>
          <p:cNvPr id="3" name="Segnaposto contenuto 2"/>
          <p:cNvSpPr>
            <a:spLocks noGrp="1"/>
          </p:cNvSpPr>
          <p:nvPr>
            <p:ph idx="1"/>
          </p:nvPr>
        </p:nvSpPr>
        <p:spPr>
          <a:xfrm>
            <a:off x="838200" y="1825625"/>
            <a:ext cx="3548974" cy="4351338"/>
          </a:xfrm>
        </p:spPr>
        <p:txBody>
          <a:bodyPr/>
          <a:lstStyle/>
          <a:p>
            <a:r>
              <a:rPr lang="it-IT" dirty="0" smtClean="0"/>
              <a:t>Se si sceglie l’opzione 2 il programma chiederà l’ID del volo da cancellare e semplicemente lo cancellerà dal database</a:t>
            </a:r>
            <a:endParaRPr lang="it-IT" dirty="0"/>
          </a:p>
        </p:txBody>
      </p:sp>
      <p:pic>
        <p:nvPicPr>
          <p:cNvPr id="4" name="Immagine 3"/>
          <p:cNvPicPr>
            <a:picLocks noChangeAspect="1"/>
          </p:cNvPicPr>
          <p:nvPr/>
        </p:nvPicPr>
        <p:blipFill>
          <a:blip r:embed="rId2"/>
          <a:stretch>
            <a:fillRect/>
          </a:stretch>
        </p:blipFill>
        <p:spPr>
          <a:xfrm>
            <a:off x="838200" y="3194894"/>
            <a:ext cx="3548974" cy="333330"/>
          </a:xfrm>
          <a:prstGeom prst="rect">
            <a:avLst/>
          </a:prstGeom>
        </p:spPr>
      </p:pic>
      <p:sp>
        <p:nvSpPr>
          <p:cNvPr id="5" name="Segnaposto contenuto 2"/>
          <p:cNvSpPr txBox="1">
            <a:spLocks/>
          </p:cNvSpPr>
          <p:nvPr/>
        </p:nvSpPr>
        <p:spPr>
          <a:xfrm>
            <a:off x="4625232" y="1851466"/>
            <a:ext cx="37103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smtClean="0"/>
              <a:t>Se si sceglie l’opzione 3 il programma ti chiederà di inserire tutti i dati del nuovo volo per poi aggiungerlo</a:t>
            </a:r>
            <a:endParaRPr lang="it-IT" sz="2000" dirty="0"/>
          </a:p>
        </p:txBody>
      </p:sp>
      <p:pic>
        <p:nvPicPr>
          <p:cNvPr id="6" name="Immagine 5"/>
          <p:cNvPicPr>
            <a:picLocks noChangeAspect="1"/>
          </p:cNvPicPr>
          <p:nvPr/>
        </p:nvPicPr>
        <p:blipFill>
          <a:blip r:embed="rId3"/>
          <a:stretch>
            <a:fillRect/>
          </a:stretch>
        </p:blipFill>
        <p:spPr>
          <a:xfrm>
            <a:off x="8335593" y="1851466"/>
            <a:ext cx="3376972" cy="3949850"/>
          </a:xfrm>
          <a:prstGeom prst="rect">
            <a:avLst/>
          </a:prstGeom>
        </p:spPr>
      </p:pic>
    </p:spTree>
    <p:extLst>
      <p:ext uri="{BB962C8B-B14F-4D97-AF65-F5344CB8AC3E}">
        <p14:creationId xmlns:p14="http://schemas.microsoft.com/office/powerpoint/2010/main" val="3840029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FE7300"/>
                </a:solidFill>
                <a:latin typeface="Cooper Black" panose="0208090404030B020404" pitchFamily="18" charset="0"/>
              </a:rPr>
              <a:t>Azioni </a:t>
            </a:r>
            <a:r>
              <a:rPr lang="it-IT" dirty="0" err="1">
                <a:solidFill>
                  <a:srgbClr val="FE7300"/>
                </a:solidFill>
                <a:latin typeface="Cooper Black" panose="0208090404030B020404" pitchFamily="18" charset="0"/>
              </a:rPr>
              <a:t>del’Admin</a:t>
            </a:r>
            <a:r>
              <a:rPr lang="it-IT" dirty="0">
                <a:solidFill>
                  <a:srgbClr val="FE7300"/>
                </a:solidFill>
                <a:latin typeface="Cooper Black" panose="0208090404030B020404" pitchFamily="18" charset="0"/>
              </a:rPr>
              <a:t/>
            </a:r>
            <a:br>
              <a:rPr lang="it-IT" dirty="0">
                <a:solidFill>
                  <a:srgbClr val="FE7300"/>
                </a:solidFill>
                <a:latin typeface="Cooper Black" panose="0208090404030B020404" pitchFamily="18" charset="0"/>
              </a:rPr>
            </a:br>
            <a:r>
              <a:rPr lang="it-IT" sz="2400" dirty="0" smtClean="0">
                <a:solidFill>
                  <a:srgbClr val="FE7300"/>
                </a:solidFill>
                <a:latin typeface="Cooper Black" panose="0208090404030B020404" pitchFamily="18" charset="0"/>
              </a:rPr>
              <a:t>Aggiunta nuovo </a:t>
            </a:r>
            <a:r>
              <a:rPr lang="it-IT" sz="2400" dirty="0" err="1" smtClean="0">
                <a:solidFill>
                  <a:srgbClr val="FE7300"/>
                </a:solidFill>
                <a:latin typeface="Cooper Black" panose="0208090404030B020404" pitchFamily="18" charset="0"/>
              </a:rPr>
              <a:t>admin</a:t>
            </a:r>
            <a:endParaRPr lang="it-IT" sz="2400" dirty="0"/>
          </a:p>
        </p:txBody>
      </p:sp>
      <p:sp>
        <p:nvSpPr>
          <p:cNvPr id="3" name="Segnaposto contenuto 2"/>
          <p:cNvSpPr>
            <a:spLocks noGrp="1"/>
          </p:cNvSpPr>
          <p:nvPr>
            <p:ph idx="1"/>
          </p:nvPr>
        </p:nvSpPr>
        <p:spPr>
          <a:xfrm>
            <a:off x="801189" y="1825625"/>
            <a:ext cx="3488709" cy="4351338"/>
          </a:xfrm>
        </p:spPr>
        <p:txBody>
          <a:bodyPr/>
          <a:lstStyle/>
          <a:p>
            <a:pPr marL="0" indent="0">
              <a:buNone/>
            </a:pPr>
            <a:r>
              <a:rPr lang="it-IT" dirty="0" smtClean="0"/>
              <a:t>Se si sceglie l’opzione 4 il programma chiederà </a:t>
            </a:r>
            <a:r>
              <a:rPr lang="it-IT" dirty="0" smtClean="0"/>
              <a:t>delle informazioni appartenenti al nuovo </a:t>
            </a:r>
            <a:r>
              <a:rPr lang="it-IT" dirty="0" err="1" smtClean="0"/>
              <a:t>admin</a:t>
            </a:r>
            <a:r>
              <a:rPr lang="it-IT" dirty="0" smtClean="0"/>
              <a:t>:</a:t>
            </a:r>
          </a:p>
          <a:p>
            <a:pPr>
              <a:buFont typeface="Arial" panose="020B0604020202020204" pitchFamily="34" charset="0"/>
              <a:buChar char="•"/>
            </a:pPr>
            <a:r>
              <a:rPr lang="it-IT" dirty="0" smtClean="0"/>
              <a:t>Nome</a:t>
            </a:r>
            <a:endParaRPr lang="it-IT" dirty="0"/>
          </a:p>
          <a:p>
            <a:pPr>
              <a:buFont typeface="Arial" panose="020B0604020202020204" pitchFamily="34" charset="0"/>
              <a:buChar char="•"/>
            </a:pPr>
            <a:r>
              <a:rPr lang="it-IT" dirty="0" smtClean="0"/>
              <a:t>Cognome</a:t>
            </a:r>
          </a:p>
          <a:p>
            <a:pPr>
              <a:buFont typeface="Arial" panose="020B0604020202020204" pitchFamily="34" charset="0"/>
              <a:buChar char="•"/>
            </a:pPr>
            <a:r>
              <a:rPr lang="it-IT" dirty="0" smtClean="0"/>
              <a:t>Mail</a:t>
            </a:r>
          </a:p>
          <a:p>
            <a:pPr>
              <a:buFont typeface="Arial" panose="020B0604020202020204" pitchFamily="34" charset="0"/>
              <a:buChar char="•"/>
            </a:pPr>
            <a:r>
              <a:rPr lang="it-IT" dirty="0" smtClean="0"/>
              <a:t>Password</a:t>
            </a:r>
            <a:endParaRPr lang="it-IT" dirty="0" smtClean="0"/>
          </a:p>
          <a:p>
            <a:endParaRPr lang="it-IT" dirty="0"/>
          </a:p>
        </p:txBody>
      </p:sp>
      <p:pic>
        <p:nvPicPr>
          <p:cNvPr id="4" name="Immagine 3"/>
          <p:cNvPicPr>
            <a:picLocks noChangeAspect="1"/>
          </p:cNvPicPr>
          <p:nvPr/>
        </p:nvPicPr>
        <p:blipFill>
          <a:blip r:embed="rId2"/>
          <a:stretch>
            <a:fillRect/>
          </a:stretch>
        </p:blipFill>
        <p:spPr>
          <a:xfrm>
            <a:off x="4641558" y="2529192"/>
            <a:ext cx="6514122" cy="2208178"/>
          </a:xfrm>
          <a:prstGeom prst="rect">
            <a:avLst/>
          </a:prstGeom>
        </p:spPr>
      </p:pic>
    </p:spTree>
    <p:extLst>
      <p:ext uri="{BB962C8B-B14F-4D97-AF65-F5344CB8AC3E}">
        <p14:creationId xmlns:p14="http://schemas.microsoft.com/office/powerpoint/2010/main" val="1111900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FE7300"/>
                </a:solidFill>
                <a:latin typeface="Cooper Black" panose="0208090404030B020404" pitchFamily="18" charset="0"/>
              </a:rPr>
              <a:t>Azioni </a:t>
            </a:r>
            <a:r>
              <a:rPr lang="it-IT" dirty="0" err="1">
                <a:solidFill>
                  <a:srgbClr val="FE7300"/>
                </a:solidFill>
                <a:latin typeface="Cooper Black" panose="0208090404030B020404" pitchFamily="18" charset="0"/>
              </a:rPr>
              <a:t>del’Admin</a:t>
            </a:r>
            <a:r>
              <a:rPr lang="it-IT" dirty="0">
                <a:solidFill>
                  <a:srgbClr val="FE7300"/>
                </a:solidFill>
                <a:latin typeface="Cooper Black" panose="0208090404030B020404" pitchFamily="18" charset="0"/>
              </a:rPr>
              <a:t/>
            </a:r>
            <a:br>
              <a:rPr lang="it-IT" dirty="0">
                <a:solidFill>
                  <a:srgbClr val="FE7300"/>
                </a:solidFill>
                <a:latin typeface="Cooper Black" panose="0208090404030B020404" pitchFamily="18" charset="0"/>
              </a:rPr>
            </a:br>
            <a:r>
              <a:rPr lang="it-IT" sz="2400" dirty="0" smtClean="0">
                <a:solidFill>
                  <a:srgbClr val="FE7300"/>
                </a:solidFill>
                <a:latin typeface="Cooper Black" panose="0208090404030B020404" pitchFamily="18" charset="0"/>
              </a:rPr>
              <a:t>Stampa informazioni biglietti comprati</a:t>
            </a:r>
            <a:endParaRPr lang="it-IT" sz="2400" dirty="0"/>
          </a:p>
        </p:txBody>
      </p:sp>
      <p:sp>
        <p:nvSpPr>
          <p:cNvPr id="5" name="Segnaposto contenuto 2"/>
          <p:cNvSpPr txBox="1">
            <a:spLocks/>
          </p:cNvSpPr>
          <p:nvPr/>
        </p:nvSpPr>
        <p:spPr>
          <a:xfrm>
            <a:off x="1097280" y="1942357"/>
            <a:ext cx="10058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smtClean="0"/>
              <a:t>Se si sceglie l’opzione 5 verranno stampate le informazioni sui biglietti comprati riguardanti l’ID del volo, l’email dell’account che ha comprato e quanti biglietti sono stati comprati</a:t>
            </a:r>
            <a:endParaRPr lang="it-IT" sz="2000" dirty="0"/>
          </a:p>
        </p:txBody>
      </p:sp>
      <p:pic>
        <p:nvPicPr>
          <p:cNvPr id="6" name="Immagine 5"/>
          <p:cNvPicPr>
            <a:picLocks noChangeAspect="1"/>
          </p:cNvPicPr>
          <p:nvPr/>
        </p:nvPicPr>
        <p:blipFill>
          <a:blip r:embed="rId2"/>
          <a:stretch>
            <a:fillRect/>
          </a:stretch>
        </p:blipFill>
        <p:spPr>
          <a:xfrm>
            <a:off x="1632623" y="2999345"/>
            <a:ext cx="8987714" cy="1922851"/>
          </a:xfrm>
          <a:prstGeom prst="rect">
            <a:avLst/>
          </a:prstGeom>
        </p:spPr>
      </p:pic>
    </p:spTree>
    <p:extLst>
      <p:ext uri="{BB962C8B-B14F-4D97-AF65-F5344CB8AC3E}">
        <p14:creationId xmlns:p14="http://schemas.microsoft.com/office/powerpoint/2010/main" val="331007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solidFill>
                  <a:srgbClr val="FE7300"/>
                </a:solidFill>
                <a:latin typeface="Cooper Black" panose="0208090404030B020404" pitchFamily="18" charset="0"/>
              </a:rPr>
              <a:t>Azioni </a:t>
            </a:r>
            <a:r>
              <a:rPr lang="it-IT" dirty="0" err="1">
                <a:solidFill>
                  <a:srgbClr val="FE7300"/>
                </a:solidFill>
                <a:latin typeface="Cooper Black" panose="0208090404030B020404" pitchFamily="18" charset="0"/>
              </a:rPr>
              <a:t>del’Admin</a:t>
            </a:r>
            <a:r>
              <a:rPr lang="it-IT" dirty="0">
                <a:solidFill>
                  <a:srgbClr val="FE7300"/>
                </a:solidFill>
                <a:latin typeface="Cooper Black" panose="0208090404030B020404" pitchFamily="18" charset="0"/>
              </a:rPr>
              <a:t/>
            </a:r>
            <a:br>
              <a:rPr lang="it-IT" dirty="0">
                <a:solidFill>
                  <a:srgbClr val="FE7300"/>
                </a:solidFill>
                <a:latin typeface="Cooper Black" panose="0208090404030B020404" pitchFamily="18" charset="0"/>
              </a:rPr>
            </a:br>
            <a:r>
              <a:rPr lang="it-IT" sz="2000" dirty="0" smtClean="0">
                <a:solidFill>
                  <a:srgbClr val="FE7300"/>
                </a:solidFill>
                <a:latin typeface="Cooper Black" panose="0208090404030B020404" pitchFamily="18" charset="0"/>
              </a:rPr>
              <a:t>Ricerca del volo</a:t>
            </a:r>
            <a:endParaRPr lang="it-IT" sz="2000" dirty="0"/>
          </a:p>
        </p:txBody>
      </p:sp>
      <p:sp>
        <p:nvSpPr>
          <p:cNvPr id="4" name="Segnaposto contenuto 2"/>
          <p:cNvSpPr txBox="1">
            <a:spLocks/>
          </p:cNvSpPr>
          <p:nvPr/>
        </p:nvSpPr>
        <p:spPr>
          <a:xfrm>
            <a:off x="1097280" y="2021055"/>
            <a:ext cx="35835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smtClean="0"/>
              <a:t>Se si sceglie l’opzione 6 il programma richiede il tipo di ricerca, dopo aver inserito i dati se il volo è stato trovato stampa le informazioni</a:t>
            </a:r>
          </a:p>
          <a:p>
            <a:pPr marL="0" indent="0">
              <a:buNone/>
            </a:pPr>
            <a:endParaRPr lang="it-IT" sz="2000" dirty="0"/>
          </a:p>
        </p:txBody>
      </p:sp>
      <p:pic>
        <p:nvPicPr>
          <p:cNvPr id="5" name="Immagine 4"/>
          <p:cNvPicPr>
            <a:picLocks noChangeAspect="1"/>
          </p:cNvPicPr>
          <p:nvPr/>
        </p:nvPicPr>
        <p:blipFill>
          <a:blip r:embed="rId2"/>
          <a:stretch>
            <a:fillRect/>
          </a:stretch>
        </p:blipFill>
        <p:spPr>
          <a:xfrm>
            <a:off x="5628005" y="2021055"/>
            <a:ext cx="3795540" cy="2428564"/>
          </a:xfrm>
          <a:prstGeom prst="rect">
            <a:avLst/>
          </a:prstGeom>
        </p:spPr>
      </p:pic>
      <p:sp>
        <p:nvSpPr>
          <p:cNvPr id="6" name="Segnaposto contenuto 2"/>
          <p:cNvSpPr txBox="1">
            <a:spLocks/>
          </p:cNvSpPr>
          <p:nvPr/>
        </p:nvSpPr>
        <p:spPr>
          <a:xfrm>
            <a:off x="3213462" y="5155473"/>
            <a:ext cx="9231085" cy="10605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3500" b="1" dirty="0" smtClean="0"/>
              <a:t>CON QUESTO SI CONCLUDONO LE FUNZIONI POST LOGIN</a:t>
            </a:r>
            <a:endParaRPr lang="it-IT" sz="3500" b="1" dirty="0"/>
          </a:p>
        </p:txBody>
      </p:sp>
    </p:spTree>
    <p:extLst>
      <p:ext uri="{BB962C8B-B14F-4D97-AF65-F5344CB8AC3E}">
        <p14:creationId xmlns:p14="http://schemas.microsoft.com/office/powerpoint/2010/main" val="3856593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rgbClr val="FE7300"/>
                </a:solidFill>
                <a:latin typeface="Cooper Black" panose="0208090404030B020404" pitchFamily="18" charset="0"/>
              </a:rPr>
              <a:t>Registrazione utente</a:t>
            </a:r>
            <a:endParaRPr lang="it-IT" dirty="0">
              <a:solidFill>
                <a:srgbClr val="FE7300"/>
              </a:solidFill>
              <a:latin typeface="Cooper Black" panose="0208090404030B020404" pitchFamily="18" charset="0"/>
            </a:endParaRPr>
          </a:p>
        </p:txBody>
      </p:sp>
      <p:sp>
        <p:nvSpPr>
          <p:cNvPr id="3" name="Segnaposto contenuto 2"/>
          <p:cNvSpPr>
            <a:spLocks noGrp="1"/>
          </p:cNvSpPr>
          <p:nvPr>
            <p:ph idx="1"/>
          </p:nvPr>
        </p:nvSpPr>
        <p:spPr/>
        <p:txBody>
          <a:bodyPr/>
          <a:lstStyle/>
          <a:p>
            <a:r>
              <a:rPr lang="it-IT" dirty="0" smtClean="0"/>
              <a:t>Se nella scelta del menu iniziale si decide che registrarsi il programma ti chiederà di inserire alcuni dati che serviranno durante le tue attività. Sono nome, cognome, email e password</a:t>
            </a:r>
          </a:p>
          <a:p>
            <a:endParaRPr lang="it-IT" dirty="0"/>
          </a:p>
          <a:p>
            <a:endParaRPr lang="it-IT" dirty="0" smtClean="0"/>
          </a:p>
          <a:p>
            <a:endParaRPr lang="it-IT" dirty="0" smtClean="0"/>
          </a:p>
          <a:p>
            <a:endParaRPr lang="it-IT" dirty="0"/>
          </a:p>
          <a:p>
            <a:r>
              <a:rPr lang="it-IT" dirty="0" smtClean="0"/>
              <a:t>Dopo aver inserito i dati, se questi rispettano alcuni standard, il login verrà completato automaticamente e accederai al menù </a:t>
            </a:r>
            <a:r>
              <a:rPr lang="it-IT" dirty="0" err="1" smtClean="0"/>
              <a:t>costumer</a:t>
            </a:r>
            <a:endParaRPr lang="it-IT" dirty="0" smtClean="0"/>
          </a:p>
        </p:txBody>
      </p:sp>
      <p:pic>
        <p:nvPicPr>
          <p:cNvPr id="4" name="Immagine 3"/>
          <p:cNvPicPr>
            <a:picLocks noChangeAspect="1"/>
          </p:cNvPicPr>
          <p:nvPr/>
        </p:nvPicPr>
        <p:blipFill>
          <a:blip r:embed="rId2"/>
          <a:stretch>
            <a:fillRect/>
          </a:stretch>
        </p:blipFill>
        <p:spPr>
          <a:xfrm>
            <a:off x="4129435" y="2777817"/>
            <a:ext cx="3994089" cy="1303333"/>
          </a:xfrm>
          <a:prstGeom prst="rect">
            <a:avLst/>
          </a:prstGeom>
        </p:spPr>
      </p:pic>
    </p:spTree>
    <p:extLst>
      <p:ext uri="{BB962C8B-B14F-4D97-AF65-F5344CB8AC3E}">
        <p14:creationId xmlns:p14="http://schemas.microsoft.com/office/powerpoint/2010/main" val="1032672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Titolo 1"/>
          <p:cNvSpPr txBox="1">
            <a:spLocks/>
          </p:cNvSpPr>
          <p:nvPr/>
        </p:nvSpPr>
        <p:spPr>
          <a:xfrm>
            <a:off x="961092" y="2922799"/>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it-IT" sz="8000" dirty="0" smtClean="0">
                <a:solidFill>
                  <a:srgbClr val="FE7300"/>
                </a:solidFill>
                <a:latin typeface="Cooper Black" panose="0208090404030B020404" pitchFamily="18" charset="0"/>
              </a:rPr>
              <a:t>Parte tecnica</a:t>
            </a:r>
            <a:endParaRPr lang="it-IT" sz="8000" dirty="0">
              <a:solidFill>
                <a:srgbClr val="FE7300"/>
              </a:solidFill>
              <a:latin typeface="Cooper Black" panose="0208090404030B020404" pitchFamily="18" charset="0"/>
            </a:endParaRPr>
          </a:p>
        </p:txBody>
      </p:sp>
    </p:spTree>
    <p:extLst>
      <p:ext uri="{BB962C8B-B14F-4D97-AF65-F5344CB8AC3E}">
        <p14:creationId xmlns:p14="http://schemas.microsoft.com/office/powerpoint/2010/main" val="287033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4D64201B-3199-470F-99C1-B2BD6304E8E4}"/>
              </a:ext>
            </a:extLst>
          </p:cNvPr>
          <p:cNvSpPr>
            <a:spLocks noGrp="1"/>
          </p:cNvSpPr>
          <p:nvPr>
            <p:ph type="title"/>
          </p:nvPr>
        </p:nvSpPr>
        <p:spPr>
          <a:xfrm>
            <a:off x="838200" y="316593"/>
            <a:ext cx="10515600" cy="1325563"/>
          </a:xfrm>
        </p:spPr>
        <p:txBody>
          <a:bodyPr/>
          <a:lstStyle/>
          <a:p>
            <a:r>
              <a:rPr lang="it-IT" dirty="0">
                <a:solidFill>
                  <a:srgbClr val="FE7300"/>
                </a:solidFill>
                <a:latin typeface="Cooper Black" panose="0208090404030B020404" pitchFamily="18" charset="0"/>
              </a:rPr>
              <a:t>Le Espressioni Regolari</a:t>
            </a:r>
          </a:p>
        </p:txBody>
      </p:sp>
      <p:sp>
        <p:nvSpPr>
          <p:cNvPr id="3" name="Segnaposto contenuto 2">
            <a:extLst>
              <a:ext uri="{FF2B5EF4-FFF2-40B4-BE49-F238E27FC236}">
                <a16:creationId xmlns="" xmlns:a16="http://schemas.microsoft.com/office/drawing/2014/main" id="{CA87BDE8-C4E5-4700-98E4-89053BAF1911}"/>
              </a:ext>
            </a:extLst>
          </p:cNvPr>
          <p:cNvSpPr>
            <a:spLocks noGrp="1"/>
          </p:cNvSpPr>
          <p:nvPr>
            <p:ph idx="1"/>
          </p:nvPr>
        </p:nvSpPr>
        <p:spPr>
          <a:xfrm>
            <a:off x="838200" y="1770434"/>
            <a:ext cx="4430486" cy="4672487"/>
          </a:xfrm>
        </p:spPr>
        <p:txBody>
          <a:bodyPr>
            <a:normAutofit/>
          </a:bodyPr>
          <a:lstStyle/>
          <a:p>
            <a:pPr marL="0" indent="0">
              <a:buNone/>
            </a:pPr>
            <a:r>
              <a:rPr lang="it-IT" dirty="0"/>
              <a:t>Un'espressione regolare o </a:t>
            </a:r>
            <a:r>
              <a:rPr lang="it-IT" dirty="0">
                <a:solidFill>
                  <a:srgbClr val="FE7300"/>
                </a:solidFill>
              </a:rPr>
              <a:t>regular </a:t>
            </a:r>
            <a:r>
              <a:rPr lang="it-IT" dirty="0" err="1">
                <a:solidFill>
                  <a:srgbClr val="FE7300"/>
                </a:solidFill>
              </a:rPr>
              <a:t>expression</a:t>
            </a:r>
            <a:r>
              <a:rPr lang="it-IT" dirty="0">
                <a:solidFill>
                  <a:srgbClr val="FE7300"/>
                </a:solidFill>
              </a:rPr>
              <a:t> </a:t>
            </a:r>
            <a:r>
              <a:rPr lang="it-IT" dirty="0"/>
              <a:t>è una sequenza di simboli (quindi una </a:t>
            </a:r>
            <a:r>
              <a:rPr lang="it-IT" dirty="0">
                <a:solidFill>
                  <a:srgbClr val="FE7300"/>
                </a:solidFill>
              </a:rPr>
              <a:t>stringa</a:t>
            </a:r>
            <a:r>
              <a:rPr lang="it-IT" dirty="0"/>
              <a:t>) che </a:t>
            </a:r>
            <a:r>
              <a:rPr lang="it-IT" dirty="0">
                <a:solidFill>
                  <a:srgbClr val="FE7300"/>
                </a:solidFill>
              </a:rPr>
              <a:t>identifica un insieme di stringhe</a:t>
            </a:r>
            <a:r>
              <a:rPr lang="it-IT" dirty="0"/>
              <a:t>. Possono definire tutti e soli i linguaggi regolari.</a:t>
            </a:r>
          </a:p>
          <a:p>
            <a:pPr marL="0" indent="0">
              <a:buNone/>
            </a:pPr>
            <a:r>
              <a:rPr lang="it-IT" dirty="0"/>
              <a:t>Un'espressione regolare definisce una funzione che prende in ingresso una stringa, e restituisce in uscita un valore del tipo sì/no, a seconda che la stringa segua o meno un certo </a:t>
            </a:r>
            <a:r>
              <a:rPr lang="it-IT" dirty="0">
                <a:solidFill>
                  <a:srgbClr val="FE7300"/>
                </a:solidFill>
              </a:rPr>
              <a:t>pattern</a:t>
            </a:r>
            <a:r>
              <a:rPr lang="it-IT" dirty="0"/>
              <a:t>.</a:t>
            </a:r>
          </a:p>
          <a:p>
            <a:pPr marL="0" indent="0">
              <a:buNone/>
            </a:pPr>
            <a:endParaRPr lang="it-IT" dirty="0"/>
          </a:p>
          <a:p>
            <a:pPr marL="0" indent="0">
              <a:buNone/>
            </a:pPr>
            <a:r>
              <a:rPr lang="en-US" dirty="0" err="1">
                <a:hlinkClick r:id="rId2"/>
              </a:rPr>
              <a:t>RegExr</a:t>
            </a:r>
            <a:r>
              <a:rPr lang="en-US" dirty="0">
                <a:hlinkClick r:id="rId2"/>
              </a:rPr>
              <a:t>: Learn, Build, &amp; Test </a:t>
            </a:r>
            <a:r>
              <a:rPr lang="en-US" dirty="0" err="1">
                <a:hlinkClick r:id="rId2"/>
              </a:rPr>
              <a:t>RegEx</a:t>
            </a:r>
            <a:endParaRPr lang="it-IT" dirty="0"/>
          </a:p>
        </p:txBody>
      </p:sp>
      <p:pic>
        <p:nvPicPr>
          <p:cNvPr id="7" name="Immagine 6">
            <a:extLst>
              <a:ext uri="{FF2B5EF4-FFF2-40B4-BE49-F238E27FC236}">
                <a16:creationId xmlns="" xmlns:a16="http://schemas.microsoft.com/office/drawing/2014/main" id="{553B244B-8F41-4655-8E73-330518A40114}"/>
              </a:ext>
            </a:extLst>
          </p:cNvPr>
          <p:cNvPicPr>
            <a:picLocks noChangeAspect="1"/>
          </p:cNvPicPr>
          <p:nvPr/>
        </p:nvPicPr>
        <p:blipFill>
          <a:blip r:embed="rId3"/>
          <a:stretch>
            <a:fillRect/>
          </a:stretch>
        </p:blipFill>
        <p:spPr>
          <a:xfrm>
            <a:off x="5826869" y="1770434"/>
            <a:ext cx="5612860" cy="4553703"/>
          </a:xfrm>
          <a:prstGeom prst="rect">
            <a:avLst/>
          </a:prstGeom>
        </p:spPr>
      </p:pic>
    </p:spTree>
    <p:extLst>
      <p:ext uri="{BB962C8B-B14F-4D97-AF65-F5344CB8AC3E}">
        <p14:creationId xmlns:p14="http://schemas.microsoft.com/office/powerpoint/2010/main" val="3737833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rgbClr val="FE7300"/>
                </a:solidFill>
                <a:latin typeface="Cooper Black" panose="0208090404030B020404" pitchFamily="18" charset="0"/>
              </a:rPr>
              <a:t>Obbiettivo del Programma</a:t>
            </a:r>
            <a:endParaRPr lang="it-IT" dirty="0">
              <a:solidFill>
                <a:srgbClr val="FE7300"/>
              </a:solidFill>
              <a:latin typeface="Cooper Black" panose="0208090404030B020404" pitchFamily="18" charset="0"/>
            </a:endParaRPr>
          </a:p>
        </p:txBody>
      </p:sp>
      <p:sp>
        <p:nvSpPr>
          <p:cNvPr id="3" name="Segnaposto contenuto 2"/>
          <p:cNvSpPr>
            <a:spLocks noGrp="1"/>
          </p:cNvSpPr>
          <p:nvPr>
            <p:ph idx="1"/>
          </p:nvPr>
        </p:nvSpPr>
        <p:spPr/>
        <p:txBody>
          <a:bodyPr/>
          <a:lstStyle/>
          <a:p>
            <a:r>
              <a:rPr lang="it-IT" dirty="0">
                <a:solidFill>
                  <a:schemeClr val="tx1">
                    <a:lumMod val="65000"/>
                    <a:lumOff val="35000"/>
                  </a:schemeClr>
                </a:solidFill>
              </a:rPr>
              <a:t>Una persona </a:t>
            </a:r>
            <a:r>
              <a:rPr lang="it-IT" dirty="0" smtClean="0">
                <a:solidFill>
                  <a:schemeClr val="tx1">
                    <a:lumMod val="65000"/>
                    <a:lumOff val="35000"/>
                  </a:schemeClr>
                </a:solidFill>
              </a:rPr>
              <a:t>dopo essersi loggata può vedere i voli disponibili cercandoli attraverso il luogo di partenza e il luogo di arrivo</a:t>
            </a:r>
            <a:endParaRPr lang="it-IT" dirty="0">
              <a:solidFill>
                <a:schemeClr val="tx1">
                  <a:lumMod val="65000"/>
                  <a:lumOff val="35000"/>
                </a:schemeClr>
              </a:solidFill>
            </a:endParaRPr>
          </a:p>
          <a:p>
            <a:r>
              <a:rPr lang="it-IT" dirty="0">
                <a:solidFill>
                  <a:schemeClr val="tx1">
                    <a:lumMod val="65000"/>
                    <a:lumOff val="35000"/>
                  </a:schemeClr>
                </a:solidFill>
              </a:rPr>
              <a:t>L'utente può decidere se prendere un </a:t>
            </a:r>
            <a:r>
              <a:rPr lang="it-IT" dirty="0" smtClean="0">
                <a:solidFill>
                  <a:schemeClr val="tx1">
                    <a:lumMod val="65000"/>
                    <a:lumOff val="35000"/>
                  </a:schemeClr>
                </a:solidFill>
              </a:rPr>
              <a:t>biglietto, </a:t>
            </a:r>
            <a:r>
              <a:rPr lang="it-IT" dirty="0">
                <a:solidFill>
                  <a:schemeClr val="tx1">
                    <a:lumMod val="65000"/>
                    <a:lumOff val="35000"/>
                  </a:schemeClr>
                </a:solidFill>
              </a:rPr>
              <a:t>quando l'utente compra un biglietto verrà segnato nel suo </a:t>
            </a:r>
            <a:r>
              <a:rPr lang="it-IT" dirty="0" smtClean="0">
                <a:solidFill>
                  <a:schemeClr val="tx1">
                    <a:lumMod val="65000"/>
                    <a:lumOff val="35000"/>
                  </a:schemeClr>
                </a:solidFill>
              </a:rPr>
              <a:t>account</a:t>
            </a:r>
          </a:p>
          <a:p>
            <a:r>
              <a:rPr lang="it-IT" dirty="0" smtClean="0">
                <a:solidFill>
                  <a:schemeClr val="tx1">
                    <a:lumMod val="65000"/>
                    <a:lumOff val="35000"/>
                  </a:schemeClr>
                </a:solidFill>
              </a:rPr>
              <a:t>L’utente può inoltre controllare quali biglietti ha comprato precedentemente</a:t>
            </a:r>
            <a:endParaRPr lang="it-IT" dirty="0">
              <a:solidFill>
                <a:schemeClr val="tx1">
                  <a:lumMod val="65000"/>
                  <a:lumOff val="35000"/>
                </a:schemeClr>
              </a:solidFill>
            </a:endParaRPr>
          </a:p>
          <a:p>
            <a:r>
              <a:rPr lang="it-IT" dirty="0">
                <a:solidFill>
                  <a:schemeClr val="tx1">
                    <a:lumMod val="65000"/>
                    <a:lumOff val="35000"/>
                  </a:schemeClr>
                </a:solidFill>
              </a:rPr>
              <a:t>Se il login avviene da parte di un amministratore questo può decidere se aggiungere un nuovo volo o vedere </a:t>
            </a:r>
            <a:r>
              <a:rPr lang="it-IT" dirty="0" smtClean="0">
                <a:solidFill>
                  <a:schemeClr val="tx1">
                    <a:lumMod val="65000"/>
                    <a:lumOff val="35000"/>
                  </a:schemeClr>
                </a:solidFill>
              </a:rPr>
              <a:t>quanti e quali </a:t>
            </a:r>
            <a:r>
              <a:rPr lang="it-IT" dirty="0">
                <a:solidFill>
                  <a:schemeClr val="tx1">
                    <a:lumMod val="65000"/>
                    <a:lumOff val="35000"/>
                  </a:schemeClr>
                </a:solidFill>
              </a:rPr>
              <a:t>biglietti sono </a:t>
            </a:r>
            <a:r>
              <a:rPr lang="it-IT" dirty="0" smtClean="0">
                <a:solidFill>
                  <a:schemeClr val="tx1">
                    <a:lumMod val="65000"/>
                    <a:lumOff val="35000"/>
                  </a:schemeClr>
                </a:solidFill>
              </a:rPr>
              <a:t>stati comprati</a:t>
            </a:r>
          </a:p>
          <a:p>
            <a:pPr marL="0" indent="0">
              <a:buNone/>
            </a:pPr>
            <a:endParaRPr lang="it-IT" dirty="0">
              <a:solidFill>
                <a:schemeClr val="tx1">
                  <a:lumMod val="65000"/>
                  <a:lumOff val="35000"/>
                </a:schemeClr>
              </a:solidFill>
            </a:endParaRPr>
          </a:p>
        </p:txBody>
      </p:sp>
    </p:spTree>
    <p:extLst>
      <p:ext uri="{BB962C8B-B14F-4D97-AF65-F5344CB8AC3E}">
        <p14:creationId xmlns:p14="http://schemas.microsoft.com/office/powerpoint/2010/main" val="3142822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B688EED8-9F45-4CEE-A9F2-1D721D39A622}"/>
              </a:ext>
            </a:extLst>
          </p:cNvPr>
          <p:cNvSpPr>
            <a:spLocks noGrp="1"/>
          </p:cNvSpPr>
          <p:nvPr>
            <p:ph type="title"/>
          </p:nvPr>
        </p:nvSpPr>
        <p:spPr/>
        <p:txBody>
          <a:bodyPr/>
          <a:lstStyle/>
          <a:p>
            <a:r>
              <a:rPr lang="it-IT" dirty="0">
                <a:solidFill>
                  <a:srgbClr val="FE7300"/>
                </a:solidFill>
                <a:latin typeface="Cooper Black" panose="0208090404030B020404" pitchFamily="18" charset="0"/>
              </a:rPr>
              <a:t>L’Ereditarietà</a:t>
            </a:r>
          </a:p>
        </p:txBody>
      </p:sp>
      <p:sp>
        <p:nvSpPr>
          <p:cNvPr id="3" name="Segnaposto contenuto 2">
            <a:extLst>
              <a:ext uri="{FF2B5EF4-FFF2-40B4-BE49-F238E27FC236}">
                <a16:creationId xmlns="" xmlns:a16="http://schemas.microsoft.com/office/drawing/2014/main" id="{8A73F9A4-4A11-44BD-BC94-96D229BF46C0}"/>
              </a:ext>
            </a:extLst>
          </p:cNvPr>
          <p:cNvSpPr>
            <a:spLocks noGrp="1"/>
          </p:cNvSpPr>
          <p:nvPr>
            <p:ph idx="1"/>
          </p:nvPr>
        </p:nvSpPr>
        <p:spPr>
          <a:xfrm>
            <a:off x="838201" y="1825625"/>
            <a:ext cx="6267450" cy="4351338"/>
          </a:xfrm>
        </p:spPr>
        <p:txBody>
          <a:bodyPr>
            <a:normAutofit/>
          </a:bodyPr>
          <a:lstStyle/>
          <a:p>
            <a:pPr marL="0" indent="0">
              <a:buNone/>
            </a:pPr>
            <a:r>
              <a:rPr lang="it-IT" dirty="0"/>
              <a:t>L’</a:t>
            </a:r>
            <a:r>
              <a:rPr lang="it-IT" dirty="0">
                <a:solidFill>
                  <a:srgbClr val="FE7300"/>
                </a:solidFill>
              </a:rPr>
              <a:t>ereditarietà</a:t>
            </a:r>
            <a:r>
              <a:rPr lang="it-IT" dirty="0"/>
              <a:t> è un meccanismo di </a:t>
            </a:r>
            <a:r>
              <a:rPr lang="it-IT" dirty="0">
                <a:solidFill>
                  <a:srgbClr val="FE7300"/>
                </a:solidFill>
              </a:rPr>
              <a:t>astrazione</a:t>
            </a:r>
            <a:r>
              <a:rPr lang="it-IT" dirty="0"/>
              <a:t> finalizzato alla creazione di </a:t>
            </a:r>
            <a:r>
              <a:rPr lang="it-IT" dirty="0">
                <a:solidFill>
                  <a:srgbClr val="FE7300"/>
                </a:solidFill>
              </a:rPr>
              <a:t>gerarchie di classi</a:t>
            </a:r>
            <a:r>
              <a:rPr lang="it-IT" dirty="0"/>
              <a:t>: con essa si ha la possibilità di riutilizzare codice comune a più classi della stessa gerarchia. </a:t>
            </a:r>
          </a:p>
          <a:p>
            <a:pPr marL="0" indent="0">
              <a:buNone/>
            </a:pPr>
            <a:r>
              <a:rPr lang="it-IT" dirty="0"/>
              <a:t>Nel linguaggio Java la derivazione di una classe viene espressa con la parola chiave </a:t>
            </a:r>
            <a:r>
              <a:rPr lang="it-IT" dirty="0" err="1">
                <a:solidFill>
                  <a:srgbClr val="FE7300"/>
                </a:solidFill>
              </a:rPr>
              <a:t>extends</a:t>
            </a:r>
            <a:r>
              <a:rPr lang="it-IT" dirty="0"/>
              <a:t>.</a:t>
            </a:r>
          </a:p>
          <a:p>
            <a:pPr marL="0" indent="0">
              <a:buNone/>
            </a:pPr>
            <a:r>
              <a:rPr lang="it-IT" dirty="0"/>
              <a:t>La classe che viene «estesa» è denominata </a:t>
            </a:r>
            <a:r>
              <a:rPr lang="it-IT" dirty="0">
                <a:solidFill>
                  <a:srgbClr val="FE7300"/>
                </a:solidFill>
              </a:rPr>
              <a:t>superclasse</a:t>
            </a:r>
            <a:r>
              <a:rPr lang="it-IT" dirty="0"/>
              <a:t> e rappresenta una </a:t>
            </a:r>
            <a:r>
              <a:rPr lang="it-IT" dirty="0">
                <a:solidFill>
                  <a:srgbClr val="FE7300"/>
                </a:solidFill>
              </a:rPr>
              <a:t>generalizzazione</a:t>
            </a:r>
            <a:r>
              <a:rPr lang="it-IT" dirty="0"/>
              <a:t> della </a:t>
            </a:r>
            <a:r>
              <a:rPr lang="it-IT" dirty="0">
                <a:solidFill>
                  <a:srgbClr val="FE7300"/>
                </a:solidFill>
              </a:rPr>
              <a:t>sottoclasse</a:t>
            </a:r>
            <a:r>
              <a:rPr lang="it-IT" dirty="0"/>
              <a:t> derivata, la quale è una </a:t>
            </a:r>
            <a:r>
              <a:rPr lang="it-IT" dirty="0">
                <a:solidFill>
                  <a:srgbClr val="FE7300"/>
                </a:solidFill>
              </a:rPr>
              <a:t>specializzazione </a:t>
            </a:r>
            <a:r>
              <a:rPr lang="it-IT" dirty="0"/>
              <a:t>della classe originale.</a:t>
            </a:r>
          </a:p>
          <a:p>
            <a:pPr marL="0" indent="0">
              <a:buNone/>
            </a:pPr>
            <a:r>
              <a:rPr lang="it-IT" dirty="0"/>
              <a:t>Nel linguaggio Java qualsiasi classe che viene creata è una specializzazione della classe </a:t>
            </a:r>
            <a:r>
              <a:rPr lang="it-IT" dirty="0">
                <a:solidFill>
                  <a:srgbClr val="FE7300"/>
                </a:solidFill>
              </a:rPr>
              <a:t>Object</a:t>
            </a:r>
            <a:r>
              <a:rPr lang="it-IT" dirty="0"/>
              <a:t>.</a:t>
            </a:r>
          </a:p>
          <a:p>
            <a:pPr marL="0" indent="0">
              <a:buNone/>
            </a:pPr>
            <a:r>
              <a:rPr lang="it-IT" dirty="0"/>
              <a:t>Una classe </a:t>
            </a:r>
            <a:r>
              <a:rPr lang="it-IT" dirty="0">
                <a:solidFill>
                  <a:srgbClr val="FE7300"/>
                </a:solidFill>
              </a:rPr>
              <a:t>astratta </a:t>
            </a:r>
            <a:r>
              <a:rPr lang="it-IT" dirty="0"/>
              <a:t>è una classe creata con l’unico scopo di poter derivare altre classi concrete.</a:t>
            </a:r>
          </a:p>
        </p:txBody>
      </p:sp>
      <p:pic>
        <p:nvPicPr>
          <p:cNvPr id="4" name="Immagine 3">
            <a:extLst>
              <a:ext uri="{FF2B5EF4-FFF2-40B4-BE49-F238E27FC236}">
                <a16:creationId xmlns="" xmlns:a16="http://schemas.microsoft.com/office/drawing/2014/main" id="{55ECD3EE-76D4-4861-9C3A-6BC38AD36958}"/>
              </a:ext>
            </a:extLst>
          </p:cNvPr>
          <p:cNvPicPr>
            <a:picLocks noChangeAspect="1"/>
          </p:cNvPicPr>
          <p:nvPr/>
        </p:nvPicPr>
        <p:blipFill>
          <a:blip r:embed="rId2"/>
          <a:stretch>
            <a:fillRect/>
          </a:stretch>
        </p:blipFill>
        <p:spPr>
          <a:xfrm>
            <a:off x="7105651" y="2287496"/>
            <a:ext cx="4610100" cy="2924175"/>
          </a:xfrm>
          <a:prstGeom prst="rect">
            <a:avLst/>
          </a:prstGeom>
        </p:spPr>
      </p:pic>
    </p:spTree>
    <p:extLst>
      <p:ext uri="{BB962C8B-B14F-4D97-AF65-F5344CB8AC3E}">
        <p14:creationId xmlns:p14="http://schemas.microsoft.com/office/powerpoint/2010/main" val="907055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9C2D9A7-2A66-4852-A887-E69B973EA8D3}"/>
              </a:ext>
            </a:extLst>
          </p:cNvPr>
          <p:cNvSpPr>
            <a:spLocks noGrp="1"/>
          </p:cNvSpPr>
          <p:nvPr>
            <p:ph type="title"/>
          </p:nvPr>
        </p:nvSpPr>
        <p:spPr/>
        <p:txBody>
          <a:bodyPr/>
          <a:lstStyle/>
          <a:p>
            <a:r>
              <a:rPr lang="it-IT" dirty="0">
                <a:solidFill>
                  <a:srgbClr val="FE7300"/>
                </a:solidFill>
                <a:latin typeface="Cooper Black" panose="0208090404030B020404" pitchFamily="18" charset="0"/>
              </a:rPr>
              <a:t>L’</a:t>
            </a:r>
            <a:r>
              <a:rPr lang="it-IT" dirty="0" err="1">
                <a:solidFill>
                  <a:srgbClr val="FE7300"/>
                </a:solidFill>
                <a:latin typeface="Cooper Black" panose="0208090404030B020404" pitchFamily="18" charset="0"/>
              </a:rPr>
              <a:t>Hashing</a:t>
            </a:r>
            <a:endParaRPr lang="it-IT" dirty="0">
              <a:solidFill>
                <a:srgbClr val="FE7300"/>
              </a:solidFill>
              <a:latin typeface="Cooper Black" panose="0208090404030B020404" pitchFamily="18" charset="0"/>
            </a:endParaRPr>
          </a:p>
        </p:txBody>
      </p:sp>
      <p:sp>
        <p:nvSpPr>
          <p:cNvPr id="3" name="Segnaposto contenuto 2">
            <a:extLst>
              <a:ext uri="{FF2B5EF4-FFF2-40B4-BE49-F238E27FC236}">
                <a16:creationId xmlns="" xmlns:a16="http://schemas.microsoft.com/office/drawing/2014/main" id="{25A86E7F-3961-42F6-A5E0-DB91678B07C5}"/>
              </a:ext>
            </a:extLst>
          </p:cNvPr>
          <p:cNvSpPr>
            <a:spLocks noGrp="1"/>
          </p:cNvSpPr>
          <p:nvPr>
            <p:ph idx="1"/>
          </p:nvPr>
        </p:nvSpPr>
        <p:spPr/>
        <p:txBody>
          <a:bodyPr/>
          <a:lstStyle/>
          <a:p>
            <a:pPr marL="0" indent="0">
              <a:buNone/>
            </a:pPr>
            <a:r>
              <a:rPr lang="it-IT" dirty="0"/>
              <a:t>L’</a:t>
            </a:r>
            <a:r>
              <a:rPr lang="it-IT" dirty="0" err="1">
                <a:solidFill>
                  <a:srgbClr val="FE7300"/>
                </a:solidFill>
              </a:rPr>
              <a:t>hashing</a:t>
            </a:r>
            <a:r>
              <a:rPr lang="it-IT" dirty="0">
                <a:solidFill>
                  <a:srgbClr val="FF0000"/>
                </a:solidFill>
              </a:rPr>
              <a:t> </a:t>
            </a:r>
            <a:r>
              <a:rPr lang="it-IT" dirty="0"/>
              <a:t>è la pratica di prendere una stringa, creata per memorizzare dati in file e rappresentarla con un valore </a:t>
            </a:r>
            <a:r>
              <a:rPr lang="it-IT" dirty="0" err="1">
                <a:solidFill>
                  <a:srgbClr val="FE7300"/>
                </a:solidFill>
              </a:rPr>
              <a:t>hash</a:t>
            </a:r>
            <a:r>
              <a:rPr lang="it-IT" dirty="0"/>
              <a:t> determinato da un algoritmo che crea una stringa diversa rispetto all’originale.</a:t>
            </a:r>
          </a:p>
          <a:p>
            <a:pPr marL="0" indent="0">
              <a:buNone/>
            </a:pPr>
            <a:r>
              <a:rPr lang="it-IT" dirty="0"/>
              <a:t>L’</a:t>
            </a:r>
            <a:r>
              <a:rPr lang="it-IT" dirty="0" err="1"/>
              <a:t>hashing</a:t>
            </a:r>
            <a:r>
              <a:rPr lang="it-IT" dirty="0"/>
              <a:t> è il processo di conversione di una determinata </a:t>
            </a:r>
            <a:r>
              <a:rPr lang="it-IT" dirty="0">
                <a:solidFill>
                  <a:srgbClr val="FE7300"/>
                </a:solidFill>
              </a:rPr>
              <a:t>chiave </a:t>
            </a:r>
            <a:r>
              <a:rPr lang="it-IT" dirty="0"/>
              <a:t>in un altro valore, espresso sotto forma di codice alfanumerico. La funzione </a:t>
            </a:r>
            <a:r>
              <a:rPr lang="it-IT" dirty="0" err="1"/>
              <a:t>hash</a:t>
            </a:r>
            <a:r>
              <a:rPr lang="it-IT" dirty="0"/>
              <a:t> viene utilizzata per generare un </a:t>
            </a:r>
            <a:r>
              <a:rPr lang="it-IT" dirty="0">
                <a:solidFill>
                  <a:srgbClr val="FE7300"/>
                </a:solidFill>
              </a:rPr>
              <a:t>nuovo valore secondo</a:t>
            </a:r>
            <a:r>
              <a:rPr lang="it-IT" dirty="0">
                <a:solidFill>
                  <a:srgbClr val="FF0000"/>
                </a:solidFill>
              </a:rPr>
              <a:t> </a:t>
            </a:r>
            <a:r>
              <a:rPr lang="it-IT" dirty="0"/>
              <a:t>un algoritmo matematico e unidirezionale, ovvero </a:t>
            </a:r>
            <a:r>
              <a:rPr lang="it-IT" dirty="0">
                <a:solidFill>
                  <a:srgbClr val="FE7300"/>
                </a:solidFill>
              </a:rPr>
              <a:t>senza possibilità di riconvertire l’</a:t>
            </a:r>
            <a:r>
              <a:rPr lang="it-IT" dirty="0" err="1">
                <a:solidFill>
                  <a:srgbClr val="FE7300"/>
                </a:solidFill>
              </a:rPr>
              <a:t>hash</a:t>
            </a:r>
            <a:r>
              <a:rPr lang="it-IT" dirty="0">
                <a:solidFill>
                  <a:srgbClr val="FE7300"/>
                </a:solidFill>
              </a:rPr>
              <a:t> nella chiave originale</a:t>
            </a:r>
            <a:r>
              <a:rPr lang="it-IT" dirty="0">
                <a:solidFill>
                  <a:schemeClr val="tx1"/>
                </a:solidFill>
              </a:rPr>
              <a:t>.</a:t>
            </a:r>
          </a:p>
        </p:txBody>
      </p:sp>
    </p:spTree>
    <p:extLst>
      <p:ext uri="{BB962C8B-B14F-4D97-AF65-F5344CB8AC3E}">
        <p14:creationId xmlns:p14="http://schemas.microsoft.com/office/powerpoint/2010/main" val="3781984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854F46E-B9AE-49EB-B6D9-AC89899875B9}"/>
              </a:ext>
            </a:extLst>
          </p:cNvPr>
          <p:cNvSpPr>
            <a:spLocks noGrp="1"/>
          </p:cNvSpPr>
          <p:nvPr>
            <p:ph type="title" idx="4294967295"/>
          </p:nvPr>
        </p:nvSpPr>
        <p:spPr>
          <a:xfrm>
            <a:off x="603115" y="91399"/>
            <a:ext cx="10058400" cy="1450975"/>
          </a:xfrm>
        </p:spPr>
        <p:txBody>
          <a:bodyPr/>
          <a:lstStyle/>
          <a:p>
            <a:r>
              <a:rPr lang="it-IT" dirty="0">
                <a:solidFill>
                  <a:srgbClr val="FE7300"/>
                </a:solidFill>
                <a:latin typeface="Cooper Black" panose="0208090404030B020404" pitchFamily="18" charset="0"/>
              </a:rPr>
              <a:t>MD5</a:t>
            </a:r>
          </a:p>
        </p:txBody>
      </p:sp>
      <p:sp>
        <p:nvSpPr>
          <p:cNvPr id="3" name="Segnaposto contenuto 2">
            <a:extLst>
              <a:ext uri="{FF2B5EF4-FFF2-40B4-BE49-F238E27FC236}">
                <a16:creationId xmlns="" xmlns:a16="http://schemas.microsoft.com/office/drawing/2014/main" id="{BCDFA20E-8D9D-42E4-9B69-3222C18153A9}"/>
              </a:ext>
            </a:extLst>
          </p:cNvPr>
          <p:cNvSpPr>
            <a:spLocks noGrp="1"/>
          </p:cNvSpPr>
          <p:nvPr>
            <p:ph idx="4294967295"/>
          </p:nvPr>
        </p:nvSpPr>
        <p:spPr>
          <a:xfrm>
            <a:off x="603115" y="1664038"/>
            <a:ext cx="5356225" cy="4203700"/>
          </a:xfrm>
        </p:spPr>
        <p:txBody>
          <a:bodyPr>
            <a:normAutofit lnSpcReduction="10000"/>
          </a:bodyPr>
          <a:lstStyle/>
          <a:p>
            <a:pPr marL="0" indent="0">
              <a:buNone/>
            </a:pPr>
            <a:r>
              <a:rPr lang="it-IT" sz="1800" dirty="0"/>
              <a:t>Il MD5 è un algoritmo di </a:t>
            </a:r>
            <a:r>
              <a:rPr lang="it-IT" sz="1800" dirty="0" err="1"/>
              <a:t>hashing</a:t>
            </a:r>
            <a:r>
              <a:rPr lang="it-IT" sz="1800" dirty="0"/>
              <a:t> noto come </a:t>
            </a:r>
            <a:r>
              <a:rPr lang="it-IT" sz="1800" dirty="0">
                <a:solidFill>
                  <a:srgbClr val="FE7300"/>
                </a:solidFill>
              </a:rPr>
              <a:t>algoritmo di digest del messaggio</a:t>
            </a:r>
            <a:r>
              <a:rPr lang="it-IT" sz="1800" dirty="0">
                <a:solidFill>
                  <a:srgbClr val="FF0000"/>
                </a:solidFill>
              </a:rPr>
              <a:t> </a:t>
            </a:r>
            <a:r>
              <a:rPr lang="it-IT" sz="1800" dirty="0"/>
              <a:t>introdotto da </a:t>
            </a:r>
            <a:r>
              <a:rPr lang="it-IT" sz="1800" b="1" dirty="0" err="1"/>
              <a:t>Ron</a:t>
            </a:r>
            <a:r>
              <a:rPr lang="it-IT" sz="1800" b="1" dirty="0"/>
              <a:t> </a:t>
            </a:r>
            <a:r>
              <a:rPr lang="it-IT" sz="1800" b="1" dirty="0" err="1"/>
              <a:t>Rivest</a:t>
            </a:r>
            <a:r>
              <a:rPr lang="it-IT" sz="1800" dirty="0"/>
              <a:t>. Tuttavia, esistono diverse versioni di MD tra cui la prima è stata l'MD (algoritmo di digest del messaggio) seguita da MD2, MD3, MD4 e infine MD5. Queste versioni di MD stavano migliorando una dopo l'altra, la versione più recente era migliore di quella vecchia.</a:t>
            </a:r>
          </a:p>
          <a:p>
            <a:pPr marL="0" indent="0">
              <a:buNone/>
            </a:pPr>
            <a:r>
              <a:rPr lang="it-IT" sz="1800" dirty="0"/>
              <a:t>MD5 era l'algoritmo più veloce prodotto in quell'epoca ed era in grado di proteggersi dalle collisioni. Al momento, potrebbe non garantire la sua sicurezza poiché l'hacker e la tecnologia hanno scoperto il modo per creare collisioni. Crea messaggi a 128 bit in cui il testo di input viene elaborato in blocchi da 512 bit che sono ulteriormente separati in 16 </a:t>
            </a:r>
            <a:r>
              <a:rPr lang="it-IT" sz="1800" dirty="0" err="1"/>
              <a:t>sottoblocchi</a:t>
            </a:r>
            <a:r>
              <a:rPr lang="it-IT" sz="1800" dirty="0"/>
              <a:t> a 32 bit. Il risultato dell'algoritmo MD5 ha creato un set di quattro blocchi a 32 bit che crea un digest del messaggio a 128 bit.</a:t>
            </a:r>
          </a:p>
        </p:txBody>
      </p:sp>
      <p:pic>
        <p:nvPicPr>
          <p:cNvPr id="1026" name="Picture 2">
            <a:extLst>
              <a:ext uri="{FF2B5EF4-FFF2-40B4-BE49-F238E27FC236}">
                <a16:creationId xmlns="" xmlns:a16="http://schemas.microsoft.com/office/drawing/2014/main" id="{CBB84FA3-A2CB-4314-8A69-DB5927770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72" y="466929"/>
            <a:ext cx="5025985" cy="58359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915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61707553-B21E-4707-8001-383760656131}"/>
              </a:ext>
            </a:extLst>
          </p:cNvPr>
          <p:cNvSpPr>
            <a:spLocks noGrp="1"/>
          </p:cNvSpPr>
          <p:nvPr>
            <p:ph type="title" idx="4294967295"/>
          </p:nvPr>
        </p:nvSpPr>
        <p:spPr>
          <a:xfrm>
            <a:off x="479898" y="-155845"/>
            <a:ext cx="10058400" cy="1449387"/>
          </a:xfrm>
        </p:spPr>
        <p:txBody>
          <a:bodyPr/>
          <a:lstStyle/>
          <a:p>
            <a:r>
              <a:rPr lang="it-IT" dirty="0">
                <a:solidFill>
                  <a:srgbClr val="FE7300"/>
                </a:solidFill>
                <a:latin typeface="Cooper Black" panose="0208090404030B020404" pitchFamily="18" charset="0"/>
              </a:rPr>
              <a:t>SHA1</a:t>
            </a:r>
          </a:p>
        </p:txBody>
      </p:sp>
      <p:sp>
        <p:nvSpPr>
          <p:cNvPr id="4" name="Segnaposto contenuto 3">
            <a:extLst>
              <a:ext uri="{FF2B5EF4-FFF2-40B4-BE49-F238E27FC236}">
                <a16:creationId xmlns="" xmlns:a16="http://schemas.microsoft.com/office/drawing/2014/main" id="{E482A68A-6B77-48C5-B71B-C8460E236D6C}"/>
              </a:ext>
            </a:extLst>
          </p:cNvPr>
          <p:cNvSpPr txBox="1">
            <a:spLocks noGrp="1"/>
          </p:cNvSpPr>
          <p:nvPr>
            <p:ph idx="4294967295"/>
          </p:nvPr>
        </p:nvSpPr>
        <p:spPr>
          <a:xfrm>
            <a:off x="479897" y="1293542"/>
            <a:ext cx="5220511" cy="4260654"/>
          </a:xfrm>
          <a:prstGeom prst="rect">
            <a:avLst/>
          </a:prstGeom>
          <a:noFill/>
        </p:spPr>
        <p:txBody>
          <a:bodyPr wrap="square">
            <a:spAutoFit/>
          </a:bodyPr>
          <a:lstStyle/>
          <a:p>
            <a:pPr marL="0" indent="0">
              <a:buNone/>
            </a:pPr>
            <a:r>
              <a:rPr lang="it-IT" sz="1800" b="0" i="0" dirty="0">
                <a:solidFill>
                  <a:srgbClr val="000000"/>
                </a:solidFill>
                <a:effectLst/>
                <a:cs typeface="Heebo" pitchFamily="2" charset="-79"/>
              </a:rPr>
              <a:t>SHA è un algoritmo </a:t>
            </a:r>
            <a:r>
              <a:rPr lang="it-IT" sz="1800" b="0" i="0" dirty="0" err="1">
                <a:solidFill>
                  <a:srgbClr val="000000"/>
                </a:solidFill>
                <a:effectLst/>
                <a:cs typeface="Heebo" pitchFamily="2" charset="-79"/>
              </a:rPr>
              <a:t>hash</a:t>
            </a:r>
            <a:r>
              <a:rPr lang="it-IT" sz="1800" b="0" i="0" dirty="0">
                <a:solidFill>
                  <a:srgbClr val="000000"/>
                </a:solidFill>
                <a:effectLst/>
                <a:cs typeface="Heebo" pitchFamily="2" charset="-79"/>
              </a:rPr>
              <a:t> sviluppato e pubblicato dalla collaborazione di NIST e NSA nel 1993 come Federal Information Processing Standard (FIPS PUB 180). SHA1 era la versione rivista di SHA pubblicata nel 1995 FIPS PUB 180-1. Tuttavia, SHA1 è correlabile a MD5 poiché è basato su MD5.</a:t>
            </a:r>
          </a:p>
          <a:p>
            <a:pPr marL="0" indent="0">
              <a:buNone/>
            </a:pPr>
            <a:r>
              <a:rPr lang="it-IT" sz="1800" b="0" i="0" dirty="0">
                <a:solidFill>
                  <a:srgbClr val="000000"/>
                </a:solidFill>
                <a:effectLst/>
                <a:cs typeface="Heebo" pitchFamily="2" charset="-79"/>
              </a:rPr>
              <a:t>SHA 1 può accettare qualsiasi messaggio arbitrario come input che è 264 bit di lunghezza e producono un digest di messaggi lunghi 160 bit. SHA sta per Algoritmo </a:t>
            </a:r>
            <a:r>
              <a:rPr lang="it-IT" sz="1800" b="0" i="0" dirty="0" err="1">
                <a:solidFill>
                  <a:srgbClr val="000000"/>
                </a:solidFill>
                <a:effectLst/>
                <a:cs typeface="Heebo" pitchFamily="2" charset="-79"/>
              </a:rPr>
              <a:t>hash</a:t>
            </a:r>
            <a:r>
              <a:rPr lang="it-IT" sz="1800" b="0" i="0" dirty="0">
                <a:solidFill>
                  <a:srgbClr val="000000"/>
                </a:solidFill>
                <a:effectLst/>
                <a:cs typeface="Heebo" pitchFamily="2" charset="-79"/>
              </a:rPr>
              <a:t> sicuro dove sicuro indica la proprietà unidirezionale (resistenza </a:t>
            </a:r>
            <a:r>
              <a:rPr lang="it-IT" sz="1800" b="0" i="0" dirty="0" err="1">
                <a:solidFill>
                  <a:srgbClr val="000000"/>
                </a:solidFill>
                <a:effectLst/>
                <a:cs typeface="Heebo" pitchFamily="2" charset="-79"/>
              </a:rPr>
              <a:t>pre</a:t>
            </a:r>
            <a:r>
              <a:rPr lang="it-IT" sz="1800" b="0" i="0" dirty="0">
                <a:solidFill>
                  <a:srgbClr val="000000"/>
                </a:solidFill>
                <a:effectLst/>
                <a:cs typeface="Heebo" pitchFamily="2" charset="-79"/>
              </a:rPr>
              <a:t>-immagine o resistenza alle collisioni) e l'incapacità di produrre un messaggio simile da due messaggi. In questo caso, unidirezionale significa che non è possibile ottenere il messaggio originale con l'aiuto del digest del messaggio di quel messaggio.</a:t>
            </a:r>
            <a:endParaRPr lang="it-IT" sz="1800" dirty="0"/>
          </a:p>
        </p:txBody>
      </p:sp>
      <p:pic>
        <p:nvPicPr>
          <p:cNvPr id="5" name="Immagine 4">
            <a:extLst>
              <a:ext uri="{FF2B5EF4-FFF2-40B4-BE49-F238E27FC236}">
                <a16:creationId xmlns="" xmlns:a16="http://schemas.microsoft.com/office/drawing/2014/main" id="{DDE6353E-38A3-48E9-8965-E81CEF8A99F3}"/>
              </a:ext>
            </a:extLst>
          </p:cNvPr>
          <p:cNvPicPr>
            <a:picLocks noChangeAspect="1"/>
          </p:cNvPicPr>
          <p:nvPr/>
        </p:nvPicPr>
        <p:blipFill>
          <a:blip r:embed="rId2"/>
          <a:stretch>
            <a:fillRect/>
          </a:stretch>
        </p:blipFill>
        <p:spPr>
          <a:xfrm>
            <a:off x="6059637" y="191721"/>
            <a:ext cx="5812972" cy="6059583"/>
          </a:xfrm>
          <a:prstGeom prst="rect">
            <a:avLst/>
          </a:prstGeom>
        </p:spPr>
      </p:pic>
    </p:spTree>
    <p:extLst>
      <p:ext uri="{BB962C8B-B14F-4D97-AF65-F5344CB8AC3E}">
        <p14:creationId xmlns:p14="http://schemas.microsoft.com/office/powerpoint/2010/main" val="1671223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olo 1">
            <a:extLst>
              <a:ext uri="{FF2B5EF4-FFF2-40B4-BE49-F238E27FC236}">
                <a16:creationId xmlns="" xmlns:a16="http://schemas.microsoft.com/office/drawing/2014/main" id="{61707553-B21E-4707-8001-383760656131}"/>
              </a:ext>
            </a:extLst>
          </p:cNvPr>
          <p:cNvSpPr txBox="1">
            <a:spLocks/>
          </p:cNvSpPr>
          <p:nvPr/>
        </p:nvSpPr>
        <p:spPr>
          <a:xfrm>
            <a:off x="956553" y="2859730"/>
            <a:ext cx="10058400" cy="144938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it-IT" sz="8000" dirty="0" smtClean="0">
                <a:solidFill>
                  <a:srgbClr val="FE7300"/>
                </a:solidFill>
                <a:latin typeface="Cooper Black" panose="0208090404030B020404" pitchFamily="18" charset="0"/>
              </a:rPr>
              <a:t>Organizzazione Lavori</a:t>
            </a:r>
            <a:endParaRPr lang="it-IT" sz="8000" dirty="0">
              <a:solidFill>
                <a:srgbClr val="FE7300"/>
              </a:solidFill>
              <a:latin typeface="Cooper Black" panose="0208090404030B020404" pitchFamily="18" charset="0"/>
            </a:endParaRPr>
          </a:p>
        </p:txBody>
      </p:sp>
    </p:spTree>
    <p:extLst>
      <p:ext uri="{BB962C8B-B14F-4D97-AF65-F5344CB8AC3E}">
        <p14:creationId xmlns:p14="http://schemas.microsoft.com/office/powerpoint/2010/main" val="1731002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43225" y="603987"/>
            <a:ext cx="11360800" cy="763600"/>
          </a:xfrm>
          <a:prstGeom prst="rect">
            <a:avLst/>
          </a:prstGeom>
        </p:spPr>
        <p:txBody>
          <a:bodyPr spcFirstLastPara="1" vert="horz" wrap="square" lIns="121900" tIns="121900" rIns="121900" bIns="121900" rtlCol="0" anchor="t" anchorCtr="0">
            <a:normAutofit fontScale="90000"/>
          </a:bodyPr>
          <a:lstStyle/>
          <a:p>
            <a:r>
              <a:rPr lang="it" dirty="0">
                <a:solidFill>
                  <a:srgbClr val="FE7300"/>
                </a:solidFill>
                <a:latin typeface="Cooper Black" panose="0208090404030B020404" pitchFamily="18" charset="0"/>
              </a:rPr>
              <a:t>Svolgimento del progetto</a:t>
            </a:r>
            <a:endParaRPr dirty="0">
              <a:solidFill>
                <a:srgbClr val="FE7300"/>
              </a:solidFill>
              <a:latin typeface="Cooper Black" panose="0208090404030B020404" pitchFamily="18" charset="0"/>
            </a:endParaRPr>
          </a:p>
        </p:txBody>
      </p:sp>
      <p:sp>
        <p:nvSpPr>
          <p:cNvPr id="55" name="Google Shape;55;p13"/>
          <p:cNvSpPr txBox="1">
            <a:spLocks noGrp="1"/>
          </p:cNvSpPr>
          <p:nvPr>
            <p:ph type="body" idx="1"/>
          </p:nvPr>
        </p:nvSpPr>
        <p:spPr>
          <a:xfrm>
            <a:off x="425327" y="2085444"/>
            <a:ext cx="11360800" cy="3618575"/>
          </a:xfrm>
          <a:prstGeom prst="rect">
            <a:avLst/>
          </a:prstGeom>
        </p:spPr>
        <p:txBody>
          <a:bodyPr spcFirstLastPara="1" vert="horz" wrap="square" lIns="121900" tIns="121900" rIns="121900" bIns="121900" rtlCol="0" anchor="t" anchorCtr="0">
            <a:normAutofit/>
          </a:bodyPr>
          <a:lstStyle/>
          <a:p>
            <a:pPr marL="0" indent="0">
              <a:buClr>
                <a:schemeClr val="dk1"/>
              </a:buClr>
              <a:buSzPct val="61111"/>
              <a:buNone/>
            </a:pPr>
            <a:r>
              <a:rPr lang="it" dirty="0"/>
              <a:t>Il lavoro è stato impostato tramite l'utilizzo di una metodologia agile chiamata </a:t>
            </a:r>
            <a:r>
              <a:rPr lang="it" dirty="0">
                <a:solidFill>
                  <a:srgbClr val="FE7300"/>
                </a:solidFill>
              </a:rPr>
              <a:t>Scrum</a:t>
            </a:r>
            <a:r>
              <a:rPr lang="it" dirty="0"/>
              <a:t>, il nostro scrum master era Christian Canossa, ogni settimana si teneva una riunione di una quindicina di minuti per l'assegnazione delle attività da svolgere durante la settimana.</a:t>
            </a:r>
            <a:endParaRPr dirty="0"/>
          </a:p>
          <a:p>
            <a:pPr marL="0" indent="0">
              <a:spcBef>
                <a:spcPts val="1600"/>
              </a:spcBef>
              <a:buClr>
                <a:schemeClr val="dk1"/>
              </a:buClr>
              <a:buSzPct val="61111"/>
              <a:buNone/>
            </a:pPr>
            <a:r>
              <a:rPr lang="it" dirty="0"/>
              <a:t>Ognuno sceglieva la propria attività da svolgere su quelle proposte dallo scrum master e si impegnava nel suo </a:t>
            </a:r>
            <a:r>
              <a:rPr lang="it" dirty="0">
                <a:solidFill>
                  <a:srgbClr val="FE7300"/>
                </a:solidFill>
              </a:rPr>
              <a:t>goal</a:t>
            </a:r>
            <a:r>
              <a:rPr lang="it" dirty="0"/>
              <a:t> della settimana così permettendo il giusto svolgimento del piano di programmazione per il prodotto finito.</a:t>
            </a:r>
            <a:endParaRPr dirty="0"/>
          </a:p>
          <a:p>
            <a:pPr marL="0" indent="0">
              <a:spcBef>
                <a:spcPts val="1600"/>
              </a:spcBef>
              <a:buClr>
                <a:schemeClr val="dk1"/>
              </a:buClr>
              <a:buSzPct val="61111"/>
              <a:buNone/>
            </a:pPr>
            <a:r>
              <a:rPr lang="it" dirty="0"/>
              <a:t>Per l'organizzazione e l'assegnazione delle attività è stato utilizzato </a:t>
            </a:r>
            <a:r>
              <a:rPr lang="it" dirty="0">
                <a:solidFill>
                  <a:srgbClr val="FE7300"/>
                </a:solidFill>
              </a:rPr>
              <a:t>Trello</a:t>
            </a:r>
            <a:r>
              <a:rPr lang="it" dirty="0"/>
              <a:t> e </a:t>
            </a:r>
            <a:r>
              <a:rPr lang="it" dirty="0">
                <a:solidFill>
                  <a:srgbClr val="FE7300"/>
                </a:solidFill>
              </a:rPr>
              <a:t>Microsoft</a:t>
            </a:r>
            <a:r>
              <a:rPr lang="it" dirty="0"/>
              <a:t> </a:t>
            </a:r>
            <a:r>
              <a:rPr lang="it" dirty="0">
                <a:solidFill>
                  <a:srgbClr val="FE7300"/>
                </a:solidFill>
              </a:rPr>
              <a:t>Teams</a:t>
            </a:r>
            <a:r>
              <a:rPr lang="it" dirty="0"/>
              <a:t> </a:t>
            </a:r>
            <a:r>
              <a:rPr lang="it" dirty="0" smtClean="0"/>
              <a:t>(con </a:t>
            </a:r>
            <a:r>
              <a:rPr lang="it" dirty="0"/>
              <a:t>l'inclusione di Microsoft </a:t>
            </a:r>
            <a:r>
              <a:rPr lang="it" dirty="0">
                <a:solidFill>
                  <a:srgbClr val="FE7300"/>
                </a:solidFill>
              </a:rPr>
              <a:t>T</a:t>
            </a:r>
            <a:r>
              <a:rPr lang="it" dirty="0" smtClean="0">
                <a:solidFill>
                  <a:srgbClr val="FE7300"/>
                </a:solidFill>
              </a:rPr>
              <a:t>eams</a:t>
            </a:r>
            <a:r>
              <a:rPr lang="it" dirty="0" smtClean="0"/>
              <a:t> </a:t>
            </a:r>
            <a:r>
              <a:rPr lang="it" dirty="0" smtClean="0">
                <a:solidFill>
                  <a:srgbClr val="FE7300"/>
                </a:solidFill>
              </a:rPr>
              <a:t>Calendar</a:t>
            </a:r>
            <a:r>
              <a:rPr lang="it" dirty="0"/>
              <a:t>) mentre per il lato di programmazione è stato utilizzato </a:t>
            </a:r>
            <a:r>
              <a:rPr lang="it" dirty="0">
                <a:solidFill>
                  <a:srgbClr val="FE7300"/>
                </a:solidFill>
              </a:rPr>
              <a:t>Visual Studio Code</a:t>
            </a:r>
            <a:r>
              <a:rPr lang="it" dirty="0"/>
              <a:t> con l'aggiunta di </a:t>
            </a:r>
            <a:r>
              <a:rPr lang="it" dirty="0">
                <a:solidFill>
                  <a:srgbClr val="FE7300"/>
                </a:solidFill>
              </a:rPr>
              <a:t>GitHub</a:t>
            </a:r>
            <a:r>
              <a:rPr lang="it" dirty="0"/>
              <a:t> per cooperare allo stesso codice gestendo i vari input da parte dei programmatori. </a:t>
            </a:r>
            <a:endParaRPr dirty="0"/>
          </a:p>
          <a:p>
            <a:pPr marL="0" indent="0">
              <a:spcBef>
                <a:spcPts val="1600"/>
              </a:spcBef>
              <a:spcAft>
                <a:spcPts val="1600"/>
              </a:spcAft>
              <a:buNone/>
            </a:pPr>
            <a:endParaRPr dirty="0"/>
          </a:p>
        </p:txBody>
      </p:sp>
      <p:pic>
        <p:nvPicPr>
          <p:cNvPr id="56" name="Google Shape;56;p13"/>
          <p:cNvPicPr preferRelativeResize="0"/>
          <p:nvPr/>
        </p:nvPicPr>
        <p:blipFill>
          <a:blip r:embed="rId3">
            <a:alphaModFix/>
          </a:blip>
          <a:stretch>
            <a:fillRect/>
          </a:stretch>
        </p:blipFill>
        <p:spPr>
          <a:xfrm>
            <a:off x="7521228" y="325339"/>
            <a:ext cx="2316657" cy="1338501"/>
          </a:xfrm>
          <a:prstGeom prst="rect">
            <a:avLst/>
          </a:prstGeom>
          <a:noFill/>
          <a:ln>
            <a:noFill/>
          </a:ln>
        </p:spPr>
      </p:pic>
      <p:pic>
        <p:nvPicPr>
          <p:cNvPr id="57" name="Google Shape;57;p13"/>
          <p:cNvPicPr preferRelativeResize="0"/>
          <p:nvPr/>
        </p:nvPicPr>
        <p:blipFill>
          <a:blip r:embed="rId4">
            <a:alphaModFix/>
          </a:blip>
          <a:stretch>
            <a:fillRect/>
          </a:stretch>
        </p:blipFill>
        <p:spPr>
          <a:xfrm>
            <a:off x="10759250" y="340604"/>
            <a:ext cx="1744032" cy="1308032"/>
          </a:xfrm>
          <a:prstGeom prst="rect">
            <a:avLst/>
          </a:prstGeom>
          <a:noFill/>
          <a:ln>
            <a:noFill/>
          </a:ln>
        </p:spPr>
      </p:pic>
      <p:pic>
        <p:nvPicPr>
          <p:cNvPr id="58" name="Google Shape;58;p13"/>
          <p:cNvPicPr preferRelativeResize="0"/>
          <p:nvPr/>
        </p:nvPicPr>
        <p:blipFill>
          <a:blip r:embed="rId5">
            <a:alphaModFix/>
          </a:blip>
          <a:stretch>
            <a:fillRect/>
          </a:stretch>
        </p:blipFill>
        <p:spPr>
          <a:xfrm>
            <a:off x="9260751" y="526939"/>
            <a:ext cx="978467" cy="935400"/>
          </a:xfrm>
          <a:prstGeom prst="rect">
            <a:avLst/>
          </a:prstGeom>
          <a:noFill/>
          <a:ln>
            <a:noFill/>
          </a:ln>
        </p:spPr>
      </p:pic>
      <p:pic>
        <p:nvPicPr>
          <p:cNvPr id="59" name="Google Shape;59;p13"/>
          <p:cNvPicPr preferRelativeResize="0"/>
          <p:nvPr/>
        </p:nvPicPr>
        <p:blipFill>
          <a:blip r:embed="rId6">
            <a:alphaModFix/>
          </a:blip>
          <a:stretch>
            <a:fillRect/>
          </a:stretch>
        </p:blipFill>
        <p:spPr>
          <a:xfrm>
            <a:off x="9837884" y="316388"/>
            <a:ext cx="1744032" cy="1356447"/>
          </a:xfrm>
          <a:prstGeom prst="rect">
            <a:avLst/>
          </a:prstGeom>
          <a:noFill/>
          <a:ln>
            <a:noFill/>
          </a:ln>
        </p:spPr>
      </p:pic>
      <p:pic>
        <p:nvPicPr>
          <p:cNvPr id="60" name="Google Shape;60;p13"/>
          <p:cNvPicPr preferRelativeResize="0"/>
          <p:nvPr/>
        </p:nvPicPr>
        <p:blipFill>
          <a:blip r:embed="rId7">
            <a:alphaModFix/>
          </a:blip>
          <a:stretch>
            <a:fillRect/>
          </a:stretch>
        </p:blipFill>
        <p:spPr>
          <a:xfrm>
            <a:off x="7222385" y="553239"/>
            <a:ext cx="882797" cy="882797"/>
          </a:xfrm>
          <a:prstGeom prst="rect">
            <a:avLst/>
          </a:prstGeom>
          <a:noFill/>
          <a:ln>
            <a:noFill/>
          </a:ln>
        </p:spPr>
      </p:pic>
    </p:spTree>
    <p:extLst>
      <p:ext uri="{BB962C8B-B14F-4D97-AF65-F5344CB8AC3E}">
        <p14:creationId xmlns:p14="http://schemas.microsoft.com/office/powerpoint/2010/main" val="2973404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39336" y="797536"/>
            <a:ext cx="11360800" cy="763600"/>
          </a:xfrm>
          <a:prstGeom prst="rect">
            <a:avLst/>
          </a:prstGeom>
        </p:spPr>
        <p:txBody>
          <a:bodyPr spcFirstLastPara="1" vert="horz" wrap="square" lIns="121900" tIns="121900" rIns="121900" bIns="121900" rtlCol="0" anchor="t" anchorCtr="0">
            <a:normAutofit fontScale="90000"/>
          </a:bodyPr>
          <a:lstStyle/>
          <a:p>
            <a:r>
              <a:rPr lang="it" dirty="0">
                <a:solidFill>
                  <a:srgbClr val="FE7300"/>
                </a:solidFill>
                <a:latin typeface="Cooper Black" panose="0208090404030B020404" pitchFamily="18" charset="0"/>
              </a:rPr>
              <a:t>Utilizzo di GitHub e Visual Studio Code</a:t>
            </a:r>
            <a:endParaRPr dirty="0">
              <a:solidFill>
                <a:srgbClr val="FE7300"/>
              </a:solidFill>
              <a:latin typeface="Cooper Black" panose="0208090404030B020404" pitchFamily="18" charset="0"/>
            </a:endParaRPr>
          </a:p>
        </p:txBody>
      </p:sp>
      <p:sp>
        <p:nvSpPr>
          <p:cNvPr id="66" name="Google Shape;66;p14"/>
          <p:cNvSpPr txBox="1">
            <a:spLocks noGrp="1"/>
          </p:cNvSpPr>
          <p:nvPr>
            <p:ph type="body" idx="1"/>
          </p:nvPr>
        </p:nvSpPr>
        <p:spPr>
          <a:xfrm>
            <a:off x="415600" y="1906234"/>
            <a:ext cx="8708800" cy="4825200"/>
          </a:xfrm>
          <a:prstGeom prst="rect">
            <a:avLst/>
          </a:prstGeom>
        </p:spPr>
        <p:txBody>
          <a:bodyPr spcFirstLastPara="1" vert="horz" wrap="square" lIns="121900" tIns="121900" rIns="121900" bIns="121900" rtlCol="0" anchor="t" anchorCtr="0">
            <a:normAutofit/>
          </a:bodyPr>
          <a:lstStyle/>
          <a:p>
            <a:pPr marL="0" indent="0">
              <a:buNone/>
            </a:pPr>
            <a:r>
              <a:rPr lang="it" dirty="0"/>
              <a:t>Questi due software sono stati utilizzati per la gestione di programmazione e </a:t>
            </a:r>
            <a:r>
              <a:rPr lang="it" dirty="0">
                <a:solidFill>
                  <a:srgbClr val="FE7300"/>
                </a:solidFill>
              </a:rPr>
              <a:t>condivisione dei codici</a:t>
            </a:r>
            <a:r>
              <a:rPr lang="it" dirty="0"/>
              <a:t> tra i programmatori, tramite un plugin di </a:t>
            </a:r>
            <a:r>
              <a:rPr lang="it" dirty="0">
                <a:solidFill>
                  <a:srgbClr val="FE7300"/>
                </a:solidFill>
              </a:rPr>
              <a:t>Visual Studio Code</a:t>
            </a:r>
            <a:r>
              <a:rPr lang="it" dirty="0"/>
              <a:t> è possibile condividere i codici in tempo reale su </a:t>
            </a:r>
            <a:r>
              <a:rPr lang="it" dirty="0">
                <a:solidFill>
                  <a:srgbClr val="FE7300"/>
                </a:solidFill>
              </a:rPr>
              <a:t>GitHub</a:t>
            </a:r>
            <a:r>
              <a:rPr lang="it" dirty="0"/>
              <a:t>, ogni membro ha la sua attività dove carica le proprie modifiche tramite un </a:t>
            </a:r>
            <a:r>
              <a:rPr lang="it" dirty="0">
                <a:solidFill>
                  <a:srgbClr val="FE7300"/>
                </a:solidFill>
              </a:rPr>
              <a:t>push</a:t>
            </a:r>
            <a:r>
              <a:rPr lang="it" dirty="0"/>
              <a:t>, successivamente tramite dei </a:t>
            </a:r>
            <a:r>
              <a:rPr lang="it" dirty="0">
                <a:solidFill>
                  <a:srgbClr val="FE7300"/>
                </a:solidFill>
              </a:rPr>
              <a:t>commit</a:t>
            </a:r>
            <a:r>
              <a:rPr lang="it" dirty="0"/>
              <a:t> viene effettuato un </a:t>
            </a:r>
            <a:r>
              <a:rPr lang="it" dirty="0">
                <a:solidFill>
                  <a:srgbClr val="FE7300"/>
                </a:solidFill>
              </a:rPr>
              <a:t>merge</a:t>
            </a:r>
            <a:r>
              <a:rPr lang="it" dirty="0"/>
              <a:t> al codice unico per tutti.</a:t>
            </a:r>
            <a:endParaRPr dirty="0"/>
          </a:p>
          <a:p>
            <a:pPr marL="0" indent="0">
              <a:spcBef>
                <a:spcPts val="1600"/>
              </a:spcBef>
              <a:spcAft>
                <a:spcPts val="1600"/>
              </a:spcAft>
              <a:buNone/>
            </a:pPr>
            <a:r>
              <a:rPr lang="it" dirty="0"/>
              <a:t>GitHub permette anche l’utilizzo della </a:t>
            </a:r>
            <a:r>
              <a:rPr lang="it" dirty="0">
                <a:solidFill>
                  <a:srgbClr val="FE7300"/>
                </a:solidFill>
              </a:rPr>
              <a:t>versione desktop </a:t>
            </a:r>
            <a:r>
              <a:rPr lang="it" dirty="0"/>
              <a:t>utilizzata sempre per effettuare branch, commit e push.</a:t>
            </a:r>
            <a:endParaRPr dirty="0"/>
          </a:p>
        </p:txBody>
      </p:sp>
      <p:pic>
        <p:nvPicPr>
          <p:cNvPr id="67" name="Google Shape;67;p14"/>
          <p:cNvPicPr preferRelativeResize="0"/>
          <p:nvPr/>
        </p:nvPicPr>
        <p:blipFill>
          <a:blip r:embed="rId3">
            <a:alphaModFix/>
          </a:blip>
          <a:stretch>
            <a:fillRect/>
          </a:stretch>
        </p:blipFill>
        <p:spPr>
          <a:xfrm>
            <a:off x="8631626" y="4318834"/>
            <a:ext cx="970384" cy="964949"/>
          </a:xfrm>
          <a:prstGeom prst="rect">
            <a:avLst/>
          </a:prstGeom>
          <a:noFill/>
          <a:ln>
            <a:noFill/>
          </a:ln>
        </p:spPr>
      </p:pic>
      <p:pic>
        <p:nvPicPr>
          <p:cNvPr id="68" name="Google Shape;68;p14"/>
          <p:cNvPicPr preferRelativeResize="0"/>
          <p:nvPr/>
        </p:nvPicPr>
        <p:blipFill>
          <a:blip r:embed="rId4">
            <a:alphaModFix/>
          </a:blip>
          <a:stretch>
            <a:fillRect/>
          </a:stretch>
        </p:blipFill>
        <p:spPr>
          <a:xfrm>
            <a:off x="9028593" y="4090269"/>
            <a:ext cx="2667267" cy="1532467"/>
          </a:xfrm>
          <a:prstGeom prst="rect">
            <a:avLst/>
          </a:prstGeom>
          <a:noFill/>
          <a:ln>
            <a:noFill/>
          </a:ln>
        </p:spPr>
      </p:pic>
    </p:spTree>
    <p:extLst>
      <p:ext uri="{BB962C8B-B14F-4D97-AF65-F5344CB8AC3E}">
        <p14:creationId xmlns:p14="http://schemas.microsoft.com/office/powerpoint/2010/main" val="2104943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2315" y="243404"/>
            <a:ext cx="11360800" cy="763600"/>
          </a:xfrm>
          <a:prstGeom prst="rect">
            <a:avLst/>
          </a:prstGeom>
        </p:spPr>
        <p:txBody>
          <a:bodyPr spcFirstLastPara="1" vert="horz" wrap="square" lIns="121900" tIns="121900" rIns="121900" bIns="121900" rtlCol="0" anchor="t" anchorCtr="0">
            <a:normAutofit fontScale="90000"/>
          </a:bodyPr>
          <a:lstStyle/>
          <a:p>
            <a:r>
              <a:rPr lang="it" dirty="0">
                <a:solidFill>
                  <a:srgbClr val="FE7300"/>
                </a:solidFill>
                <a:latin typeface="Cooper Black" panose="0208090404030B020404" pitchFamily="18" charset="0"/>
              </a:rPr>
              <a:t>Utilizzo di Trello </a:t>
            </a:r>
            <a:endParaRPr dirty="0">
              <a:solidFill>
                <a:srgbClr val="FE7300"/>
              </a:solidFill>
              <a:latin typeface="Cooper Black" panose="0208090404030B020404" pitchFamily="18" charset="0"/>
            </a:endParaRPr>
          </a:p>
        </p:txBody>
      </p:sp>
      <p:sp>
        <p:nvSpPr>
          <p:cNvPr id="74" name="Google Shape;74;p15"/>
          <p:cNvSpPr txBox="1">
            <a:spLocks noGrp="1"/>
          </p:cNvSpPr>
          <p:nvPr>
            <p:ph type="body" idx="1"/>
          </p:nvPr>
        </p:nvSpPr>
        <p:spPr>
          <a:xfrm>
            <a:off x="242315" y="2244311"/>
            <a:ext cx="6753600" cy="2736250"/>
          </a:xfrm>
          <a:prstGeom prst="rect">
            <a:avLst/>
          </a:prstGeom>
        </p:spPr>
        <p:txBody>
          <a:bodyPr spcFirstLastPara="1" vert="horz" wrap="square" lIns="121900" tIns="121900" rIns="121900" bIns="121900" rtlCol="0" anchor="t" anchorCtr="0">
            <a:normAutofit/>
          </a:bodyPr>
          <a:lstStyle/>
          <a:p>
            <a:pPr marL="0" indent="0">
              <a:buNone/>
            </a:pPr>
            <a:r>
              <a:rPr lang="it" sz="1733" dirty="0" smtClean="0"/>
              <a:t>Questo </a:t>
            </a:r>
            <a:r>
              <a:rPr lang="it" sz="1733" dirty="0"/>
              <a:t>Software </a:t>
            </a:r>
            <a:r>
              <a:rPr lang="it" sz="1733" dirty="0" smtClean="0"/>
              <a:t>permette di </a:t>
            </a:r>
            <a:r>
              <a:rPr lang="it" sz="1733" dirty="0"/>
              <a:t>gestire le attività dello scrum team:</a:t>
            </a:r>
            <a:endParaRPr sz="1733" dirty="0"/>
          </a:p>
          <a:p>
            <a:pPr indent="-414856">
              <a:spcBef>
                <a:spcPts val="1600"/>
              </a:spcBef>
              <a:buSzPts val="1300"/>
            </a:pPr>
            <a:r>
              <a:rPr lang="it" sz="1733" dirty="0"/>
              <a:t>Trello: Tramite questo software vengono assegnate le attività con promemoria per la fine dello sprint, contiene le etichette con cui vengono divise le attività di programmazione, UML design, Correction, Testing, Information, Documentation, Planning</a:t>
            </a:r>
            <a:r>
              <a:rPr lang="it" sz="1733" dirty="0" smtClean="0"/>
              <a:t>.</a:t>
            </a:r>
          </a:p>
          <a:p>
            <a:pPr marL="0" indent="0">
              <a:spcBef>
                <a:spcPts val="1600"/>
              </a:spcBef>
              <a:buNone/>
            </a:pPr>
            <a:endParaRPr sz="1733" dirty="0"/>
          </a:p>
        </p:txBody>
      </p:sp>
      <p:pic>
        <p:nvPicPr>
          <p:cNvPr id="75" name="Google Shape;75;p15"/>
          <p:cNvPicPr preferRelativeResize="0"/>
          <p:nvPr/>
        </p:nvPicPr>
        <p:blipFill>
          <a:blip r:embed="rId3">
            <a:alphaModFix/>
          </a:blip>
          <a:stretch>
            <a:fillRect/>
          </a:stretch>
        </p:blipFill>
        <p:spPr>
          <a:xfrm>
            <a:off x="6995915" y="2244311"/>
            <a:ext cx="4433915" cy="2577821"/>
          </a:xfrm>
          <a:prstGeom prst="rect">
            <a:avLst/>
          </a:prstGeom>
          <a:noFill/>
          <a:ln>
            <a:noFill/>
          </a:ln>
        </p:spPr>
      </p:pic>
      <p:pic>
        <p:nvPicPr>
          <p:cNvPr id="77" name="Google Shape;77;p15"/>
          <p:cNvPicPr preferRelativeResize="0"/>
          <p:nvPr/>
        </p:nvPicPr>
        <p:blipFill>
          <a:blip r:embed="rId4">
            <a:alphaModFix/>
          </a:blip>
          <a:stretch>
            <a:fillRect/>
          </a:stretch>
        </p:blipFill>
        <p:spPr>
          <a:xfrm>
            <a:off x="9894834" y="406101"/>
            <a:ext cx="1413300" cy="1099233"/>
          </a:xfrm>
          <a:prstGeom prst="rect">
            <a:avLst/>
          </a:prstGeom>
          <a:noFill/>
          <a:ln>
            <a:noFill/>
          </a:ln>
        </p:spPr>
      </p:pic>
    </p:spTree>
    <p:extLst>
      <p:ext uri="{BB962C8B-B14F-4D97-AF65-F5344CB8AC3E}">
        <p14:creationId xmlns:p14="http://schemas.microsoft.com/office/powerpoint/2010/main" val="2457329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28956" y="642238"/>
            <a:ext cx="11360800" cy="763600"/>
          </a:xfrm>
          <a:prstGeom prst="rect">
            <a:avLst/>
          </a:prstGeom>
        </p:spPr>
        <p:txBody>
          <a:bodyPr spcFirstLastPara="1" vert="horz" wrap="square" lIns="121900" tIns="121900" rIns="121900" bIns="121900" rtlCol="0" anchor="t" anchorCtr="0">
            <a:normAutofit fontScale="90000"/>
          </a:bodyPr>
          <a:lstStyle/>
          <a:p>
            <a:r>
              <a:rPr lang="it" dirty="0">
                <a:solidFill>
                  <a:srgbClr val="FE7300"/>
                </a:solidFill>
                <a:latin typeface="Cooper Black" panose="0208090404030B020404" pitchFamily="18" charset="0"/>
              </a:rPr>
              <a:t>Utilizzo di </a:t>
            </a:r>
            <a:r>
              <a:rPr lang="it" dirty="0" smtClean="0">
                <a:solidFill>
                  <a:srgbClr val="FE7300"/>
                </a:solidFill>
                <a:latin typeface="Cooper Black" panose="0208090404030B020404" pitchFamily="18" charset="0"/>
              </a:rPr>
              <a:t>Microsoft </a:t>
            </a:r>
            <a:r>
              <a:rPr lang="it" dirty="0">
                <a:solidFill>
                  <a:srgbClr val="FE7300"/>
                </a:solidFill>
                <a:latin typeface="Cooper Black" panose="0208090404030B020404" pitchFamily="18" charset="0"/>
              </a:rPr>
              <a:t>Teams Calendar</a:t>
            </a:r>
            <a:endParaRPr dirty="0">
              <a:solidFill>
                <a:srgbClr val="FE7300"/>
              </a:solidFill>
              <a:latin typeface="Cooper Black" panose="0208090404030B020404" pitchFamily="18" charset="0"/>
            </a:endParaRPr>
          </a:p>
        </p:txBody>
      </p:sp>
      <p:sp>
        <p:nvSpPr>
          <p:cNvPr id="74" name="Google Shape;74;p15"/>
          <p:cNvSpPr txBox="1">
            <a:spLocks noGrp="1"/>
          </p:cNvSpPr>
          <p:nvPr>
            <p:ph type="body" idx="1"/>
          </p:nvPr>
        </p:nvSpPr>
        <p:spPr>
          <a:xfrm>
            <a:off x="673133" y="1952481"/>
            <a:ext cx="10494220" cy="4555200"/>
          </a:xfrm>
          <a:prstGeom prst="rect">
            <a:avLst/>
          </a:prstGeom>
        </p:spPr>
        <p:txBody>
          <a:bodyPr spcFirstLastPara="1" vert="horz" wrap="square" lIns="121900" tIns="121900" rIns="121900" bIns="121900" rtlCol="0" anchor="t" anchorCtr="0">
            <a:normAutofit/>
          </a:bodyPr>
          <a:lstStyle/>
          <a:p>
            <a:pPr indent="-414856">
              <a:spcBef>
                <a:spcPts val="1600"/>
              </a:spcBef>
              <a:buSzPts val="1300"/>
            </a:pPr>
            <a:r>
              <a:rPr lang="it" sz="1733" dirty="0" smtClean="0"/>
              <a:t>Microsoft Teams Calendar: Tramite questo software invece vengono inserite le durate delle attività svolte dal team di developing riguardante le etichette riportate su Trello.</a:t>
            </a:r>
            <a:endParaRPr sz="1733" dirty="0"/>
          </a:p>
        </p:txBody>
      </p:sp>
      <p:pic>
        <p:nvPicPr>
          <p:cNvPr id="76" name="Google Shape;76;p15"/>
          <p:cNvPicPr preferRelativeResize="0"/>
          <p:nvPr/>
        </p:nvPicPr>
        <p:blipFill>
          <a:blip r:embed="rId3">
            <a:alphaModFix/>
          </a:blip>
          <a:stretch>
            <a:fillRect/>
          </a:stretch>
        </p:blipFill>
        <p:spPr>
          <a:xfrm>
            <a:off x="10977656" y="573933"/>
            <a:ext cx="798745" cy="763600"/>
          </a:xfrm>
          <a:prstGeom prst="rect">
            <a:avLst/>
          </a:prstGeom>
          <a:noFill/>
          <a:ln>
            <a:noFill/>
          </a:ln>
        </p:spPr>
      </p:pic>
      <p:pic>
        <p:nvPicPr>
          <p:cNvPr id="2" name="Immagine 1"/>
          <p:cNvPicPr>
            <a:picLocks noChangeAspect="1"/>
          </p:cNvPicPr>
          <p:nvPr/>
        </p:nvPicPr>
        <p:blipFill>
          <a:blip r:embed="rId4"/>
          <a:stretch>
            <a:fillRect/>
          </a:stretch>
        </p:blipFill>
        <p:spPr>
          <a:xfrm>
            <a:off x="673133" y="2860194"/>
            <a:ext cx="10494220" cy="3293960"/>
          </a:xfrm>
          <a:prstGeom prst="rect">
            <a:avLst/>
          </a:prstGeom>
        </p:spPr>
      </p:pic>
    </p:spTree>
    <p:extLst>
      <p:ext uri="{BB962C8B-B14F-4D97-AF65-F5344CB8AC3E}">
        <p14:creationId xmlns:p14="http://schemas.microsoft.com/office/powerpoint/2010/main" val="1766827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pPr algn="ctr"/>
            <a:r>
              <a:rPr lang="it-IT" dirty="0" smtClean="0">
                <a:solidFill>
                  <a:srgbClr val="FE7300"/>
                </a:solidFill>
                <a:latin typeface="Cooper Black" panose="0208090404030B020404" pitchFamily="18" charset="0"/>
              </a:rPr>
              <a:t>FINE PRESENTAZIONE</a:t>
            </a:r>
            <a:endParaRPr lang="it-IT" dirty="0">
              <a:solidFill>
                <a:srgbClr val="FE7300"/>
              </a:solidFill>
              <a:latin typeface="Cooper Black" panose="0208090404030B020404" pitchFamily="18" charset="0"/>
            </a:endParaRPr>
          </a:p>
        </p:txBody>
      </p:sp>
      <p:sp>
        <p:nvSpPr>
          <p:cNvPr id="5" name="Segnaposto testo 4"/>
          <p:cNvSpPr>
            <a:spLocks noGrp="1"/>
          </p:cNvSpPr>
          <p:nvPr>
            <p:ph type="body" idx="1"/>
          </p:nvPr>
        </p:nvSpPr>
        <p:spPr/>
        <p:txBody>
          <a:bodyPr/>
          <a:lstStyle/>
          <a:p>
            <a:pPr algn="ctr"/>
            <a:r>
              <a:rPr lang="it-IT" dirty="0" smtClean="0"/>
              <a:t>Ringraziamo </a:t>
            </a:r>
            <a:r>
              <a:rPr lang="it-IT" dirty="0" err="1" smtClean="0"/>
              <a:t>easyjet</a:t>
            </a:r>
            <a:r>
              <a:rPr lang="it-IT" dirty="0" smtClean="0"/>
              <a:t> per averci permesso di usare il loro logo</a:t>
            </a:r>
            <a:r>
              <a:rPr lang="it-IT" sz="200" dirty="0" smtClean="0"/>
              <a:t>(non è vero)</a:t>
            </a:r>
            <a:endParaRPr lang="it-IT" sz="200" dirty="0"/>
          </a:p>
        </p:txBody>
      </p:sp>
    </p:spTree>
    <p:extLst>
      <p:ext uri="{BB962C8B-B14F-4D97-AF65-F5344CB8AC3E}">
        <p14:creationId xmlns:p14="http://schemas.microsoft.com/office/powerpoint/2010/main" val="84547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olo 3"/>
          <p:cNvSpPr>
            <a:spLocks noGrp="1"/>
          </p:cNvSpPr>
          <p:nvPr>
            <p:ph type="ctrTitle" idx="4294967295"/>
          </p:nvPr>
        </p:nvSpPr>
        <p:spPr>
          <a:xfrm>
            <a:off x="953311" y="1225550"/>
            <a:ext cx="10507663" cy="3779838"/>
          </a:xfrm>
        </p:spPr>
        <p:txBody>
          <a:bodyPr>
            <a:noAutofit/>
          </a:bodyPr>
          <a:lstStyle/>
          <a:p>
            <a:pPr algn="ctr"/>
            <a:r>
              <a:rPr lang="it-IT" sz="7200" dirty="0" smtClean="0">
                <a:solidFill>
                  <a:srgbClr val="FE7300"/>
                </a:solidFill>
                <a:latin typeface="Cooper Black" panose="0208090404030B020404" pitchFamily="18" charset="0"/>
              </a:rPr>
              <a:t>Funzionamento del programma </a:t>
            </a:r>
            <a:br>
              <a:rPr lang="it-IT" sz="7200" dirty="0" smtClean="0">
                <a:solidFill>
                  <a:srgbClr val="FE7300"/>
                </a:solidFill>
                <a:latin typeface="Cooper Black" panose="0208090404030B020404" pitchFamily="18" charset="0"/>
              </a:rPr>
            </a:br>
            <a:r>
              <a:rPr lang="it-IT" sz="7200" dirty="0" smtClean="0">
                <a:solidFill>
                  <a:srgbClr val="FE7300"/>
                </a:solidFill>
                <a:latin typeface="Cooper Black" panose="0208090404030B020404" pitchFamily="18" charset="0"/>
              </a:rPr>
              <a:t>e</a:t>
            </a:r>
            <a:br>
              <a:rPr lang="it-IT" sz="7200" dirty="0" smtClean="0">
                <a:solidFill>
                  <a:srgbClr val="FE7300"/>
                </a:solidFill>
                <a:latin typeface="Cooper Black" panose="0208090404030B020404" pitchFamily="18" charset="0"/>
              </a:rPr>
            </a:br>
            <a:r>
              <a:rPr lang="it-IT" sz="7200" dirty="0" smtClean="0">
                <a:solidFill>
                  <a:srgbClr val="FE7300"/>
                </a:solidFill>
                <a:latin typeface="Cooper Black" panose="0208090404030B020404" pitchFamily="18" charset="0"/>
              </a:rPr>
              <a:t>Tutorial</a:t>
            </a:r>
            <a:endParaRPr lang="it-IT" sz="7200" dirty="0">
              <a:solidFill>
                <a:srgbClr val="FE7300"/>
              </a:solidFill>
              <a:latin typeface="Cooper Black" panose="0208090404030B020404" pitchFamily="18" charset="0"/>
            </a:endParaRPr>
          </a:p>
        </p:txBody>
      </p:sp>
    </p:spTree>
    <p:extLst>
      <p:ext uri="{BB962C8B-B14F-4D97-AF65-F5344CB8AC3E}">
        <p14:creationId xmlns:p14="http://schemas.microsoft.com/office/powerpoint/2010/main" val="1918701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669"/>
            <a:ext cx="12192000" cy="7019109"/>
          </a:xfrm>
          <a:prstGeom prst="rect">
            <a:avLst/>
          </a:prstGeom>
        </p:spPr>
      </p:pic>
    </p:spTree>
    <p:extLst>
      <p:ext uri="{BB962C8B-B14F-4D97-AF65-F5344CB8AC3E}">
        <p14:creationId xmlns:p14="http://schemas.microsoft.com/office/powerpoint/2010/main" val="2916904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7085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rgbClr val="FE7300"/>
                </a:solidFill>
                <a:latin typeface="Cooper Black" panose="0208090404030B020404" pitchFamily="18" charset="0"/>
              </a:rPr>
              <a:t>L’avvio del programma</a:t>
            </a:r>
            <a:endParaRPr lang="it-IT" dirty="0">
              <a:solidFill>
                <a:srgbClr val="FE7300"/>
              </a:solidFill>
              <a:latin typeface="Cooper Black" panose="0208090404030B020404" pitchFamily="18" charset="0"/>
            </a:endParaRPr>
          </a:p>
        </p:txBody>
      </p:sp>
      <p:sp>
        <p:nvSpPr>
          <p:cNvPr id="3" name="Segnaposto contenuto 2"/>
          <p:cNvSpPr>
            <a:spLocks noGrp="1"/>
          </p:cNvSpPr>
          <p:nvPr>
            <p:ph idx="1"/>
          </p:nvPr>
        </p:nvSpPr>
        <p:spPr>
          <a:xfrm>
            <a:off x="838200" y="1825625"/>
            <a:ext cx="10515600" cy="859209"/>
          </a:xfrm>
        </p:spPr>
        <p:txBody>
          <a:bodyPr>
            <a:normAutofit/>
          </a:bodyPr>
          <a:lstStyle/>
          <a:p>
            <a:pPr marL="0" indent="0">
              <a:buNone/>
            </a:pPr>
            <a:r>
              <a:rPr lang="it-IT" dirty="0" smtClean="0">
                <a:solidFill>
                  <a:schemeClr val="tx1">
                    <a:lumMod val="65000"/>
                    <a:lumOff val="35000"/>
                  </a:schemeClr>
                </a:solidFill>
              </a:rPr>
              <a:t>Quando il programma avviato, oltre a stampare il logo, ti chiede se ti vuoi accedere o registrare con un account</a:t>
            </a:r>
            <a:endParaRPr lang="it-IT" dirty="0">
              <a:solidFill>
                <a:schemeClr val="tx1">
                  <a:lumMod val="65000"/>
                  <a:lumOff val="35000"/>
                </a:schemeClr>
              </a:solidFill>
            </a:endParaRPr>
          </a:p>
        </p:txBody>
      </p:sp>
      <p:pic>
        <p:nvPicPr>
          <p:cNvPr id="5" name="Immagine 4"/>
          <p:cNvPicPr>
            <a:picLocks noChangeAspect="1"/>
          </p:cNvPicPr>
          <p:nvPr/>
        </p:nvPicPr>
        <p:blipFill>
          <a:blip r:embed="rId2"/>
          <a:stretch>
            <a:fillRect/>
          </a:stretch>
        </p:blipFill>
        <p:spPr>
          <a:xfrm>
            <a:off x="1884857" y="2819771"/>
            <a:ext cx="8422285" cy="3424445"/>
          </a:xfrm>
          <a:prstGeom prst="rect">
            <a:avLst/>
          </a:prstGeom>
        </p:spPr>
      </p:pic>
    </p:spTree>
    <p:extLst>
      <p:ext uri="{BB962C8B-B14F-4D97-AF65-F5344CB8AC3E}">
        <p14:creationId xmlns:p14="http://schemas.microsoft.com/office/powerpoint/2010/main" val="1252054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bodyPr>
          <a:lstStyle/>
          <a:p>
            <a:r>
              <a:rPr lang="it-IT" sz="4400" dirty="0" smtClean="0">
                <a:solidFill>
                  <a:srgbClr val="FE7300"/>
                </a:solidFill>
                <a:latin typeface="Cooper Black" panose="0208090404030B020404" pitchFamily="18" charset="0"/>
              </a:rPr>
              <a:t>Login</a:t>
            </a:r>
            <a:r>
              <a:rPr lang="it-IT" dirty="0" smtClean="0">
                <a:solidFill>
                  <a:srgbClr val="FE7300"/>
                </a:solidFill>
                <a:latin typeface="Cooper Black" panose="0208090404030B020404" pitchFamily="18" charset="0"/>
              </a:rPr>
              <a:t> </a:t>
            </a:r>
            <a:endParaRPr lang="it-IT" dirty="0">
              <a:solidFill>
                <a:srgbClr val="FE7300"/>
              </a:solidFill>
              <a:latin typeface="Cooper Black" panose="0208090404030B020404" pitchFamily="18" charset="0"/>
            </a:endParaRPr>
          </a:p>
        </p:txBody>
      </p:sp>
      <p:sp>
        <p:nvSpPr>
          <p:cNvPr id="2" name="Segnaposto contenuto 1"/>
          <p:cNvSpPr>
            <a:spLocks noGrp="1"/>
          </p:cNvSpPr>
          <p:nvPr>
            <p:ph sz="half" idx="2"/>
          </p:nvPr>
        </p:nvSpPr>
        <p:spPr>
          <a:xfrm>
            <a:off x="1097280" y="1846052"/>
            <a:ext cx="4937760" cy="3378200"/>
          </a:xfrm>
        </p:spPr>
        <p:txBody>
          <a:bodyPr/>
          <a:lstStyle/>
          <a:p>
            <a:r>
              <a:rPr lang="it-IT" dirty="0">
                <a:solidFill>
                  <a:schemeClr val="tx1">
                    <a:lumMod val="65000"/>
                    <a:lumOff val="35000"/>
                  </a:schemeClr>
                </a:solidFill>
              </a:rPr>
              <a:t>Se si sceglie di effettuare il login il programma ti chiederà mail, password</a:t>
            </a:r>
          </a:p>
          <a:p>
            <a:r>
              <a:rPr lang="it-IT" dirty="0">
                <a:solidFill>
                  <a:schemeClr val="tx1">
                    <a:lumMod val="65000"/>
                    <a:lumOff val="35000"/>
                  </a:schemeClr>
                </a:solidFill>
              </a:rPr>
              <a:t>In questo caso utilizzeremo queste credenziali</a:t>
            </a:r>
          </a:p>
          <a:p>
            <a:endParaRPr lang="it-IT" dirty="0"/>
          </a:p>
        </p:txBody>
      </p:sp>
      <p:sp>
        <p:nvSpPr>
          <p:cNvPr id="5" name="Segnaposto contenuto 4"/>
          <p:cNvSpPr>
            <a:spLocks noGrp="1"/>
          </p:cNvSpPr>
          <p:nvPr>
            <p:ph sz="quarter" idx="4"/>
          </p:nvPr>
        </p:nvSpPr>
        <p:spPr>
          <a:xfrm>
            <a:off x="6217920" y="1846052"/>
            <a:ext cx="4937760" cy="4114482"/>
          </a:xfrm>
        </p:spPr>
        <p:txBody>
          <a:bodyPr/>
          <a:lstStyle/>
          <a:p>
            <a:r>
              <a:rPr lang="it-IT" dirty="0"/>
              <a:t>Il programma dopo aver controllato la correttezza di esse capirà se siete degli utenti o degli amministratori e in base a questo stamperà un nuovo menu</a:t>
            </a:r>
          </a:p>
          <a:p>
            <a:endParaRPr lang="it-IT" dirty="0"/>
          </a:p>
        </p:txBody>
      </p:sp>
      <p:pic>
        <p:nvPicPr>
          <p:cNvPr id="12" name="Immagine 11"/>
          <p:cNvPicPr>
            <a:picLocks noChangeAspect="1"/>
          </p:cNvPicPr>
          <p:nvPr/>
        </p:nvPicPr>
        <p:blipFill>
          <a:blip r:embed="rId2"/>
          <a:stretch>
            <a:fillRect/>
          </a:stretch>
        </p:blipFill>
        <p:spPr>
          <a:xfrm>
            <a:off x="1091530" y="3679828"/>
            <a:ext cx="4943510" cy="659134"/>
          </a:xfrm>
          <a:prstGeom prst="rect">
            <a:avLst/>
          </a:prstGeom>
        </p:spPr>
      </p:pic>
      <p:pic>
        <p:nvPicPr>
          <p:cNvPr id="13" name="Immagine 12"/>
          <p:cNvPicPr>
            <a:picLocks noChangeAspect="1"/>
          </p:cNvPicPr>
          <p:nvPr/>
        </p:nvPicPr>
        <p:blipFill>
          <a:blip r:embed="rId3"/>
          <a:stretch>
            <a:fillRect/>
          </a:stretch>
        </p:blipFill>
        <p:spPr>
          <a:xfrm>
            <a:off x="6249578" y="3278219"/>
            <a:ext cx="5088982" cy="1462351"/>
          </a:xfrm>
          <a:prstGeom prst="rect">
            <a:avLst/>
          </a:prstGeom>
        </p:spPr>
      </p:pic>
    </p:spTree>
    <p:extLst>
      <p:ext uri="{BB962C8B-B14F-4D97-AF65-F5344CB8AC3E}">
        <p14:creationId xmlns:p14="http://schemas.microsoft.com/office/powerpoint/2010/main" val="2977732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585652" y="276875"/>
            <a:ext cx="10058400" cy="1450757"/>
          </a:xfrm>
        </p:spPr>
        <p:txBody>
          <a:bodyPr/>
          <a:lstStyle/>
          <a:p>
            <a:r>
              <a:rPr lang="it-IT" dirty="0" smtClean="0">
                <a:solidFill>
                  <a:srgbClr val="FE7300"/>
                </a:solidFill>
                <a:latin typeface="Cooper Black" panose="0208090404030B020404" pitchFamily="18" charset="0"/>
              </a:rPr>
              <a:t>Azioni dei </a:t>
            </a:r>
            <a:r>
              <a:rPr lang="it-IT" dirty="0" err="1" smtClean="0">
                <a:solidFill>
                  <a:srgbClr val="FE7300"/>
                </a:solidFill>
                <a:latin typeface="Cooper Black" panose="0208090404030B020404" pitchFamily="18" charset="0"/>
              </a:rPr>
              <a:t>Costumer</a:t>
            </a:r>
            <a:r>
              <a:rPr lang="it-IT" dirty="0" smtClean="0">
                <a:solidFill>
                  <a:srgbClr val="FE7300"/>
                </a:solidFill>
                <a:latin typeface="Cooper Black" panose="0208090404030B020404" pitchFamily="18" charset="0"/>
              </a:rPr>
              <a:t/>
            </a:r>
            <a:br>
              <a:rPr lang="it-IT" dirty="0" smtClean="0">
                <a:solidFill>
                  <a:srgbClr val="FE7300"/>
                </a:solidFill>
                <a:latin typeface="Cooper Black" panose="0208090404030B020404" pitchFamily="18" charset="0"/>
              </a:rPr>
            </a:br>
            <a:r>
              <a:rPr lang="it-IT" sz="2400" dirty="0" smtClean="0">
                <a:solidFill>
                  <a:srgbClr val="FE7300"/>
                </a:solidFill>
                <a:latin typeface="Cooper Black" panose="0208090404030B020404" pitchFamily="18" charset="0"/>
              </a:rPr>
              <a:t>Stampa voli</a:t>
            </a:r>
            <a:endParaRPr lang="it-IT" sz="2400" dirty="0">
              <a:solidFill>
                <a:srgbClr val="FE7300"/>
              </a:solidFill>
              <a:latin typeface="Cooper Black" panose="0208090404030B020404" pitchFamily="18" charset="0"/>
            </a:endParaRPr>
          </a:p>
        </p:txBody>
      </p:sp>
      <p:sp>
        <p:nvSpPr>
          <p:cNvPr id="6" name="Segnaposto contenuto 5"/>
          <p:cNvSpPr>
            <a:spLocks noGrp="1"/>
          </p:cNvSpPr>
          <p:nvPr>
            <p:ph idx="1"/>
          </p:nvPr>
        </p:nvSpPr>
        <p:spPr>
          <a:xfrm>
            <a:off x="585652" y="1945532"/>
            <a:ext cx="8033054" cy="4075344"/>
          </a:xfrm>
        </p:spPr>
        <p:txBody>
          <a:bodyPr/>
          <a:lstStyle/>
          <a:p>
            <a:r>
              <a:rPr lang="it-IT" dirty="0" smtClean="0"/>
              <a:t>Se all’interno del menù del </a:t>
            </a:r>
            <a:r>
              <a:rPr lang="it-IT" dirty="0" err="1" smtClean="0"/>
              <a:t>costumer</a:t>
            </a:r>
            <a:r>
              <a:rPr lang="it-IT" dirty="0" smtClean="0"/>
              <a:t> selezioneremo l’opzione 1 il programma stamperà tutti i voli visualizzabili nel database, stampando:</a:t>
            </a:r>
          </a:p>
          <a:p>
            <a:pPr>
              <a:buFont typeface="Arial" panose="020B0604020202020204" pitchFamily="34" charset="0"/>
              <a:buChar char="•"/>
            </a:pPr>
            <a:r>
              <a:rPr lang="it-IT" dirty="0" smtClean="0"/>
              <a:t>ID</a:t>
            </a:r>
          </a:p>
          <a:p>
            <a:pPr>
              <a:buFont typeface="Arial" panose="020B0604020202020204" pitchFamily="34" charset="0"/>
              <a:buChar char="•"/>
            </a:pPr>
            <a:r>
              <a:rPr lang="it-IT" dirty="0" smtClean="0"/>
              <a:t>Luogo e Orazio di Partenza</a:t>
            </a:r>
          </a:p>
          <a:p>
            <a:pPr>
              <a:buFont typeface="Arial" panose="020B0604020202020204" pitchFamily="34" charset="0"/>
              <a:buChar char="•"/>
            </a:pPr>
            <a:r>
              <a:rPr lang="it-IT" dirty="0" smtClean="0"/>
              <a:t>Luogo e Orario di Arrivo</a:t>
            </a:r>
          </a:p>
          <a:p>
            <a:pPr>
              <a:buFont typeface="Arial" panose="020B0604020202020204" pitchFamily="34" charset="0"/>
              <a:buChar char="•"/>
            </a:pPr>
            <a:r>
              <a:rPr lang="it-IT" dirty="0" smtClean="0"/>
              <a:t>Prezzo</a:t>
            </a:r>
          </a:p>
          <a:p>
            <a:pPr>
              <a:buFont typeface="Arial" panose="020B0604020202020204" pitchFamily="34" charset="0"/>
              <a:buChar char="•"/>
            </a:pPr>
            <a:r>
              <a:rPr lang="it-IT" dirty="0" smtClean="0"/>
              <a:t>Posti totali del volo</a:t>
            </a:r>
          </a:p>
          <a:p>
            <a:pPr>
              <a:buFont typeface="Arial" panose="020B0604020202020204" pitchFamily="34" charset="0"/>
              <a:buChar char="•"/>
            </a:pPr>
            <a:r>
              <a:rPr lang="it-IT" dirty="0" smtClean="0"/>
              <a:t>Biglietti disponibili</a:t>
            </a:r>
          </a:p>
        </p:txBody>
      </p:sp>
      <p:pic>
        <p:nvPicPr>
          <p:cNvPr id="7" name="Immagine 6"/>
          <p:cNvPicPr>
            <a:picLocks noChangeAspect="1"/>
          </p:cNvPicPr>
          <p:nvPr/>
        </p:nvPicPr>
        <p:blipFill>
          <a:blip r:embed="rId2"/>
          <a:stretch>
            <a:fillRect/>
          </a:stretch>
        </p:blipFill>
        <p:spPr>
          <a:xfrm>
            <a:off x="8738913" y="0"/>
            <a:ext cx="3453087" cy="6338135"/>
          </a:xfrm>
          <a:prstGeom prst="rect">
            <a:avLst/>
          </a:prstGeom>
        </p:spPr>
      </p:pic>
    </p:spTree>
    <p:extLst>
      <p:ext uri="{BB962C8B-B14F-4D97-AF65-F5344CB8AC3E}">
        <p14:creationId xmlns:p14="http://schemas.microsoft.com/office/powerpoint/2010/main" val="1849080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FE7300"/>
                </a:solidFill>
                <a:latin typeface="Cooper Black" panose="0208090404030B020404" pitchFamily="18" charset="0"/>
              </a:rPr>
              <a:t>Azioni dei </a:t>
            </a:r>
            <a:r>
              <a:rPr lang="it-IT" dirty="0" err="1">
                <a:solidFill>
                  <a:srgbClr val="FE7300"/>
                </a:solidFill>
                <a:latin typeface="Cooper Black" panose="0208090404030B020404" pitchFamily="18" charset="0"/>
              </a:rPr>
              <a:t>Costumer</a:t>
            </a:r>
            <a:r>
              <a:rPr lang="it-IT" dirty="0">
                <a:solidFill>
                  <a:srgbClr val="FE7300"/>
                </a:solidFill>
                <a:latin typeface="Cooper Black" panose="0208090404030B020404" pitchFamily="18" charset="0"/>
              </a:rPr>
              <a:t/>
            </a:r>
            <a:br>
              <a:rPr lang="it-IT" dirty="0">
                <a:solidFill>
                  <a:srgbClr val="FE7300"/>
                </a:solidFill>
                <a:latin typeface="Cooper Black" panose="0208090404030B020404" pitchFamily="18" charset="0"/>
              </a:rPr>
            </a:br>
            <a:r>
              <a:rPr lang="it-IT" sz="2400" dirty="0" smtClean="0">
                <a:solidFill>
                  <a:srgbClr val="FE7300"/>
                </a:solidFill>
                <a:latin typeface="Cooper Black" panose="0208090404030B020404" pitchFamily="18" charset="0"/>
              </a:rPr>
              <a:t>Ricerca dei Voli</a:t>
            </a:r>
            <a:endParaRPr lang="it-IT" dirty="0"/>
          </a:p>
        </p:txBody>
      </p:sp>
      <p:sp>
        <p:nvSpPr>
          <p:cNvPr id="3" name="Segnaposto contenuto 2"/>
          <p:cNvSpPr>
            <a:spLocks noGrp="1"/>
          </p:cNvSpPr>
          <p:nvPr>
            <p:ph idx="1"/>
          </p:nvPr>
        </p:nvSpPr>
        <p:spPr/>
        <p:txBody>
          <a:bodyPr/>
          <a:lstStyle/>
          <a:p>
            <a:r>
              <a:rPr lang="it-IT" dirty="0"/>
              <a:t>Se si sceglie l’opzione 1 il programma ci chiederà </a:t>
            </a:r>
            <a:r>
              <a:rPr lang="it-IT" dirty="0" smtClean="0"/>
              <a:t>prima se lo volgiamo cercare tramite luogo di partenza e arrivo o tramite luogo, data e ora di partenza e arrivo, dopo aver inserito i dati.</a:t>
            </a:r>
            <a:br>
              <a:rPr lang="it-IT" dirty="0" smtClean="0"/>
            </a:br>
            <a:r>
              <a:rPr lang="it-IT" dirty="0" smtClean="0"/>
              <a:t>Se l’aereo viene trovato nel database ci viene chiesto quale degli aerei visualizzati si vuole comprare un biglietto. Se si vuole si possono acquistare più biglietti alla volta</a:t>
            </a:r>
          </a:p>
          <a:p>
            <a:pPr marL="0" indent="0">
              <a:buNone/>
            </a:pPr>
            <a:endParaRPr lang="it-IT" dirty="0"/>
          </a:p>
        </p:txBody>
      </p:sp>
      <p:pic>
        <p:nvPicPr>
          <p:cNvPr id="4" name="Immagine 3"/>
          <p:cNvPicPr>
            <a:picLocks noChangeAspect="1"/>
          </p:cNvPicPr>
          <p:nvPr/>
        </p:nvPicPr>
        <p:blipFill>
          <a:blip r:embed="rId2"/>
          <a:stretch>
            <a:fillRect/>
          </a:stretch>
        </p:blipFill>
        <p:spPr>
          <a:xfrm>
            <a:off x="2632652" y="3217592"/>
            <a:ext cx="6987656" cy="2944703"/>
          </a:xfrm>
          <a:prstGeom prst="rect">
            <a:avLst/>
          </a:prstGeom>
        </p:spPr>
      </p:pic>
    </p:spTree>
    <p:extLst>
      <p:ext uri="{BB962C8B-B14F-4D97-AF65-F5344CB8AC3E}">
        <p14:creationId xmlns:p14="http://schemas.microsoft.com/office/powerpoint/2010/main" val="772852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Retrospettivo</Template>
  <TotalTime>118</TotalTime>
  <Words>1437</Words>
  <Application>Microsoft Office PowerPoint</Application>
  <PresentationFormat>Widescreen</PresentationFormat>
  <Paragraphs>90</Paragraphs>
  <Slides>29</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Arial</vt:lpstr>
      <vt:lpstr>Calibri</vt:lpstr>
      <vt:lpstr>Calibri Light</vt:lpstr>
      <vt:lpstr>Cooper Black</vt:lpstr>
      <vt:lpstr>Heebo</vt:lpstr>
      <vt:lpstr>Retrospettivo</vt:lpstr>
      <vt:lpstr>Presentazione standard di PowerPoint</vt:lpstr>
      <vt:lpstr>Obbiettivo del Programma</vt:lpstr>
      <vt:lpstr>Funzionamento del programma  e Tutorial</vt:lpstr>
      <vt:lpstr>Presentazione standard di PowerPoint</vt:lpstr>
      <vt:lpstr>Presentazione standard di PowerPoint</vt:lpstr>
      <vt:lpstr>L’avvio del programma</vt:lpstr>
      <vt:lpstr>Login </vt:lpstr>
      <vt:lpstr>Azioni dei Costumer Stampa voli</vt:lpstr>
      <vt:lpstr>Azioni dei Costumer Ricerca dei Voli</vt:lpstr>
      <vt:lpstr>Azioni dei Costumer Gestione biglietti comprati</vt:lpstr>
      <vt:lpstr>Login 2</vt:lpstr>
      <vt:lpstr>Azioni del’Admin Modifica Volo</vt:lpstr>
      <vt:lpstr>Azioni del’Admin Eliminazione e Aggiunta</vt:lpstr>
      <vt:lpstr>Azioni del’Admin Aggiunta nuovo admin</vt:lpstr>
      <vt:lpstr>Azioni del’Admin Stampa informazioni biglietti comprati</vt:lpstr>
      <vt:lpstr>Azioni del’Admin Ricerca del volo</vt:lpstr>
      <vt:lpstr>Registrazione utente</vt:lpstr>
      <vt:lpstr>Presentazione standard di PowerPoint</vt:lpstr>
      <vt:lpstr>Le Espressioni Regolari</vt:lpstr>
      <vt:lpstr>L’Ereditarietà</vt:lpstr>
      <vt:lpstr>L’Hashing</vt:lpstr>
      <vt:lpstr>MD5</vt:lpstr>
      <vt:lpstr>SHA1</vt:lpstr>
      <vt:lpstr>Presentazione standard di PowerPoint</vt:lpstr>
      <vt:lpstr>Svolgimento del progetto</vt:lpstr>
      <vt:lpstr>Utilizzo di GitHub e Visual Studio Code</vt:lpstr>
      <vt:lpstr>Utilizzo di Trello </vt:lpstr>
      <vt:lpstr>Utilizzo di Microsoft Teams Calendar</vt:lpstr>
      <vt:lpstr>FINE PRESENTAZIONE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Account Microsoft</dc:creator>
  <cp:lastModifiedBy>Account Microsoft</cp:lastModifiedBy>
  <cp:revision>14</cp:revision>
  <dcterms:created xsi:type="dcterms:W3CDTF">2022-02-20T20:56:38Z</dcterms:created>
  <dcterms:modified xsi:type="dcterms:W3CDTF">2022-02-20T22:54:55Z</dcterms:modified>
</cp:coreProperties>
</file>