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3" r:id="rId17"/>
    <p:sldId id="279" r:id="rId18"/>
    <p:sldId id="274" r:id="rId19"/>
    <p:sldId id="275" r:id="rId20"/>
    <p:sldId id="277" r:id="rId21"/>
    <p:sldId id="278" r:id="rId22"/>
    <p:sldId id="276" r:id="rId23"/>
    <p:sldId id="280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324"/>
    <a:srgbClr val="0087C1"/>
    <a:srgbClr val="00AECF"/>
    <a:srgbClr val="D4002D"/>
    <a:srgbClr val="EB690B"/>
    <a:srgbClr val="F6A800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0929"/>
  </p:normalViewPr>
  <p:slideViewPr>
    <p:cSldViewPr>
      <p:cViewPr varScale="1">
        <p:scale>
          <a:sx n="186" d="100"/>
          <a:sy n="186" d="100"/>
        </p:scale>
        <p:origin x="238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0CF99F-6510-47BB-A482-45D778778D5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6316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23F6C-78B5-4B5F-A6B2-B0EDD0E05943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41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F99F-6510-47BB-A482-45D778778D57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401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F99F-6510-47BB-A482-45D778778D57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604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F99F-6510-47BB-A482-45D778778D57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791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F99F-6510-47BB-A482-45D778778D57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7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F99F-6510-47BB-A482-45D778778D57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3896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92635-7743-4B4D-909C-EAEC36D7707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55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647CB-7EE6-492E-9813-5CBDA8802D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135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5872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C78E6-8284-4666-BD4B-B254E6D04B0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241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9610-F20F-4515-9BCC-805A1C8E25C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61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6BE56-1BE5-4C80-A1A0-3080217004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812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1843A-27F4-4D9E-8A32-18098B16B6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780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98B90-6BDB-4539-B42F-69FC50EDF76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93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E2377-5375-4932-9110-D356BFABA82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4BF46-D06B-44EC-954D-2E0E8848CCF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13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EDF00-F2EE-40F5-95AF-DE6CC6813F5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136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9EA30-F2DF-41DB-A49C-E63903047D8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208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DE" altLang="de-DE" smtClean="0"/>
              <a:t>28.10.2014</a:t>
            </a:r>
            <a:endParaRPr lang="de-DE" alt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924CA98-1F30-45D8-89C7-E40A91EAF0E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5" name="Picture 11" descr="Uni_Aug_Logo_Basis_pos_B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Mastertitelformat bearbeiten</a:t>
            </a:r>
          </a:p>
        </p:txBody>
      </p:sp>
      <p:pic>
        <p:nvPicPr>
          <p:cNvPr id="1038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t"/>
          <a:lstStyle/>
          <a:p>
            <a:pPr algn="l"/>
            <a:endParaRPr lang="de-DE" altLang="de-DE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de-DE" sz="3200" dirty="0" smtClean="0"/>
              <a:t>MATLAB Integration for the fertilized forests library</a:t>
            </a:r>
            <a:endParaRPr lang="de-DE" altLang="de-DE" sz="32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635-7743-4B4D-909C-EAEC36D7707C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MATLAB to work with C++</a:t>
            </a:r>
            <a:br>
              <a:rPr lang="en-US" dirty="0" smtClean="0"/>
            </a:br>
            <a:r>
              <a:rPr lang="en-US" dirty="0" smtClean="0"/>
              <a:t>Other 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07846" cy="4351338"/>
          </a:xfrm>
        </p:spPr>
        <p:txBody>
          <a:bodyPr/>
          <a:lstStyle/>
          <a:p>
            <a:r>
              <a:rPr lang="en-US" sz="2700" dirty="0" smtClean="0"/>
              <a:t>Building vector of objects (e.g. trees) from MATLAB</a:t>
            </a:r>
          </a:p>
          <a:p>
            <a:endParaRPr lang="en-US" sz="2800" dirty="0" smtClean="0"/>
          </a:p>
          <a:p>
            <a:endParaRPr lang="en-US" sz="1100" dirty="0"/>
          </a:p>
          <a:p>
            <a:r>
              <a:rPr lang="en-US" sz="2800" dirty="0" smtClean="0"/>
              <a:t>Passing over default values</a:t>
            </a:r>
          </a:p>
          <a:p>
            <a:r>
              <a:rPr lang="en-US" sz="2800" dirty="0" smtClean="0"/>
              <a:t>Correct usage of template classes with C-API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7" name="Rechteck 6"/>
          <p:cNvSpPr/>
          <p:nvPr/>
        </p:nvSpPr>
        <p:spPr>
          <a:xfrm>
            <a:off x="996380" y="2276872"/>
            <a:ext cx="6966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ThresholdDecider</a:t>
            </a:r>
            <a:endParaRPr lang="de-DE" sz="1100" b="0" i="0" u="none" strike="noStrike" baseline="0" dirty="0" smtClean="0">
              <a:solidFill>
                <a:srgbClr val="228B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tDecider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soil.ThresholdDecider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stdFeatureSelect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linSurface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rcto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-1, -1, -1, -1, -1);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deciderVec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soil.BuildIDeciderVector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deciderVec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tDecider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6380" y="4005064"/>
            <a:ext cx="748474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__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declspec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dllexport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getClassicTraining_i_i_uint_fv_fv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__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declspec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dllexport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getClassicTraining_f_f_uint_fv_fv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__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declspec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dllexport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getClassicTraining_uint8_uint8_uint_fv_fv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__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declspec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dllexport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getClassicTraining_uint8_int16_uint_fv_fv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__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declspec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dllexport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getClassicTraining_uint8_int16_int16_fv_fv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__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declspec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dllexport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getClassicTraining_uint8_int16_int16_hp_vhp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__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declspec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dllexport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getClassicTraining_f_f_f_rpf_vprpff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__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declspec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dllexport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getClassicTraining_d_d_d_rpd_vprpfd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</a:t>
            </a:r>
            <a:endParaRPr kumimoji="0" lang="de-DE" altLang="de-DE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76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bstraction of the interface to MATLAB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07846" cy="4351338"/>
          </a:xfrm>
        </p:spPr>
        <p:txBody>
          <a:bodyPr/>
          <a:lstStyle/>
          <a:p>
            <a:r>
              <a:rPr lang="en-US" sz="2800" dirty="0" smtClean="0"/>
              <a:t>Heavily </a:t>
            </a:r>
            <a:r>
              <a:rPr lang="en-US" sz="2800" dirty="0" smtClean="0"/>
              <a:t>inspired by the python interface of the library</a:t>
            </a:r>
          </a:p>
          <a:p>
            <a:r>
              <a:rPr lang="en-US" sz="2800" dirty="0" smtClean="0"/>
              <a:t>Should be an easy to use object oriented like interface</a:t>
            </a:r>
            <a:endParaRPr lang="en-US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4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of the interface to MATLAB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plotX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[-6, 6, 100];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plotY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[-6, 6, 100];</a:t>
            </a:r>
          </a:p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soil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Soil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soil.StandardClassificationTree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(2, 2, 6, 2, 2, -1, -1, -1, -1, -1, -1, -1);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% fit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tree.Fit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(X, Y);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probability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point_prob_plot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(tree, X, 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plotX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plotY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7" name="Textfeld 6"/>
          <p:cNvSpPr txBox="1"/>
          <p:nvPr/>
        </p:nvSpPr>
        <p:spPr>
          <a:xfrm>
            <a:off x="3444663" y="2590756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n_classes</a:t>
            </a:r>
            <a:endParaRPr lang="de-DE" sz="1600" dirty="0"/>
          </a:p>
        </p:txBody>
      </p:sp>
      <p:sp>
        <p:nvSpPr>
          <p:cNvPr id="8" name="Textfeld 7"/>
          <p:cNvSpPr txBox="1"/>
          <p:nvPr/>
        </p:nvSpPr>
        <p:spPr>
          <a:xfrm>
            <a:off x="5763971" y="258325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n_features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4554237" y="2583259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</a:t>
            </a:r>
            <a:r>
              <a:rPr lang="en-US" sz="1600" dirty="0" err="1" smtClean="0"/>
              <a:t>ax_depth</a:t>
            </a:r>
            <a:endParaRPr lang="de-DE" sz="1600" dirty="0"/>
          </a:p>
        </p:txBody>
      </p:sp>
      <p:cxnSp>
        <p:nvCxnSpPr>
          <p:cNvPr id="15" name="Gerade Verbindung mit Pfeil 14"/>
          <p:cNvCxnSpPr>
            <a:endCxn id="7" idx="2"/>
          </p:cNvCxnSpPr>
          <p:nvPr/>
        </p:nvCxnSpPr>
        <p:spPr bwMode="auto">
          <a:xfrm flipH="1" flipV="1">
            <a:off x="3992249" y="2929310"/>
            <a:ext cx="1121295" cy="4276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/>
          <p:cNvCxnSpPr/>
          <p:nvPr/>
        </p:nvCxnSpPr>
        <p:spPr bwMode="auto">
          <a:xfrm flipH="1" flipV="1">
            <a:off x="5187908" y="2934215"/>
            <a:ext cx="223435" cy="422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V="1">
            <a:off x="5835979" y="2921814"/>
            <a:ext cx="432048" cy="435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>
            <a:off x="6990462" y="25832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6390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of the interface to MATLAB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13</a:t>
            </a:fld>
            <a:endParaRPr lang="de-DE" altLang="de-DE"/>
          </a:p>
        </p:txBody>
      </p:sp>
      <p:sp>
        <p:nvSpPr>
          <p:cNvPr id="11" name="Rechteck 10"/>
          <p:cNvSpPr/>
          <p:nvPr/>
        </p:nvSpPr>
        <p:spPr>
          <a:xfrm>
            <a:off x="0" y="980728"/>
            <a:ext cx="9144000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classdef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Classifier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de-DE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FertilizedObject</a:t>
            </a:r>
            <a:endParaRPr lang="de-DE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05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properties</a:t>
            </a:r>
            <a:endParaRPr lang="de-DE" sz="105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de-DE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FitFunctionName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e-DE" sz="105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fit%s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PredictFunctionName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e-DE" sz="105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predict%s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FunctionFormat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''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05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de-DE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05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methods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Classifier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(type,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dataTypes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libName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functionFormat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this =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this@FertilizedObject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(type,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libName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this.FunctionFormat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functionFormat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Fit(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X, Y)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5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c library function name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suffix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this.GetTypeSuffix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(1, 5);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this.FitFunctionName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this.FunctionFormat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this.Type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suffix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varargs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{};            </a:t>
            </a:r>
            <a:endParaRPr lang="de-DE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this.Type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e-DE" sz="105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Forest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e-DE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endParaRPr lang="en-US" sz="105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varargs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{8}; </a:t>
            </a:r>
            <a:r>
              <a:rPr lang="en-US" sz="105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append </a:t>
            </a:r>
            <a:r>
              <a:rPr lang="en-US" sz="105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num_threads</a:t>
            </a:r>
            <a:r>
              <a:rPr lang="en-US" sz="105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argument for forests....</a:t>
            </a:r>
            <a:endParaRPr lang="de-DE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this.Type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e-DE" sz="105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Tree</a:t>
            </a:r>
            <a:r>
              <a:rPr lang="de-DE" sz="105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varargs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{1}; </a:t>
            </a:r>
            <a:r>
              <a:rPr lang="en-US" sz="105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set </a:t>
            </a:r>
            <a:r>
              <a:rPr lang="en-US" sz="105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complete_dfs</a:t>
            </a:r>
            <a:r>
              <a:rPr lang="en-US" sz="105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to true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calllib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this.LibName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this.ClassifierPtr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X, Y,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varargs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{:});  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 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[Y] =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X)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5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c library function name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suffix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this.GetTypeSuffix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(1, 5);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this.PredictFunctionName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this.FunctionFormat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this.Type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suffix</a:t>
            </a:r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 =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calllib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this.LibName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this.ClassifierPtr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X);  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05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de-DE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05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de-DE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de-DE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05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de-DE" sz="1100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5695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Automatic code generation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BE56-1BE5-4C80-A1A0-3080217004B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23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code generation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Since most stuff is implemented as </a:t>
            </a:r>
            <a:r>
              <a:rPr lang="en-US" sz="2800" dirty="0" smtClean="0"/>
              <a:t>a class </a:t>
            </a:r>
            <a:r>
              <a:rPr lang="en-US" sz="2800" dirty="0" smtClean="0"/>
              <a:t>within the library similar code is needed for the constructors etc.</a:t>
            </a:r>
          </a:p>
          <a:p>
            <a:r>
              <a:rPr lang="en-US" sz="2800" dirty="0" smtClean="0"/>
              <a:t>The C/C++ code and the functionality that calls the native code from MATLAB can be generated automatically</a:t>
            </a:r>
          </a:p>
          <a:p>
            <a:r>
              <a:rPr lang="en-US" sz="2800" dirty="0" smtClean="0"/>
              <a:t>This is done with a </a:t>
            </a:r>
            <a:r>
              <a:rPr lang="en-US" sz="2800" dirty="0" err="1" smtClean="0"/>
              <a:t>templating</a:t>
            </a:r>
            <a:r>
              <a:rPr lang="en-US" sz="2800" dirty="0" smtClean="0"/>
              <a:t> engine for Python: </a:t>
            </a:r>
            <a:r>
              <a:rPr lang="en-US" sz="2800" b="1" i="1" dirty="0" err="1" smtClean="0"/>
              <a:t>jinja</a:t>
            </a:r>
            <a:endParaRPr lang="de-DE" sz="28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18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code generation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Classes and their corresponding functions/constructors etc. are represented in a python object structure</a:t>
            </a:r>
          </a:p>
          <a:p>
            <a:r>
              <a:rPr lang="en-US" sz="2800" dirty="0" smtClean="0"/>
              <a:t>These variables are being passed to the </a:t>
            </a:r>
            <a:r>
              <a:rPr lang="en-US" sz="2800" dirty="0" err="1" smtClean="0"/>
              <a:t>jinja</a:t>
            </a:r>
            <a:r>
              <a:rPr lang="en-US" sz="2800" dirty="0" smtClean="0"/>
              <a:t> engine, which populates templates</a:t>
            </a:r>
          </a:p>
          <a:p>
            <a:r>
              <a:rPr lang="en-US" sz="2800" dirty="0" smtClean="0"/>
              <a:t>Based on some conditions most of the C++ wrapping code can be generated and updated automatically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215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code generation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245" y="1825625"/>
            <a:ext cx="6321509" cy="435133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856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header 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BE56-1BE5-4C80-A1A0-3080217004B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15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header 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Python object structure has to be created manually</a:t>
            </a:r>
          </a:p>
          <a:p>
            <a:r>
              <a:rPr lang="en-US" sz="2400" dirty="0" smtClean="0"/>
              <a:t>Solution: Usage of python library </a:t>
            </a:r>
            <a:r>
              <a:rPr lang="en-US" sz="2400" b="1" i="1" dirty="0" err="1" smtClean="0"/>
              <a:t>cppheaderparser</a:t>
            </a:r>
            <a:r>
              <a:rPr lang="en-US" sz="2400" dirty="0" smtClean="0"/>
              <a:t> scans all fertilized headers and collects all classes with their constructors and functions (also standalone functions)</a:t>
            </a:r>
          </a:p>
          <a:p>
            <a:r>
              <a:rPr lang="en-US" sz="2400" dirty="0" smtClean="0"/>
              <a:t>If a method or constructor should be available in MATLAB it has to be stated in the </a:t>
            </a:r>
            <a:r>
              <a:rPr lang="en-US" sz="2400" dirty="0" err="1" smtClean="0"/>
              <a:t>doxygen</a:t>
            </a:r>
            <a:r>
              <a:rPr lang="en-US" sz="2400" dirty="0" smtClean="0"/>
              <a:t> comment</a:t>
            </a:r>
          </a:p>
          <a:p>
            <a:r>
              <a:rPr lang="en-US" sz="2400" dirty="0" smtClean="0"/>
              <a:t>Header parsing and code generation supports also Python interface and code generation of serialization code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70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75798" cy="4351338"/>
          </a:xfrm>
        </p:spPr>
        <p:txBody>
          <a:bodyPr/>
          <a:lstStyle/>
          <a:p>
            <a:r>
              <a:rPr lang="en-US" dirty="0" smtClean="0"/>
              <a:t>Miscellaneous and requirements</a:t>
            </a:r>
          </a:p>
          <a:p>
            <a:r>
              <a:rPr lang="en-US" dirty="0" smtClean="0"/>
              <a:t>Getting MATLAB to work with C++ and abstraction of the interface to MATLAB</a:t>
            </a:r>
          </a:p>
          <a:p>
            <a:r>
              <a:rPr lang="en-US" dirty="0" smtClean="0"/>
              <a:t>Automatic code generation</a:t>
            </a:r>
          </a:p>
          <a:p>
            <a:r>
              <a:rPr lang="en-US" dirty="0" smtClean="0"/>
              <a:t>C++ header 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r>
              <a:rPr lang="en-US" dirty="0" smtClean="0"/>
              <a:t>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2925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349" y="1988840"/>
            <a:ext cx="9065302" cy="43858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/**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 </a:t>
            </a:r>
            <a:r>
              <a:rPr lang="de-DE" altLang="de-DE" sz="900" dirty="0" smtClean="0">
                <a:solidFill>
                  <a:srgbClr val="008000"/>
                </a:solidFill>
                <a:cs typeface="Consolas" panose="020B06090202040302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Available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C++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Matlab</a:t>
            </a:r>
            <a:endParaRPr kumimoji="0" lang="de-DE" altLang="de-DE" sz="9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Instantiations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uint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vector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&gt;;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vector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uint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vector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&gt;;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vector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uint8_t;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uint8_t;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uint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vector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&gt;;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vector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900" dirty="0" smtClean="0">
                <a:solidFill>
                  <a:srgbClr val="008000"/>
                </a:solidFill>
                <a:cs typeface="Consolas" panose="020B0609020204030204" pitchFamily="49" charset="0"/>
              </a:rPr>
              <a:t>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*/</a:t>
            </a:r>
          </a:p>
          <a:p>
            <a:pPr lvl="0"/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 </a:t>
            </a:r>
            <a:r>
              <a:rPr lang="de-DE" altLang="de-DE" sz="900" dirty="0" smtClean="0">
                <a:solidFill>
                  <a:srgbClr val="000000"/>
                </a:solidFill>
                <a:cs typeface="Consolas" panose="020B0609020204030204" pitchFamily="49" charset="0"/>
              </a:rPr>
              <a:t>   </a:t>
            </a:r>
            <a:r>
              <a:rPr lang="de-DE" altLang="de-DE" sz="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input_dtype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feature_dtype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annotation_dtype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leaf_return_dtype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forest_return_dtype</a:t>
            </a:r>
            <a:r>
              <a:rPr lang="de-DE" altLang="de-DE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  </a:t>
            </a:r>
            <a:r>
              <a:rPr lang="de-DE" altLang="de-DE" sz="900" dirty="0" smtClean="0">
                <a:solidFill>
                  <a:srgbClr val="000000"/>
                </a:solidFill>
                <a:cs typeface="Consolas" panose="020B0609020204030204" pitchFamily="49" charset="0"/>
              </a:rPr>
              <a:t>  </a:t>
            </a:r>
            <a:r>
              <a:rPr lang="de-DE" altLang="de-DE" sz="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Forest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  <a:endParaRPr lang="en-US" altLang="de-DE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altLang="de-DE" sz="900" dirty="0" smtClean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 smtClean="0">
                <a:solidFill>
                  <a:srgbClr val="008000"/>
                </a:solidFill>
                <a:cs typeface="Consolas" panose="020B0609020204030204" pitchFamily="49" charset="0"/>
              </a:rPr>
              <a:t>     </a:t>
            </a: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de-DE" altLang="de-DE" sz="9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lvl="0"/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 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 lvl="0"/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  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in:</a:t>
            </a:r>
          </a:p>
          <a:p>
            <a:pPr lvl="0"/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</a:t>
            </a: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</a:p>
          <a:p>
            <a:pPr lvl="0"/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</a:t>
            </a: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lvl="0"/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</a:t>
            </a: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endParaRPr lang="de-DE" altLang="de-DE" sz="9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</a:t>
            </a: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/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</a:t>
            </a: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altLang="de-DE" sz="9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</a:t>
            </a: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 lvl="0"/>
            <a:r>
              <a:rPr lang="de-DE" altLang="de-DE" sz="9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900" dirty="0">
                <a:solidFill>
                  <a:srgbClr val="008000"/>
                </a:solidFill>
                <a:cs typeface="Consolas" panose="020B0609020204030204" pitchFamily="49" charset="0"/>
              </a:rPr>
              <a:t>    </a:t>
            </a:r>
            <a:r>
              <a:rPr lang="de-DE" altLang="de-DE" sz="9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de-DE" altLang="de-DE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altLang="de-DE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Forest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de-DE" altLang="de-DE" sz="9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9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max_tree_depth</a:t>
            </a:r>
            <a:r>
              <a:rPr lang="de-DE" altLang="de-DE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header 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20</a:t>
            </a:fld>
            <a:endParaRPr lang="de-DE" alt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28650" y="1772816"/>
            <a:ext cx="7886700" cy="4351338"/>
          </a:xfrm>
        </p:spPr>
        <p:txBody>
          <a:bodyPr/>
          <a:lstStyle/>
          <a:p>
            <a:r>
              <a:rPr lang="en-US" sz="2800" dirty="0" smtClean="0"/>
              <a:t>Example documentation:</a:t>
            </a:r>
            <a:endParaRPr lang="de-DE" sz="2800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91811" y="5614403"/>
            <a:ext cx="31290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 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19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header 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C++ header parsing and the code generation are able to generate fully working wrapper and MATLAB code to use 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matfertilized.dll</a:t>
            </a:r>
            <a:r>
              <a:rPr lang="en-US" sz="2400" dirty="0" smtClean="0"/>
              <a:t> library easily without the vast knowledge of the C++ code</a:t>
            </a:r>
          </a:p>
          <a:p>
            <a:r>
              <a:rPr lang="en-US" sz="2400" dirty="0" smtClean="0"/>
              <a:t>The fast computations of the fertilized library can also be seen from within MATLAB</a:t>
            </a:r>
          </a:p>
          <a:p>
            <a:r>
              <a:rPr lang="en-US" sz="2400" dirty="0" smtClean="0"/>
              <a:t>The MATLAB library is always up-to-date with the newest additions to the </a:t>
            </a:r>
            <a:r>
              <a:rPr lang="en-US" sz="2400" dirty="0" smtClean="0"/>
              <a:t>library</a:t>
            </a:r>
          </a:p>
          <a:p>
            <a:r>
              <a:rPr lang="en-US" sz="2400" dirty="0" smtClean="0"/>
              <a:t>Bugs can be avoided due to the repetitive code generation</a:t>
            </a:r>
            <a:endParaRPr lang="en-US" sz="2400" dirty="0" smtClean="0"/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24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BE56-1BE5-4C80-A1A0-3080217004B1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203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listening!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BE56-1BE5-4C80-A1A0-3080217004B1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26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 and requirements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BE56-1BE5-4C80-A1A0-3080217004B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040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and requirements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MATLAB should be able to use the complete functionality of the fertilized forests library</a:t>
            </a:r>
          </a:p>
          <a:p>
            <a:r>
              <a:rPr lang="en-US" sz="2800" dirty="0" smtClean="0"/>
              <a:t>The library should be useable with a easy (MATLAB-like) syntax with no prior knowledge of C/C++</a:t>
            </a:r>
          </a:p>
          <a:p>
            <a:r>
              <a:rPr lang="en-US" sz="2800" dirty="0" smtClean="0"/>
              <a:t>The computational time should be low </a:t>
            </a:r>
            <a:r>
              <a:rPr lang="en-US" sz="2800" dirty="0" smtClean="0"/>
              <a:t>(the </a:t>
            </a:r>
            <a:r>
              <a:rPr lang="en-US" sz="2800" dirty="0" smtClean="0"/>
              <a:t>native C++ library should be used within MATLAB)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070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MATLAB to work with C++ and</a:t>
            </a:r>
          </a:p>
          <a:p>
            <a:r>
              <a:rPr lang="en-US" dirty="0" smtClean="0"/>
              <a:t>abstraction of the interface to MATLAB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BE56-1BE5-4C80-A1A0-3080217004B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4911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MATLAB to work with C++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MATLAB is able to call native code in two different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with use of a special entry point in a </a:t>
            </a:r>
            <a:r>
              <a:rPr lang="en-US" sz="2400" dirty="0" smtClean="0"/>
              <a:t>C-library </a:t>
            </a:r>
            <a:r>
              <a:rPr lang="en-US" sz="2400" dirty="0" smtClean="0"/>
              <a:t>with *.mexw64 ending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mex.h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mexFunction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nlhs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mxArray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plhs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nrhs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mxArray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prhs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2627784" y="3787442"/>
            <a:ext cx="4650942" cy="1472340"/>
            <a:chOff x="2627784" y="3377773"/>
            <a:chExt cx="4650942" cy="1472340"/>
          </a:xfrm>
        </p:grpSpPr>
        <p:sp>
          <p:nvSpPr>
            <p:cNvPr id="10" name="Textfeld 9"/>
            <p:cNvSpPr txBox="1"/>
            <p:nvPr/>
          </p:nvSpPr>
          <p:spPr>
            <a:xfrm>
              <a:off x="2627784" y="3573016"/>
              <a:ext cx="2162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# of expected output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mxArray</a:t>
              </a:r>
              <a:r>
                <a:rPr lang="en-US" sz="1100" dirty="0" err="1" smtClean="0"/>
                <a:t>s</a:t>
              </a:r>
              <a:endParaRPr lang="de-DE" sz="11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143824" y="3851458"/>
              <a:ext cx="3350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Array of pointers to the expected output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mxArray</a:t>
              </a:r>
              <a:r>
                <a:rPr lang="en-US" sz="1100" dirty="0" err="1" smtClean="0"/>
                <a:t>s</a:t>
              </a:r>
              <a:endParaRPr lang="de-DE" sz="11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543332" y="3377773"/>
              <a:ext cx="1467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# of input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mxArray</a:t>
              </a:r>
              <a:r>
                <a:rPr lang="en-US" sz="1100" dirty="0" err="1" smtClean="0"/>
                <a:t>s</a:t>
              </a:r>
              <a:endParaRPr lang="de-DE" sz="11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6084168" y="4588503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input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mxArray</a:t>
              </a:r>
              <a:r>
                <a:rPr lang="en-US" sz="1100" dirty="0" err="1" smtClean="0"/>
                <a:t>s</a:t>
              </a:r>
              <a:endParaRPr lang="de-DE" sz="1100" dirty="0"/>
            </a:p>
          </p:txBody>
        </p:sp>
        <p:cxnSp>
          <p:nvCxnSpPr>
            <p:cNvPr id="15" name="Gerade Verbindung mit Pfeil 14"/>
            <p:cNvCxnSpPr/>
            <p:nvPr/>
          </p:nvCxnSpPr>
          <p:spPr bwMode="auto">
            <a:xfrm flipH="1" flipV="1">
              <a:off x="2771800" y="3834626"/>
              <a:ext cx="200000" cy="3864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mit Pfeil 16"/>
            <p:cNvCxnSpPr/>
            <p:nvPr/>
          </p:nvCxnSpPr>
          <p:spPr bwMode="auto">
            <a:xfrm flipV="1">
              <a:off x="4095284" y="4108895"/>
              <a:ext cx="391139" cy="108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mit Pfeil 18"/>
            <p:cNvCxnSpPr>
              <a:endCxn id="12" idx="2"/>
            </p:cNvCxnSpPr>
            <p:nvPr/>
          </p:nvCxnSpPr>
          <p:spPr bwMode="auto">
            <a:xfrm flipV="1">
              <a:off x="4962580" y="3639383"/>
              <a:ext cx="1314286" cy="577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mit Pfeil 22"/>
            <p:cNvCxnSpPr/>
            <p:nvPr/>
          </p:nvCxnSpPr>
          <p:spPr bwMode="auto">
            <a:xfrm>
              <a:off x="6588224" y="4383880"/>
              <a:ext cx="100537" cy="204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9826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MATLAB to work with C++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MATLAB is able to call native code in two different ways: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 smtClean="0"/>
              <a:t>By calling entry </a:t>
            </a:r>
            <a:r>
              <a:rPr lang="en-US" sz="2400" dirty="0" smtClean="0"/>
              <a:t>points </a:t>
            </a:r>
            <a:r>
              <a:rPr lang="en-US" sz="2400" dirty="0" smtClean="0"/>
              <a:t>of a normal *.</a:t>
            </a:r>
            <a:r>
              <a:rPr lang="en-US" sz="2400" dirty="0" err="1" smtClean="0"/>
              <a:t>dll</a:t>
            </a:r>
            <a:r>
              <a:rPr lang="en-US" sz="2400" dirty="0" smtClean="0"/>
              <a:t> file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notfound,warnings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loadlibrary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(‘LibName.dll’, ‘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MainHeader.h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addheader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‘Header2.h’, ...);</a:t>
            </a:r>
          </a:p>
          <a:p>
            <a:pPr marL="457200" lvl="1" indent="0">
              <a:buNone/>
            </a:pP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retVal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calllib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(‘LibName.dll’, ‘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entryPointName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{:});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However there is no support of C++ within MATLAB when calling functions in native code.</a:t>
            </a:r>
          </a:p>
          <a:p>
            <a:pPr marL="457200" lvl="1" indent="0">
              <a:buNone/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926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MATLAB to work with C++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Constructors of C++ classes have to be called to initialize the objects trees and forests consist of: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The problem can be solved by casting all object types to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 *</a:t>
            </a:r>
          </a:p>
          <a:p>
            <a:endParaRPr lang="en-US" sz="2800" dirty="0" smtClean="0"/>
          </a:p>
          <a:p>
            <a:pPr marL="0" lvl="0" indent="0">
              <a:buNone/>
            </a:pPr>
            <a:endParaRPr lang="de-DE" altLang="de-DE" sz="11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endParaRPr lang="en-US" sz="2400" dirty="0" smtClean="0"/>
          </a:p>
          <a:p>
            <a:pPr marL="457200" lvl="1" indent="0">
              <a:buNone/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10" name="Rechteck 9"/>
          <p:cNvSpPr/>
          <p:nvPr/>
        </p:nvSpPr>
        <p:spPr>
          <a:xfrm>
            <a:off x="971600" y="3212976"/>
            <a:ext cx="6750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altLang="de-DE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altLang="de-DE" sz="12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IBaggingStrategy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altLang="de-DE" sz="12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feature_dtype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altLang="de-DE" sz="12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annotation_dtype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leaf_return_dtype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altLang="de-DE" sz="12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forest_return_dtype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2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split_strat_t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200" dirty="0"/>
          </a:p>
          <a:p>
            <a:pPr marL="0" lvl="0" indent="0">
              <a:buNone/>
            </a:pP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ClassicTraining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split_strat_t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&amp;</a:t>
            </a:r>
            <a:r>
              <a:rPr lang="de-DE" altLang="de-DE" sz="12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splitting_strategy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 </a:t>
            </a:r>
          </a:p>
          <a:p>
            <a:pPr marL="0" lvl="0" indent="0"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 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splitting_strategy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splitting_strategy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1600" y="5179839"/>
            <a:ext cx="7917552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getClassicTraining_i_i_uint_fv_fv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*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BaseMethods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getClassicTrainingBase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,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,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,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vector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&gt;,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anose="020B0600070205080204" pitchFamily="34" charset="-128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::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vector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&gt;&gt;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splitting_strategy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30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MATLAB to work with C++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Constructors can be called from MATLAB without MATLAB knowing of those objects. </a:t>
            </a:r>
          </a:p>
          <a:p>
            <a:endParaRPr lang="en-US" sz="1400" dirty="0" smtClean="0"/>
          </a:p>
          <a:p>
            <a:r>
              <a:rPr lang="en-US" sz="2800" dirty="0"/>
              <a:t>These pointers have to be put in a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KeepAliveManager</a:t>
            </a:r>
            <a:r>
              <a:rPr lang="en-US" sz="2800" dirty="0"/>
              <a:t> since all references to a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sz="2800" dirty="0"/>
              <a:t> are lost when handing the pointer over to </a:t>
            </a:r>
            <a:r>
              <a:rPr lang="en-US" sz="2800" dirty="0" smtClean="0"/>
              <a:t>MATLAB because the object would not exist anymore. </a:t>
            </a:r>
            <a:r>
              <a:rPr lang="en-US" sz="2800" dirty="0" smtClean="0">
                <a:sym typeface="Wingdings" panose="05000000000000000000" pitchFamily="2" charset="2"/>
              </a:rPr>
              <a:t> MATLAB can destruct those objects later on by using a native function call</a:t>
            </a:r>
            <a:endParaRPr lang="en-US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 smtClean="0"/>
              <a:t>28.10.2014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smtClean="0"/>
              <a:t>Philipp Harzig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610-F20F-4515-9BCC-805A1C8E25CF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9" name="Rechteck 8"/>
          <p:cNvSpPr/>
          <p:nvPr/>
        </p:nvSpPr>
        <p:spPr>
          <a:xfrm>
            <a:off x="971600" y="2780928"/>
            <a:ext cx="77586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calllib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(‘LibName.dll’, ‘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getClassicTraining_i_i_uint_fv_fv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splittingStrategyPtr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6105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Microsoft Office PowerPoint</Application>
  <PresentationFormat>Bildschirmpräsentation (4:3)</PresentationFormat>
  <Paragraphs>262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Consolas</vt:lpstr>
      <vt:lpstr>Courier New</vt:lpstr>
      <vt:lpstr>Wingdings</vt:lpstr>
      <vt:lpstr>Leere Präsentation</vt:lpstr>
      <vt:lpstr>PowerPoint-Präsentation</vt:lpstr>
      <vt:lpstr>Table of contents</vt:lpstr>
      <vt:lpstr>PowerPoint-Präsentation</vt:lpstr>
      <vt:lpstr>Miscellaneous and requirements </vt:lpstr>
      <vt:lpstr>PowerPoint-Präsentation</vt:lpstr>
      <vt:lpstr>Getting MATLAB to work with C++</vt:lpstr>
      <vt:lpstr>Getting MATLAB to work with C++</vt:lpstr>
      <vt:lpstr>Getting MATLAB to work with C++</vt:lpstr>
      <vt:lpstr>Getting MATLAB to work with C++</vt:lpstr>
      <vt:lpstr>Getting MATLAB to work with C++ Other difficulties</vt:lpstr>
      <vt:lpstr>Abstraction of the interface to MATLAB</vt:lpstr>
      <vt:lpstr>Abstraction of the interface to MATLAB </vt:lpstr>
      <vt:lpstr>Abstraction of the interface to MATLAB </vt:lpstr>
      <vt:lpstr>PowerPoint-Präsentation</vt:lpstr>
      <vt:lpstr>Automatic code generation</vt:lpstr>
      <vt:lpstr>Automatic code generation</vt:lpstr>
      <vt:lpstr>Automatic code generation</vt:lpstr>
      <vt:lpstr>PowerPoint-Präsentation</vt:lpstr>
      <vt:lpstr>C++ header parsing and code generation</vt:lpstr>
      <vt:lpstr>C++ header parsing and code generation</vt:lpstr>
      <vt:lpstr>C++ header parsing and code generation</vt:lpstr>
      <vt:lpstr>PowerPoint-Präsentation</vt:lpstr>
      <vt:lpstr>PowerPoint-Präsentation</vt:lpstr>
    </vt:vector>
  </TitlesOfParts>
  <Company>Thomas Ottmann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Philipp Harzig</cp:lastModifiedBy>
  <cp:revision>39</cp:revision>
  <dcterms:created xsi:type="dcterms:W3CDTF">2010-04-06T07:30:39Z</dcterms:created>
  <dcterms:modified xsi:type="dcterms:W3CDTF">2014-10-28T07:36:39Z</dcterms:modified>
</cp:coreProperties>
</file>