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Proxima Nova"/>
      <p:regular r:id="rId16"/>
      <p:bold r:id="rId17"/>
      <p:italic r:id="rId18"/>
      <p:boldItalic r:id="rId19"/>
    </p:embeddedFont>
    <p:embeddedFont>
      <p:font typeface="Roboto"/>
      <p:regular r:id="rId20"/>
      <p:bold r:id="rId21"/>
      <p:italic r:id="rId22"/>
      <p:boldItalic r:id="rId23"/>
    </p:embeddedFont>
    <p:embeddedFont>
      <p:font typeface="Proxima Nova Semibold"/>
      <p:regular r:id="rId24"/>
      <p:bold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regular.fntdata"/><Relationship Id="rId22" Type="http://schemas.openxmlformats.org/officeDocument/2006/relationships/font" Target="fonts/Roboto-italic.fntdata"/><Relationship Id="rId21" Type="http://schemas.openxmlformats.org/officeDocument/2006/relationships/font" Target="fonts/Roboto-bold.fntdata"/><Relationship Id="rId24" Type="http://schemas.openxmlformats.org/officeDocument/2006/relationships/font" Target="fonts/ProximaNovaSemibold-regular.fntdata"/><Relationship Id="rId23" Type="http://schemas.openxmlformats.org/officeDocument/2006/relationships/font" Target="fonts/Robot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ProximaNovaSemibold-boldItalic.fntdata"/><Relationship Id="rId25" Type="http://schemas.openxmlformats.org/officeDocument/2006/relationships/font" Target="fonts/ProximaNovaSemibold-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ProximaNova-bold.fntdata"/><Relationship Id="rId16" Type="http://schemas.openxmlformats.org/officeDocument/2006/relationships/font" Target="fonts/ProximaNova-regular.fntdata"/><Relationship Id="rId19" Type="http://schemas.openxmlformats.org/officeDocument/2006/relationships/font" Target="fonts/ProximaNova-boldItalic.fntdata"/><Relationship Id="rId18" Type="http://schemas.openxmlformats.org/officeDocument/2006/relationships/font" Target="fonts/ProximaNova-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1af6a5590b6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1af6a5590b6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1b08924e8fd_0_4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1b08924e8fd_0_4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b08924e8fd_0_4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b08924e8fd_0_4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1b08924e8fd_0_4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1b08924e8fd_0_4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1b0e091443d_1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1b0e091443d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b0e091443d_1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b0e091443d_1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1ad5e04c195_0_3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1ad5e04c195_0_3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1ad74af919f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1ad74af919f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ad8321eed1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1ad8321eed1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pt-B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image" Target="../media/image17.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www.youtube.com/watch?v=2IrM0zoDuSo" TargetMode="External"/><Relationship Id="rId4" Type="http://schemas.openxmlformats.org/officeDocument/2006/relationships/image" Target="../media/image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 Id="rId3" Type="http://schemas.openxmlformats.org/officeDocument/2006/relationships/image" Target="../media/image8.png"/><Relationship Id="rId4" Type="http://schemas.openxmlformats.org/officeDocument/2006/relationships/hyperlink" Target="http://www.youtube.com/watch?v=eMm_rNeWbaA" TargetMode="External"/><Relationship Id="rId5" Type="http://schemas.openxmlformats.org/officeDocument/2006/relationships/image" Target="../media/image14.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6.png"/><Relationship Id="rId4" Type="http://schemas.openxmlformats.org/officeDocument/2006/relationships/image" Target="../media/image11.png"/><Relationship Id="rId11" Type="http://schemas.openxmlformats.org/officeDocument/2006/relationships/image" Target="../media/image4.jpg"/><Relationship Id="rId10" Type="http://schemas.openxmlformats.org/officeDocument/2006/relationships/image" Target="../media/image9.jpg"/><Relationship Id="rId9" Type="http://schemas.openxmlformats.org/officeDocument/2006/relationships/image" Target="../media/image19.png"/><Relationship Id="rId5" Type="http://schemas.openxmlformats.org/officeDocument/2006/relationships/image" Target="../media/image1.jpg"/><Relationship Id="rId6" Type="http://schemas.openxmlformats.org/officeDocument/2006/relationships/image" Target="../media/image15.jpg"/><Relationship Id="rId7" Type="http://schemas.openxmlformats.org/officeDocument/2006/relationships/image" Target="../media/image16.png"/><Relationship Id="rId8" Type="http://schemas.openxmlformats.org/officeDocument/2006/relationships/image" Target="../media/image18.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3.png"/><Relationship Id="rId5" Type="http://schemas.openxmlformats.org/officeDocument/2006/relationships/image" Target="../media/image7.png"/><Relationship Id="rId6"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12.jp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0450" y="1257300"/>
            <a:ext cx="8123100" cy="15885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pt-BR"/>
              <a:t>Sistema web de gerenciamento de sessões para RPG de mesa</a:t>
            </a:r>
            <a:endParaRPr/>
          </a:p>
        </p:txBody>
      </p:sp>
      <p:sp>
        <p:nvSpPr>
          <p:cNvPr id="60" name="Google Shape;60;p13"/>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p>
            <a:pPr indent="0" lvl="0" marL="0" rtl="0" algn="l">
              <a:lnSpc>
                <a:spcPct val="80000"/>
              </a:lnSpc>
              <a:spcBef>
                <a:spcPts val="0"/>
              </a:spcBef>
              <a:spcAft>
                <a:spcPts val="0"/>
              </a:spcAft>
              <a:buSzPts val="770"/>
              <a:buNone/>
            </a:pPr>
            <a:r>
              <a:rPr lang="pt-BR" sz="1580"/>
              <a:t>Automatização </a:t>
            </a:r>
            <a:r>
              <a:rPr lang="pt-BR" sz="1580"/>
              <a:t>de regras</a:t>
            </a:r>
            <a:r>
              <a:rPr lang="pt-BR" sz="1580"/>
              <a:t> e abstração de cálculos para aprimoramento da experiência</a:t>
            </a:r>
            <a:endParaRPr sz="158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2"/>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pt-BR"/>
              <a:t>Considerações Finais e Agradecimentos</a:t>
            </a:r>
            <a:endParaRPr/>
          </a:p>
        </p:txBody>
      </p:sp>
      <p:sp>
        <p:nvSpPr>
          <p:cNvPr id="151" name="Google Shape;151;p22"/>
          <p:cNvSpPr txBox="1"/>
          <p:nvPr/>
        </p:nvSpPr>
        <p:spPr>
          <a:xfrm>
            <a:off x="5617700" y="2140800"/>
            <a:ext cx="3366000" cy="861900"/>
          </a:xfrm>
          <a:prstGeom prst="rect">
            <a:avLst/>
          </a:prstGeom>
          <a:noFill/>
          <a:ln>
            <a:noFill/>
          </a:ln>
        </p:spPr>
        <p:txBody>
          <a:bodyPr anchorCtr="0" anchor="t" bIns="91425" lIns="91425" spcFirstLastPara="1" rIns="91425" wrap="square" tIns="91425">
            <a:spAutoFit/>
          </a:bodyPr>
          <a:lstStyle/>
          <a:p>
            <a:pPr indent="-298450" lvl="0" marL="457200" rtl="0" algn="l">
              <a:spcBef>
                <a:spcPts val="0"/>
              </a:spcBef>
              <a:spcAft>
                <a:spcPts val="0"/>
              </a:spcAft>
              <a:buSzPts val="1100"/>
              <a:buFont typeface="Proxima Nova"/>
              <a:buChar char="❖"/>
            </a:pPr>
            <a:r>
              <a:rPr lang="pt-BR" sz="1100">
                <a:latin typeface="Proxima Nova"/>
                <a:ea typeface="Proxima Nova"/>
                <a:cs typeface="Proxima Nova"/>
                <a:sym typeface="Proxima Nova"/>
              </a:rPr>
              <a:t>Implementação no TCC2</a:t>
            </a:r>
            <a:endParaRPr sz="1100">
              <a:latin typeface="Proxima Nova"/>
              <a:ea typeface="Proxima Nova"/>
              <a:cs typeface="Proxima Nova"/>
              <a:sym typeface="Proxima Nova"/>
            </a:endParaRPr>
          </a:p>
          <a:p>
            <a:pPr indent="-298450" lvl="0" marL="457200" rtl="0" algn="l">
              <a:spcBef>
                <a:spcPts val="0"/>
              </a:spcBef>
              <a:spcAft>
                <a:spcPts val="0"/>
              </a:spcAft>
              <a:buSzPts val="1100"/>
              <a:buFont typeface="Proxima Nova"/>
              <a:buChar char="❖"/>
            </a:pPr>
            <a:r>
              <a:rPr lang="pt-BR" sz="1100">
                <a:latin typeface="Proxima Nova"/>
                <a:ea typeface="Proxima Nova"/>
                <a:cs typeface="Proxima Nova"/>
                <a:sym typeface="Proxima Nova"/>
              </a:rPr>
              <a:t>Restrições de escopo</a:t>
            </a:r>
            <a:endParaRPr sz="1100">
              <a:latin typeface="Proxima Nova"/>
              <a:ea typeface="Proxima Nova"/>
              <a:cs typeface="Proxima Nova"/>
              <a:sym typeface="Proxima Nova"/>
            </a:endParaRPr>
          </a:p>
          <a:p>
            <a:pPr indent="-298450" lvl="0" marL="457200" rtl="0" algn="l">
              <a:spcBef>
                <a:spcPts val="0"/>
              </a:spcBef>
              <a:spcAft>
                <a:spcPts val="0"/>
              </a:spcAft>
              <a:buSzPts val="1100"/>
              <a:buFont typeface="Proxima Nova"/>
              <a:buChar char="❖"/>
            </a:pPr>
            <a:r>
              <a:rPr lang="pt-BR" sz="1100">
                <a:latin typeface="Proxima Nova"/>
                <a:ea typeface="Proxima Nova"/>
                <a:cs typeface="Proxima Nova"/>
                <a:sym typeface="Proxima Nova"/>
              </a:rPr>
              <a:t>Não possui recurso áudio visuais</a:t>
            </a:r>
            <a:endParaRPr sz="1100">
              <a:latin typeface="Proxima Nova"/>
              <a:ea typeface="Proxima Nova"/>
              <a:cs typeface="Proxima Nova"/>
              <a:sym typeface="Proxima Nova"/>
            </a:endParaRPr>
          </a:p>
          <a:p>
            <a:pPr indent="-298450" lvl="0" marL="457200" rtl="0" algn="l">
              <a:spcBef>
                <a:spcPts val="0"/>
              </a:spcBef>
              <a:spcAft>
                <a:spcPts val="0"/>
              </a:spcAft>
              <a:buSzPts val="1100"/>
              <a:buFont typeface="Proxima Nova"/>
              <a:buChar char="❖"/>
            </a:pPr>
            <a:r>
              <a:rPr lang="pt-BR" sz="1100">
                <a:latin typeface="Proxima Nova"/>
                <a:ea typeface="Proxima Nova"/>
                <a:cs typeface="Proxima Nova"/>
                <a:sym typeface="Proxima Nova"/>
              </a:rPr>
              <a:t>Não aborda a comunicação dos jogadores</a:t>
            </a:r>
            <a:endParaRPr sz="1100">
              <a:latin typeface="Proxima Nova"/>
              <a:ea typeface="Proxima Nova"/>
              <a:cs typeface="Proxima Nova"/>
              <a:sym typeface="Proxima Nov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771000"/>
            <a:ext cx="5686800" cy="221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sz="1800">
                <a:latin typeface="Proxima Nova Semibold"/>
                <a:ea typeface="Proxima Nova Semibold"/>
                <a:cs typeface="Proxima Nova Semibold"/>
                <a:sym typeface="Proxima Nova Semibold"/>
              </a:rPr>
              <a:t>Trabalho de Conclusão de Curso apresentado à Coordenação do Curso de Bacharelado em Sistemas de Informação como requisito parcial para obtenção do título de Bacharel em Sistemas de Informação.</a:t>
            </a:r>
            <a:endParaRPr sz="1800">
              <a:latin typeface="Proxima Nova Semibold"/>
              <a:ea typeface="Proxima Nova Semibold"/>
              <a:cs typeface="Proxima Nova Semibold"/>
              <a:sym typeface="Proxima Nova Semibold"/>
            </a:endParaRPr>
          </a:p>
          <a:p>
            <a:pPr indent="0" lvl="0" marL="0" rtl="0" algn="l">
              <a:spcBef>
                <a:spcPts val="0"/>
              </a:spcBef>
              <a:spcAft>
                <a:spcPts val="0"/>
              </a:spcAft>
              <a:buNone/>
            </a:pPr>
            <a:r>
              <a:t/>
            </a:r>
            <a:endParaRPr sz="1800">
              <a:latin typeface="Proxima Nova Semibold"/>
              <a:ea typeface="Proxima Nova Semibold"/>
              <a:cs typeface="Proxima Nova Semibold"/>
              <a:sym typeface="Proxima Nova Semibold"/>
            </a:endParaRPr>
          </a:p>
        </p:txBody>
      </p:sp>
      <p:sp>
        <p:nvSpPr>
          <p:cNvPr id="66" name="Google Shape;66;p14"/>
          <p:cNvSpPr txBox="1"/>
          <p:nvPr>
            <p:ph idx="1" type="body"/>
          </p:nvPr>
        </p:nvSpPr>
        <p:spPr>
          <a:xfrm>
            <a:off x="311700" y="3126225"/>
            <a:ext cx="5409000" cy="1854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pt-BR" sz="1500">
                <a:latin typeface="Arial"/>
                <a:ea typeface="Arial"/>
                <a:cs typeface="Arial"/>
                <a:sym typeface="Arial"/>
              </a:rPr>
              <a:t>Autor</a:t>
            </a:r>
            <a:r>
              <a:rPr lang="pt-BR" sz="1500"/>
              <a:t>: </a:t>
            </a:r>
            <a:r>
              <a:rPr lang="pt-BR" sz="1500"/>
              <a:t>Chrisley Washington Augusto da Silva Santos</a:t>
            </a:r>
            <a:endParaRPr sz="1500"/>
          </a:p>
          <a:p>
            <a:pPr indent="0" lvl="0" marL="0" rtl="0" algn="l">
              <a:spcBef>
                <a:spcPts val="1200"/>
              </a:spcBef>
              <a:spcAft>
                <a:spcPts val="0"/>
              </a:spcAft>
              <a:buNone/>
            </a:pPr>
            <a:r>
              <a:rPr b="1" lang="pt-BR" sz="1500">
                <a:latin typeface="Arial"/>
                <a:ea typeface="Arial"/>
                <a:cs typeface="Arial"/>
                <a:sym typeface="Arial"/>
              </a:rPr>
              <a:t>Orientador</a:t>
            </a:r>
            <a:r>
              <a:rPr lang="pt-BR" sz="1500"/>
              <a:t>: Prof. Dr. Frederico Nogueira Leite</a:t>
            </a:r>
            <a:endParaRPr sz="1500"/>
          </a:p>
          <a:p>
            <a:pPr indent="0" lvl="0" marL="0" rtl="0" algn="l">
              <a:spcBef>
                <a:spcPts val="1200"/>
              </a:spcBef>
              <a:spcAft>
                <a:spcPts val="0"/>
              </a:spcAft>
              <a:buNone/>
            </a:pPr>
            <a:r>
              <a:rPr b="1" lang="pt-BR" sz="1500">
                <a:latin typeface="Arial"/>
                <a:ea typeface="Arial"/>
                <a:cs typeface="Arial"/>
                <a:sym typeface="Arial"/>
              </a:rPr>
              <a:t>Coorientadora</a:t>
            </a:r>
            <a:r>
              <a:rPr lang="pt-BR" sz="1500"/>
              <a:t>: Profa. Msa. Carina Calixto Ribeiro de Araujo</a:t>
            </a:r>
            <a:endParaRPr sz="1500"/>
          </a:p>
          <a:p>
            <a:pPr indent="0" lvl="0" marL="0" rtl="0" algn="l">
              <a:spcBef>
                <a:spcPts val="1200"/>
              </a:spcBef>
              <a:spcAft>
                <a:spcPts val="1200"/>
              </a:spcAft>
              <a:buNone/>
            </a:pPr>
            <a:r>
              <a:t/>
            </a:r>
            <a:endParaRPr sz="1500"/>
          </a:p>
        </p:txBody>
      </p:sp>
      <p:pic>
        <p:nvPicPr>
          <p:cNvPr id="67" name="Google Shape;67;p14"/>
          <p:cNvPicPr preferRelativeResize="0"/>
          <p:nvPr/>
        </p:nvPicPr>
        <p:blipFill>
          <a:blip r:embed="rId3">
            <a:alphaModFix/>
          </a:blip>
          <a:stretch>
            <a:fillRect/>
          </a:stretch>
        </p:blipFill>
        <p:spPr>
          <a:xfrm>
            <a:off x="6920592" y="138525"/>
            <a:ext cx="2112157" cy="2987698"/>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txBox="1"/>
          <p:nvPr>
            <p:ph type="title"/>
          </p:nvPr>
        </p:nvSpPr>
        <p:spPr>
          <a:xfrm>
            <a:off x="265500" y="1205825"/>
            <a:ext cx="4045200" cy="1509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pt-BR"/>
              <a:t>Introdução</a:t>
            </a:r>
            <a:endParaRPr/>
          </a:p>
        </p:txBody>
      </p:sp>
      <p:sp>
        <p:nvSpPr>
          <p:cNvPr id="73" name="Google Shape;73;p15"/>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342900" lvl="0" marL="457200" rtl="0" algn="l">
              <a:spcBef>
                <a:spcPts val="0"/>
              </a:spcBef>
              <a:spcAft>
                <a:spcPts val="0"/>
              </a:spcAft>
              <a:buSzPts val="1800"/>
              <a:buChar char="●"/>
            </a:pPr>
            <a:r>
              <a:rPr lang="pt-BR"/>
              <a:t>Adaptação de jogo analógico para o meio digital</a:t>
            </a:r>
            <a:endParaRPr/>
          </a:p>
          <a:p>
            <a:pPr indent="-342900" lvl="0" marL="457200" rtl="0" algn="l">
              <a:spcBef>
                <a:spcPts val="0"/>
              </a:spcBef>
              <a:spcAft>
                <a:spcPts val="0"/>
              </a:spcAft>
              <a:buSzPts val="1800"/>
              <a:buChar char="●"/>
            </a:pPr>
            <a:r>
              <a:rPr lang="pt-BR"/>
              <a:t>Automatizar mecânicas </a:t>
            </a:r>
            <a:r>
              <a:rPr lang="pt-BR"/>
              <a:t>e cálculos manuais</a:t>
            </a:r>
            <a:endParaRPr/>
          </a:p>
          <a:p>
            <a:pPr indent="-342900" lvl="0" marL="457200" rtl="0" algn="l">
              <a:spcBef>
                <a:spcPts val="0"/>
              </a:spcBef>
              <a:spcAft>
                <a:spcPts val="0"/>
              </a:spcAft>
              <a:buSzPts val="1800"/>
              <a:buChar char="●"/>
            </a:pPr>
            <a:r>
              <a:rPr lang="pt-BR"/>
              <a:t>Aplicação de conhecimentos referentes ao desenvolvimento de software</a:t>
            </a:r>
            <a:endParaRPr/>
          </a:p>
        </p:txBody>
      </p:sp>
      <p:sp>
        <p:nvSpPr>
          <p:cNvPr id="74" name="Google Shape;74;p15"/>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p>
            <a:pPr indent="0" lvl="0" marL="0" rtl="0" algn="ctr">
              <a:lnSpc>
                <a:spcPct val="80000"/>
              </a:lnSpc>
              <a:spcBef>
                <a:spcPts val="0"/>
              </a:spcBef>
              <a:spcAft>
                <a:spcPts val="0"/>
              </a:spcAft>
              <a:buSzPts val="688"/>
              <a:buNone/>
            </a:pPr>
            <a:r>
              <a:rPr lang="pt-BR" sz="2112"/>
              <a:t>Apresentar uma </a:t>
            </a:r>
            <a:r>
              <a:rPr b="1" lang="pt-BR" sz="2112"/>
              <a:t>aplicação web</a:t>
            </a:r>
            <a:r>
              <a:rPr lang="pt-BR" sz="2112"/>
              <a:t> usada no gerenciamento de sessões de um jogo de “</a:t>
            </a:r>
            <a:r>
              <a:rPr b="1" lang="pt-BR" sz="2112"/>
              <a:t>RPG</a:t>
            </a:r>
            <a:endParaRPr b="1" sz="2112"/>
          </a:p>
          <a:p>
            <a:pPr indent="0" lvl="0" marL="0" rtl="0" algn="ctr">
              <a:lnSpc>
                <a:spcPct val="80000"/>
              </a:lnSpc>
              <a:spcBef>
                <a:spcPts val="0"/>
              </a:spcBef>
              <a:spcAft>
                <a:spcPts val="0"/>
              </a:spcAft>
              <a:buSzPts val="688"/>
              <a:buNone/>
            </a:pPr>
            <a:r>
              <a:rPr b="1" lang="pt-BR" sz="2112"/>
              <a:t>de mesa</a:t>
            </a:r>
            <a:r>
              <a:rPr lang="pt-BR" sz="2112"/>
              <a:t>”.</a:t>
            </a:r>
            <a:endParaRPr sz="2112"/>
          </a:p>
          <a:p>
            <a:pPr indent="0" lvl="0" marL="0" rtl="0" algn="ctr">
              <a:lnSpc>
                <a:spcPct val="80000"/>
              </a:lnSpc>
              <a:spcBef>
                <a:spcPts val="0"/>
              </a:spcBef>
              <a:spcAft>
                <a:spcPts val="0"/>
              </a:spcAft>
              <a:buSzPts val="688"/>
              <a:buNone/>
            </a:pPr>
            <a:r>
              <a:t/>
            </a:r>
            <a:endParaRPr sz="2112"/>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O que é RPG</a:t>
            </a:r>
            <a:endParaRPr/>
          </a:p>
        </p:txBody>
      </p:sp>
      <p:sp>
        <p:nvSpPr>
          <p:cNvPr id="80" name="Google Shape;80;p16"/>
          <p:cNvSpPr txBox="1"/>
          <p:nvPr>
            <p:ph idx="1" type="body"/>
          </p:nvPr>
        </p:nvSpPr>
        <p:spPr>
          <a:xfrm>
            <a:off x="311700" y="2057025"/>
            <a:ext cx="4260300" cy="2511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pt-BR">
                <a:solidFill>
                  <a:srgbClr val="000000"/>
                </a:solidFill>
                <a:latin typeface="Proxima Nova Semibold"/>
                <a:ea typeface="Proxima Nova Semibold"/>
                <a:cs typeface="Proxima Nova Semibold"/>
                <a:sym typeface="Proxima Nova Semibold"/>
              </a:rPr>
              <a:t>Características</a:t>
            </a:r>
            <a:endParaRPr>
              <a:solidFill>
                <a:srgbClr val="000000"/>
              </a:solidFill>
              <a:latin typeface="Proxima Nova Semibold"/>
              <a:ea typeface="Proxima Nova Semibold"/>
              <a:cs typeface="Proxima Nova Semibold"/>
              <a:sym typeface="Proxima Nova Semibold"/>
            </a:endParaRPr>
          </a:p>
          <a:p>
            <a:pPr indent="-342900" lvl="0" marL="457200" rtl="0" algn="l">
              <a:spcBef>
                <a:spcPts val="1200"/>
              </a:spcBef>
              <a:spcAft>
                <a:spcPts val="0"/>
              </a:spcAft>
              <a:buSzPts val="1800"/>
              <a:buChar char="●"/>
            </a:pPr>
            <a:r>
              <a:rPr lang="pt-BR"/>
              <a:t>Trama ficcional </a:t>
            </a:r>
            <a:r>
              <a:rPr b="1" lang="pt-BR"/>
              <a:t>imaginária</a:t>
            </a:r>
            <a:endParaRPr b="1"/>
          </a:p>
          <a:p>
            <a:pPr indent="-342900" lvl="0" marL="457200" rtl="0" algn="l">
              <a:spcBef>
                <a:spcPts val="0"/>
              </a:spcBef>
              <a:spcAft>
                <a:spcPts val="0"/>
              </a:spcAft>
              <a:buSzPts val="1800"/>
              <a:buChar char="●"/>
            </a:pPr>
            <a:r>
              <a:rPr lang="pt-BR"/>
              <a:t>Narração </a:t>
            </a:r>
            <a:r>
              <a:rPr b="1" lang="pt-BR"/>
              <a:t>oral </a:t>
            </a:r>
            <a:r>
              <a:rPr lang="pt-BR"/>
              <a:t>em </a:t>
            </a:r>
            <a:r>
              <a:rPr b="1" lang="pt-BR"/>
              <a:t>segunda pessoa</a:t>
            </a:r>
            <a:endParaRPr b="1"/>
          </a:p>
          <a:p>
            <a:pPr indent="-342900" lvl="0" marL="457200" rtl="0" algn="l">
              <a:spcBef>
                <a:spcPts val="0"/>
              </a:spcBef>
              <a:spcAft>
                <a:spcPts val="0"/>
              </a:spcAft>
              <a:buSzPts val="1800"/>
              <a:buChar char="●"/>
            </a:pPr>
            <a:r>
              <a:rPr b="1" lang="pt-BR"/>
              <a:t>Interação </a:t>
            </a:r>
            <a:r>
              <a:rPr lang="pt-BR"/>
              <a:t>com a trama</a:t>
            </a:r>
            <a:endParaRPr b="1"/>
          </a:p>
        </p:txBody>
      </p:sp>
      <p:pic>
        <p:nvPicPr>
          <p:cNvPr descr="Terry Crews is Thodak the Blacksmith— joined by Troy Baker, Ashly Burch, Jessica Chobot, Taliesin Jaffe, and Marisha Ray with Dungeon Master Matt Mercer the group face off in an epic World of Warcraft themed episode of CelebriD&amp;D.&#10; &#10;The heroes of Azeroth collide in an escalating conflict while in search of the material, azerite. The Horde and the Alliance take up arms to be the first to claim it, but who will be victorious? Prepare for war and pre-purchase your copy of the newest World of Warcraft expansion, available 8/14: www.worldofwarcraft.com&#10;&#10;Season 3 of Geek and Sundry Painters Guild is here! Come paint with us on Alpha, and use the code MINI for a free 60-day trial: https://www.projectalpha.com&#10;&#10;Subscribe to Geek and Sundry: http://goo.gl/B62jl&#10;Join our community at: http://geekandsundry.com/community&#10;Twitter: http://twitter.com/geekandsundry&#10;Facebook: http://facebook.com/geekandsundry&#10;Instagram: http://instagram.com/geekandsundry&#10;Google+: http://plus.google.com/+GeekandSundry" id="81" name="Google Shape;81;p16" title="CelebriD&amp;D with Terry Crews">
            <a:hlinkClick r:id="rId3"/>
          </p:cNvPr>
          <p:cNvPicPr preferRelativeResize="0"/>
          <p:nvPr/>
        </p:nvPicPr>
        <p:blipFill>
          <a:blip r:embed="rId4">
            <a:alphaModFix/>
          </a:blip>
          <a:stretch>
            <a:fillRect/>
          </a:stretch>
        </p:blipFill>
        <p:spPr>
          <a:xfrm>
            <a:off x="4879025" y="1016074"/>
            <a:ext cx="4148476" cy="3111350"/>
          </a:xfrm>
          <a:prstGeom prst="rect">
            <a:avLst/>
          </a:prstGeom>
          <a:noFill/>
          <a:ln>
            <a:noFill/>
          </a:ln>
        </p:spPr>
      </p:pic>
      <p:sp>
        <p:nvSpPr>
          <p:cNvPr id="82" name="Google Shape;82;p16"/>
          <p:cNvSpPr txBox="1"/>
          <p:nvPr>
            <p:ph idx="1" type="body"/>
          </p:nvPr>
        </p:nvSpPr>
        <p:spPr>
          <a:xfrm>
            <a:off x="340850" y="938925"/>
            <a:ext cx="4260300" cy="940800"/>
          </a:xfrm>
          <a:prstGeom prst="rect">
            <a:avLst/>
          </a:prstGeom>
        </p:spPr>
        <p:txBody>
          <a:bodyPr anchorCtr="0" anchor="t" bIns="91425" lIns="91425" spcFirstLastPara="1" rIns="91425" wrap="square" tIns="91425">
            <a:normAutofit fontScale="92500" lnSpcReduction="20000"/>
          </a:bodyPr>
          <a:lstStyle/>
          <a:p>
            <a:pPr indent="-334327" lvl="0" marL="457200" rtl="0" algn="l">
              <a:spcBef>
                <a:spcPts val="0"/>
              </a:spcBef>
              <a:spcAft>
                <a:spcPts val="0"/>
              </a:spcAft>
              <a:buSzPct val="100000"/>
              <a:buChar char="●"/>
            </a:pPr>
            <a:r>
              <a:rPr lang="pt-BR"/>
              <a:t>Role Playing Game</a:t>
            </a:r>
            <a:endParaRPr/>
          </a:p>
          <a:p>
            <a:pPr indent="-334327" lvl="0" marL="457200" rtl="0" algn="l">
              <a:spcBef>
                <a:spcPts val="0"/>
              </a:spcBef>
              <a:spcAft>
                <a:spcPts val="0"/>
              </a:spcAft>
              <a:buSzPct val="100000"/>
              <a:buChar char="●"/>
            </a:pPr>
            <a:r>
              <a:rPr lang="pt-BR"/>
              <a:t>Modalidade de jogo</a:t>
            </a:r>
            <a:endParaRPr/>
          </a:p>
          <a:p>
            <a:pPr indent="-334327" lvl="0" marL="457200" rtl="0" algn="l">
              <a:spcBef>
                <a:spcPts val="0"/>
              </a:spcBef>
              <a:spcAft>
                <a:spcPts val="0"/>
              </a:spcAft>
              <a:buSzPct val="100000"/>
              <a:buChar char="●"/>
            </a:pPr>
            <a:r>
              <a:rPr lang="pt-BR"/>
              <a:t>Consiste em cenário e regras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81"/>
                                        </p:tgtEl>
                                        <p:attrNameLst>
                                          <p:attrName>style.visibility</p:attrName>
                                        </p:attrNameLst>
                                      </p:cBhvr>
                                      <p:to>
                                        <p:strVal val="visible"/>
                                      </p:to>
                                    </p:set>
                                    <p:animEffect filter="fade" transition="in">
                                      <p:cBhvr>
                                        <p:cTn dur="1000"/>
                                        <p:tgtEl>
                                          <p:spTgt spid="8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Funcionamento </a:t>
            </a:r>
            <a:r>
              <a:rPr lang="pt-BR"/>
              <a:t>do jogo</a:t>
            </a:r>
            <a:endParaRPr/>
          </a:p>
          <a:p>
            <a:pPr indent="0" lvl="0" marL="0" rtl="0" algn="l">
              <a:spcBef>
                <a:spcPts val="0"/>
              </a:spcBef>
              <a:spcAft>
                <a:spcPts val="0"/>
              </a:spcAft>
              <a:buNone/>
            </a:pPr>
            <a:r>
              <a:t/>
            </a:r>
            <a:endParaRPr/>
          </a:p>
        </p:txBody>
      </p:sp>
      <p:sp>
        <p:nvSpPr>
          <p:cNvPr id="88" name="Google Shape;88;p17"/>
          <p:cNvSpPr/>
          <p:nvPr/>
        </p:nvSpPr>
        <p:spPr>
          <a:xfrm>
            <a:off x="4961800" y="1300967"/>
            <a:ext cx="2540100" cy="2540100"/>
          </a:xfrm>
          <a:prstGeom prst="donut">
            <a:avLst>
              <a:gd fmla="val 16067" name="adj"/>
            </a:avLst>
          </a:prstGeom>
          <a:solidFill>
            <a:srgbClr val="000000">
              <a:alpha val="107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9" name="Google Shape;89;p17"/>
          <p:cNvGrpSpPr/>
          <p:nvPr/>
        </p:nvGrpSpPr>
        <p:grpSpPr>
          <a:xfrm>
            <a:off x="3345136" y="1450349"/>
            <a:ext cx="1931633" cy="669600"/>
            <a:chOff x="1680836" y="1315124"/>
            <a:chExt cx="1931633" cy="669600"/>
          </a:xfrm>
        </p:grpSpPr>
        <p:cxnSp>
          <p:nvCxnSpPr>
            <p:cNvPr id="90" name="Google Shape;90;p17"/>
            <p:cNvCxnSpPr/>
            <p:nvPr/>
          </p:nvCxnSpPr>
          <p:spPr>
            <a:xfrm>
              <a:off x="3178969" y="1638300"/>
              <a:ext cx="433500" cy="252300"/>
            </a:xfrm>
            <a:prstGeom prst="straightConnector1">
              <a:avLst/>
            </a:prstGeom>
            <a:noFill/>
            <a:ln cap="flat" cmpd="sng" w="19050">
              <a:solidFill>
                <a:srgbClr val="65F0AD"/>
              </a:solidFill>
              <a:prstDash val="solid"/>
              <a:round/>
              <a:headEnd len="med" w="med" type="oval"/>
              <a:tailEnd len="sm" w="sm" type="none"/>
            </a:ln>
          </p:spPr>
        </p:cxnSp>
        <p:sp>
          <p:nvSpPr>
            <p:cNvPr id="91" name="Google Shape;91;p17"/>
            <p:cNvSpPr txBox="1"/>
            <p:nvPr/>
          </p:nvSpPr>
          <p:spPr>
            <a:xfrm>
              <a:off x="1680836" y="1315124"/>
              <a:ext cx="1495200" cy="6696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0"/>
                </a:spcBef>
                <a:spcAft>
                  <a:spcPts val="0"/>
                </a:spcAft>
                <a:buNone/>
              </a:pPr>
              <a:r>
                <a:rPr lang="pt-BR" sz="800">
                  <a:latin typeface="Roboto"/>
                  <a:ea typeface="Roboto"/>
                  <a:cs typeface="Roboto"/>
                  <a:sym typeface="Roboto"/>
                </a:rPr>
                <a:t>CENA</a:t>
              </a:r>
              <a:endParaRPr sz="800">
                <a:latin typeface="Roboto"/>
                <a:ea typeface="Roboto"/>
                <a:cs typeface="Roboto"/>
                <a:sym typeface="Roboto"/>
              </a:endParaRPr>
            </a:p>
            <a:p>
              <a:pPr indent="0" lvl="0" marL="0" rtl="0" algn="r">
                <a:lnSpc>
                  <a:spcPct val="115000"/>
                </a:lnSpc>
                <a:spcBef>
                  <a:spcPts val="0"/>
                </a:spcBef>
                <a:spcAft>
                  <a:spcPts val="0"/>
                </a:spcAft>
                <a:buNone/>
              </a:pPr>
              <a:r>
                <a:t/>
              </a:r>
              <a:endParaRPr sz="600">
                <a:latin typeface="Roboto"/>
                <a:ea typeface="Roboto"/>
                <a:cs typeface="Roboto"/>
                <a:sym typeface="Roboto"/>
              </a:endParaRPr>
            </a:p>
            <a:p>
              <a:pPr indent="0" lvl="0" marL="0" rtl="0" algn="r">
                <a:lnSpc>
                  <a:spcPct val="115000"/>
                </a:lnSpc>
                <a:spcBef>
                  <a:spcPts val="0"/>
                </a:spcBef>
                <a:spcAft>
                  <a:spcPts val="0"/>
                </a:spcAft>
                <a:buNone/>
              </a:pPr>
              <a:r>
                <a:rPr b="1" lang="pt-BR" sz="800">
                  <a:latin typeface="Roboto"/>
                  <a:ea typeface="Roboto"/>
                  <a:cs typeface="Roboto"/>
                  <a:sym typeface="Roboto"/>
                </a:rPr>
                <a:t>O mestre narra uma cena, dispondo elementos de interação.</a:t>
              </a:r>
              <a:endParaRPr b="1" sz="800">
                <a:latin typeface="Roboto"/>
                <a:ea typeface="Roboto"/>
                <a:cs typeface="Roboto"/>
                <a:sym typeface="Roboto"/>
              </a:endParaRPr>
            </a:p>
          </p:txBody>
        </p:sp>
      </p:grpSp>
      <p:grpSp>
        <p:nvGrpSpPr>
          <p:cNvPr id="92" name="Google Shape;92;p17"/>
          <p:cNvGrpSpPr/>
          <p:nvPr/>
        </p:nvGrpSpPr>
        <p:grpSpPr>
          <a:xfrm>
            <a:off x="7181619" y="1450349"/>
            <a:ext cx="1940006" cy="669600"/>
            <a:chOff x="5517319" y="1315124"/>
            <a:chExt cx="1940006" cy="669600"/>
          </a:xfrm>
        </p:grpSpPr>
        <p:cxnSp>
          <p:nvCxnSpPr>
            <p:cNvPr id="93" name="Google Shape;93;p17"/>
            <p:cNvCxnSpPr/>
            <p:nvPr/>
          </p:nvCxnSpPr>
          <p:spPr>
            <a:xfrm flipH="1">
              <a:off x="5517319" y="1638300"/>
              <a:ext cx="433500" cy="252300"/>
            </a:xfrm>
            <a:prstGeom prst="straightConnector1">
              <a:avLst/>
            </a:prstGeom>
            <a:noFill/>
            <a:ln cap="flat" cmpd="sng" w="19050">
              <a:solidFill>
                <a:srgbClr val="085631"/>
              </a:solidFill>
              <a:prstDash val="solid"/>
              <a:round/>
              <a:headEnd len="med" w="med" type="oval"/>
              <a:tailEnd len="sm" w="sm" type="none"/>
            </a:ln>
          </p:spPr>
        </p:cxnSp>
        <p:sp>
          <p:nvSpPr>
            <p:cNvPr id="94" name="Google Shape;94;p17"/>
            <p:cNvSpPr txBox="1"/>
            <p:nvPr/>
          </p:nvSpPr>
          <p:spPr>
            <a:xfrm>
              <a:off x="5962125" y="1315124"/>
              <a:ext cx="1495200" cy="669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pt-BR" sz="800">
                  <a:latin typeface="Roboto"/>
                  <a:ea typeface="Roboto"/>
                  <a:cs typeface="Roboto"/>
                  <a:sym typeface="Roboto"/>
                </a:rPr>
                <a:t>INTERAÇÃO</a:t>
              </a:r>
              <a:endParaRPr sz="800">
                <a:latin typeface="Roboto"/>
                <a:ea typeface="Roboto"/>
                <a:cs typeface="Roboto"/>
                <a:sym typeface="Roboto"/>
              </a:endParaRPr>
            </a:p>
            <a:p>
              <a:pPr indent="0" lvl="0" marL="0" rtl="0" algn="l">
                <a:lnSpc>
                  <a:spcPct val="115000"/>
                </a:lnSpc>
                <a:spcBef>
                  <a:spcPts val="0"/>
                </a:spcBef>
                <a:spcAft>
                  <a:spcPts val="0"/>
                </a:spcAft>
                <a:buNone/>
              </a:pPr>
              <a:r>
                <a:t/>
              </a:r>
              <a:endParaRPr sz="600">
                <a:latin typeface="Roboto"/>
                <a:ea typeface="Roboto"/>
                <a:cs typeface="Roboto"/>
                <a:sym typeface="Roboto"/>
              </a:endParaRPr>
            </a:p>
            <a:p>
              <a:pPr indent="0" lvl="0" marL="0" rtl="0" algn="l">
                <a:lnSpc>
                  <a:spcPct val="115000"/>
                </a:lnSpc>
                <a:spcBef>
                  <a:spcPts val="0"/>
                </a:spcBef>
                <a:spcAft>
                  <a:spcPts val="0"/>
                </a:spcAft>
                <a:buNone/>
              </a:pPr>
              <a:r>
                <a:rPr b="1" lang="pt-BR" sz="800">
                  <a:latin typeface="Roboto"/>
                  <a:ea typeface="Roboto"/>
                  <a:cs typeface="Roboto"/>
                  <a:sym typeface="Roboto"/>
                </a:rPr>
                <a:t>Os jogadores tomam suas decisões, fazendo com que os personagens interajam com a cena.</a:t>
              </a:r>
              <a:endParaRPr b="1" sz="800">
                <a:latin typeface="Roboto"/>
                <a:ea typeface="Roboto"/>
                <a:cs typeface="Roboto"/>
                <a:sym typeface="Roboto"/>
              </a:endParaRPr>
            </a:p>
          </p:txBody>
        </p:sp>
      </p:grpSp>
      <p:grpSp>
        <p:nvGrpSpPr>
          <p:cNvPr id="95" name="Google Shape;95;p17"/>
          <p:cNvGrpSpPr/>
          <p:nvPr/>
        </p:nvGrpSpPr>
        <p:grpSpPr>
          <a:xfrm>
            <a:off x="5472526" y="3670365"/>
            <a:ext cx="1495200" cy="1143796"/>
            <a:chOff x="3808226" y="3535140"/>
            <a:chExt cx="1495200" cy="1143796"/>
          </a:xfrm>
        </p:grpSpPr>
        <p:cxnSp>
          <p:nvCxnSpPr>
            <p:cNvPr id="96" name="Google Shape;96;p17"/>
            <p:cNvCxnSpPr/>
            <p:nvPr/>
          </p:nvCxnSpPr>
          <p:spPr>
            <a:xfrm rot="10800000">
              <a:off x="4556399" y="3535140"/>
              <a:ext cx="0" cy="460500"/>
            </a:xfrm>
            <a:prstGeom prst="straightConnector1">
              <a:avLst/>
            </a:prstGeom>
            <a:noFill/>
            <a:ln cap="flat" cmpd="sng" w="19050">
              <a:solidFill>
                <a:srgbClr val="0E9453"/>
              </a:solidFill>
              <a:prstDash val="solid"/>
              <a:round/>
              <a:headEnd len="med" w="med" type="oval"/>
              <a:tailEnd len="sm" w="sm" type="none"/>
            </a:ln>
          </p:spPr>
        </p:cxnSp>
        <p:sp>
          <p:nvSpPr>
            <p:cNvPr id="97" name="Google Shape;97;p17"/>
            <p:cNvSpPr txBox="1"/>
            <p:nvPr/>
          </p:nvSpPr>
          <p:spPr>
            <a:xfrm>
              <a:off x="3808226" y="4009336"/>
              <a:ext cx="1495200" cy="6696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pt-BR" sz="800">
                  <a:latin typeface="Roboto"/>
                  <a:ea typeface="Roboto"/>
                  <a:cs typeface="Roboto"/>
                  <a:sym typeface="Roboto"/>
                </a:rPr>
                <a:t>REAÇÃO</a:t>
              </a:r>
              <a:endParaRPr sz="800">
                <a:latin typeface="Roboto"/>
                <a:ea typeface="Roboto"/>
                <a:cs typeface="Roboto"/>
                <a:sym typeface="Roboto"/>
              </a:endParaRPr>
            </a:p>
            <a:p>
              <a:pPr indent="0" lvl="0" marL="0" rtl="0" algn="ctr">
                <a:lnSpc>
                  <a:spcPct val="115000"/>
                </a:lnSpc>
                <a:spcBef>
                  <a:spcPts val="0"/>
                </a:spcBef>
                <a:spcAft>
                  <a:spcPts val="0"/>
                </a:spcAft>
                <a:buNone/>
              </a:pPr>
              <a:r>
                <a:t/>
              </a:r>
              <a:endParaRPr sz="600">
                <a:latin typeface="Roboto"/>
                <a:ea typeface="Roboto"/>
                <a:cs typeface="Roboto"/>
                <a:sym typeface="Roboto"/>
              </a:endParaRPr>
            </a:p>
            <a:p>
              <a:pPr indent="0" lvl="0" marL="0" rtl="0" algn="ctr">
                <a:lnSpc>
                  <a:spcPct val="115000"/>
                </a:lnSpc>
                <a:spcBef>
                  <a:spcPts val="0"/>
                </a:spcBef>
                <a:spcAft>
                  <a:spcPts val="0"/>
                </a:spcAft>
                <a:buNone/>
              </a:pPr>
              <a:r>
                <a:rPr b="1" lang="pt-BR" sz="800">
                  <a:latin typeface="Roboto"/>
                  <a:ea typeface="Roboto"/>
                  <a:cs typeface="Roboto"/>
                  <a:sym typeface="Roboto"/>
                </a:rPr>
                <a:t>O mestre improvisa as consequências das decisões dos jogadores.</a:t>
              </a:r>
              <a:endParaRPr b="1" sz="800">
                <a:latin typeface="Roboto"/>
                <a:ea typeface="Roboto"/>
                <a:cs typeface="Roboto"/>
                <a:sym typeface="Roboto"/>
              </a:endParaRPr>
            </a:p>
          </p:txBody>
        </p:sp>
      </p:grpSp>
      <p:sp>
        <p:nvSpPr>
          <p:cNvPr id="98" name="Google Shape;98;p17"/>
          <p:cNvSpPr txBox="1"/>
          <p:nvPr/>
        </p:nvSpPr>
        <p:spPr>
          <a:xfrm>
            <a:off x="5510084" y="2191685"/>
            <a:ext cx="1443600" cy="8043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pt-BR" sz="1200">
                <a:latin typeface="Roboto"/>
                <a:ea typeface="Roboto"/>
                <a:cs typeface="Roboto"/>
                <a:sym typeface="Roboto"/>
              </a:rPr>
              <a:t>Dinâmica de jogo</a:t>
            </a:r>
            <a:endParaRPr sz="1200"/>
          </a:p>
        </p:txBody>
      </p:sp>
      <p:sp>
        <p:nvSpPr>
          <p:cNvPr id="99" name="Google Shape;99;p17"/>
          <p:cNvSpPr/>
          <p:nvPr/>
        </p:nvSpPr>
        <p:spPr>
          <a:xfrm rot="1800047">
            <a:off x="4884143" y="1221659"/>
            <a:ext cx="2690936" cy="2690936"/>
          </a:xfrm>
          <a:prstGeom prst="blockArc">
            <a:avLst>
              <a:gd fmla="val 14414370" name="adj1"/>
              <a:gd fmla="val 694" name="adj2"/>
              <a:gd fmla="val 9562" name="adj3"/>
            </a:avLst>
          </a:prstGeom>
          <a:solidFill>
            <a:srgbClr val="085631"/>
          </a:solidFill>
          <a:ln>
            <a:noFill/>
          </a:ln>
          <a:effectLst>
            <a:outerShdw blurRad="71438" rotWithShape="0" algn="bl" dir="5400000" dist="9525">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7"/>
          <p:cNvSpPr/>
          <p:nvPr/>
        </p:nvSpPr>
        <p:spPr>
          <a:xfrm flipH="1" rot="-1800047">
            <a:off x="4886256" y="1221659"/>
            <a:ext cx="2690936" cy="2690936"/>
          </a:xfrm>
          <a:prstGeom prst="blockArc">
            <a:avLst>
              <a:gd fmla="val 14348563" name="adj1"/>
              <a:gd fmla="val 21472873" name="adj2"/>
              <a:gd fmla="val 9381" name="adj3"/>
            </a:avLst>
          </a:prstGeom>
          <a:solidFill>
            <a:srgbClr val="65F0AD"/>
          </a:solidFill>
          <a:ln>
            <a:noFill/>
          </a:ln>
          <a:effectLst>
            <a:outerShdw blurRad="71438" rotWithShape="0" algn="bl" dir="5400000" dist="9525">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7"/>
          <p:cNvSpPr/>
          <p:nvPr/>
        </p:nvSpPr>
        <p:spPr>
          <a:xfrm rot="-8100000">
            <a:off x="6047615" y="1181893"/>
            <a:ext cx="363170" cy="363170"/>
          </a:xfrm>
          <a:prstGeom prst="rtTriangle">
            <a:avLst/>
          </a:prstGeom>
          <a:solidFill>
            <a:srgbClr val="65F0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7"/>
          <p:cNvSpPr/>
          <p:nvPr/>
        </p:nvSpPr>
        <p:spPr>
          <a:xfrm flipH="1" rot="-9000757">
            <a:off x="4885253" y="1220033"/>
            <a:ext cx="2690226" cy="2690226"/>
          </a:xfrm>
          <a:prstGeom prst="blockArc">
            <a:avLst>
              <a:gd fmla="val 14316164" name="adj1"/>
              <a:gd fmla="val 21502663" name="adj2"/>
              <a:gd fmla="val 9415" name="adj3"/>
            </a:avLst>
          </a:prstGeom>
          <a:solidFill>
            <a:srgbClr val="0E9453"/>
          </a:solidFill>
          <a:ln>
            <a:noFill/>
          </a:ln>
          <a:effectLst>
            <a:outerShdw blurRad="71438" rotWithShape="0" algn="bl" dir="5400000" dist="9525">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7"/>
          <p:cNvSpPr/>
          <p:nvPr/>
        </p:nvSpPr>
        <p:spPr>
          <a:xfrm rot="-1027861">
            <a:off x="7150174" y="2985057"/>
            <a:ext cx="312672" cy="312672"/>
          </a:xfrm>
          <a:prstGeom prst="rtTriangle">
            <a:avLst/>
          </a:prstGeom>
          <a:solidFill>
            <a:srgbClr val="0856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7"/>
          <p:cNvSpPr/>
          <p:nvPr/>
        </p:nvSpPr>
        <p:spPr>
          <a:xfrm rot="6359841">
            <a:off x="4980101" y="2982987"/>
            <a:ext cx="363580" cy="363580"/>
          </a:xfrm>
          <a:prstGeom prst="rtTriangle">
            <a:avLst/>
          </a:prstGeom>
          <a:solidFill>
            <a:srgbClr val="0E94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7"/>
          <p:cNvSpPr txBox="1"/>
          <p:nvPr>
            <p:ph idx="1" type="body"/>
          </p:nvPr>
        </p:nvSpPr>
        <p:spPr>
          <a:xfrm>
            <a:off x="311700" y="1680700"/>
            <a:ext cx="4260300" cy="2064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pt-BR">
                <a:solidFill>
                  <a:srgbClr val="000000"/>
                </a:solidFill>
                <a:latin typeface="Proxima Nova Semibold"/>
                <a:ea typeface="Proxima Nova Semibold"/>
                <a:cs typeface="Proxima Nova Semibold"/>
                <a:sym typeface="Proxima Nova Semibold"/>
              </a:rPr>
              <a:t>Etapas pré-jogo</a:t>
            </a:r>
            <a:endParaRPr>
              <a:solidFill>
                <a:srgbClr val="000000"/>
              </a:solidFill>
              <a:latin typeface="Proxima Nova Semibold"/>
              <a:ea typeface="Proxima Nova Semibold"/>
              <a:cs typeface="Proxima Nova Semibold"/>
              <a:sym typeface="Proxima Nova Semibold"/>
            </a:endParaRPr>
          </a:p>
          <a:p>
            <a:pPr indent="-330200" lvl="0" marL="457200" rtl="0" algn="l">
              <a:spcBef>
                <a:spcPts val="1200"/>
              </a:spcBef>
              <a:spcAft>
                <a:spcPts val="0"/>
              </a:spcAft>
              <a:buSzPts val="1600"/>
              <a:buChar char="●"/>
            </a:pPr>
            <a:r>
              <a:rPr lang="pt-BR" sz="1600"/>
              <a:t>Obtenção do jogo</a:t>
            </a:r>
            <a:endParaRPr sz="1600"/>
          </a:p>
          <a:p>
            <a:pPr indent="-330200" lvl="0" marL="457200" rtl="0" algn="l">
              <a:spcBef>
                <a:spcPts val="0"/>
              </a:spcBef>
              <a:spcAft>
                <a:spcPts val="0"/>
              </a:spcAft>
              <a:buSzPts val="1600"/>
              <a:buChar char="●"/>
            </a:pPr>
            <a:r>
              <a:rPr lang="pt-BR" sz="1600"/>
              <a:t>Formação do grupo</a:t>
            </a:r>
            <a:endParaRPr sz="1600"/>
          </a:p>
          <a:p>
            <a:pPr indent="-330200" lvl="0" marL="457200" rtl="0" algn="l">
              <a:spcBef>
                <a:spcPts val="0"/>
              </a:spcBef>
              <a:spcAft>
                <a:spcPts val="0"/>
              </a:spcAft>
              <a:buSzPts val="1600"/>
              <a:buChar char="●"/>
            </a:pPr>
            <a:r>
              <a:rPr lang="pt-BR" sz="1600"/>
              <a:t>Criação de personagens</a:t>
            </a:r>
            <a:endParaRPr sz="1600"/>
          </a:p>
          <a:p>
            <a:pPr indent="-330200" lvl="0" marL="457200" rtl="0" algn="l">
              <a:spcBef>
                <a:spcPts val="0"/>
              </a:spcBef>
              <a:spcAft>
                <a:spcPts val="0"/>
              </a:spcAft>
              <a:buSzPts val="1600"/>
              <a:buChar char="●"/>
            </a:pPr>
            <a:r>
              <a:rPr lang="pt-BR" sz="1600"/>
              <a:t>Planejamento da aventura</a:t>
            </a:r>
            <a:endParaRPr sz="1600"/>
          </a:p>
          <a:p>
            <a:pPr indent="-330200" lvl="0" marL="457200" rtl="0" algn="l">
              <a:spcBef>
                <a:spcPts val="0"/>
              </a:spcBef>
              <a:spcAft>
                <a:spcPts val="0"/>
              </a:spcAft>
              <a:buSzPts val="1600"/>
              <a:buChar char="●"/>
            </a:pPr>
            <a:r>
              <a:rPr lang="pt-BR" sz="1600"/>
              <a:t>Preparativos </a:t>
            </a:r>
            <a:endParaRPr sz="16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8"/>
          <p:cNvSpPr txBox="1"/>
          <p:nvPr>
            <p:ph type="title"/>
          </p:nvPr>
        </p:nvSpPr>
        <p:spPr>
          <a:xfrm>
            <a:off x="0" y="47350"/>
            <a:ext cx="4572000" cy="1509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pt-BR"/>
              <a:t>Aplicação de regras</a:t>
            </a:r>
            <a:endParaRPr/>
          </a:p>
        </p:txBody>
      </p:sp>
      <p:sp>
        <p:nvSpPr>
          <p:cNvPr id="111" name="Google Shape;111;p18"/>
          <p:cNvSpPr txBox="1"/>
          <p:nvPr>
            <p:ph idx="2" type="body"/>
          </p:nvPr>
        </p:nvSpPr>
        <p:spPr>
          <a:xfrm>
            <a:off x="4682050" y="2338825"/>
            <a:ext cx="3837000" cy="2554200"/>
          </a:xfrm>
          <a:prstGeom prst="rect">
            <a:avLst/>
          </a:prstGeom>
        </p:spPr>
        <p:txBody>
          <a:bodyPr anchorCtr="0" anchor="ctr" bIns="91425" lIns="91425" spcFirstLastPara="1" rIns="91425" wrap="square" tIns="91425">
            <a:normAutofit/>
          </a:bodyPr>
          <a:lstStyle/>
          <a:p>
            <a:pPr indent="-342900" lvl="0" marL="457200" rtl="0" algn="l">
              <a:spcBef>
                <a:spcPts val="0"/>
              </a:spcBef>
              <a:spcAft>
                <a:spcPts val="0"/>
              </a:spcAft>
              <a:buSzPts val="1800"/>
              <a:buChar char="●"/>
            </a:pPr>
            <a:r>
              <a:rPr lang="pt-BR"/>
              <a:t>Teste de Capacidade</a:t>
            </a:r>
            <a:endParaRPr/>
          </a:p>
          <a:p>
            <a:pPr indent="-342900" lvl="0" marL="457200" rtl="0" algn="l">
              <a:spcBef>
                <a:spcPts val="0"/>
              </a:spcBef>
              <a:spcAft>
                <a:spcPts val="0"/>
              </a:spcAft>
              <a:buSzPts val="1800"/>
              <a:buChar char="●"/>
            </a:pPr>
            <a:r>
              <a:rPr lang="pt-BR"/>
              <a:t>Teste de Resistência</a:t>
            </a:r>
            <a:endParaRPr/>
          </a:p>
          <a:p>
            <a:pPr indent="-342900" lvl="0" marL="457200" rtl="0" algn="l">
              <a:spcBef>
                <a:spcPts val="0"/>
              </a:spcBef>
              <a:spcAft>
                <a:spcPts val="0"/>
              </a:spcAft>
              <a:buSzPts val="1800"/>
              <a:buChar char="●"/>
            </a:pPr>
            <a:r>
              <a:rPr lang="pt-BR"/>
              <a:t>Teste de Iniciativa</a:t>
            </a:r>
            <a:endParaRPr/>
          </a:p>
          <a:p>
            <a:pPr indent="-342900" lvl="0" marL="457200" rtl="0" algn="l">
              <a:spcBef>
                <a:spcPts val="0"/>
              </a:spcBef>
              <a:spcAft>
                <a:spcPts val="0"/>
              </a:spcAft>
              <a:buSzPts val="1800"/>
              <a:buChar char="●"/>
            </a:pPr>
            <a:r>
              <a:rPr lang="pt-BR"/>
              <a:t>Teste ofensivo</a:t>
            </a:r>
            <a:endParaRPr/>
          </a:p>
        </p:txBody>
      </p:sp>
      <p:pic>
        <p:nvPicPr>
          <p:cNvPr id="112" name="Google Shape;112;p18"/>
          <p:cNvPicPr preferRelativeResize="0"/>
          <p:nvPr/>
        </p:nvPicPr>
        <p:blipFill>
          <a:blip r:embed="rId3">
            <a:alphaModFix/>
          </a:blip>
          <a:stretch>
            <a:fillRect/>
          </a:stretch>
        </p:blipFill>
        <p:spPr>
          <a:xfrm>
            <a:off x="158638" y="1847825"/>
            <a:ext cx="4356724" cy="2710175"/>
          </a:xfrm>
          <a:prstGeom prst="rect">
            <a:avLst/>
          </a:prstGeom>
          <a:noFill/>
          <a:ln>
            <a:noFill/>
          </a:ln>
        </p:spPr>
      </p:pic>
      <p:pic>
        <p:nvPicPr>
          <p:cNvPr id="113" name="Google Shape;113;p18" title="Instruções de jogabilidade • RPG SISTEMA D20">
            <a:hlinkClick r:id="rId4"/>
          </p:cNvPr>
          <p:cNvPicPr preferRelativeResize="0"/>
          <p:nvPr/>
        </p:nvPicPr>
        <p:blipFill>
          <a:blip r:embed="rId5">
            <a:alphaModFix/>
          </a:blip>
          <a:stretch>
            <a:fillRect/>
          </a:stretch>
        </p:blipFill>
        <p:spPr>
          <a:xfrm>
            <a:off x="5255212" y="163925"/>
            <a:ext cx="3365874" cy="2524400"/>
          </a:xfrm>
          <a:prstGeom prst="rect">
            <a:avLst/>
          </a:prstGeom>
          <a:noFill/>
          <a:ln>
            <a:noFill/>
          </a:ln>
          <a:effectLst>
            <a:outerShdw blurRad="57150" rotWithShape="0" algn="bl" dir="5400000" dist="19050">
              <a:srgbClr val="000000">
                <a:alpha val="50000"/>
              </a:srgbClr>
            </a:outerShdw>
          </a:effectLst>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13"/>
                                        </p:tgtEl>
                                        <p:attrNameLst>
                                          <p:attrName>style.visibility</p:attrName>
                                        </p:attrNameLst>
                                      </p:cBhvr>
                                      <p:to>
                                        <p:strVal val="visible"/>
                                      </p:to>
                                    </p:set>
                                    <p:animEffect filter="fade" transition="in">
                                      <p:cBhvr>
                                        <p:cTn dur="1000"/>
                                        <p:tgtEl>
                                          <p:spTgt spid="11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Aplicação Proposta</a:t>
            </a:r>
            <a:endParaRPr/>
          </a:p>
        </p:txBody>
      </p:sp>
      <p:sp>
        <p:nvSpPr>
          <p:cNvPr id="119" name="Google Shape;119;p19"/>
          <p:cNvSpPr txBox="1"/>
          <p:nvPr>
            <p:ph idx="1" type="body"/>
          </p:nvPr>
        </p:nvSpPr>
        <p:spPr>
          <a:xfrm>
            <a:off x="311700" y="1152475"/>
            <a:ext cx="3999900" cy="3416400"/>
          </a:xfrm>
          <a:prstGeom prst="rect">
            <a:avLst/>
          </a:prstGeom>
        </p:spPr>
        <p:txBody>
          <a:bodyPr anchorCtr="0" anchor="t" bIns="91425" lIns="91425" spcFirstLastPara="1" rIns="91425" wrap="square" tIns="91425">
            <a:normAutofit lnSpcReduction="10000"/>
          </a:bodyPr>
          <a:lstStyle/>
          <a:p>
            <a:pPr indent="-317500" lvl="0" marL="457200" rtl="0" algn="l">
              <a:spcBef>
                <a:spcPts val="0"/>
              </a:spcBef>
              <a:spcAft>
                <a:spcPts val="0"/>
              </a:spcAft>
              <a:buSzPts val="1400"/>
              <a:buChar char="●"/>
            </a:pPr>
            <a:r>
              <a:rPr lang="pt-BR"/>
              <a:t>Aplicação WEB</a:t>
            </a:r>
            <a:endParaRPr/>
          </a:p>
          <a:p>
            <a:pPr indent="-317500" lvl="0" marL="457200" rtl="0" algn="l">
              <a:spcBef>
                <a:spcPts val="0"/>
              </a:spcBef>
              <a:spcAft>
                <a:spcPts val="0"/>
              </a:spcAft>
              <a:buSzPts val="1400"/>
              <a:buChar char="●"/>
            </a:pPr>
            <a:r>
              <a:rPr lang="pt-BR"/>
              <a:t>Modelo PWA</a:t>
            </a:r>
            <a:endParaRPr/>
          </a:p>
          <a:p>
            <a:pPr indent="-317500" lvl="0" marL="457200" rtl="0" algn="l">
              <a:spcBef>
                <a:spcPts val="0"/>
              </a:spcBef>
              <a:spcAft>
                <a:spcPts val="0"/>
              </a:spcAft>
              <a:buSzPts val="1400"/>
              <a:buChar char="●"/>
            </a:pPr>
            <a:r>
              <a:rPr lang="pt-BR"/>
              <a:t>Servidor Java</a:t>
            </a:r>
            <a:endParaRPr/>
          </a:p>
          <a:p>
            <a:pPr indent="-317500" lvl="0" marL="457200" rtl="0" algn="l">
              <a:spcBef>
                <a:spcPts val="0"/>
              </a:spcBef>
              <a:spcAft>
                <a:spcPts val="0"/>
              </a:spcAft>
              <a:buSzPts val="1400"/>
              <a:buChar char="●"/>
            </a:pPr>
            <a:r>
              <a:rPr lang="pt-BR"/>
              <a:t>Metodologia ágil Kanban</a:t>
            </a:r>
            <a:endParaRPr/>
          </a:p>
          <a:p>
            <a:pPr indent="0" lvl="0" marL="457200" rtl="0" algn="l">
              <a:spcBef>
                <a:spcPts val="1200"/>
              </a:spcBef>
              <a:spcAft>
                <a:spcPts val="0"/>
              </a:spcAft>
              <a:buNone/>
            </a:pPr>
            <a:r>
              <a:t/>
            </a:r>
            <a:endParaRPr/>
          </a:p>
          <a:p>
            <a:pPr indent="0" lvl="0" marL="0" rtl="0" algn="l">
              <a:spcBef>
                <a:spcPts val="1200"/>
              </a:spcBef>
              <a:spcAft>
                <a:spcPts val="0"/>
              </a:spcAft>
              <a:buNone/>
            </a:pPr>
            <a:r>
              <a:rPr lang="pt-BR" sz="1500">
                <a:solidFill>
                  <a:schemeClr val="dk1"/>
                </a:solidFill>
              </a:rPr>
              <a:t>Funcionalidades principais</a:t>
            </a:r>
            <a:endParaRPr sz="1500">
              <a:solidFill>
                <a:schemeClr val="dk1"/>
              </a:solidFill>
            </a:endParaRPr>
          </a:p>
          <a:p>
            <a:pPr indent="-317500" lvl="0" marL="457200" rtl="0" algn="l">
              <a:spcBef>
                <a:spcPts val="1200"/>
              </a:spcBef>
              <a:spcAft>
                <a:spcPts val="0"/>
              </a:spcAft>
              <a:buSzPts val="1400"/>
              <a:buChar char="●"/>
            </a:pPr>
            <a:r>
              <a:rPr lang="pt-BR"/>
              <a:t>Cadastro de Usuários</a:t>
            </a:r>
            <a:endParaRPr/>
          </a:p>
          <a:p>
            <a:pPr indent="-317500" lvl="0" marL="457200" rtl="0" algn="l">
              <a:spcBef>
                <a:spcPts val="0"/>
              </a:spcBef>
              <a:spcAft>
                <a:spcPts val="0"/>
              </a:spcAft>
              <a:buSzPts val="1400"/>
              <a:buChar char="●"/>
            </a:pPr>
            <a:r>
              <a:rPr lang="pt-BR"/>
              <a:t>Criação de Personagens</a:t>
            </a:r>
            <a:endParaRPr/>
          </a:p>
          <a:p>
            <a:pPr indent="-317500" lvl="0" marL="457200" rtl="0" algn="l">
              <a:spcBef>
                <a:spcPts val="0"/>
              </a:spcBef>
              <a:spcAft>
                <a:spcPts val="0"/>
              </a:spcAft>
              <a:buSzPts val="1400"/>
              <a:buChar char="●"/>
            </a:pPr>
            <a:r>
              <a:rPr lang="pt-BR"/>
              <a:t>Criação de Sala Virtual</a:t>
            </a:r>
            <a:endParaRPr/>
          </a:p>
          <a:p>
            <a:pPr indent="-317500" lvl="0" marL="457200" rtl="0" algn="l">
              <a:spcBef>
                <a:spcPts val="0"/>
              </a:spcBef>
              <a:spcAft>
                <a:spcPts val="0"/>
              </a:spcAft>
              <a:buSzPts val="1400"/>
              <a:buChar char="●"/>
            </a:pPr>
            <a:r>
              <a:rPr lang="pt-BR"/>
              <a:t>Realização de testes diversos</a:t>
            </a:r>
            <a:endParaRPr/>
          </a:p>
          <a:p>
            <a:pPr indent="0" lvl="0" marL="0" rtl="0" algn="l">
              <a:spcBef>
                <a:spcPts val="1200"/>
              </a:spcBef>
              <a:spcAft>
                <a:spcPts val="1200"/>
              </a:spcAft>
              <a:buNone/>
            </a:pPr>
            <a:r>
              <a:t/>
            </a:r>
            <a:endParaRPr/>
          </a:p>
        </p:txBody>
      </p:sp>
      <p:pic>
        <p:nvPicPr>
          <p:cNvPr id="120" name="Google Shape;120;p19"/>
          <p:cNvPicPr preferRelativeResize="0"/>
          <p:nvPr/>
        </p:nvPicPr>
        <p:blipFill>
          <a:blip r:embed="rId3">
            <a:alphaModFix/>
          </a:blip>
          <a:stretch>
            <a:fillRect/>
          </a:stretch>
        </p:blipFill>
        <p:spPr>
          <a:xfrm>
            <a:off x="4151775" y="543038"/>
            <a:ext cx="1291075" cy="1291075"/>
          </a:xfrm>
          <a:prstGeom prst="rect">
            <a:avLst/>
          </a:prstGeom>
          <a:noFill/>
          <a:ln>
            <a:noFill/>
          </a:ln>
        </p:spPr>
      </p:pic>
      <p:pic>
        <p:nvPicPr>
          <p:cNvPr id="121" name="Google Shape;121;p19"/>
          <p:cNvPicPr preferRelativeResize="0"/>
          <p:nvPr/>
        </p:nvPicPr>
        <p:blipFill>
          <a:blip r:embed="rId4">
            <a:alphaModFix/>
          </a:blip>
          <a:stretch>
            <a:fillRect/>
          </a:stretch>
        </p:blipFill>
        <p:spPr>
          <a:xfrm>
            <a:off x="5369225" y="592425"/>
            <a:ext cx="1907650" cy="1192275"/>
          </a:xfrm>
          <a:prstGeom prst="rect">
            <a:avLst/>
          </a:prstGeom>
          <a:noFill/>
          <a:ln>
            <a:noFill/>
          </a:ln>
        </p:spPr>
      </p:pic>
      <p:pic>
        <p:nvPicPr>
          <p:cNvPr id="122" name="Google Shape;122;p19"/>
          <p:cNvPicPr preferRelativeResize="0"/>
          <p:nvPr/>
        </p:nvPicPr>
        <p:blipFill>
          <a:blip r:embed="rId5">
            <a:alphaModFix/>
          </a:blip>
          <a:stretch>
            <a:fillRect/>
          </a:stretch>
        </p:blipFill>
        <p:spPr>
          <a:xfrm>
            <a:off x="5507710" y="2019775"/>
            <a:ext cx="1620162" cy="990100"/>
          </a:xfrm>
          <a:prstGeom prst="rect">
            <a:avLst/>
          </a:prstGeom>
          <a:noFill/>
          <a:ln>
            <a:noFill/>
          </a:ln>
        </p:spPr>
      </p:pic>
      <p:pic>
        <p:nvPicPr>
          <p:cNvPr id="123" name="Google Shape;123;p19"/>
          <p:cNvPicPr preferRelativeResize="0"/>
          <p:nvPr/>
        </p:nvPicPr>
        <p:blipFill>
          <a:blip r:embed="rId6">
            <a:alphaModFix/>
          </a:blip>
          <a:stretch>
            <a:fillRect/>
          </a:stretch>
        </p:blipFill>
        <p:spPr>
          <a:xfrm>
            <a:off x="7173775" y="674463"/>
            <a:ext cx="1907650" cy="1028258"/>
          </a:xfrm>
          <a:prstGeom prst="rect">
            <a:avLst/>
          </a:prstGeom>
          <a:noFill/>
          <a:ln>
            <a:noFill/>
          </a:ln>
        </p:spPr>
      </p:pic>
      <p:pic>
        <p:nvPicPr>
          <p:cNvPr id="124" name="Google Shape;124;p19"/>
          <p:cNvPicPr preferRelativeResize="0"/>
          <p:nvPr/>
        </p:nvPicPr>
        <p:blipFill>
          <a:blip r:embed="rId7">
            <a:alphaModFix/>
          </a:blip>
          <a:stretch>
            <a:fillRect/>
          </a:stretch>
        </p:blipFill>
        <p:spPr>
          <a:xfrm>
            <a:off x="4112411" y="2081925"/>
            <a:ext cx="1369805" cy="1028250"/>
          </a:xfrm>
          <a:prstGeom prst="rect">
            <a:avLst/>
          </a:prstGeom>
          <a:noFill/>
          <a:ln>
            <a:noFill/>
          </a:ln>
        </p:spPr>
      </p:pic>
      <p:pic>
        <p:nvPicPr>
          <p:cNvPr id="125" name="Google Shape;125;p19"/>
          <p:cNvPicPr preferRelativeResize="0"/>
          <p:nvPr/>
        </p:nvPicPr>
        <p:blipFill>
          <a:blip r:embed="rId8">
            <a:alphaModFix/>
          </a:blip>
          <a:stretch>
            <a:fillRect/>
          </a:stretch>
        </p:blipFill>
        <p:spPr>
          <a:xfrm>
            <a:off x="7153350" y="1869300"/>
            <a:ext cx="1948501" cy="1291050"/>
          </a:xfrm>
          <a:prstGeom prst="rect">
            <a:avLst/>
          </a:prstGeom>
          <a:noFill/>
          <a:ln>
            <a:noFill/>
          </a:ln>
        </p:spPr>
      </p:pic>
      <p:pic>
        <p:nvPicPr>
          <p:cNvPr id="126" name="Google Shape;126;p19"/>
          <p:cNvPicPr preferRelativeResize="0"/>
          <p:nvPr/>
        </p:nvPicPr>
        <p:blipFill>
          <a:blip r:embed="rId9">
            <a:alphaModFix/>
          </a:blip>
          <a:stretch>
            <a:fillRect/>
          </a:stretch>
        </p:blipFill>
        <p:spPr>
          <a:xfrm>
            <a:off x="4201175" y="3407425"/>
            <a:ext cx="1192276" cy="1192274"/>
          </a:xfrm>
          <a:prstGeom prst="rect">
            <a:avLst/>
          </a:prstGeom>
          <a:noFill/>
          <a:ln>
            <a:noFill/>
          </a:ln>
        </p:spPr>
      </p:pic>
      <p:pic>
        <p:nvPicPr>
          <p:cNvPr id="127" name="Google Shape;127;p19"/>
          <p:cNvPicPr preferRelativeResize="0"/>
          <p:nvPr/>
        </p:nvPicPr>
        <p:blipFill>
          <a:blip r:embed="rId10">
            <a:alphaModFix/>
          </a:blip>
          <a:stretch>
            <a:fillRect/>
          </a:stretch>
        </p:blipFill>
        <p:spPr>
          <a:xfrm>
            <a:off x="5899750" y="3331213"/>
            <a:ext cx="846600" cy="1291050"/>
          </a:xfrm>
          <a:prstGeom prst="rect">
            <a:avLst/>
          </a:prstGeom>
          <a:noFill/>
          <a:ln>
            <a:noFill/>
          </a:ln>
        </p:spPr>
      </p:pic>
      <p:pic>
        <p:nvPicPr>
          <p:cNvPr id="128" name="Google Shape;128;p19"/>
          <p:cNvPicPr preferRelativeResize="0"/>
          <p:nvPr/>
        </p:nvPicPr>
        <p:blipFill>
          <a:blip r:embed="rId11">
            <a:alphaModFix/>
          </a:blip>
          <a:stretch>
            <a:fillRect/>
          </a:stretch>
        </p:blipFill>
        <p:spPr>
          <a:xfrm>
            <a:off x="7127875" y="3380587"/>
            <a:ext cx="1907651" cy="119232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Criação de Personagem</a:t>
            </a:r>
            <a:endParaRPr/>
          </a:p>
        </p:txBody>
      </p:sp>
      <p:pic>
        <p:nvPicPr>
          <p:cNvPr id="134" name="Google Shape;134;p20"/>
          <p:cNvPicPr preferRelativeResize="0"/>
          <p:nvPr/>
        </p:nvPicPr>
        <p:blipFill>
          <a:blip r:embed="rId3">
            <a:alphaModFix/>
          </a:blip>
          <a:stretch>
            <a:fillRect/>
          </a:stretch>
        </p:blipFill>
        <p:spPr>
          <a:xfrm>
            <a:off x="2411025" y="1232650"/>
            <a:ext cx="1979801" cy="3613424"/>
          </a:xfrm>
          <a:prstGeom prst="rect">
            <a:avLst/>
          </a:prstGeom>
          <a:noFill/>
          <a:ln>
            <a:noFill/>
          </a:ln>
        </p:spPr>
      </p:pic>
      <p:pic>
        <p:nvPicPr>
          <p:cNvPr id="135" name="Google Shape;135;p20"/>
          <p:cNvPicPr preferRelativeResize="0"/>
          <p:nvPr/>
        </p:nvPicPr>
        <p:blipFill>
          <a:blip r:embed="rId4">
            <a:alphaModFix/>
          </a:blip>
          <a:stretch>
            <a:fillRect/>
          </a:stretch>
        </p:blipFill>
        <p:spPr>
          <a:xfrm>
            <a:off x="4467800" y="1232649"/>
            <a:ext cx="2315488" cy="3613426"/>
          </a:xfrm>
          <a:prstGeom prst="rect">
            <a:avLst/>
          </a:prstGeom>
          <a:noFill/>
          <a:ln>
            <a:noFill/>
          </a:ln>
        </p:spPr>
      </p:pic>
      <p:pic>
        <p:nvPicPr>
          <p:cNvPr id="136" name="Google Shape;136;p20"/>
          <p:cNvPicPr preferRelativeResize="0"/>
          <p:nvPr/>
        </p:nvPicPr>
        <p:blipFill>
          <a:blip r:embed="rId5">
            <a:alphaModFix/>
          </a:blip>
          <a:stretch>
            <a:fillRect/>
          </a:stretch>
        </p:blipFill>
        <p:spPr>
          <a:xfrm>
            <a:off x="6859500" y="1232649"/>
            <a:ext cx="2183466" cy="3613426"/>
          </a:xfrm>
          <a:prstGeom prst="rect">
            <a:avLst/>
          </a:prstGeom>
          <a:noFill/>
          <a:ln>
            <a:noFill/>
          </a:ln>
        </p:spPr>
      </p:pic>
      <p:pic>
        <p:nvPicPr>
          <p:cNvPr id="137" name="Google Shape;137;p20"/>
          <p:cNvPicPr preferRelativeResize="0"/>
          <p:nvPr/>
        </p:nvPicPr>
        <p:blipFill>
          <a:blip r:embed="rId6">
            <a:alphaModFix/>
          </a:blip>
          <a:stretch>
            <a:fillRect/>
          </a:stretch>
        </p:blipFill>
        <p:spPr>
          <a:xfrm>
            <a:off x="164725" y="1232651"/>
            <a:ext cx="2169325" cy="361341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1"/>
          <p:cNvSpPr txBox="1"/>
          <p:nvPr>
            <p:ph type="title"/>
          </p:nvPr>
        </p:nvSpPr>
        <p:spPr>
          <a:xfrm>
            <a:off x="311700" y="123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Tela de jogo da aplicação</a:t>
            </a:r>
            <a:endParaRPr/>
          </a:p>
        </p:txBody>
      </p:sp>
      <p:pic>
        <p:nvPicPr>
          <p:cNvPr id="143" name="Google Shape;143;p21"/>
          <p:cNvPicPr preferRelativeResize="0"/>
          <p:nvPr/>
        </p:nvPicPr>
        <p:blipFill rotWithShape="1">
          <a:blip r:embed="rId3">
            <a:alphaModFix/>
          </a:blip>
          <a:srcRect b="6191" l="26640" r="26914" t="0"/>
          <a:stretch/>
        </p:blipFill>
        <p:spPr>
          <a:xfrm rot="5400000">
            <a:off x="2420038" y="-1571913"/>
            <a:ext cx="4447774" cy="8983050"/>
          </a:xfrm>
          <a:prstGeom prst="rect">
            <a:avLst/>
          </a:prstGeom>
          <a:noFill/>
          <a:ln>
            <a:noFill/>
          </a:ln>
        </p:spPr>
      </p:pic>
      <p:sp>
        <p:nvSpPr>
          <p:cNvPr id="144" name="Google Shape;144;p21"/>
          <p:cNvSpPr/>
          <p:nvPr/>
        </p:nvSpPr>
        <p:spPr>
          <a:xfrm>
            <a:off x="993700" y="1014700"/>
            <a:ext cx="7221900" cy="3820800"/>
          </a:xfrm>
          <a:prstGeom prst="rect">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45" name="Google Shape;145;p21"/>
          <p:cNvPicPr preferRelativeResize="0"/>
          <p:nvPr/>
        </p:nvPicPr>
        <p:blipFill>
          <a:blip r:embed="rId4">
            <a:alphaModFix/>
          </a:blip>
          <a:stretch>
            <a:fillRect/>
          </a:stretch>
        </p:blipFill>
        <p:spPr>
          <a:xfrm>
            <a:off x="1247500" y="1014800"/>
            <a:ext cx="6792538" cy="38208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