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6"/>
  </p:notesMasterIdLst>
  <p:sldIdLst>
    <p:sldId id="256" r:id="rId2"/>
    <p:sldId id="258" r:id="rId3"/>
    <p:sldId id="260" r:id="rId4"/>
    <p:sldId id="265" r:id="rId5"/>
    <p:sldId id="304" r:id="rId6"/>
    <p:sldId id="303" r:id="rId7"/>
    <p:sldId id="298" r:id="rId8"/>
    <p:sldId id="266" r:id="rId9"/>
    <p:sldId id="299" r:id="rId10"/>
    <p:sldId id="300" r:id="rId11"/>
    <p:sldId id="301" r:id="rId12"/>
    <p:sldId id="302" r:id="rId13"/>
    <p:sldId id="280" r:id="rId14"/>
    <p:sldId id="281" r:id="rId15"/>
  </p:sldIdLst>
  <p:sldSz cx="9144000" cy="5143500" type="screen16x9"/>
  <p:notesSz cx="6858000" cy="9144000"/>
  <p:embeddedFontLst>
    <p:embeddedFont>
      <p:font typeface="Righteous" panose="020B0604020202020204" charset="0"/>
      <p:regular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  <p:embeddedFont>
      <p:font typeface="Squada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90D01-FB1F-4768-9D5E-A3BDAC097686}" v="162" dt="2020-03-27T21:59:08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0" autoAdjust="0"/>
    <p:restoredTop sz="93775" autoAdjust="0"/>
  </p:normalViewPr>
  <p:slideViewPr>
    <p:cSldViewPr snapToGrid="0">
      <p:cViewPr varScale="1">
        <p:scale>
          <a:sx n="106" d="100"/>
          <a:sy n="106" d="100"/>
        </p:scale>
        <p:origin x="346" y="77"/>
      </p:cViewPr>
      <p:guideLst/>
    </p:cSldViewPr>
  </p:slideViewPr>
  <p:outlineViewPr>
    <p:cViewPr>
      <p:scale>
        <a:sx n="33" d="100"/>
        <a:sy n="33" d="100"/>
      </p:scale>
      <p:origin x="0" y="-27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5d16254f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5d16254f0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039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299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5d16254f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5d16254f0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267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55e7858a94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55e7858a94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5e7858a94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5e7858a94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57095241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57095241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01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57095241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57095241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61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010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5d16254f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5d16254f0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593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m1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1375500" y="2571750"/>
            <a:ext cx="6393000" cy="15021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600" dirty="0">
                <a:latin typeface="Squada One" panose="020B0604020202020204" charset="0"/>
              </a:rPr>
              <a:t>FMD&amp;R</a:t>
            </a:r>
            <a:endParaRPr sz="9600" dirty="0">
              <a:latin typeface="Squada One" panose="020B0604020202020204" charset="0"/>
            </a:endParaRPr>
          </a:p>
        </p:txBody>
      </p:sp>
      <p:sp>
        <p:nvSpPr>
          <p:cNvPr id="3" name="Google Shape;324;p45">
            <a:extLst>
              <a:ext uri="{FF2B5EF4-FFF2-40B4-BE49-F238E27FC236}">
                <a16:creationId xmlns:a16="http://schemas.microsoft.com/office/drawing/2014/main" id="{25214643-68EE-47AD-8464-E1772DE2DC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36028" y="3811720"/>
            <a:ext cx="3471943" cy="262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it-IT" dirty="0">
                <a:latin typeface="Squada One" panose="020B0604020202020204" charset="0"/>
              </a:rPr>
              <a:t>Face </a:t>
            </a:r>
            <a:r>
              <a:rPr lang="it-IT" dirty="0" err="1">
                <a:latin typeface="Squada One" panose="020B0604020202020204" charset="0"/>
              </a:rPr>
              <a:t>Mask</a:t>
            </a:r>
            <a:r>
              <a:rPr lang="it-IT" dirty="0">
                <a:latin typeface="Squada One" panose="020B0604020202020204" charset="0"/>
              </a:rPr>
              <a:t> </a:t>
            </a:r>
            <a:r>
              <a:rPr lang="it-IT" dirty="0" err="1">
                <a:latin typeface="Squada One" panose="020B0604020202020204" charset="0"/>
              </a:rPr>
              <a:t>Detection</a:t>
            </a:r>
            <a:r>
              <a:rPr lang="it-IT" dirty="0">
                <a:latin typeface="Squada One" panose="020B0604020202020204" charset="0"/>
              </a:rPr>
              <a:t> &amp; </a:t>
            </a:r>
            <a:r>
              <a:rPr lang="it-IT" dirty="0" err="1">
                <a:latin typeface="Squada One" panose="020B0604020202020204" charset="0"/>
              </a:rPr>
              <a:t>Rrecognition</a:t>
            </a:r>
            <a:endParaRPr dirty="0">
              <a:latin typeface="Squada One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"/>
          <p:cNvSpPr txBox="1">
            <a:spLocks noGrp="1"/>
          </p:cNvSpPr>
          <p:nvPr>
            <p:ph type="ctrTitle"/>
          </p:nvPr>
        </p:nvSpPr>
        <p:spPr>
          <a:xfrm flipH="1">
            <a:off x="49596" y="66351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Squada One" panose="020B0604020202020204" charset="0"/>
              </a:rPr>
              <a:t>04 – BATCH</a:t>
            </a:r>
            <a:endParaRPr dirty="0">
              <a:latin typeface="Squada One" panose="020B0604020202020204" charset="0"/>
            </a:endParaRPr>
          </a:p>
        </p:txBody>
      </p:sp>
      <p:grpSp>
        <p:nvGrpSpPr>
          <p:cNvPr id="15" name="Google Shape;4239;p73">
            <a:extLst>
              <a:ext uri="{FF2B5EF4-FFF2-40B4-BE49-F238E27FC236}">
                <a16:creationId xmlns:a16="http://schemas.microsoft.com/office/drawing/2014/main" id="{AFA0F53E-071A-4C2A-85B1-364E3CC58229}"/>
              </a:ext>
            </a:extLst>
          </p:cNvPr>
          <p:cNvGrpSpPr/>
          <p:nvPr/>
        </p:nvGrpSpPr>
        <p:grpSpPr>
          <a:xfrm>
            <a:off x="879828" y="2278380"/>
            <a:ext cx="1146576" cy="1146576"/>
            <a:chOff x="6239925" y="2032450"/>
            <a:chExt cx="472775" cy="472775"/>
          </a:xfrm>
          <a:solidFill>
            <a:schemeClr val="bg2"/>
          </a:solidFill>
        </p:grpSpPr>
        <p:sp>
          <p:nvSpPr>
            <p:cNvPr id="16" name="Google Shape;4240;p73">
              <a:extLst>
                <a:ext uri="{FF2B5EF4-FFF2-40B4-BE49-F238E27FC236}">
                  <a16:creationId xmlns:a16="http://schemas.microsoft.com/office/drawing/2014/main" id="{8C30CF79-DF62-44AA-AFBA-0FAC3AC608B8}"/>
                </a:ext>
              </a:extLst>
            </p:cNvPr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7" name="Google Shape;4241;p73">
              <a:extLst>
                <a:ext uri="{FF2B5EF4-FFF2-40B4-BE49-F238E27FC236}">
                  <a16:creationId xmlns:a16="http://schemas.microsoft.com/office/drawing/2014/main" id="{0392EC9B-7B81-4154-8D0B-1187DC96F6A3}"/>
                </a:ext>
              </a:extLst>
            </p:cNvPr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DED473-8125-4AA1-82EF-548005C45B19}"/>
              </a:ext>
            </a:extLst>
          </p:cNvPr>
          <p:cNvSpPr txBox="1"/>
          <p:nvPr/>
        </p:nvSpPr>
        <p:spPr>
          <a:xfrm>
            <a:off x="2985225" y="1109811"/>
            <a:ext cx="5769975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dirty="0">
                <a:solidFill>
                  <a:srgbClr val="FFFFFF"/>
                </a:solidFill>
              </a:rPr>
              <a:t>Andiamo a creare i batch con le immagini </a:t>
            </a:r>
            <a:r>
              <a:rPr lang="it-IT" sz="1200" dirty="0" err="1">
                <a:solidFill>
                  <a:srgbClr val="FFFFFF"/>
                </a:solidFill>
              </a:rPr>
              <a:t>preprocessate</a:t>
            </a:r>
            <a:r>
              <a:rPr lang="it-IT" sz="1200" dirty="0">
                <a:solidFill>
                  <a:srgbClr val="FFFFFF"/>
                </a:solidFill>
              </a:rPr>
              <a:t> (ed, eventualmente, aumentate).</a:t>
            </a:r>
          </a:p>
          <a:p>
            <a:r>
              <a:rPr lang="it-IT" sz="1200" dirty="0">
                <a:solidFill>
                  <a:srgbClr val="FFFFFF"/>
                </a:solidFill>
              </a:rPr>
              <a:t>Nel caso mostrato, la dimensione dei batch di training è di 34, mentre quella dei batch di </a:t>
            </a:r>
            <a:r>
              <a:rPr lang="it-IT" sz="1200" dirty="0" err="1">
                <a:solidFill>
                  <a:srgbClr val="FFFFFF"/>
                </a:solidFill>
              </a:rPr>
              <a:t>validation</a:t>
            </a:r>
            <a:r>
              <a:rPr lang="it-IT" sz="1200" dirty="0">
                <a:solidFill>
                  <a:srgbClr val="FFFFFF"/>
                </a:solidFill>
              </a:rPr>
              <a:t> è di 8.</a:t>
            </a:r>
          </a:p>
          <a:p>
            <a:r>
              <a:rPr lang="it-IT" sz="1200" dirty="0">
                <a:solidFill>
                  <a:srgbClr val="FFFFFF"/>
                </a:solidFill>
              </a:rPr>
              <a:t>Questi valori sono degli </a:t>
            </a:r>
            <a:r>
              <a:rPr lang="it-IT" sz="1200" dirty="0" err="1">
                <a:solidFill>
                  <a:srgbClr val="FFFFFF"/>
                </a:solidFill>
              </a:rPr>
              <a:t>iperparametri</a:t>
            </a:r>
            <a:r>
              <a:rPr lang="it-IT" sz="1200" dirty="0">
                <a:solidFill>
                  <a:srgbClr val="FFFFFF"/>
                </a:solidFill>
              </a:rPr>
              <a:t> e possono essere cambiati per cercare di migliorare le prestazioni della rete.</a:t>
            </a:r>
          </a:p>
          <a:p>
            <a:r>
              <a:rPr lang="it-IT" dirty="0">
                <a:solidFill>
                  <a:schemeClr val="bg2"/>
                </a:solidFill>
              </a:rPr>
              <a:t>Per il salvataggio del modello, decidiamo di salvare il modello che, durante tutte le epoche di training, ha fatto registrare l'</a:t>
            </a:r>
            <a:r>
              <a:rPr lang="it-IT" dirty="0" err="1">
                <a:solidFill>
                  <a:schemeClr val="bg2"/>
                </a:solidFill>
              </a:rPr>
              <a:t>accuracy</a:t>
            </a:r>
            <a:r>
              <a:rPr lang="it-IT" dirty="0">
                <a:solidFill>
                  <a:schemeClr val="bg2"/>
                </a:solidFill>
              </a:rPr>
              <a:t> sul </a:t>
            </a:r>
            <a:r>
              <a:rPr lang="it-IT" dirty="0" err="1">
                <a:solidFill>
                  <a:schemeClr val="bg2"/>
                </a:solidFill>
              </a:rPr>
              <a:t>validation</a:t>
            </a:r>
            <a:r>
              <a:rPr lang="it-IT" dirty="0">
                <a:solidFill>
                  <a:schemeClr val="bg2"/>
                </a:solidFill>
              </a:rPr>
              <a:t> set maggiore.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2"/>
                </a:solidFill>
              </a:rPr>
              <a:t>Definiamo altri </a:t>
            </a:r>
            <a:r>
              <a:rPr lang="it-IT" dirty="0" err="1">
                <a:solidFill>
                  <a:schemeClr val="bg2"/>
                </a:solidFill>
              </a:rPr>
              <a:t>iperparametri</a:t>
            </a:r>
            <a:r>
              <a:rPr lang="it-IT" dirty="0">
                <a:solidFill>
                  <a:schemeClr val="bg2"/>
                </a:solidFill>
              </a:rPr>
              <a:t> per effettuare il training</a:t>
            </a:r>
          </a:p>
          <a:p>
            <a:r>
              <a:rPr lang="it-IT" dirty="0">
                <a:solidFill>
                  <a:schemeClr val="bg2"/>
                </a:solidFill>
              </a:rPr>
              <a:t>Dopo aver fatto partire il training, visualizziamo su grafico l'andamento dell'</a:t>
            </a:r>
            <a:r>
              <a:rPr lang="it-IT" dirty="0" err="1">
                <a:solidFill>
                  <a:schemeClr val="bg2"/>
                </a:solidFill>
              </a:rPr>
              <a:t>accuracy</a:t>
            </a:r>
            <a:r>
              <a:rPr lang="it-IT" dirty="0">
                <a:solidFill>
                  <a:schemeClr val="bg2"/>
                </a:solidFill>
              </a:rPr>
              <a:t> e della funzione di </a:t>
            </a:r>
            <a:r>
              <a:rPr lang="it-IT" dirty="0" err="1">
                <a:solidFill>
                  <a:schemeClr val="bg2"/>
                </a:solidFill>
              </a:rPr>
              <a:t>loss</a:t>
            </a:r>
            <a:r>
              <a:rPr lang="it-IT" dirty="0">
                <a:solidFill>
                  <a:schemeClr val="bg2"/>
                </a:solidFill>
              </a:rPr>
              <a:t> durante le epoche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1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ctrTitle"/>
          </p:nvPr>
        </p:nvSpPr>
        <p:spPr>
          <a:xfrm flipH="1">
            <a:off x="749049" y="500825"/>
            <a:ext cx="4046885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Squada One" panose="020B0604020202020204" charset="0"/>
              </a:rPr>
              <a:t>05 – TEST</a:t>
            </a:r>
            <a:endParaRPr dirty="0">
              <a:latin typeface="Squada One" panose="020B0604020202020204" charset="0"/>
            </a:endParaRPr>
          </a:p>
        </p:txBody>
      </p:sp>
      <p:sp>
        <p:nvSpPr>
          <p:cNvPr id="10" name="Google Shape;324;p45">
            <a:extLst>
              <a:ext uri="{FF2B5EF4-FFF2-40B4-BE49-F238E27FC236}">
                <a16:creationId xmlns:a16="http://schemas.microsoft.com/office/drawing/2014/main" id="{A2452464-81C7-445D-9C42-2886D734056F}"/>
              </a:ext>
            </a:extLst>
          </p:cNvPr>
          <p:cNvSpPr txBox="1">
            <a:spLocks/>
          </p:cNvSpPr>
          <p:nvPr/>
        </p:nvSpPr>
        <p:spPr>
          <a:xfrm>
            <a:off x="820583" y="1590895"/>
            <a:ext cx="3903815" cy="24188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chemeClr val="bg2"/>
                </a:solidFill>
              </a:rPr>
              <a:t>Dopo aver creato il modello della nostra rete, possiamo testarlo con le immagini presenti nel test set.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I</a:t>
            </a:r>
            <a:r>
              <a:rPr lang="it-IT" dirty="0" err="1">
                <a:solidFill>
                  <a:schemeClr val="bg2"/>
                </a:solidFill>
              </a:rPr>
              <a:t>mpostiamo</a:t>
            </a:r>
            <a:r>
              <a:rPr lang="it-IT" dirty="0">
                <a:solidFill>
                  <a:schemeClr val="bg2"/>
                </a:solidFill>
              </a:rPr>
              <a:t> parametri come la dimensione delle immagini in input alla rete e la dimensione del batch per il test</a:t>
            </a:r>
          </a:p>
          <a:p>
            <a:r>
              <a:rPr lang="it-IT" dirty="0">
                <a:solidFill>
                  <a:schemeClr val="bg2"/>
                </a:solidFill>
              </a:rPr>
              <a:t>Successivamente, carichiamo il modello creato in precedenza e infine andiamo a caricare le immagini e a leggere le classi assegnate agli esempi di test e il corrispettivo indice numerico.</a:t>
            </a:r>
          </a:p>
          <a:p>
            <a:r>
              <a:rPr lang="it-IT" dirty="0">
                <a:solidFill>
                  <a:schemeClr val="bg2"/>
                </a:solidFill>
              </a:rPr>
              <a:t>Poi </a:t>
            </a:r>
            <a:r>
              <a:rPr lang="it-IT" dirty="0" err="1">
                <a:solidFill>
                  <a:schemeClr val="bg2"/>
                </a:solidFill>
              </a:rPr>
              <a:t>effetuiamo</a:t>
            </a:r>
            <a:r>
              <a:rPr lang="it-IT" dirty="0">
                <a:solidFill>
                  <a:schemeClr val="bg2"/>
                </a:solidFill>
              </a:rPr>
              <a:t> la classificazione degli esempi di test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Google Shape;5003;p74">
            <a:extLst>
              <a:ext uri="{FF2B5EF4-FFF2-40B4-BE49-F238E27FC236}">
                <a16:creationId xmlns:a16="http://schemas.microsoft.com/office/drawing/2014/main" id="{DBA72E21-E3AA-489E-B757-9FAF73D65859}"/>
              </a:ext>
            </a:extLst>
          </p:cNvPr>
          <p:cNvSpPr/>
          <p:nvPr/>
        </p:nvSpPr>
        <p:spPr>
          <a:xfrm>
            <a:off x="5641293" y="2090236"/>
            <a:ext cx="1162930" cy="1366308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1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Squada One" panose="020B0604020202020204" charset="0"/>
              </a:rPr>
              <a:t>06 – PRESTAZIONI</a:t>
            </a:r>
            <a:endParaRPr dirty="0">
              <a:latin typeface="Squada One" panose="020B0604020202020204" charset="0"/>
            </a:endParaRPr>
          </a:p>
        </p:txBody>
      </p:sp>
      <p:sp>
        <p:nvSpPr>
          <p:cNvPr id="10" name="Google Shape;324;p45">
            <a:extLst>
              <a:ext uri="{FF2B5EF4-FFF2-40B4-BE49-F238E27FC236}">
                <a16:creationId xmlns:a16="http://schemas.microsoft.com/office/drawing/2014/main" id="{4C0E9C55-1C67-46CF-9BA8-4CB5AF34DFC5}"/>
              </a:ext>
            </a:extLst>
          </p:cNvPr>
          <p:cNvSpPr txBox="1">
            <a:spLocks/>
          </p:cNvSpPr>
          <p:nvPr/>
        </p:nvSpPr>
        <p:spPr>
          <a:xfrm>
            <a:off x="2811471" y="1257476"/>
            <a:ext cx="5583329" cy="6793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100" b="1" dirty="0">
                <a:solidFill>
                  <a:schemeClr val="bg2"/>
                </a:solidFill>
              </a:rPr>
              <a:t>SI calcolano il numero di errori effettuati dal modello, la matrice di confusione e visualizziamo le metriche prestazionali</a:t>
            </a:r>
            <a:endParaRPr lang="en-US" sz="1100" dirty="0">
              <a:solidFill>
                <a:schemeClr val="bg2"/>
              </a:solidFill>
            </a:endParaRPr>
          </a:p>
        </p:txBody>
      </p:sp>
      <p:grpSp>
        <p:nvGrpSpPr>
          <p:cNvPr id="11" name="Google Shape;4208;p73">
            <a:extLst>
              <a:ext uri="{FF2B5EF4-FFF2-40B4-BE49-F238E27FC236}">
                <a16:creationId xmlns:a16="http://schemas.microsoft.com/office/drawing/2014/main" id="{F810A0B9-9A4D-45F3-8E77-471EE2A65A0E}"/>
              </a:ext>
            </a:extLst>
          </p:cNvPr>
          <p:cNvGrpSpPr/>
          <p:nvPr/>
        </p:nvGrpSpPr>
        <p:grpSpPr>
          <a:xfrm>
            <a:off x="752668" y="2571750"/>
            <a:ext cx="1262743" cy="1109714"/>
            <a:chOff x="2085450" y="2057100"/>
            <a:chExt cx="481900" cy="423500"/>
          </a:xfrm>
          <a:solidFill>
            <a:schemeClr val="bg2"/>
          </a:solidFill>
        </p:grpSpPr>
        <p:sp>
          <p:nvSpPr>
            <p:cNvPr id="12" name="Google Shape;4209;p73">
              <a:extLst>
                <a:ext uri="{FF2B5EF4-FFF2-40B4-BE49-F238E27FC236}">
                  <a16:creationId xmlns:a16="http://schemas.microsoft.com/office/drawing/2014/main" id="{923703AE-44FF-48DB-8DF7-219A11646F67}"/>
                </a:ext>
              </a:extLst>
            </p:cNvPr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3" name="Google Shape;4210;p73">
              <a:extLst>
                <a:ext uri="{FF2B5EF4-FFF2-40B4-BE49-F238E27FC236}">
                  <a16:creationId xmlns:a16="http://schemas.microsoft.com/office/drawing/2014/main" id="{7349BC4A-9EB1-4D5C-8C5A-14501CAECAB7}"/>
                </a:ext>
              </a:extLst>
            </p:cNvPr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4" name="Google Shape;4211;p73">
              <a:extLst>
                <a:ext uri="{FF2B5EF4-FFF2-40B4-BE49-F238E27FC236}">
                  <a16:creationId xmlns:a16="http://schemas.microsoft.com/office/drawing/2014/main" id="{AB678354-7B41-457B-9EE4-A0AAE44512F9}"/>
                </a:ext>
              </a:extLst>
            </p:cNvPr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40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7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Squada One" panose="020B0604020202020204" charset="0"/>
              </a:rPr>
              <a:t>GRAZIE</a:t>
            </a:r>
            <a:endParaRPr dirty="0">
              <a:latin typeface="Squada One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68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Squada One" panose="020B0604020202020204" charset="0"/>
              </a:rPr>
              <a:t>CREDITS</a:t>
            </a:r>
            <a:endParaRPr dirty="0">
              <a:latin typeface="Squada One" panose="020B0604020202020204" charset="0"/>
            </a:endParaRPr>
          </a:p>
        </p:txBody>
      </p:sp>
      <p:sp>
        <p:nvSpPr>
          <p:cNvPr id="892" name="Google Shape;892;p68"/>
          <p:cNvSpPr txBox="1">
            <a:spLocks noGrp="1"/>
          </p:cNvSpPr>
          <p:nvPr>
            <p:ph type="subTitle" idx="1"/>
          </p:nvPr>
        </p:nvSpPr>
        <p:spPr>
          <a:xfrm>
            <a:off x="4832302" y="1330050"/>
            <a:ext cx="35766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it-IT" sz="1800" b="1" dirty="0">
                <a:solidFill>
                  <a:schemeClr val="bg2"/>
                </a:solidFill>
                <a:latin typeface="Squada One" panose="020B0604020202020204" charset="0"/>
              </a:rPr>
              <a:t>CHRISTIAN MICCOLIS as </a:t>
            </a:r>
            <a:r>
              <a:rPr lang="it-IT" sz="1800" b="1" u="sng" dirty="0">
                <a:latin typeface="Squada One" panose="020B0604020202020204" charset="0"/>
                <a:hlinkClick r:id="rId3"/>
              </a:rPr>
              <a:t>Chrism1c</a:t>
            </a:r>
            <a:endParaRPr lang="it-IT" sz="1800" b="1" dirty="0">
              <a:solidFill>
                <a:schemeClr val="bg2"/>
              </a:solidFill>
              <a:latin typeface="Squada One" panose="020B0604020202020204" charset="0"/>
            </a:endParaRPr>
          </a:p>
          <a:p>
            <a:pPr marL="0" lvl="0" indent="0"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it-IT" sz="1800" b="1" dirty="0">
                <a:solidFill>
                  <a:schemeClr val="bg2"/>
                </a:solidFill>
                <a:latin typeface="Squada One" panose="020B0604020202020204" charset="0"/>
              </a:rPr>
              <a:t>GIOACCHINO STERLICCHIO as </a:t>
            </a:r>
            <a:endParaRPr lang="it-IT" sz="1800" dirty="0">
              <a:latin typeface="Squada One" panose="020B0604020202020204" charset="0"/>
            </a:endParaRPr>
          </a:p>
          <a:p>
            <a:pPr marL="0" lvl="0" indent="0"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it-IT" sz="1800" b="1" dirty="0">
                <a:solidFill>
                  <a:schemeClr val="bg2"/>
                </a:solidFill>
                <a:latin typeface="Squada One" panose="020B0604020202020204" charset="0"/>
              </a:rPr>
              <a:t>MIRCO SIPONE as </a:t>
            </a:r>
            <a:r>
              <a:rPr lang="it-IT" sz="1800" b="1" dirty="0" err="1">
                <a:solidFill>
                  <a:schemeClr val="bg2"/>
                </a:solidFill>
                <a:latin typeface="Squada One" panose="020B0604020202020204" charset="0"/>
              </a:rPr>
              <a:t>mircocrit</a:t>
            </a:r>
            <a:endParaRPr lang="it-IT" sz="1800" b="1" dirty="0">
              <a:solidFill>
                <a:schemeClr val="bg2"/>
              </a:solidFill>
              <a:latin typeface="Squada One" panose="020B0604020202020204" charset="0"/>
            </a:endParaRPr>
          </a:p>
          <a:p>
            <a:pPr marL="0" lvl="0" indent="0">
              <a:spcBef>
                <a:spcPts val="300"/>
              </a:spcBef>
              <a:buClr>
                <a:schemeClr val="dk1"/>
              </a:buClr>
              <a:buSzPts val="1100"/>
            </a:pPr>
            <a:endParaRPr sz="900" dirty="0">
              <a:solidFill>
                <a:schemeClr val="bg2"/>
              </a:solidFill>
              <a:latin typeface="Squada One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2302" y="1590895"/>
            <a:ext cx="3471943" cy="1961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it-IT" dirty="0">
                <a:latin typeface="Squada One" panose="020B0604020202020204" charset="0"/>
              </a:rPr>
              <a:t>FMD&amp;R</a:t>
            </a:r>
            <a:r>
              <a:rPr lang="en-US" dirty="0">
                <a:latin typeface="Squada One" panose="020B0604020202020204" charset="0"/>
              </a:rPr>
              <a:t> è </a:t>
            </a:r>
            <a:r>
              <a:rPr lang="en-US" dirty="0" err="1">
                <a:latin typeface="Squada One" panose="020B0604020202020204" charset="0"/>
              </a:rPr>
              <a:t>un’applicazione</a:t>
            </a:r>
            <a:r>
              <a:rPr lang="en-US" dirty="0">
                <a:latin typeface="Squada One" panose="020B0604020202020204" charset="0"/>
              </a:rPr>
              <a:t> </a:t>
            </a:r>
            <a:r>
              <a:rPr lang="en-US" dirty="0" err="1">
                <a:latin typeface="Squada One" panose="020B0604020202020204" charset="0"/>
              </a:rPr>
              <a:t>svluppata</a:t>
            </a:r>
            <a:r>
              <a:rPr lang="en-US" dirty="0">
                <a:latin typeface="Squada One" panose="020B0604020202020204" charset="0"/>
              </a:rPr>
              <a:t> per  </a:t>
            </a:r>
            <a:r>
              <a:rPr lang="en-US" dirty="0" err="1">
                <a:latin typeface="Squada One" panose="020B0604020202020204" charset="0"/>
              </a:rPr>
              <a:t>l’esame</a:t>
            </a:r>
            <a:r>
              <a:rPr lang="en-US" dirty="0">
                <a:latin typeface="Squada One" panose="020B0604020202020204" charset="0"/>
              </a:rPr>
              <a:t> di </a:t>
            </a:r>
            <a:r>
              <a:rPr lang="en-US" dirty="0" err="1">
                <a:latin typeface="Squada One" panose="020B0604020202020204" charset="0"/>
              </a:rPr>
              <a:t>asistemi</a:t>
            </a:r>
            <a:r>
              <a:rPr lang="en-US" dirty="0">
                <a:latin typeface="Squada One" panose="020B0604020202020204" charset="0"/>
              </a:rPr>
              <a:t> ad </a:t>
            </a:r>
            <a:r>
              <a:rPr lang="en-US" dirty="0" err="1">
                <a:latin typeface="Squada One" panose="020B0604020202020204" charset="0"/>
              </a:rPr>
              <a:t>agenti</a:t>
            </a:r>
            <a:r>
              <a:rPr lang="en-US" dirty="0">
                <a:latin typeface="Squada One" panose="020B0604020202020204" charset="0"/>
              </a:rPr>
              <a:t> dell’ </a:t>
            </a:r>
            <a:r>
              <a:rPr lang="en-US" dirty="0" err="1">
                <a:latin typeface="Squada One" panose="020B0604020202020204" charset="0"/>
              </a:rPr>
              <a:t>Università</a:t>
            </a:r>
            <a:r>
              <a:rPr lang="en-US" dirty="0">
                <a:latin typeface="Squada One" panose="020B0604020202020204" charset="0"/>
              </a:rPr>
              <a:t> </a:t>
            </a:r>
            <a:r>
              <a:rPr lang="en-US" dirty="0" err="1">
                <a:latin typeface="Squada One" panose="020B0604020202020204" charset="0"/>
              </a:rPr>
              <a:t>degli</a:t>
            </a:r>
            <a:r>
              <a:rPr lang="en-US" dirty="0">
                <a:latin typeface="Squada One" panose="020B0604020202020204" charset="0"/>
              </a:rPr>
              <a:t> </a:t>
            </a:r>
            <a:r>
              <a:rPr lang="en-US" dirty="0" err="1">
                <a:latin typeface="Squada One" panose="020B0604020202020204" charset="0"/>
              </a:rPr>
              <a:t>studi</a:t>
            </a:r>
            <a:r>
              <a:rPr lang="en-US" dirty="0">
                <a:latin typeface="Squada One" panose="020B0604020202020204" charset="0"/>
              </a:rPr>
              <a:t> </a:t>
            </a:r>
            <a:r>
              <a:rPr lang="en-US" b="1" dirty="0">
                <a:latin typeface="Squada One" panose="020B0604020202020204" charset="0"/>
              </a:rPr>
              <a:t>Aldo Moro</a:t>
            </a:r>
            <a:r>
              <a:rPr lang="en-US" dirty="0">
                <a:latin typeface="Squada One" panose="020B0604020202020204" charset="0"/>
              </a:rPr>
              <a:t> </a:t>
            </a:r>
            <a:r>
              <a:rPr lang="en-US" b="1" dirty="0">
                <a:latin typeface="Squada One" panose="020B0604020202020204" charset="0"/>
              </a:rPr>
              <a:t>University </a:t>
            </a:r>
            <a:r>
              <a:rPr lang="en-US" dirty="0">
                <a:latin typeface="Squada One" panose="020B0604020202020204" charset="0"/>
              </a:rPr>
              <a:t>di Bari.</a:t>
            </a:r>
          </a:p>
          <a:p>
            <a:pPr marL="0" lvl="0" indent="0"/>
            <a:r>
              <a:rPr lang="en-US" dirty="0">
                <a:latin typeface="Squada One" panose="020B0604020202020204" charset="0"/>
              </a:rPr>
              <a:t>Il </a:t>
            </a:r>
            <a:r>
              <a:rPr lang="en-US" dirty="0" err="1">
                <a:latin typeface="Squada One" panose="020B0604020202020204" charset="0"/>
              </a:rPr>
              <a:t>suo</a:t>
            </a:r>
            <a:r>
              <a:rPr lang="en-US" dirty="0">
                <a:latin typeface="Squada One" panose="020B0604020202020204" charset="0"/>
              </a:rPr>
              <a:t> </a:t>
            </a:r>
            <a:r>
              <a:rPr lang="en-US" dirty="0" err="1">
                <a:latin typeface="Squada One" panose="020B0604020202020204" charset="0"/>
              </a:rPr>
              <a:t>scopo</a:t>
            </a:r>
            <a:r>
              <a:rPr lang="en-US" dirty="0">
                <a:latin typeface="Squada One" panose="020B0604020202020204" charset="0"/>
              </a:rPr>
              <a:t> è </a:t>
            </a:r>
            <a:r>
              <a:rPr lang="en-US" dirty="0" err="1">
                <a:latin typeface="Squada One" panose="020B0604020202020204" charset="0"/>
              </a:rPr>
              <a:t>quello</a:t>
            </a:r>
            <a:r>
              <a:rPr lang="en-US" dirty="0">
                <a:latin typeface="Squada One" panose="020B0604020202020204" charset="0"/>
              </a:rPr>
              <a:t> di </a:t>
            </a:r>
            <a:r>
              <a:rPr lang="en-US" dirty="0" err="1">
                <a:latin typeface="Squada One" panose="020B0604020202020204" charset="0"/>
              </a:rPr>
              <a:t>verificare</a:t>
            </a:r>
            <a:r>
              <a:rPr lang="en-US" dirty="0">
                <a:latin typeface="Squada One" panose="020B0604020202020204" charset="0"/>
              </a:rPr>
              <a:t> la </a:t>
            </a:r>
            <a:r>
              <a:rPr lang="en-US" dirty="0" err="1">
                <a:latin typeface="Squada One" panose="020B0604020202020204" charset="0"/>
              </a:rPr>
              <a:t>capacità</a:t>
            </a:r>
            <a:r>
              <a:rPr lang="en-US" dirty="0">
                <a:latin typeface="Squada One" panose="020B0604020202020204" charset="0"/>
              </a:rPr>
              <a:t> di una rete </a:t>
            </a:r>
            <a:r>
              <a:rPr lang="en-US" dirty="0" err="1">
                <a:latin typeface="Squada One" panose="020B0604020202020204" charset="0"/>
              </a:rPr>
              <a:t>neurale</a:t>
            </a:r>
            <a:r>
              <a:rPr lang="en-US" dirty="0">
                <a:latin typeface="Squada One" panose="020B0604020202020204" charset="0"/>
              </a:rPr>
              <a:t> di </a:t>
            </a:r>
            <a:r>
              <a:rPr lang="en-US" dirty="0" err="1">
                <a:latin typeface="Squada One" panose="020B0604020202020204" charset="0"/>
              </a:rPr>
              <a:t>riconoscere</a:t>
            </a:r>
            <a:r>
              <a:rPr lang="en-US" dirty="0">
                <a:latin typeface="Squada One" panose="020B0604020202020204" charset="0"/>
              </a:rPr>
              <a:t> un </a:t>
            </a:r>
            <a:r>
              <a:rPr lang="en-US" dirty="0" err="1">
                <a:latin typeface="Squada One" panose="020B0604020202020204" charset="0"/>
              </a:rPr>
              <a:t>volto</a:t>
            </a:r>
            <a:r>
              <a:rPr lang="en-US" dirty="0">
                <a:latin typeface="Squada One" panose="020B0604020202020204" charset="0"/>
              </a:rPr>
              <a:t> con e senza </a:t>
            </a:r>
            <a:r>
              <a:rPr lang="en-US" dirty="0" err="1">
                <a:latin typeface="Squada One" panose="020B0604020202020204" charset="0"/>
              </a:rPr>
              <a:t>mascherina</a:t>
            </a:r>
            <a:r>
              <a:rPr lang="en-US" dirty="0">
                <a:latin typeface="Squada One" panose="020B0604020202020204" charset="0"/>
              </a:rPr>
              <a:t> e di </a:t>
            </a:r>
            <a:r>
              <a:rPr lang="en-US" dirty="0" err="1">
                <a:latin typeface="Squada One" panose="020B0604020202020204" charset="0"/>
              </a:rPr>
              <a:t>capire</a:t>
            </a:r>
            <a:r>
              <a:rPr lang="en-US" dirty="0">
                <a:latin typeface="Squada One" panose="020B0604020202020204" charset="0"/>
              </a:rPr>
              <a:t> se </a:t>
            </a:r>
            <a:r>
              <a:rPr lang="en-US" dirty="0" err="1">
                <a:latin typeface="Squada One" panose="020B0604020202020204" charset="0"/>
              </a:rPr>
              <a:t>si</a:t>
            </a:r>
            <a:r>
              <a:rPr lang="en-US" dirty="0">
                <a:latin typeface="Squada One" panose="020B0604020202020204" charset="0"/>
              </a:rPr>
              <a:t> </a:t>
            </a:r>
            <a:r>
              <a:rPr lang="en-US" dirty="0" err="1">
                <a:latin typeface="Squada One" panose="020B0604020202020204" charset="0"/>
              </a:rPr>
              <a:t>tratta</a:t>
            </a:r>
            <a:r>
              <a:rPr lang="en-US" dirty="0">
                <a:latin typeface="Squada One" panose="020B0604020202020204" charset="0"/>
              </a:rPr>
              <a:t> </a:t>
            </a:r>
            <a:r>
              <a:rPr lang="en-US" dirty="0" err="1">
                <a:latin typeface="Squada One" panose="020B0604020202020204" charset="0"/>
              </a:rPr>
              <a:t>della</a:t>
            </a:r>
            <a:r>
              <a:rPr lang="en-US" dirty="0">
                <a:latin typeface="Squada One" panose="020B0604020202020204" charset="0"/>
              </a:rPr>
              <a:t> </a:t>
            </a:r>
            <a:r>
              <a:rPr lang="en-US" dirty="0" err="1">
                <a:latin typeface="Squada One" panose="020B0604020202020204" charset="0"/>
              </a:rPr>
              <a:t>stessa</a:t>
            </a:r>
            <a:r>
              <a:rPr lang="en-US" dirty="0">
                <a:latin typeface="Squada One" panose="020B0604020202020204" charset="0"/>
              </a:rPr>
              <a:t> persona.</a:t>
            </a:r>
            <a:endParaRPr dirty="0">
              <a:latin typeface="Squada One" panose="020B0604020202020204" charset="0"/>
            </a:endParaRPr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Squada One" panose="020B0604020202020204" charset="0"/>
              </a:rPr>
              <a:t>INTROD</a:t>
            </a:r>
            <a:r>
              <a:rPr lang="it-IT" dirty="0">
                <a:latin typeface="Squada One" panose="020B0604020202020204" charset="0"/>
              </a:rPr>
              <a:t>UZIONE</a:t>
            </a:r>
            <a:endParaRPr dirty="0">
              <a:latin typeface="Squada On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/>
          <p:nvPr/>
        </p:nvSpPr>
        <p:spPr>
          <a:xfrm rot="5400000">
            <a:off x="2534502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47"/>
          <p:cNvSpPr/>
          <p:nvPr/>
        </p:nvSpPr>
        <p:spPr>
          <a:xfrm rot="5400000">
            <a:off x="3566117" y="30105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7"/>
          <p:cNvSpPr/>
          <p:nvPr/>
        </p:nvSpPr>
        <p:spPr>
          <a:xfrm rot="5400000">
            <a:off x="4584549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2385986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>
                <a:latin typeface="Squada One" panose="020B0604020202020204" charset="0"/>
              </a:rPr>
              <a:t>FMD&amp;R</a:t>
            </a:r>
            <a:r>
              <a:rPr lang="es" dirty="0">
                <a:latin typeface="Squada One" panose="020B0604020202020204" charset="0"/>
              </a:rPr>
              <a:t> TEAM</a:t>
            </a:r>
            <a:endParaRPr dirty="0">
              <a:latin typeface="Squada One" panose="020B0604020202020204" charset="0"/>
            </a:endParaRPr>
          </a:p>
        </p:txBody>
      </p:sp>
      <p:sp>
        <p:nvSpPr>
          <p:cNvPr id="344" name="Google Shape;344;p47"/>
          <p:cNvSpPr txBox="1">
            <a:spLocks noGrp="1"/>
          </p:cNvSpPr>
          <p:nvPr>
            <p:ph type="ctrTitle" idx="2"/>
          </p:nvPr>
        </p:nvSpPr>
        <p:spPr>
          <a:xfrm>
            <a:off x="2734622" y="2099277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it-IT" dirty="0">
                <a:latin typeface="Squada One" panose="020B0604020202020204" charset="0"/>
              </a:rPr>
            </a:br>
            <a:br>
              <a:rPr lang="it-IT" dirty="0">
                <a:latin typeface="Squada One" panose="020B0604020202020204" charset="0"/>
              </a:rPr>
            </a:br>
            <a:r>
              <a:rPr lang="it-IT" dirty="0">
                <a:latin typeface="Squada One" panose="020B0604020202020204" charset="0"/>
              </a:rPr>
              <a:t>GIOACCHINO STERLICCHIO</a:t>
            </a:r>
            <a:endParaRPr dirty="0">
              <a:latin typeface="Squada One" panose="020B0604020202020204" charset="0"/>
            </a:endParaRPr>
          </a:p>
        </p:txBody>
      </p:sp>
      <p:sp>
        <p:nvSpPr>
          <p:cNvPr id="346" name="Google Shape;346;p47"/>
          <p:cNvSpPr txBox="1">
            <a:spLocks noGrp="1"/>
          </p:cNvSpPr>
          <p:nvPr>
            <p:ph type="ctrTitle" idx="3"/>
          </p:nvPr>
        </p:nvSpPr>
        <p:spPr>
          <a:xfrm>
            <a:off x="4947977" y="2133106"/>
            <a:ext cx="13925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Squada One" panose="020B0604020202020204" charset="0"/>
              </a:rPr>
              <a:t>CHRISTIAN MICCOLIS</a:t>
            </a:r>
            <a:endParaRPr dirty="0">
              <a:latin typeface="Squada One" panose="020B0604020202020204" charset="0"/>
            </a:endParaRPr>
          </a:p>
        </p:txBody>
      </p:sp>
      <p:sp>
        <p:nvSpPr>
          <p:cNvPr id="348" name="Google Shape;348;p47"/>
          <p:cNvSpPr txBox="1">
            <a:spLocks noGrp="1"/>
          </p:cNvSpPr>
          <p:nvPr>
            <p:ph type="ctrTitle" idx="5"/>
          </p:nvPr>
        </p:nvSpPr>
        <p:spPr>
          <a:xfrm>
            <a:off x="4064213" y="3997333"/>
            <a:ext cx="100521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Squada One" panose="020B0604020202020204" charset="0"/>
              </a:rPr>
              <a:t>MIRCO SIPONE</a:t>
            </a:r>
            <a:endParaRPr dirty="0">
              <a:latin typeface="Squada One" panose="020B0604020202020204" charset="0"/>
            </a:endParaRPr>
          </a:p>
        </p:txBody>
      </p:sp>
      <p:grpSp>
        <p:nvGrpSpPr>
          <p:cNvPr id="43" name="Google Shape;5472;p75">
            <a:extLst>
              <a:ext uri="{FF2B5EF4-FFF2-40B4-BE49-F238E27FC236}">
                <a16:creationId xmlns:a16="http://schemas.microsoft.com/office/drawing/2014/main" id="{6B6B874C-D8A7-4445-9F67-B2CA0F903867}"/>
              </a:ext>
            </a:extLst>
          </p:cNvPr>
          <p:cNvGrpSpPr/>
          <p:nvPr/>
        </p:nvGrpSpPr>
        <p:grpSpPr>
          <a:xfrm>
            <a:off x="5437486" y="1662512"/>
            <a:ext cx="414736" cy="473174"/>
            <a:chOff x="-55576850" y="3198125"/>
            <a:chExt cx="279625" cy="319025"/>
          </a:xfrm>
          <a:solidFill>
            <a:schemeClr val="bg2"/>
          </a:solidFill>
        </p:grpSpPr>
        <p:sp>
          <p:nvSpPr>
            <p:cNvPr id="44" name="Google Shape;5473;p75">
              <a:extLst>
                <a:ext uri="{FF2B5EF4-FFF2-40B4-BE49-F238E27FC236}">
                  <a16:creationId xmlns:a16="http://schemas.microsoft.com/office/drawing/2014/main" id="{FBAC169A-C3BD-4A95-BFAC-C462AF22A2BA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74;p75">
              <a:extLst>
                <a:ext uri="{FF2B5EF4-FFF2-40B4-BE49-F238E27FC236}">
                  <a16:creationId xmlns:a16="http://schemas.microsoft.com/office/drawing/2014/main" id="{146D51EA-2F1F-4F3C-9868-8CD94362BEDD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75;p75">
              <a:extLst>
                <a:ext uri="{FF2B5EF4-FFF2-40B4-BE49-F238E27FC236}">
                  <a16:creationId xmlns:a16="http://schemas.microsoft.com/office/drawing/2014/main" id="{86F10E08-B3A4-481A-9E82-5B9991D84715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76;p75">
              <a:extLst>
                <a:ext uri="{FF2B5EF4-FFF2-40B4-BE49-F238E27FC236}">
                  <a16:creationId xmlns:a16="http://schemas.microsoft.com/office/drawing/2014/main" id="{BBC85525-C7CA-4210-B153-5453363BAADD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570;p75">
            <a:extLst>
              <a:ext uri="{FF2B5EF4-FFF2-40B4-BE49-F238E27FC236}">
                <a16:creationId xmlns:a16="http://schemas.microsoft.com/office/drawing/2014/main" id="{DBF88EDF-1245-4B81-8628-1DE82889997D}"/>
              </a:ext>
            </a:extLst>
          </p:cNvPr>
          <p:cNvGrpSpPr/>
          <p:nvPr/>
        </p:nvGrpSpPr>
        <p:grpSpPr>
          <a:xfrm>
            <a:off x="4334586" y="3491705"/>
            <a:ext cx="465615" cy="464886"/>
            <a:chOff x="-52043575" y="3983125"/>
            <a:chExt cx="319000" cy="318500"/>
          </a:xfrm>
          <a:solidFill>
            <a:schemeClr val="bg2"/>
          </a:solidFill>
        </p:grpSpPr>
        <p:sp>
          <p:nvSpPr>
            <p:cNvPr id="49" name="Google Shape;5571;p75">
              <a:extLst>
                <a:ext uri="{FF2B5EF4-FFF2-40B4-BE49-F238E27FC236}">
                  <a16:creationId xmlns:a16="http://schemas.microsoft.com/office/drawing/2014/main" id="{5C5CA6D9-55AE-48C7-82A7-11047C7DF6C7}"/>
                </a:ext>
              </a:extLst>
            </p:cNvPr>
            <p:cNvSpPr/>
            <p:nvPr/>
          </p:nvSpPr>
          <p:spPr>
            <a:xfrm>
              <a:off x="-52043575" y="3983200"/>
              <a:ext cx="55150" cy="105750"/>
            </a:xfrm>
            <a:custGeom>
              <a:avLst/>
              <a:gdLst/>
              <a:ahLst/>
              <a:cxnLst/>
              <a:rect l="l" t="t" r="r" b="b"/>
              <a:pathLst>
                <a:path w="2206" h="4230" extrusionOk="0">
                  <a:moveTo>
                    <a:pt x="367" y="0"/>
                  </a:moveTo>
                  <a:cubicBezTo>
                    <a:pt x="339" y="0"/>
                    <a:pt x="311" y="3"/>
                    <a:pt x="284" y="8"/>
                  </a:cubicBezTo>
                  <a:cubicBezTo>
                    <a:pt x="126" y="40"/>
                    <a:pt x="0" y="197"/>
                    <a:pt x="0" y="355"/>
                  </a:cubicBezTo>
                  <a:lnTo>
                    <a:pt x="0" y="1867"/>
                  </a:lnTo>
                  <a:cubicBezTo>
                    <a:pt x="0" y="2875"/>
                    <a:pt x="630" y="3789"/>
                    <a:pt x="1512" y="4230"/>
                  </a:cubicBezTo>
                  <a:cubicBezTo>
                    <a:pt x="1512" y="3285"/>
                    <a:pt x="1733" y="2371"/>
                    <a:pt x="2206" y="1583"/>
                  </a:cubicBezTo>
                  <a:cubicBezTo>
                    <a:pt x="1607" y="1237"/>
                    <a:pt x="1103" y="764"/>
                    <a:pt x="725" y="166"/>
                  </a:cubicBezTo>
                  <a:cubicBezTo>
                    <a:pt x="647" y="61"/>
                    <a:pt x="503" y="0"/>
                    <a:pt x="3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72;p75">
              <a:extLst>
                <a:ext uri="{FF2B5EF4-FFF2-40B4-BE49-F238E27FC236}">
                  <a16:creationId xmlns:a16="http://schemas.microsoft.com/office/drawing/2014/main" id="{ED93A140-0ED4-4355-BFEE-2571904609D7}"/>
                </a:ext>
              </a:extLst>
            </p:cNvPr>
            <p:cNvSpPr/>
            <p:nvPr/>
          </p:nvSpPr>
          <p:spPr>
            <a:xfrm>
              <a:off x="-51985300" y="3983400"/>
              <a:ext cx="204800" cy="129975"/>
            </a:xfrm>
            <a:custGeom>
              <a:avLst/>
              <a:gdLst/>
              <a:ahLst/>
              <a:cxnLst/>
              <a:rect l="l" t="t" r="r" b="b"/>
              <a:pathLst>
                <a:path w="8192" h="5199" extrusionOk="0">
                  <a:moveTo>
                    <a:pt x="3718" y="0"/>
                  </a:moveTo>
                  <a:lnTo>
                    <a:pt x="3718" y="4096"/>
                  </a:lnTo>
                  <a:cubicBezTo>
                    <a:pt x="3718" y="4285"/>
                    <a:pt x="3561" y="4442"/>
                    <a:pt x="3340" y="4442"/>
                  </a:cubicBezTo>
                  <a:lnTo>
                    <a:pt x="1" y="4442"/>
                  </a:lnTo>
                  <a:lnTo>
                    <a:pt x="1" y="5198"/>
                  </a:lnTo>
                  <a:lnTo>
                    <a:pt x="8192" y="5198"/>
                  </a:lnTo>
                  <a:lnTo>
                    <a:pt x="8192" y="4442"/>
                  </a:lnTo>
                  <a:lnTo>
                    <a:pt x="4852" y="4442"/>
                  </a:lnTo>
                  <a:cubicBezTo>
                    <a:pt x="4814" y="4452"/>
                    <a:pt x="4778" y="4456"/>
                    <a:pt x="4743" y="4456"/>
                  </a:cubicBezTo>
                  <a:cubicBezTo>
                    <a:pt x="4548" y="4456"/>
                    <a:pt x="4411" y="4314"/>
                    <a:pt x="4411" y="4127"/>
                  </a:cubicBezTo>
                  <a:lnTo>
                    <a:pt x="4411" y="32"/>
                  </a:lnTo>
                  <a:cubicBezTo>
                    <a:pt x="4285" y="32"/>
                    <a:pt x="4159" y="0"/>
                    <a:pt x="4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73;p75">
              <a:extLst>
                <a:ext uri="{FF2B5EF4-FFF2-40B4-BE49-F238E27FC236}">
                  <a16:creationId xmlns:a16="http://schemas.microsoft.com/office/drawing/2014/main" id="{57765B3E-B012-44F2-AFE7-CAF16C8BE9F5}"/>
                </a:ext>
              </a:extLst>
            </p:cNvPr>
            <p:cNvSpPr/>
            <p:nvPr/>
          </p:nvSpPr>
          <p:spPr>
            <a:xfrm>
              <a:off x="-51855350" y="3987325"/>
              <a:ext cx="74075" cy="89825"/>
            </a:xfrm>
            <a:custGeom>
              <a:avLst/>
              <a:gdLst/>
              <a:ahLst/>
              <a:cxnLst/>
              <a:rect l="l" t="t" r="r" b="b"/>
              <a:pathLst>
                <a:path w="2963" h="3593" extrusionOk="0">
                  <a:moveTo>
                    <a:pt x="1" y="1"/>
                  </a:moveTo>
                  <a:lnTo>
                    <a:pt x="1" y="3592"/>
                  </a:lnTo>
                  <a:lnTo>
                    <a:pt x="2962" y="3592"/>
                  </a:lnTo>
                  <a:cubicBezTo>
                    <a:pt x="2836" y="2647"/>
                    <a:pt x="2427" y="1733"/>
                    <a:pt x="1765" y="1009"/>
                  </a:cubicBezTo>
                  <a:cubicBezTo>
                    <a:pt x="1261" y="505"/>
                    <a:pt x="663" y="19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74;p75">
              <a:extLst>
                <a:ext uri="{FF2B5EF4-FFF2-40B4-BE49-F238E27FC236}">
                  <a16:creationId xmlns:a16="http://schemas.microsoft.com/office/drawing/2014/main" id="{992E6243-D0EC-4620-8C01-2B4103BC67F4}"/>
                </a:ext>
              </a:extLst>
            </p:cNvPr>
            <p:cNvSpPr/>
            <p:nvPr/>
          </p:nvSpPr>
          <p:spPr>
            <a:xfrm>
              <a:off x="-51985300" y="3987325"/>
              <a:ext cx="74050" cy="89825"/>
            </a:xfrm>
            <a:custGeom>
              <a:avLst/>
              <a:gdLst/>
              <a:ahLst/>
              <a:cxnLst/>
              <a:rect l="l" t="t" r="r" b="b"/>
              <a:pathLst>
                <a:path w="2962" h="3593" extrusionOk="0">
                  <a:moveTo>
                    <a:pt x="2962" y="1"/>
                  </a:moveTo>
                  <a:cubicBezTo>
                    <a:pt x="1324" y="473"/>
                    <a:pt x="158" y="1891"/>
                    <a:pt x="1" y="3592"/>
                  </a:cubicBezTo>
                  <a:lnTo>
                    <a:pt x="2962" y="3592"/>
                  </a:lnTo>
                  <a:lnTo>
                    <a:pt x="2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75;p75">
              <a:extLst>
                <a:ext uri="{FF2B5EF4-FFF2-40B4-BE49-F238E27FC236}">
                  <a16:creationId xmlns:a16="http://schemas.microsoft.com/office/drawing/2014/main" id="{4D138485-AEB3-4245-941C-42EF2DE07F17}"/>
                </a:ext>
              </a:extLst>
            </p:cNvPr>
            <p:cNvSpPr/>
            <p:nvPr/>
          </p:nvSpPr>
          <p:spPr>
            <a:xfrm>
              <a:off x="-51985300" y="4190350"/>
              <a:ext cx="204800" cy="111275"/>
            </a:xfrm>
            <a:custGeom>
              <a:avLst/>
              <a:gdLst/>
              <a:ahLst/>
              <a:cxnLst/>
              <a:rect l="l" t="t" r="r" b="b"/>
              <a:pathLst>
                <a:path w="8192" h="4451" extrusionOk="0">
                  <a:moveTo>
                    <a:pt x="5069" y="1024"/>
                  </a:moveTo>
                  <a:cubicBezTo>
                    <a:pt x="5167" y="1024"/>
                    <a:pt x="5262" y="1063"/>
                    <a:pt x="5325" y="1142"/>
                  </a:cubicBezTo>
                  <a:cubicBezTo>
                    <a:pt x="5514" y="1268"/>
                    <a:pt x="5514" y="1489"/>
                    <a:pt x="5356" y="1646"/>
                  </a:cubicBezTo>
                  <a:cubicBezTo>
                    <a:pt x="5010" y="1993"/>
                    <a:pt x="4537" y="2213"/>
                    <a:pt x="4002" y="2213"/>
                  </a:cubicBezTo>
                  <a:cubicBezTo>
                    <a:pt x="3498" y="2213"/>
                    <a:pt x="3025" y="1993"/>
                    <a:pt x="2710" y="1646"/>
                  </a:cubicBezTo>
                  <a:cubicBezTo>
                    <a:pt x="2552" y="1489"/>
                    <a:pt x="2552" y="1268"/>
                    <a:pt x="2710" y="1142"/>
                  </a:cubicBezTo>
                  <a:cubicBezTo>
                    <a:pt x="2789" y="1063"/>
                    <a:pt x="2891" y="1024"/>
                    <a:pt x="2986" y="1024"/>
                  </a:cubicBezTo>
                  <a:cubicBezTo>
                    <a:pt x="3080" y="1024"/>
                    <a:pt x="3167" y="1063"/>
                    <a:pt x="3214" y="1142"/>
                  </a:cubicBezTo>
                  <a:cubicBezTo>
                    <a:pt x="3435" y="1363"/>
                    <a:pt x="3726" y="1473"/>
                    <a:pt x="4014" y="1473"/>
                  </a:cubicBezTo>
                  <a:cubicBezTo>
                    <a:pt x="4301" y="1473"/>
                    <a:pt x="4585" y="1363"/>
                    <a:pt x="4789" y="1142"/>
                  </a:cubicBezTo>
                  <a:cubicBezTo>
                    <a:pt x="4868" y="1063"/>
                    <a:pt x="4971" y="1024"/>
                    <a:pt x="5069" y="1024"/>
                  </a:cubicBezTo>
                  <a:close/>
                  <a:moveTo>
                    <a:pt x="4080" y="0"/>
                  </a:moveTo>
                  <a:cubicBezTo>
                    <a:pt x="3372" y="0"/>
                    <a:pt x="2663" y="213"/>
                    <a:pt x="2048" y="638"/>
                  </a:cubicBezTo>
                  <a:cubicBezTo>
                    <a:pt x="1954" y="669"/>
                    <a:pt x="1922" y="701"/>
                    <a:pt x="1859" y="701"/>
                  </a:cubicBezTo>
                  <a:lnTo>
                    <a:pt x="1" y="701"/>
                  </a:lnTo>
                  <a:cubicBezTo>
                    <a:pt x="190" y="2780"/>
                    <a:pt x="1922" y="4450"/>
                    <a:pt x="4096" y="4450"/>
                  </a:cubicBezTo>
                  <a:cubicBezTo>
                    <a:pt x="6207" y="4450"/>
                    <a:pt x="8003" y="2780"/>
                    <a:pt x="8192" y="701"/>
                  </a:cubicBezTo>
                  <a:lnTo>
                    <a:pt x="6333" y="701"/>
                  </a:lnTo>
                  <a:cubicBezTo>
                    <a:pt x="6207" y="701"/>
                    <a:pt x="6144" y="701"/>
                    <a:pt x="6113" y="638"/>
                  </a:cubicBezTo>
                  <a:cubicBezTo>
                    <a:pt x="5498" y="213"/>
                    <a:pt x="4789" y="0"/>
                    <a:pt x="4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576;p75">
              <a:extLst>
                <a:ext uri="{FF2B5EF4-FFF2-40B4-BE49-F238E27FC236}">
                  <a16:creationId xmlns:a16="http://schemas.microsoft.com/office/drawing/2014/main" id="{C44A63A5-1338-473B-8F26-2AB7FAD18005}"/>
                </a:ext>
              </a:extLst>
            </p:cNvPr>
            <p:cNvSpPr/>
            <p:nvPr/>
          </p:nvSpPr>
          <p:spPr>
            <a:xfrm>
              <a:off x="-51985300" y="4133050"/>
              <a:ext cx="204800" cy="55925"/>
            </a:xfrm>
            <a:custGeom>
              <a:avLst/>
              <a:gdLst/>
              <a:ahLst/>
              <a:cxnLst/>
              <a:rect l="l" t="t" r="r" b="b"/>
              <a:pathLst>
                <a:path w="8192" h="2237" extrusionOk="0">
                  <a:moveTo>
                    <a:pt x="2552" y="756"/>
                  </a:moveTo>
                  <a:cubicBezTo>
                    <a:pt x="2742" y="756"/>
                    <a:pt x="2899" y="914"/>
                    <a:pt x="2899" y="1103"/>
                  </a:cubicBezTo>
                  <a:cubicBezTo>
                    <a:pt x="2899" y="1292"/>
                    <a:pt x="2742" y="1449"/>
                    <a:pt x="2552" y="1449"/>
                  </a:cubicBezTo>
                  <a:cubicBezTo>
                    <a:pt x="2363" y="1449"/>
                    <a:pt x="2206" y="1292"/>
                    <a:pt x="2206" y="1103"/>
                  </a:cubicBezTo>
                  <a:cubicBezTo>
                    <a:pt x="2206" y="914"/>
                    <a:pt x="2363" y="756"/>
                    <a:pt x="2552" y="756"/>
                  </a:cubicBezTo>
                  <a:close/>
                  <a:moveTo>
                    <a:pt x="5545" y="756"/>
                  </a:moveTo>
                  <a:cubicBezTo>
                    <a:pt x="5734" y="756"/>
                    <a:pt x="5892" y="914"/>
                    <a:pt x="5892" y="1103"/>
                  </a:cubicBezTo>
                  <a:cubicBezTo>
                    <a:pt x="5892" y="1292"/>
                    <a:pt x="5734" y="1449"/>
                    <a:pt x="5545" y="1449"/>
                  </a:cubicBezTo>
                  <a:cubicBezTo>
                    <a:pt x="5356" y="1449"/>
                    <a:pt x="5199" y="1292"/>
                    <a:pt x="5199" y="1103"/>
                  </a:cubicBezTo>
                  <a:cubicBezTo>
                    <a:pt x="5167" y="914"/>
                    <a:pt x="5356" y="756"/>
                    <a:pt x="5545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1733" y="2237"/>
                  </a:lnTo>
                  <a:cubicBezTo>
                    <a:pt x="2458" y="1796"/>
                    <a:pt x="3277" y="1575"/>
                    <a:pt x="4092" y="1575"/>
                  </a:cubicBezTo>
                  <a:cubicBezTo>
                    <a:pt x="4907" y="1575"/>
                    <a:pt x="5719" y="1796"/>
                    <a:pt x="6428" y="2237"/>
                  </a:cubicBezTo>
                  <a:lnTo>
                    <a:pt x="8192" y="2237"/>
                  </a:lnTo>
                  <a:lnTo>
                    <a:pt x="8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77;p75">
              <a:extLst>
                <a:ext uri="{FF2B5EF4-FFF2-40B4-BE49-F238E27FC236}">
                  <a16:creationId xmlns:a16="http://schemas.microsoft.com/office/drawing/2014/main" id="{344908DC-A1E4-4B79-8F39-B07DA63595E4}"/>
                </a:ext>
              </a:extLst>
            </p:cNvPr>
            <p:cNvSpPr/>
            <p:nvPr/>
          </p:nvSpPr>
          <p:spPr>
            <a:xfrm>
              <a:off x="-51780525" y="3983125"/>
              <a:ext cx="55950" cy="105825"/>
            </a:xfrm>
            <a:custGeom>
              <a:avLst/>
              <a:gdLst/>
              <a:ahLst/>
              <a:cxnLst/>
              <a:rect l="l" t="t" r="r" b="b"/>
              <a:pathLst>
                <a:path w="2238" h="4233" extrusionOk="0">
                  <a:moveTo>
                    <a:pt x="1849" y="0"/>
                  </a:moveTo>
                  <a:cubicBezTo>
                    <a:pt x="1729" y="0"/>
                    <a:pt x="1618" y="47"/>
                    <a:pt x="1545" y="169"/>
                  </a:cubicBezTo>
                  <a:cubicBezTo>
                    <a:pt x="1135" y="767"/>
                    <a:pt x="631" y="1240"/>
                    <a:pt x="1" y="1586"/>
                  </a:cubicBezTo>
                  <a:cubicBezTo>
                    <a:pt x="473" y="2374"/>
                    <a:pt x="694" y="3288"/>
                    <a:pt x="694" y="4233"/>
                  </a:cubicBezTo>
                  <a:cubicBezTo>
                    <a:pt x="1576" y="3792"/>
                    <a:pt x="2206" y="2910"/>
                    <a:pt x="2206" y="1870"/>
                  </a:cubicBezTo>
                  <a:lnTo>
                    <a:pt x="2206" y="358"/>
                  </a:lnTo>
                  <a:cubicBezTo>
                    <a:pt x="2238" y="200"/>
                    <a:pt x="2112" y="106"/>
                    <a:pt x="1954" y="11"/>
                  </a:cubicBezTo>
                  <a:cubicBezTo>
                    <a:pt x="1919" y="4"/>
                    <a:pt x="1883" y="0"/>
                    <a:pt x="18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578;p75">
              <a:extLst>
                <a:ext uri="{FF2B5EF4-FFF2-40B4-BE49-F238E27FC236}">
                  <a16:creationId xmlns:a16="http://schemas.microsoft.com/office/drawing/2014/main" id="{C280602A-75CD-4127-BBD0-D799759D34DD}"/>
                </a:ext>
              </a:extLst>
            </p:cNvPr>
            <p:cNvSpPr/>
            <p:nvPr/>
          </p:nvSpPr>
          <p:spPr>
            <a:xfrm>
              <a:off x="-52023900" y="4139350"/>
              <a:ext cx="18925" cy="63800"/>
            </a:xfrm>
            <a:custGeom>
              <a:avLst/>
              <a:gdLst/>
              <a:ahLst/>
              <a:cxnLst/>
              <a:rect l="l" t="t" r="r" b="b"/>
              <a:pathLst>
                <a:path w="757" h="2552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8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579;p75">
              <a:extLst>
                <a:ext uri="{FF2B5EF4-FFF2-40B4-BE49-F238E27FC236}">
                  <a16:creationId xmlns:a16="http://schemas.microsoft.com/office/drawing/2014/main" id="{B29AC283-2199-4136-B216-F535E205AA01}"/>
                </a:ext>
              </a:extLst>
            </p:cNvPr>
            <p:cNvSpPr/>
            <p:nvPr/>
          </p:nvSpPr>
          <p:spPr>
            <a:xfrm>
              <a:off x="-51763200" y="4139350"/>
              <a:ext cx="18925" cy="63800"/>
            </a:xfrm>
            <a:custGeom>
              <a:avLst/>
              <a:gdLst/>
              <a:ahLst/>
              <a:cxnLst/>
              <a:rect l="l" t="t" r="r" b="b"/>
              <a:pathLst>
                <a:path w="757" h="2552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8"/>
                    <a:pt x="757" y="1796"/>
                    <a:pt x="757" y="1260"/>
                  </a:cubicBezTo>
                  <a:cubicBezTo>
                    <a:pt x="757" y="693"/>
                    <a:pt x="442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394;p75">
            <a:extLst>
              <a:ext uri="{FF2B5EF4-FFF2-40B4-BE49-F238E27FC236}">
                <a16:creationId xmlns:a16="http://schemas.microsoft.com/office/drawing/2014/main" id="{F32893C9-BE7F-450A-B9E1-00A01E304D4F}"/>
              </a:ext>
            </a:extLst>
          </p:cNvPr>
          <p:cNvGrpSpPr/>
          <p:nvPr/>
        </p:nvGrpSpPr>
        <p:grpSpPr>
          <a:xfrm>
            <a:off x="3315262" y="1618377"/>
            <a:ext cx="411236" cy="469143"/>
            <a:chOff x="-57940525" y="3590375"/>
            <a:chExt cx="279625" cy="319000"/>
          </a:xfrm>
          <a:solidFill>
            <a:schemeClr val="bg2"/>
          </a:solidFill>
        </p:grpSpPr>
        <p:sp>
          <p:nvSpPr>
            <p:cNvPr id="59" name="Google Shape;5395;p75">
              <a:extLst>
                <a:ext uri="{FF2B5EF4-FFF2-40B4-BE49-F238E27FC236}">
                  <a16:creationId xmlns:a16="http://schemas.microsoft.com/office/drawing/2014/main" id="{5CADE33E-50C7-4A83-A4E3-CF150767A120}"/>
                </a:ext>
              </a:extLst>
            </p:cNvPr>
            <p:cNvSpPr/>
            <p:nvPr/>
          </p:nvSpPr>
          <p:spPr>
            <a:xfrm>
              <a:off x="-57940525" y="3727425"/>
              <a:ext cx="18150" cy="63800"/>
            </a:xfrm>
            <a:custGeom>
              <a:avLst/>
              <a:gdLst/>
              <a:ahLst/>
              <a:cxnLst/>
              <a:rect l="l" t="t" r="r" b="b"/>
              <a:pathLst>
                <a:path w="726" h="2552" extrusionOk="0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396;p75">
              <a:extLst>
                <a:ext uri="{FF2B5EF4-FFF2-40B4-BE49-F238E27FC236}">
                  <a16:creationId xmlns:a16="http://schemas.microsoft.com/office/drawing/2014/main" id="{4D5BD7E4-34F9-4B4D-8F08-927C1BF83945}"/>
                </a:ext>
              </a:extLst>
            </p:cNvPr>
            <p:cNvSpPr/>
            <p:nvPr/>
          </p:nvSpPr>
          <p:spPr>
            <a:xfrm>
              <a:off x="-57904300" y="3686450"/>
              <a:ext cx="205600" cy="111075"/>
            </a:xfrm>
            <a:custGeom>
              <a:avLst/>
              <a:gdLst/>
              <a:ahLst/>
              <a:cxnLst/>
              <a:rect l="l" t="t" r="r" b="b"/>
              <a:pathLst>
                <a:path w="8224" h="4443" extrusionOk="0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397;p75">
              <a:extLst>
                <a:ext uri="{FF2B5EF4-FFF2-40B4-BE49-F238E27FC236}">
                  <a16:creationId xmlns:a16="http://schemas.microsoft.com/office/drawing/2014/main" id="{4E27315F-25C9-44C1-9EEA-2876C3CA4ADC}"/>
                </a:ext>
              </a:extLst>
            </p:cNvPr>
            <p:cNvSpPr/>
            <p:nvPr/>
          </p:nvSpPr>
          <p:spPr>
            <a:xfrm>
              <a:off x="-57903500" y="3590375"/>
              <a:ext cx="205575" cy="117375"/>
            </a:xfrm>
            <a:custGeom>
              <a:avLst/>
              <a:gdLst/>
              <a:ahLst/>
              <a:cxnLst/>
              <a:rect l="l" t="t" r="r" b="b"/>
              <a:pathLst>
                <a:path w="8223" h="4695" extrusionOk="0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398;p75">
              <a:extLst>
                <a:ext uri="{FF2B5EF4-FFF2-40B4-BE49-F238E27FC236}">
                  <a16:creationId xmlns:a16="http://schemas.microsoft.com/office/drawing/2014/main" id="{D1720CF6-A7AC-47B7-BB4C-F71D28A762AE}"/>
                </a:ext>
              </a:extLst>
            </p:cNvPr>
            <p:cNvSpPr/>
            <p:nvPr/>
          </p:nvSpPr>
          <p:spPr>
            <a:xfrm>
              <a:off x="-57903500" y="3798700"/>
              <a:ext cx="204800" cy="110675"/>
            </a:xfrm>
            <a:custGeom>
              <a:avLst/>
              <a:gdLst/>
              <a:ahLst/>
              <a:cxnLst/>
              <a:rect l="l" t="t" r="r" b="b"/>
              <a:pathLst>
                <a:path w="8192" h="4427" extrusionOk="0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399;p75">
              <a:extLst>
                <a:ext uri="{FF2B5EF4-FFF2-40B4-BE49-F238E27FC236}">
                  <a16:creationId xmlns:a16="http://schemas.microsoft.com/office/drawing/2014/main" id="{0BBC7AC7-39F6-4E87-868A-9760AD50F877}"/>
                </a:ext>
              </a:extLst>
            </p:cNvPr>
            <p:cNvSpPr/>
            <p:nvPr/>
          </p:nvSpPr>
          <p:spPr>
            <a:xfrm>
              <a:off x="-57679825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52"/>
          <p:cNvGrpSpPr/>
          <p:nvPr/>
        </p:nvGrpSpPr>
        <p:grpSpPr>
          <a:xfrm>
            <a:off x="2324326" y="1535775"/>
            <a:ext cx="3517767" cy="2841637"/>
            <a:chOff x="2324326" y="1535775"/>
            <a:chExt cx="3517767" cy="2841637"/>
          </a:xfrm>
        </p:grpSpPr>
        <p:sp>
          <p:nvSpPr>
            <p:cNvPr id="431" name="Google Shape;431;p52"/>
            <p:cNvSpPr/>
            <p:nvPr/>
          </p:nvSpPr>
          <p:spPr>
            <a:xfrm rot="5400000">
              <a:off x="2216197" y="1643904"/>
              <a:ext cx="1623409" cy="1407151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6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49" y="13846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2"/>
            <p:cNvSpPr/>
            <p:nvPr/>
          </p:nvSpPr>
          <p:spPr>
            <a:xfrm rot="5400000">
              <a:off x="3623309" y="1643904"/>
              <a:ext cx="1623409" cy="1407151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2"/>
            <p:cNvSpPr/>
            <p:nvPr/>
          </p:nvSpPr>
          <p:spPr>
            <a:xfrm rot="5400000">
              <a:off x="4327220" y="2862539"/>
              <a:ext cx="1622646" cy="1407100"/>
            </a:xfrm>
            <a:custGeom>
              <a:avLst/>
              <a:gdLst/>
              <a:ahLst/>
              <a:cxnLst/>
              <a:rect l="l" t="t" r="r" b="b"/>
              <a:pathLst>
                <a:path w="31934" h="27692" extrusionOk="0">
                  <a:moveTo>
                    <a:pt x="7959" y="0"/>
                  </a:moveTo>
                  <a:lnTo>
                    <a:pt x="1" y="13846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34" y="13846"/>
                  </a:lnTo>
                  <a:lnTo>
                    <a:pt x="23991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2"/>
            <p:cNvSpPr/>
            <p:nvPr/>
          </p:nvSpPr>
          <p:spPr>
            <a:xfrm rot="5400000">
              <a:off x="2920134" y="2862513"/>
              <a:ext cx="1622646" cy="1407151"/>
            </a:xfrm>
            <a:custGeom>
              <a:avLst/>
              <a:gdLst/>
              <a:ahLst/>
              <a:cxnLst/>
              <a:rect l="l" t="t" r="r" b="b"/>
              <a:pathLst>
                <a:path w="31934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34" y="13847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52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Squada One" panose="020B0604020202020204" charset="0"/>
              </a:rPr>
              <a:t>FUNZIONALITA’</a:t>
            </a:r>
            <a:endParaRPr dirty="0">
              <a:latin typeface="Squada One" panose="020B0604020202020204" charset="0"/>
            </a:endParaRPr>
          </a:p>
        </p:txBody>
      </p:sp>
      <p:sp>
        <p:nvSpPr>
          <p:cNvPr id="457" name="Google Shape;457;p52"/>
          <p:cNvSpPr txBox="1">
            <a:spLocks noGrp="1"/>
          </p:cNvSpPr>
          <p:nvPr>
            <p:ph type="ctrTitle" idx="4294967295"/>
          </p:nvPr>
        </p:nvSpPr>
        <p:spPr>
          <a:xfrm>
            <a:off x="3863676" y="2387893"/>
            <a:ext cx="1136716" cy="36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chemeClr val="lt1"/>
                </a:solidFill>
                <a:latin typeface="Squada One" panose="020B0604020202020204" charset="0"/>
              </a:rPr>
              <a:t>Masked</a:t>
            </a:r>
            <a:r>
              <a:rPr lang="it-IT" sz="1600" dirty="0">
                <a:solidFill>
                  <a:schemeClr val="lt1"/>
                </a:solidFill>
                <a:latin typeface="Squada One" panose="020B0604020202020204" charset="0"/>
              </a:rPr>
              <a:t> Actors Recognition</a:t>
            </a:r>
            <a:endParaRPr sz="1600" dirty="0">
              <a:latin typeface="Squada One" panose="020B0604020202020204" charset="0"/>
            </a:endParaRPr>
          </a:p>
        </p:txBody>
      </p:sp>
      <p:sp>
        <p:nvSpPr>
          <p:cNvPr id="33" name="Google Shape;435;p52">
            <a:extLst>
              <a:ext uri="{FF2B5EF4-FFF2-40B4-BE49-F238E27FC236}">
                <a16:creationId xmlns:a16="http://schemas.microsoft.com/office/drawing/2014/main" id="{4373E8A9-0F2C-45DE-9CAB-1FC1071E6AE0}"/>
              </a:ext>
            </a:extLst>
          </p:cNvPr>
          <p:cNvSpPr/>
          <p:nvPr/>
        </p:nvSpPr>
        <p:spPr>
          <a:xfrm rot="5400000">
            <a:off x="5027843" y="1643523"/>
            <a:ext cx="1622646" cy="1407151"/>
          </a:xfrm>
          <a:custGeom>
            <a:avLst/>
            <a:gdLst/>
            <a:ahLst/>
            <a:cxnLst/>
            <a:rect l="l" t="t" r="r" b="b"/>
            <a:pathLst>
              <a:path w="31934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2"/>
                </a:lnTo>
                <a:lnTo>
                  <a:pt x="23991" y="27692"/>
                </a:lnTo>
                <a:lnTo>
                  <a:pt x="31934" y="13847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57;p52">
            <a:extLst>
              <a:ext uri="{FF2B5EF4-FFF2-40B4-BE49-F238E27FC236}">
                <a16:creationId xmlns:a16="http://schemas.microsoft.com/office/drawing/2014/main" id="{5FB8C99B-84E8-4E13-8FA8-9C585454D5D9}"/>
              </a:ext>
            </a:extLst>
          </p:cNvPr>
          <p:cNvSpPr txBox="1">
            <a:spLocks/>
          </p:cNvSpPr>
          <p:nvPr/>
        </p:nvSpPr>
        <p:spPr>
          <a:xfrm>
            <a:off x="3207834" y="3687012"/>
            <a:ext cx="10287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it-IT" sz="1600" dirty="0" err="1">
                <a:solidFill>
                  <a:schemeClr val="bg2"/>
                </a:solidFill>
              </a:rPr>
              <a:t>Wear</a:t>
            </a:r>
            <a:r>
              <a:rPr lang="it-IT" sz="1600" dirty="0">
                <a:solidFill>
                  <a:schemeClr val="bg2"/>
                </a:solidFill>
              </a:rPr>
              <a:t> </a:t>
            </a:r>
            <a:r>
              <a:rPr lang="it-IT" sz="1600" dirty="0" err="1">
                <a:solidFill>
                  <a:schemeClr val="bg2"/>
                </a:solidFill>
              </a:rPr>
              <a:t>Mask</a:t>
            </a:r>
            <a:r>
              <a:rPr lang="it-IT" sz="1600" dirty="0">
                <a:solidFill>
                  <a:schemeClr val="bg2"/>
                </a:solidFill>
              </a:rPr>
              <a:t> for Face Images</a:t>
            </a:r>
          </a:p>
        </p:txBody>
      </p:sp>
      <p:sp>
        <p:nvSpPr>
          <p:cNvPr id="35" name="Google Shape;457;p52">
            <a:extLst>
              <a:ext uri="{FF2B5EF4-FFF2-40B4-BE49-F238E27FC236}">
                <a16:creationId xmlns:a16="http://schemas.microsoft.com/office/drawing/2014/main" id="{38486CDA-EF97-480E-97A0-D57829A12997}"/>
              </a:ext>
            </a:extLst>
          </p:cNvPr>
          <p:cNvSpPr txBox="1">
            <a:spLocks/>
          </p:cNvSpPr>
          <p:nvPr/>
        </p:nvSpPr>
        <p:spPr>
          <a:xfrm>
            <a:off x="4614974" y="3687012"/>
            <a:ext cx="10287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it-IT" sz="1600" dirty="0">
                <a:solidFill>
                  <a:schemeClr val="lt1"/>
                </a:solidFill>
              </a:rPr>
              <a:t>Google Image </a:t>
            </a:r>
            <a:r>
              <a:rPr lang="it-IT" sz="1600" dirty="0" err="1">
                <a:solidFill>
                  <a:schemeClr val="lt1"/>
                </a:solidFill>
              </a:rPr>
              <a:t>Scraper</a:t>
            </a:r>
            <a:endParaRPr lang="it-IT" sz="1600" dirty="0"/>
          </a:p>
        </p:txBody>
      </p:sp>
      <p:sp>
        <p:nvSpPr>
          <p:cNvPr id="36" name="Google Shape;457;p52">
            <a:extLst>
              <a:ext uri="{FF2B5EF4-FFF2-40B4-BE49-F238E27FC236}">
                <a16:creationId xmlns:a16="http://schemas.microsoft.com/office/drawing/2014/main" id="{7BE469F1-B3A0-4D99-9B54-C32A945DFB19}"/>
              </a:ext>
            </a:extLst>
          </p:cNvPr>
          <p:cNvSpPr txBox="1">
            <a:spLocks/>
          </p:cNvSpPr>
          <p:nvPr/>
        </p:nvSpPr>
        <p:spPr>
          <a:xfrm>
            <a:off x="5296358" y="2396891"/>
            <a:ext cx="1088614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it-IT" sz="1600" dirty="0" err="1">
                <a:solidFill>
                  <a:schemeClr val="bg2"/>
                </a:solidFill>
              </a:rPr>
              <a:t>Unmasked</a:t>
            </a:r>
            <a:r>
              <a:rPr lang="it-IT" sz="1600" dirty="0">
                <a:solidFill>
                  <a:schemeClr val="bg2"/>
                </a:solidFill>
              </a:rPr>
              <a:t> Actors Recognition</a:t>
            </a:r>
          </a:p>
        </p:txBody>
      </p:sp>
      <p:sp>
        <p:nvSpPr>
          <p:cNvPr id="39" name="Google Shape;454;p52">
            <a:extLst>
              <a:ext uri="{FF2B5EF4-FFF2-40B4-BE49-F238E27FC236}">
                <a16:creationId xmlns:a16="http://schemas.microsoft.com/office/drawing/2014/main" id="{87104EA4-5EE0-4EC3-A36C-F38A5ACD88AC}"/>
              </a:ext>
            </a:extLst>
          </p:cNvPr>
          <p:cNvSpPr txBox="1">
            <a:spLocks/>
          </p:cNvSpPr>
          <p:nvPr/>
        </p:nvSpPr>
        <p:spPr>
          <a:xfrm>
            <a:off x="2513492" y="2327760"/>
            <a:ext cx="10287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it-IT" sz="1600" dirty="0">
                <a:solidFill>
                  <a:schemeClr val="lt1"/>
                </a:solidFill>
              </a:rPr>
              <a:t>Face </a:t>
            </a:r>
            <a:r>
              <a:rPr lang="it-IT" sz="1600" dirty="0" err="1">
                <a:solidFill>
                  <a:schemeClr val="lt1"/>
                </a:solidFill>
              </a:rPr>
              <a:t>Mask</a:t>
            </a:r>
            <a:r>
              <a:rPr lang="it-IT" sz="1600" dirty="0">
                <a:solidFill>
                  <a:schemeClr val="lt1"/>
                </a:solidFill>
              </a:rPr>
              <a:t> </a:t>
            </a:r>
            <a:r>
              <a:rPr lang="it-IT" sz="1600" dirty="0" err="1">
                <a:solidFill>
                  <a:schemeClr val="lt1"/>
                </a:solidFill>
              </a:rPr>
              <a:t>Detection</a:t>
            </a:r>
            <a:endParaRPr lang="it-IT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ctrTitle"/>
          </p:nvPr>
        </p:nvSpPr>
        <p:spPr>
          <a:xfrm flipH="1">
            <a:off x="479473" y="288917"/>
            <a:ext cx="6051955" cy="714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Squada One" panose="020B0604020202020204" charset="0"/>
              </a:rPr>
              <a:t>0 – ARCHITETTURA</a:t>
            </a:r>
            <a:endParaRPr dirty="0">
              <a:latin typeface="Squada One" panose="020B060402020202020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3CFB9E9-0AC4-4088-BAF4-89D6AC498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09" y="1704450"/>
            <a:ext cx="6412831" cy="2457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46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2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Squada One" panose="020B0604020202020204" charset="0"/>
              </a:rPr>
              <a:t>XXXXXXXXXXXXX</a:t>
            </a:r>
            <a:endParaRPr dirty="0">
              <a:latin typeface="Squad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9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ctrTitle"/>
          </p:nvPr>
        </p:nvSpPr>
        <p:spPr>
          <a:xfrm flipH="1">
            <a:off x="479473" y="188117"/>
            <a:ext cx="6051955" cy="714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Squada One" panose="020B0604020202020204" charset="0"/>
              </a:rPr>
              <a:t>01 – FINE TUNING</a:t>
            </a:r>
            <a:endParaRPr dirty="0">
              <a:latin typeface="Squada One" panose="020B0604020202020204" charset="0"/>
            </a:endParaRPr>
          </a:p>
        </p:txBody>
      </p:sp>
      <p:grpSp>
        <p:nvGrpSpPr>
          <p:cNvPr id="24" name="Google Shape;4126;p73">
            <a:extLst>
              <a:ext uri="{FF2B5EF4-FFF2-40B4-BE49-F238E27FC236}">
                <a16:creationId xmlns:a16="http://schemas.microsoft.com/office/drawing/2014/main" id="{5694538C-2042-4E12-9CD4-8BBE311825B4}"/>
              </a:ext>
            </a:extLst>
          </p:cNvPr>
          <p:cNvGrpSpPr/>
          <p:nvPr/>
        </p:nvGrpSpPr>
        <p:grpSpPr>
          <a:xfrm>
            <a:off x="7303015" y="3294693"/>
            <a:ext cx="1257015" cy="1202068"/>
            <a:chOff x="5045500" y="842250"/>
            <a:chExt cx="503875" cy="481850"/>
          </a:xfrm>
          <a:solidFill>
            <a:schemeClr val="bg2"/>
          </a:solidFill>
        </p:grpSpPr>
        <p:sp>
          <p:nvSpPr>
            <p:cNvPr id="25" name="Google Shape;4127;p73">
              <a:extLst>
                <a:ext uri="{FF2B5EF4-FFF2-40B4-BE49-F238E27FC236}">
                  <a16:creationId xmlns:a16="http://schemas.microsoft.com/office/drawing/2014/main" id="{7E16F663-DDFA-4592-94E4-3201361CEB4F}"/>
                </a:ext>
              </a:extLst>
            </p:cNvPr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26" name="Google Shape;4128;p73">
              <a:extLst>
                <a:ext uri="{FF2B5EF4-FFF2-40B4-BE49-F238E27FC236}">
                  <a16:creationId xmlns:a16="http://schemas.microsoft.com/office/drawing/2014/main" id="{FB6051BE-02F9-4E13-B5FB-98462778C68B}"/>
                </a:ext>
              </a:extLst>
            </p:cNvPr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48F597-88B9-4783-9883-3D1AE39D44EF}"/>
              </a:ext>
            </a:extLst>
          </p:cNvPr>
          <p:cNvSpPr txBox="1"/>
          <p:nvPr/>
        </p:nvSpPr>
        <p:spPr>
          <a:xfrm>
            <a:off x="727970" y="1341733"/>
            <a:ext cx="6575045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Per prima cosa, effettuiamo gli import necessari per l'esecuzione del progetto. </a:t>
            </a:r>
          </a:p>
          <a:p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Poi Definiamo alcune costanti.</a:t>
            </a:r>
          </a:p>
          <a:p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Con IMAGE_SIZE specifichiamo la dimensione dell’immagine (altezza e larghezza) in pixel.</a:t>
            </a:r>
          </a:p>
          <a:p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VGG16 è stata addestrata su immagini a colori con dimensione 224x224 pixel.</a:t>
            </a:r>
          </a:p>
          <a:p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Carichiamo il modello VGG16, andando a definire i pesi.</a:t>
            </a:r>
          </a:p>
          <a:p>
            <a:r>
              <a:rPr lang="en-US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Si è </a:t>
            </a:r>
            <a:r>
              <a:rPr lang="en-US" dirty="0" err="1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deciso</a:t>
            </a:r>
            <a:r>
              <a:rPr lang="en-US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di non </a:t>
            </a:r>
            <a:r>
              <a:rPr lang="en-US" dirty="0" err="1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includere</a:t>
            </a:r>
            <a:r>
              <a:rPr lang="en-US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l'ultimo</a:t>
            </a:r>
            <a:r>
              <a:rPr lang="en-US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blocco</a:t>
            </a:r>
            <a:r>
              <a:rPr lang="en-US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di layer fully connected </a:t>
            </a:r>
          </a:p>
          <a:p>
            <a:r>
              <a:rPr lang="en-US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(Fully-Connected Classifier) </a:t>
            </a:r>
            <a:endParaRPr lang="it-IT" dirty="0">
              <a:solidFill>
                <a:schemeClr val="bg2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Definiamo infine la dimensione delle immagini in input alla rete.</a:t>
            </a:r>
          </a:p>
          <a:p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Per effettuare il fine tuning della rete, andiamo a congelare i pesi di tutti i </a:t>
            </a:r>
            <a:r>
              <a:rPr lang="it-IT" dirty="0" err="1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layer</a:t>
            </a:r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, </a:t>
            </a:r>
          </a:p>
          <a:p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eccetto gli ultimi 4</a:t>
            </a:r>
          </a:p>
          <a:p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Sostituiamo i </a:t>
            </a:r>
            <a:r>
              <a:rPr lang="it-IT" dirty="0" err="1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layer</a:t>
            </a:r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non inclusi in precedenza con dei nuovi </a:t>
            </a:r>
            <a:r>
              <a:rPr lang="it-IT" dirty="0" err="1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layer</a:t>
            </a:r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che si occuperanno di effettuare la classificazione.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7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"/>
          <p:cNvSpPr txBox="1">
            <a:spLocks noGrp="1"/>
          </p:cNvSpPr>
          <p:nvPr>
            <p:ph type="ctrTitle"/>
          </p:nvPr>
        </p:nvSpPr>
        <p:spPr>
          <a:xfrm flipH="1">
            <a:off x="3640561" y="501720"/>
            <a:ext cx="4527059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Squada One" panose="020B0604020202020204" charset="0"/>
              </a:rPr>
              <a:t>02 – CREAZIONE MODELLO</a:t>
            </a:r>
            <a:endParaRPr dirty="0">
              <a:latin typeface="Squada One" panose="020B0604020202020204" charset="0"/>
            </a:endParaRPr>
          </a:p>
        </p:txBody>
      </p:sp>
      <p:sp>
        <p:nvSpPr>
          <p:cNvPr id="35" name="Google Shape;324;p45">
            <a:extLst>
              <a:ext uri="{FF2B5EF4-FFF2-40B4-BE49-F238E27FC236}">
                <a16:creationId xmlns:a16="http://schemas.microsoft.com/office/drawing/2014/main" id="{1ABB4AAE-6926-4A54-A8CA-7D6BE69B6798}"/>
              </a:ext>
            </a:extLst>
          </p:cNvPr>
          <p:cNvSpPr txBox="1">
            <a:spLocks/>
          </p:cNvSpPr>
          <p:nvPr/>
        </p:nvSpPr>
        <p:spPr>
          <a:xfrm>
            <a:off x="4276439" y="1337820"/>
            <a:ext cx="4082761" cy="20935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Andiamo quindi a creare un nuovo modello di tipo </a:t>
            </a:r>
            <a:r>
              <a:rPr lang="it-IT" dirty="0" err="1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Sequential</a:t>
            </a:r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al quale aggiungiamo tutti i </a:t>
            </a:r>
            <a:r>
              <a:rPr lang="it-IT" dirty="0" err="1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layer</a:t>
            </a:r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considerati in precedenza di VGG16 e i seguenti nuovi </a:t>
            </a:r>
            <a:r>
              <a:rPr lang="it-IT" dirty="0" err="1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layer</a:t>
            </a:r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:</a:t>
            </a:r>
          </a:p>
          <a:p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- </a:t>
            </a:r>
            <a:r>
              <a:rPr lang="it-IT" dirty="0" err="1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Flatten</a:t>
            </a:r>
            <a:endParaRPr lang="it-IT" dirty="0">
              <a:solidFill>
                <a:schemeClr val="bg2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- Dense</a:t>
            </a:r>
          </a:p>
          <a:p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- </a:t>
            </a:r>
            <a:r>
              <a:rPr lang="it-IT" dirty="0" err="1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Dropout</a:t>
            </a:r>
            <a:endParaRPr lang="it-IT" dirty="0">
              <a:solidFill>
                <a:schemeClr val="bg2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- Dense</a:t>
            </a:r>
          </a:p>
          <a:p>
            <a:r>
              <a:rPr lang="it-IT" dirty="0">
                <a:solidFill>
                  <a:schemeClr val="bg2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Abbiamo cosi definito la struttura della rete</a:t>
            </a:r>
          </a:p>
          <a:p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50" name="Google Shape;5004;p74">
            <a:extLst>
              <a:ext uri="{FF2B5EF4-FFF2-40B4-BE49-F238E27FC236}">
                <a16:creationId xmlns:a16="http://schemas.microsoft.com/office/drawing/2014/main" id="{A5646CB9-FED3-48F2-A4B3-E3817A8A0A6D}"/>
              </a:ext>
            </a:extLst>
          </p:cNvPr>
          <p:cNvSpPr/>
          <p:nvPr/>
        </p:nvSpPr>
        <p:spPr>
          <a:xfrm>
            <a:off x="2179133" y="2039463"/>
            <a:ext cx="1362867" cy="1064573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ctrTitle"/>
          </p:nvPr>
        </p:nvSpPr>
        <p:spPr>
          <a:xfrm flipH="1">
            <a:off x="749050" y="500825"/>
            <a:ext cx="5833494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Squada One" panose="020B0604020202020204" charset="0"/>
              </a:rPr>
              <a:t>03 – TRAINING E VALIDATION SET</a:t>
            </a:r>
            <a:endParaRPr dirty="0">
              <a:latin typeface="Squada One" panose="020B0604020202020204" charset="0"/>
            </a:endParaRPr>
          </a:p>
        </p:txBody>
      </p:sp>
      <p:sp>
        <p:nvSpPr>
          <p:cNvPr id="10" name="Google Shape;324;p45">
            <a:extLst>
              <a:ext uri="{FF2B5EF4-FFF2-40B4-BE49-F238E27FC236}">
                <a16:creationId xmlns:a16="http://schemas.microsoft.com/office/drawing/2014/main" id="{05AE3FF8-D37B-4333-900B-9AA1C07F4E09}"/>
              </a:ext>
            </a:extLst>
          </p:cNvPr>
          <p:cNvSpPr txBox="1">
            <a:spLocks/>
          </p:cNvSpPr>
          <p:nvPr/>
        </p:nvSpPr>
        <p:spPr>
          <a:xfrm>
            <a:off x="864247" y="1660558"/>
            <a:ext cx="4989353" cy="1961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chemeClr val="bg2"/>
                </a:solidFill>
              </a:rPr>
              <a:t>Definire le cartelle per il training set e per il </a:t>
            </a:r>
            <a:r>
              <a:rPr lang="it-IT" dirty="0" err="1">
                <a:solidFill>
                  <a:schemeClr val="bg2"/>
                </a:solidFill>
              </a:rPr>
              <a:t>validation</a:t>
            </a:r>
            <a:r>
              <a:rPr lang="it-IT" dirty="0">
                <a:solidFill>
                  <a:schemeClr val="bg2"/>
                </a:solidFill>
              </a:rPr>
              <a:t> set.</a:t>
            </a:r>
          </a:p>
          <a:p>
            <a:r>
              <a:rPr lang="it-IT" dirty="0">
                <a:solidFill>
                  <a:schemeClr val="bg2"/>
                </a:solidFill>
              </a:rPr>
              <a:t>Con la classe </a:t>
            </a:r>
            <a:r>
              <a:rPr lang="it-IT" dirty="0" err="1">
                <a:solidFill>
                  <a:schemeClr val="bg2"/>
                </a:solidFill>
              </a:rPr>
              <a:t>ImageDataGenerator</a:t>
            </a:r>
            <a:r>
              <a:rPr lang="it-IT" dirty="0">
                <a:solidFill>
                  <a:schemeClr val="bg2"/>
                </a:solidFill>
              </a:rPr>
              <a:t> si possono definire operazioni di </a:t>
            </a:r>
            <a:r>
              <a:rPr lang="it-IT" dirty="0" err="1">
                <a:solidFill>
                  <a:schemeClr val="bg2"/>
                </a:solidFill>
              </a:rPr>
              <a:t>preprocessing</a:t>
            </a:r>
            <a:r>
              <a:rPr lang="it-IT" dirty="0">
                <a:solidFill>
                  <a:schemeClr val="bg2"/>
                </a:solidFill>
              </a:rPr>
              <a:t> da effettuare sulle immagini ed eventuali operazioni di data </a:t>
            </a:r>
            <a:r>
              <a:rPr lang="it-IT" dirty="0" err="1">
                <a:solidFill>
                  <a:schemeClr val="bg2"/>
                </a:solidFill>
              </a:rPr>
              <a:t>augmentation</a:t>
            </a:r>
            <a:r>
              <a:rPr lang="it-IT" dirty="0">
                <a:solidFill>
                  <a:schemeClr val="bg2"/>
                </a:solidFill>
              </a:rPr>
              <a:t> per aumentare la numerosità dei set.</a:t>
            </a:r>
          </a:p>
          <a:p>
            <a:endParaRPr lang="en-US" sz="1000" b="1" dirty="0">
              <a:solidFill>
                <a:schemeClr val="bg2"/>
              </a:solidFill>
            </a:endParaRPr>
          </a:p>
          <a:p>
            <a:br>
              <a:rPr lang="en-US" dirty="0"/>
            </a:b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2926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559</Words>
  <Application>Microsoft Office PowerPoint</Application>
  <PresentationFormat>Presentazione su schermo (16:9)</PresentationFormat>
  <Paragraphs>59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Roboto Condensed Light</vt:lpstr>
      <vt:lpstr>Arial</vt:lpstr>
      <vt:lpstr>Righteous</vt:lpstr>
      <vt:lpstr>Squada One</vt:lpstr>
      <vt:lpstr>Tech Startup by Slidesgo</vt:lpstr>
      <vt:lpstr>FMD&amp;R</vt:lpstr>
      <vt:lpstr>INTRODUZIONE</vt:lpstr>
      <vt:lpstr>FMD&amp;R TEAM</vt:lpstr>
      <vt:lpstr>FUNZIONALITA’</vt:lpstr>
      <vt:lpstr>0 – ARCHITETTURA</vt:lpstr>
      <vt:lpstr>XXXXXXXXXXXXX</vt:lpstr>
      <vt:lpstr>01 – FINE TUNING</vt:lpstr>
      <vt:lpstr>02 – CREAZIONE MODELLO</vt:lpstr>
      <vt:lpstr>03 – TRAINING E VALIDATION SET</vt:lpstr>
      <vt:lpstr>04 – BATCH</vt:lpstr>
      <vt:lpstr>05 – TEST</vt:lpstr>
      <vt:lpstr>06 – PRESTAZIONI</vt:lpstr>
      <vt:lpstr>GRAZIE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TetrAIs</dc:title>
  <cp:lastModifiedBy>Christian Miccolis</cp:lastModifiedBy>
  <cp:revision>110</cp:revision>
  <dcterms:modified xsi:type="dcterms:W3CDTF">2020-05-07T13:53:46Z</dcterms:modified>
</cp:coreProperties>
</file>