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56" r:id="rId2"/>
    <p:sldId id="257" r:id="rId3"/>
    <p:sldId id="258" r:id="rId4"/>
    <p:sldId id="260" r:id="rId5"/>
    <p:sldId id="265" r:id="rId6"/>
    <p:sldId id="298" r:id="rId7"/>
    <p:sldId id="266" r:id="rId8"/>
    <p:sldId id="299" r:id="rId9"/>
    <p:sldId id="300" r:id="rId10"/>
    <p:sldId id="301" r:id="rId11"/>
    <p:sldId id="302" r:id="rId12"/>
    <p:sldId id="277" r:id="rId13"/>
    <p:sldId id="305" r:id="rId14"/>
    <p:sldId id="271" r:id="rId15"/>
    <p:sldId id="280" r:id="rId16"/>
    <p:sldId id="281" r:id="rId17"/>
  </p:sldIdLst>
  <p:sldSz cx="9144000" cy="5143500" type="screen16x9"/>
  <p:notesSz cx="6858000" cy="9144000"/>
  <p:embeddedFontLst>
    <p:embeddedFont>
      <p:font typeface="Roboto Condensed Light" panose="020B0604020202020204" charset="0"/>
      <p:regular r:id="rId19"/>
      <p:bold r:id="rId20"/>
      <p:italic r:id="rId21"/>
      <p:boldItalic r:id="rId22"/>
    </p:embeddedFont>
    <p:embeddedFont>
      <p:font typeface="Squada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390D01-FB1F-4768-9D5E-A3BDAC097686}" v="162" dt="2020-03-27T21:59:08.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299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26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557095241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55709524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1904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57095241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57095241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01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59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039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rgbClr val="88D3CE"/>
            </a:gs>
            <a:gs pos="100000">
              <a:srgbClr val="423864"/>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88D3CE"/>
            </a:gs>
            <a:gs pos="100000">
              <a:srgbClr val="423864"/>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53" name="Google Shape;53;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63" name="Google Shape;63;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64" name="Google Shape;64;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5" name="Google Shape;65;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6" name="Google Shape;66;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7" name="Google Shape;67;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8" name="Google Shape;68;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9" name="Google Shape;69;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p:cSld name="CUSTOM_7_1">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94" name="Google Shape;94;p13"/>
          <p:cNvSpPr txBox="1">
            <a:spLocks noGrp="1"/>
          </p:cNvSpPr>
          <p:nvPr>
            <p:ph type="ctrTitle"/>
          </p:nvPr>
        </p:nvSpPr>
        <p:spPr>
          <a:xfrm flipH="1">
            <a:off x="749100" y="507400"/>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95" name="Google Shape;95;p13"/>
          <p:cNvSpPr txBox="1">
            <a:spLocks noGrp="1"/>
          </p:cNvSpPr>
          <p:nvPr>
            <p:ph type="ctrTitle" idx="2"/>
          </p:nvPr>
        </p:nvSpPr>
        <p:spPr>
          <a:xfrm>
            <a:off x="16904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6" name="Google Shape;96;p13"/>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7" name="Google Shape;97;p13"/>
          <p:cNvSpPr txBox="1">
            <a:spLocks noGrp="1"/>
          </p:cNvSpPr>
          <p:nvPr>
            <p:ph type="ctrTitle" idx="3"/>
          </p:nvPr>
        </p:nvSpPr>
        <p:spPr>
          <a:xfrm>
            <a:off x="16904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8" name="Google Shape;98;p13"/>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9" name="Google Shape;99;p13"/>
          <p:cNvSpPr txBox="1">
            <a:spLocks noGrp="1"/>
          </p:cNvSpPr>
          <p:nvPr>
            <p:ph type="ctrTitle" idx="5"/>
          </p:nvPr>
        </p:nvSpPr>
        <p:spPr>
          <a:xfrm>
            <a:off x="48243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0" name="Google Shape;100;p13"/>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1" name="Google Shape;101;p13"/>
          <p:cNvSpPr txBox="1">
            <a:spLocks noGrp="1"/>
          </p:cNvSpPr>
          <p:nvPr>
            <p:ph type="ctrTitle" idx="7"/>
          </p:nvPr>
        </p:nvSpPr>
        <p:spPr>
          <a:xfrm>
            <a:off x="48243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2" name="Google Shape;102;p13"/>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103" name="Google Shape;103;p13"/>
          <p:cNvCxnSpPr/>
          <p:nvPr/>
        </p:nvCxnSpPr>
        <p:spPr>
          <a:xfrm>
            <a:off x="2273400" y="21106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2273400" y="3627438"/>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rism1c"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github.com/W1l50n2208" TargetMode="External"/><Relationship Id="rId4" Type="http://schemas.openxmlformats.org/officeDocument/2006/relationships/hyperlink" Target="https://github.com/m3tti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9600" dirty="0"/>
              <a:t>TetrAIs</a:t>
            </a:r>
            <a:endParaRPr sz="9600" dirty="0"/>
          </a:p>
        </p:txBody>
      </p:sp>
      <p:sp>
        <p:nvSpPr>
          <p:cNvPr id="302" name="Google Shape;302;p43"/>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p>
            <a:pPr marL="0" lvl="0" indent="0"/>
            <a:r>
              <a:rPr lang="it-IT" sz="1600" b="1" dirty="0"/>
              <a:t>Six Tetris </a:t>
            </a:r>
            <a:r>
              <a:rPr lang="it-IT" sz="1600" b="1" dirty="0" err="1"/>
              <a:t>Ais</a:t>
            </a:r>
            <a:r>
              <a:rPr lang="it-IT" sz="1600" b="1" dirty="0"/>
              <a:t> Showdown</a:t>
            </a: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4"/>
          <p:cNvSpPr txBox="1">
            <a:spLocks noGrp="1"/>
          </p:cNvSpPr>
          <p:nvPr>
            <p:ph type="ctrTitle"/>
          </p:nvPr>
        </p:nvSpPr>
        <p:spPr>
          <a:xfrm flipH="1">
            <a:off x="749049" y="500825"/>
            <a:ext cx="4046885"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05 – LOGIC RULE BASED</a:t>
            </a:r>
            <a:endParaRPr dirty="0"/>
          </a:p>
        </p:txBody>
      </p:sp>
      <p:sp>
        <p:nvSpPr>
          <p:cNvPr id="10" name="Google Shape;324;p45">
            <a:extLst>
              <a:ext uri="{FF2B5EF4-FFF2-40B4-BE49-F238E27FC236}">
                <a16:creationId xmlns:a16="http://schemas.microsoft.com/office/drawing/2014/main" id="{A2452464-81C7-445D-9C42-2886D734056F}"/>
              </a:ext>
            </a:extLst>
          </p:cNvPr>
          <p:cNvSpPr txBox="1">
            <a:spLocks/>
          </p:cNvSpPr>
          <p:nvPr/>
        </p:nvSpPr>
        <p:spPr>
          <a:xfrm>
            <a:off x="820583" y="1590895"/>
            <a:ext cx="3903815" cy="19617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b="1" dirty="0">
                <a:solidFill>
                  <a:schemeClr val="bg2"/>
                </a:solidFill>
              </a:rPr>
              <a:t>For "Rule Based" Agent, we mean an Ai who uses a knowledge base to find the best move with a tetromino, in an instance of the board.</a:t>
            </a:r>
          </a:p>
          <a:p>
            <a:endParaRPr lang="en-US" sz="1000" b="1" dirty="0">
              <a:solidFill>
                <a:schemeClr val="bg2"/>
              </a:solidFill>
            </a:endParaRPr>
          </a:p>
          <a:p>
            <a:r>
              <a:rPr lang="en-US" sz="1000" b="1" dirty="0">
                <a:solidFill>
                  <a:schemeClr val="bg2"/>
                </a:solidFill>
              </a:rPr>
              <a:t>Coding all the possibilities present in the sheet, as well as being expensive, made it an unintelligent agent, since when it talks about AI it is only necessary to </a:t>
            </a:r>
            <a:r>
              <a:rPr lang="en-US" sz="1000" b="1" u="sng" dirty="0">
                <a:solidFill>
                  <a:schemeClr val="accent6"/>
                </a:solidFill>
              </a:rPr>
              <a:t>describe the solution</a:t>
            </a:r>
            <a:r>
              <a:rPr lang="en-US" sz="1000" b="1" dirty="0">
                <a:solidFill>
                  <a:schemeClr val="accent6"/>
                </a:solidFill>
              </a:rPr>
              <a:t> </a:t>
            </a:r>
            <a:r>
              <a:rPr lang="en-US" sz="1000" b="1" dirty="0">
                <a:solidFill>
                  <a:schemeClr val="bg2"/>
                </a:solidFill>
              </a:rPr>
              <a:t>to the problem, not how to reach it.</a:t>
            </a:r>
          </a:p>
          <a:p>
            <a:endParaRPr lang="en-US" sz="1000" b="1" dirty="0">
              <a:solidFill>
                <a:schemeClr val="bg2"/>
              </a:solidFill>
            </a:endParaRPr>
          </a:p>
          <a:p>
            <a:r>
              <a:rPr lang="en-US" sz="1000" b="1" dirty="0">
                <a:solidFill>
                  <a:schemeClr val="bg2"/>
                </a:solidFill>
              </a:rPr>
              <a:t>So we took into consideration the "</a:t>
            </a:r>
            <a:r>
              <a:rPr lang="en-US" sz="1000" b="1" dirty="0">
                <a:solidFill>
                  <a:schemeClr val="accent6"/>
                </a:solidFill>
              </a:rPr>
              <a:t>shadows</a:t>
            </a:r>
            <a:r>
              <a:rPr lang="en-US" sz="1000" b="1" dirty="0">
                <a:solidFill>
                  <a:schemeClr val="bg2"/>
                </a:solidFill>
              </a:rPr>
              <a:t>" of the tetramines: each tetromino, in every rotation, casts a different shadow on the crest of the card</a:t>
            </a:r>
            <a:br>
              <a:rPr lang="en-US" dirty="0"/>
            </a:br>
            <a:endParaRPr lang="en-US" dirty="0">
              <a:solidFill>
                <a:schemeClr val="bg2"/>
              </a:solidFill>
            </a:endParaRPr>
          </a:p>
        </p:txBody>
      </p:sp>
      <p:sp>
        <p:nvSpPr>
          <p:cNvPr id="11" name="Google Shape;5003;p74">
            <a:extLst>
              <a:ext uri="{FF2B5EF4-FFF2-40B4-BE49-F238E27FC236}">
                <a16:creationId xmlns:a16="http://schemas.microsoft.com/office/drawing/2014/main" id="{DBA72E21-E3AA-489E-B757-9FAF73D65859}"/>
              </a:ext>
            </a:extLst>
          </p:cNvPr>
          <p:cNvSpPr/>
          <p:nvPr/>
        </p:nvSpPr>
        <p:spPr>
          <a:xfrm>
            <a:off x="5641293" y="2090236"/>
            <a:ext cx="1162930" cy="1366308"/>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342;p73">
            <a:extLst>
              <a:ext uri="{FF2B5EF4-FFF2-40B4-BE49-F238E27FC236}">
                <a16:creationId xmlns:a16="http://schemas.microsoft.com/office/drawing/2014/main" id="{A3071010-E252-4489-ACF7-AEB512CB7F07}"/>
              </a:ext>
            </a:extLst>
          </p:cNvPr>
          <p:cNvGrpSpPr/>
          <p:nvPr/>
        </p:nvGrpSpPr>
        <p:grpSpPr>
          <a:xfrm>
            <a:off x="4976326" y="742566"/>
            <a:ext cx="261597" cy="302462"/>
            <a:chOff x="2710875" y="3806450"/>
            <a:chExt cx="416725" cy="481825"/>
          </a:xfrm>
          <a:solidFill>
            <a:schemeClr val="bg2"/>
          </a:solidFill>
        </p:grpSpPr>
        <p:sp>
          <p:nvSpPr>
            <p:cNvPr id="6" name="Google Shape;4343;p73">
              <a:extLst>
                <a:ext uri="{FF2B5EF4-FFF2-40B4-BE49-F238E27FC236}">
                  <a16:creationId xmlns:a16="http://schemas.microsoft.com/office/drawing/2014/main" id="{026F4BE0-6754-41C4-9FF6-39B1910EC24F}"/>
                </a:ext>
              </a:extLst>
            </p:cNvPr>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7" name="Google Shape;4344;p73">
              <a:extLst>
                <a:ext uri="{FF2B5EF4-FFF2-40B4-BE49-F238E27FC236}">
                  <a16:creationId xmlns:a16="http://schemas.microsoft.com/office/drawing/2014/main" id="{0A2BA8AA-C5F6-471E-A423-D6989D3ACCFE}"/>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Tree>
    <p:extLst>
      <p:ext uri="{BB962C8B-B14F-4D97-AF65-F5344CB8AC3E}">
        <p14:creationId xmlns:p14="http://schemas.microsoft.com/office/powerpoint/2010/main" val="23211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06 – LOCAL SEARCH GREEDY ASCENT</a:t>
            </a:r>
            <a:endParaRPr dirty="0"/>
          </a:p>
        </p:txBody>
      </p:sp>
      <p:sp>
        <p:nvSpPr>
          <p:cNvPr id="10" name="Google Shape;324;p45">
            <a:extLst>
              <a:ext uri="{FF2B5EF4-FFF2-40B4-BE49-F238E27FC236}">
                <a16:creationId xmlns:a16="http://schemas.microsoft.com/office/drawing/2014/main" id="{4C0E9C55-1C67-46CF-9BA8-4CB5AF34DFC5}"/>
              </a:ext>
            </a:extLst>
          </p:cNvPr>
          <p:cNvSpPr txBox="1">
            <a:spLocks/>
          </p:cNvSpPr>
          <p:nvPr/>
        </p:nvSpPr>
        <p:spPr>
          <a:xfrm>
            <a:off x="2808003" y="1573764"/>
            <a:ext cx="5583329" cy="27750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solidFill>
                  <a:schemeClr val="bg2"/>
                </a:solidFill>
              </a:rPr>
              <a:t>The Local Search AI scans the first level of the tree search, selecting the node representing the move that during the simulation would have returned the highest score obtaining an excellent local state. Subsequently, the algorithm searches for the next state using the "next tetramino" in the node-states obtained from the previous state. In this way, the algorithm significantly reduces the number of total simulations and therefore reaches an excellent room.</a:t>
            </a:r>
          </a:p>
          <a:p>
            <a:endParaRPr lang="en-US" sz="1100" b="1" dirty="0">
              <a:solidFill>
                <a:schemeClr val="bg2"/>
              </a:solidFill>
            </a:endParaRPr>
          </a:p>
          <a:p>
            <a:r>
              <a:rPr lang="en-US" sz="1100" b="1" dirty="0">
                <a:solidFill>
                  <a:schemeClr val="bg2"/>
                </a:solidFill>
              </a:rPr>
              <a:t>Since Local Search does not guarantee the achievement of an excellent overall and its use is often used in situations where the individual paths are very long, in our use it proves to be particularly inefficient and not very productive. </a:t>
            </a:r>
          </a:p>
          <a:p>
            <a:r>
              <a:rPr lang="en-US" sz="1100" b="1" dirty="0">
                <a:solidFill>
                  <a:schemeClr val="bg2"/>
                </a:solidFill>
              </a:rPr>
              <a:t>Often the executions of the game that use it, end with a score of zero, this occurs because the paths of the graph are very short and the excellent location achieved does not guarantee the permanence in the game and the achievement of results even only comparable with those of the other algorithms implemented.</a:t>
            </a:r>
            <a:endParaRPr lang="en-US" sz="1100" dirty="0">
              <a:solidFill>
                <a:schemeClr val="bg2"/>
              </a:solidFill>
            </a:endParaRPr>
          </a:p>
        </p:txBody>
      </p:sp>
      <p:grpSp>
        <p:nvGrpSpPr>
          <p:cNvPr id="11" name="Google Shape;4208;p73">
            <a:extLst>
              <a:ext uri="{FF2B5EF4-FFF2-40B4-BE49-F238E27FC236}">
                <a16:creationId xmlns:a16="http://schemas.microsoft.com/office/drawing/2014/main" id="{F810A0B9-9A4D-45F3-8E77-471EE2A65A0E}"/>
              </a:ext>
            </a:extLst>
          </p:cNvPr>
          <p:cNvGrpSpPr/>
          <p:nvPr/>
        </p:nvGrpSpPr>
        <p:grpSpPr>
          <a:xfrm>
            <a:off x="752668" y="2571750"/>
            <a:ext cx="1262743" cy="1109714"/>
            <a:chOff x="2085450" y="2057100"/>
            <a:chExt cx="481900" cy="423500"/>
          </a:xfrm>
          <a:solidFill>
            <a:schemeClr val="bg2"/>
          </a:solidFill>
        </p:grpSpPr>
        <p:sp>
          <p:nvSpPr>
            <p:cNvPr id="12" name="Google Shape;4209;p73">
              <a:extLst>
                <a:ext uri="{FF2B5EF4-FFF2-40B4-BE49-F238E27FC236}">
                  <a16:creationId xmlns:a16="http://schemas.microsoft.com/office/drawing/2014/main" id="{923703AE-44FF-48DB-8DF7-219A11646F67}"/>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 name="Google Shape;4210;p73">
              <a:extLst>
                <a:ext uri="{FF2B5EF4-FFF2-40B4-BE49-F238E27FC236}">
                  <a16:creationId xmlns:a16="http://schemas.microsoft.com/office/drawing/2014/main" id="{7349BC4A-9EB1-4D5C-8C5A-14501CAECAB7}"/>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4" name="Google Shape;4211;p73">
              <a:extLst>
                <a:ext uri="{FF2B5EF4-FFF2-40B4-BE49-F238E27FC236}">
                  <a16:creationId xmlns:a16="http://schemas.microsoft.com/office/drawing/2014/main" id="{AB678354-7B41-457B-9EE4-A0AAE44512F9}"/>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8" name="Google Shape;4342;p73">
            <a:extLst>
              <a:ext uri="{FF2B5EF4-FFF2-40B4-BE49-F238E27FC236}">
                <a16:creationId xmlns:a16="http://schemas.microsoft.com/office/drawing/2014/main" id="{CD5B82F5-DFFB-4E0D-A268-1B5AEB6B9094}"/>
              </a:ext>
            </a:extLst>
          </p:cNvPr>
          <p:cNvGrpSpPr/>
          <p:nvPr/>
        </p:nvGrpSpPr>
        <p:grpSpPr>
          <a:xfrm>
            <a:off x="8571722" y="742566"/>
            <a:ext cx="261597" cy="302462"/>
            <a:chOff x="2710875" y="3806450"/>
            <a:chExt cx="416725" cy="481825"/>
          </a:xfrm>
          <a:solidFill>
            <a:schemeClr val="bg2"/>
          </a:solidFill>
        </p:grpSpPr>
        <p:sp>
          <p:nvSpPr>
            <p:cNvPr id="9" name="Google Shape;4343;p73">
              <a:extLst>
                <a:ext uri="{FF2B5EF4-FFF2-40B4-BE49-F238E27FC236}">
                  <a16:creationId xmlns:a16="http://schemas.microsoft.com/office/drawing/2014/main" id="{0A1C34C2-29FE-46E5-9024-3FD42C68E34A}"/>
                </a:ext>
              </a:extLst>
            </p:cNvPr>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5" name="Google Shape;4344;p73">
              <a:extLst>
                <a:ext uri="{FF2B5EF4-FFF2-40B4-BE49-F238E27FC236}">
                  <a16:creationId xmlns:a16="http://schemas.microsoft.com/office/drawing/2014/main" id="{27E941D4-222B-42D2-8DF0-3C84226CA628}"/>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Tree>
    <p:extLst>
      <p:ext uri="{BB962C8B-B14F-4D97-AF65-F5344CB8AC3E}">
        <p14:creationId xmlns:p14="http://schemas.microsoft.com/office/powerpoint/2010/main" val="423740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4"/>
          <p:cNvSpPr txBox="1">
            <a:spLocks noGrp="1"/>
          </p:cNvSpPr>
          <p:nvPr>
            <p:ph type="ctrTitle"/>
          </p:nvPr>
        </p:nvSpPr>
        <p:spPr>
          <a:xfrm flipH="1">
            <a:off x="749100" y="463040"/>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TetrAIs RANKING on Random Pieces</a:t>
            </a:r>
            <a:endParaRPr dirty="0"/>
          </a:p>
        </p:txBody>
      </p:sp>
      <p:sp>
        <p:nvSpPr>
          <p:cNvPr id="30" name="Google Shape;815;p64">
            <a:extLst>
              <a:ext uri="{FF2B5EF4-FFF2-40B4-BE49-F238E27FC236}">
                <a16:creationId xmlns:a16="http://schemas.microsoft.com/office/drawing/2014/main" id="{96140E54-0C37-48EE-A4A4-D1E504E1954D}"/>
              </a:ext>
            </a:extLst>
          </p:cNvPr>
          <p:cNvSpPr/>
          <p:nvPr/>
        </p:nvSpPr>
        <p:spPr>
          <a:xfrm>
            <a:off x="7090825" y="2246622"/>
            <a:ext cx="621690" cy="2896868"/>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1" name="Google Shape;816;p64">
            <a:extLst>
              <a:ext uri="{FF2B5EF4-FFF2-40B4-BE49-F238E27FC236}">
                <a16:creationId xmlns:a16="http://schemas.microsoft.com/office/drawing/2014/main" id="{1B6D4538-622D-45E1-840B-48D00D9A89C6}"/>
              </a:ext>
            </a:extLst>
          </p:cNvPr>
          <p:cNvSpPr/>
          <p:nvPr/>
        </p:nvSpPr>
        <p:spPr>
          <a:xfrm>
            <a:off x="6750640" y="2749912"/>
            <a:ext cx="621690" cy="2393583"/>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2" name="Google Shape;817;p64">
            <a:extLst>
              <a:ext uri="{FF2B5EF4-FFF2-40B4-BE49-F238E27FC236}">
                <a16:creationId xmlns:a16="http://schemas.microsoft.com/office/drawing/2014/main" id="{B3445857-2A30-4422-8AB8-B297D3C901D2}"/>
              </a:ext>
            </a:extLst>
          </p:cNvPr>
          <p:cNvSpPr/>
          <p:nvPr/>
        </p:nvSpPr>
        <p:spPr>
          <a:xfrm>
            <a:off x="6405897" y="3188688"/>
            <a:ext cx="621690" cy="1954812"/>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3" name="Google Shape;818;p64">
            <a:extLst>
              <a:ext uri="{FF2B5EF4-FFF2-40B4-BE49-F238E27FC236}">
                <a16:creationId xmlns:a16="http://schemas.microsoft.com/office/drawing/2014/main" id="{8D6C77B8-FE6B-4C0B-8E83-F85C35B9B280}"/>
              </a:ext>
            </a:extLst>
          </p:cNvPr>
          <p:cNvCxnSpPr>
            <a:cxnSpLocks/>
          </p:cNvCxnSpPr>
          <p:nvPr/>
        </p:nvCxnSpPr>
        <p:spPr>
          <a:xfrm flipH="1">
            <a:off x="3943586" y="3196245"/>
            <a:ext cx="2430692" cy="11747"/>
          </a:xfrm>
          <a:prstGeom prst="straightConnector1">
            <a:avLst/>
          </a:prstGeom>
          <a:noFill/>
          <a:ln w="19050" cap="flat" cmpd="sng">
            <a:solidFill>
              <a:srgbClr val="FFFFFF"/>
            </a:solidFill>
            <a:prstDash val="solid"/>
            <a:round/>
            <a:headEnd type="none" w="sm" len="sm"/>
            <a:tailEnd type="diamond" w="sm" len="sm"/>
          </a:ln>
        </p:spPr>
      </p:cxnSp>
      <p:sp>
        <p:nvSpPr>
          <p:cNvPr id="34" name="Google Shape;819;p64">
            <a:extLst>
              <a:ext uri="{FF2B5EF4-FFF2-40B4-BE49-F238E27FC236}">
                <a16:creationId xmlns:a16="http://schemas.microsoft.com/office/drawing/2014/main" id="{B9CEA1A7-7489-48A5-8081-EF9F01EA530A}"/>
              </a:ext>
            </a:extLst>
          </p:cNvPr>
          <p:cNvSpPr/>
          <p:nvPr/>
        </p:nvSpPr>
        <p:spPr>
          <a:xfrm>
            <a:off x="6076651" y="3637896"/>
            <a:ext cx="621690" cy="1505603"/>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5" name="Google Shape;821;p64">
            <a:extLst>
              <a:ext uri="{FF2B5EF4-FFF2-40B4-BE49-F238E27FC236}">
                <a16:creationId xmlns:a16="http://schemas.microsoft.com/office/drawing/2014/main" id="{5B1C931B-3E57-404D-AA66-4EC0A8A9BBFF}"/>
              </a:ext>
            </a:extLst>
          </p:cNvPr>
          <p:cNvCxnSpPr>
            <a:cxnSpLocks/>
          </p:cNvCxnSpPr>
          <p:nvPr/>
        </p:nvCxnSpPr>
        <p:spPr>
          <a:xfrm flipH="1">
            <a:off x="3958445" y="2254179"/>
            <a:ext cx="3132380" cy="0"/>
          </a:xfrm>
          <a:prstGeom prst="straightConnector1">
            <a:avLst/>
          </a:prstGeom>
          <a:noFill/>
          <a:ln w="19050" cap="flat" cmpd="sng">
            <a:solidFill>
              <a:srgbClr val="FFFFFF"/>
            </a:solidFill>
            <a:prstDash val="solid"/>
            <a:round/>
            <a:headEnd type="none" w="sm" len="sm"/>
            <a:tailEnd type="diamond" w="sm" len="sm"/>
          </a:ln>
        </p:spPr>
      </p:cxnSp>
      <p:sp>
        <p:nvSpPr>
          <p:cNvPr id="36" name="Google Shape;823;p64">
            <a:extLst>
              <a:ext uri="{FF2B5EF4-FFF2-40B4-BE49-F238E27FC236}">
                <a16:creationId xmlns:a16="http://schemas.microsoft.com/office/drawing/2014/main" id="{5CF8D29E-FB4D-4CBC-BEB9-DAD6586B377F}"/>
              </a:ext>
            </a:extLst>
          </p:cNvPr>
          <p:cNvSpPr txBox="1">
            <a:spLocks/>
          </p:cNvSpPr>
          <p:nvPr/>
        </p:nvSpPr>
        <p:spPr>
          <a:xfrm>
            <a:off x="413222" y="1435701"/>
            <a:ext cx="3255506"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18176.67  </a:t>
            </a:r>
            <a:r>
              <a:rPr lang="it-IT" sz="1200" dirty="0">
                <a:sym typeface="Wingdings" panose="05000000000000000000" pitchFamily="2" charset="2"/>
              </a:rPr>
              <a:t> </a:t>
            </a:r>
            <a:r>
              <a:rPr lang="it-IT" sz="1200" dirty="0"/>
              <a:t>DFS [LV2]</a:t>
            </a:r>
          </a:p>
        </p:txBody>
      </p:sp>
      <p:sp>
        <p:nvSpPr>
          <p:cNvPr id="37" name="Google Shape;815;p64">
            <a:extLst>
              <a:ext uri="{FF2B5EF4-FFF2-40B4-BE49-F238E27FC236}">
                <a16:creationId xmlns:a16="http://schemas.microsoft.com/office/drawing/2014/main" id="{8BEF3CD2-7519-4975-B9B4-FFE1F658B768}"/>
              </a:ext>
            </a:extLst>
          </p:cNvPr>
          <p:cNvSpPr/>
          <p:nvPr/>
        </p:nvSpPr>
        <p:spPr>
          <a:xfrm>
            <a:off x="7435568" y="1860293"/>
            <a:ext cx="621690" cy="3283198"/>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8" name="Google Shape;819;p64">
            <a:extLst>
              <a:ext uri="{FF2B5EF4-FFF2-40B4-BE49-F238E27FC236}">
                <a16:creationId xmlns:a16="http://schemas.microsoft.com/office/drawing/2014/main" id="{9AD08421-9965-45EB-9D42-8DBBCAE43EFF}"/>
              </a:ext>
            </a:extLst>
          </p:cNvPr>
          <p:cNvSpPr/>
          <p:nvPr/>
        </p:nvSpPr>
        <p:spPr>
          <a:xfrm>
            <a:off x="5720969" y="4084768"/>
            <a:ext cx="621690" cy="1058732"/>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9" name="Google Shape;818;p64">
            <a:extLst>
              <a:ext uri="{FF2B5EF4-FFF2-40B4-BE49-F238E27FC236}">
                <a16:creationId xmlns:a16="http://schemas.microsoft.com/office/drawing/2014/main" id="{621C0380-A0B3-4799-B439-186A3B18D227}"/>
              </a:ext>
            </a:extLst>
          </p:cNvPr>
          <p:cNvCxnSpPr>
            <a:cxnSpLocks/>
          </p:cNvCxnSpPr>
          <p:nvPr/>
        </p:nvCxnSpPr>
        <p:spPr>
          <a:xfrm flipH="1" flipV="1">
            <a:off x="3943586" y="3650794"/>
            <a:ext cx="2133065" cy="3619"/>
          </a:xfrm>
          <a:prstGeom prst="straightConnector1">
            <a:avLst/>
          </a:prstGeom>
          <a:noFill/>
          <a:ln w="19050" cap="flat" cmpd="sng">
            <a:solidFill>
              <a:srgbClr val="FFFFFF"/>
            </a:solidFill>
            <a:prstDash val="solid"/>
            <a:round/>
            <a:headEnd type="none" w="sm" len="sm"/>
            <a:tailEnd type="diamond" w="sm" len="sm"/>
          </a:ln>
        </p:spPr>
      </p:cxnSp>
      <p:cxnSp>
        <p:nvCxnSpPr>
          <p:cNvPr id="40" name="Google Shape;818;p64">
            <a:extLst>
              <a:ext uri="{FF2B5EF4-FFF2-40B4-BE49-F238E27FC236}">
                <a16:creationId xmlns:a16="http://schemas.microsoft.com/office/drawing/2014/main" id="{25B64C22-F87C-4BB3-A1E7-C9729592DBD7}"/>
              </a:ext>
            </a:extLst>
          </p:cNvPr>
          <p:cNvCxnSpPr>
            <a:cxnSpLocks/>
          </p:cNvCxnSpPr>
          <p:nvPr/>
        </p:nvCxnSpPr>
        <p:spPr>
          <a:xfrm flipH="1">
            <a:off x="3943586" y="4067443"/>
            <a:ext cx="1777384" cy="13518"/>
          </a:xfrm>
          <a:prstGeom prst="straightConnector1">
            <a:avLst/>
          </a:prstGeom>
          <a:noFill/>
          <a:ln w="19050" cap="flat" cmpd="sng">
            <a:solidFill>
              <a:srgbClr val="FFFFFF"/>
            </a:solidFill>
            <a:prstDash val="solid"/>
            <a:round/>
            <a:headEnd type="none" w="sm" len="sm"/>
            <a:tailEnd type="diamond" w="sm" len="sm"/>
          </a:ln>
        </p:spPr>
      </p:cxnSp>
      <p:cxnSp>
        <p:nvCxnSpPr>
          <p:cNvPr id="41" name="Google Shape;818;p64">
            <a:extLst>
              <a:ext uri="{FF2B5EF4-FFF2-40B4-BE49-F238E27FC236}">
                <a16:creationId xmlns:a16="http://schemas.microsoft.com/office/drawing/2014/main" id="{C381048A-DE7E-4D92-852E-80935A4C77F1}"/>
              </a:ext>
            </a:extLst>
          </p:cNvPr>
          <p:cNvCxnSpPr>
            <a:cxnSpLocks/>
          </p:cNvCxnSpPr>
          <p:nvPr/>
        </p:nvCxnSpPr>
        <p:spPr>
          <a:xfrm flipH="1">
            <a:off x="3943586" y="2757470"/>
            <a:ext cx="2807054" cy="0"/>
          </a:xfrm>
          <a:prstGeom prst="straightConnector1">
            <a:avLst/>
          </a:prstGeom>
          <a:noFill/>
          <a:ln w="19050" cap="flat" cmpd="sng">
            <a:solidFill>
              <a:srgbClr val="FFFFFF"/>
            </a:solidFill>
            <a:prstDash val="solid"/>
            <a:round/>
            <a:headEnd type="none" w="sm" len="sm"/>
            <a:tailEnd type="diamond" w="sm" len="sm"/>
          </a:ln>
        </p:spPr>
      </p:cxnSp>
      <p:cxnSp>
        <p:nvCxnSpPr>
          <p:cNvPr id="44" name="Google Shape;821;p64">
            <a:extLst>
              <a:ext uri="{FF2B5EF4-FFF2-40B4-BE49-F238E27FC236}">
                <a16:creationId xmlns:a16="http://schemas.microsoft.com/office/drawing/2014/main" id="{19A19C6E-F892-4AE0-8A05-6F6C3A6CC05F}"/>
              </a:ext>
            </a:extLst>
          </p:cNvPr>
          <p:cNvCxnSpPr>
            <a:cxnSpLocks/>
          </p:cNvCxnSpPr>
          <p:nvPr/>
        </p:nvCxnSpPr>
        <p:spPr>
          <a:xfrm flipH="1">
            <a:off x="3943586" y="1852737"/>
            <a:ext cx="3491982" cy="0"/>
          </a:xfrm>
          <a:prstGeom prst="straightConnector1">
            <a:avLst/>
          </a:prstGeom>
          <a:noFill/>
          <a:ln w="19050" cap="flat" cmpd="sng">
            <a:solidFill>
              <a:srgbClr val="FFFFFF"/>
            </a:solidFill>
            <a:prstDash val="solid"/>
            <a:round/>
            <a:headEnd type="none" w="sm" len="sm"/>
            <a:tailEnd type="diamond" w="sm" len="sm"/>
          </a:ln>
        </p:spPr>
      </p:cxnSp>
      <p:sp>
        <p:nvSpPr>
          <p:cNvPr id="45" name="Google Shape;823;p64">
            <a:extLst>
              <a:ext uri="{FF2B5EF4-FFF2-40B4-BE49-F238E27FC236}">
                <a16:creationId xmlns:a16="http://schemas.microsoft.com/office/drawing/2014/main" id="{AEF7EC16-0FFA-4C23-9216-5AE737011384}"/>
              </a:ext>
            </a:extLst>
          </p:cNvPr>
          <p:cNvSpPr txBox="1">
            <a:spLocks/>
          </p:cNvSpPr>
          <p:nvPr/>
        </p:nvSpPr>
        <p:spPr>
          <a:xfrm>
            <a:off x="1316428" y="1852736"/>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5733.33  </a:t>
            </a:r>
            <a:r>
              <a:rPr lang="it-IT" sz="1200" dirty="0">
                <a:sym typeface="Wingdings" panose="05000000000000000000" pitchFamily="2" charset="2"/>
              </a:rPr>
              <a:t>  </a:t>
            </a:r>
            <a:r>
              <a:rPr lang="it-IT" sz="1200" dirty="0"/>
              <a:t>SDG Q-Learning [P1.0]</a:t>
            </a:r>
          </a:p>
        </p:txBody>
      </p:sp>
      <p:sp>
        <p:nvSpPr>
          <p:cNvPr id="46" name="Google Shape;823;p64">
            <a:extLst>
              <a:ext uri="{FF2B5EF4-FFF2-40B4-BE49-F238E27FC236}">
                <a16:creationId xmlns:a16="http://schemas.microsoft.com/office/drawing/2014/main" id="{6CC638C4-C390-4A58-89BB-3BF4CF0DC896}"/>
              </a:ext>
            </a:extLst>
          </p:cNvPr>
          <p:cNvSpPr txBox="1">
            <a:spLocks/>
          </p:cNvSpPr>
          <p:nvPr/>
        </p:nvSpPr>
        <p:spPr>
          <a:xfrm>
            <a:off x="1316428" y="2364928"/>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4840  </a:t>
            </a:r>
            <a:r>
              <a:rPr lang="it-IT" sz="1200" dirty="0">
                <a:sym typeface="Wingdings" panose="05000000000000000000" pitchFamily="2" charset="2"/>
              </a:rPr>
              <a:t> </a:t>
            </a:r>
            <a:r>
              <a:rPr lang="it-IT" sz="1200" dirty="0"/>
              <a:t>SDG Q-Learning [P0.5]</a:t>
            </a:r>
          </a:p>
        </p:txBody>
      </p:sp>
      <p:sp>
        <p:nvSpPr>
          <p:cNvPr id="47" name="Google Shape;823;p64">
            <a:extLst>
              <a:ext uri="{FF2B5EF4-FFF2-40B4-BE49-F238E27FC236}">
                <a16:creationId xmlns:a16="http://schemas.microsoft.com/office/drawing/2014/main" id="{88C9A890-0304-4CEB-A689-C8404749573E}"/>
              </a:ext>
            </a:extLst>
          </p:cNvPr>
          <p:cNvSpPr txBox="1">
            <a:spLocks/>
          </p:cNvSpPr>
          <p:nvPr/>
        </p:nvSpPr>
        <p:spPr>
          <a:xfrm>
            <a:off x="557535" y="2792217"/>
            <a:ext cx="3111193"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2840  </a:t>
            </a:r>
            <a:r>
              <a:rPr lang="it-IT" sz="1200" dirty="0">
                <a:sym typeface="Wingdings" panose="05000000000000000000" pitchFamily="2" charset="2"/>
              </a:rPr>
              <a:t> </a:t>
            </a:r>
            <a:r>
              <a:rPr lang="it-IT" sz="1200" dirty="0"/>
              <a:t>DFS [LV1]</a:t>
            </a:r>
          </a:p>
        </p:txBody>
      </p:sp>
      <p:sp>
        <p:nvSpPr>
          <p:cNvPr id="48" name="Google Shape;823;p64">
            <a:extLst>
              <a:ext uri="{FF2B5EF4-FFF2-40B4-BE49-F238E27FC236}">
                <a16:creationId xmlns:a16="http://schemas.microsoft.com/office/drawing/2014/main" id="{C61D6ED9-A517-45AD-8666-A09B5254D49F}"/>
              </a:ext>
            </a:extLst>
          </p:cNvPr>
          <p:cNvSpPr txBox="1">
            <a:spLocks/>
          </p:cNvSpPr>
          <p:nvPr/>
        </p:nvSpPr>
        <p:spPr>
          <a:xfrm>
            <a:off x="557535" y="3251704"/>
            <a:ext cx="3111193"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1165.33  </a:t>
            </a:r>
            <a:r>
              <a:rPr lang="it-IT" sz="1200" dirty="0">
                <a:sym typeface="Wingdings" panose="05000000000000000000" pitchFamily="2" charset="2"/>
              </a:rPr>
              <a:t>  Monte Carlo </a:t>
            </a:r>
            <a:r>
              <a:rPr lang="it-IT" sz="1200" dirty="0"/>
              <a:t>[</a:t>
            </a:r>
            <a:r>
              <a:rPr lang="it-IT" sz="1200" dirty="0" err="1"/>
              <a:t>fullScan</a:t>
            </a:r>
            <a:r>
              <a:rPr lang="it-IT" sz="1200" dirty="0"/>
              <a:t>]</a:t>
            </a:r>
          </a:p>
        </p:txBody>
      </p:sp>
      <p:sp>
        <p:nvSpPr>
          <p:cNvPr id="50" name="Google Shape;823;p64">
            <a:extLst>
              <a:ext uri="{FF2B5EF4-FFF2-40B4-BE49-F238E27FC236}">
                <a16:creationId xmlns:a16="http://schemas.microsoft.com/office/drawing/2014/main" id="{80006AB4-D794-4A24-BBE3-C882C645DC1E}"/>
              </a:ext>
            </a:extLst>
          </p:cNvPr>
          <p:cNvSpPr txBox="1">
            <a:spLocks/>
          </p:cNvSpPr>
          <p:nvPr/>
        </p:nvSpPr>
        <p:spPr>
          <a:xfrm>
            <a:off x="749100" y="3706147"/>
            <a:ext cx="2939691" cy="403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1006.67  </a:t>
            </a:r>
            <a:r>
              <a:rPr lang="it-IT" sz="1200" dirty="0">
                <a:sym typeface="Wingdings" panose="05000000000000000000" pitchFamily="2" charset="2"/>
              </a:rPr>
              <a:t>  Monte Carlo </a:t>
            </a:r>
            <a:r>
              <a:rPr lang="it-IT" sz="1200" dirty="0"/>
              <a:t>[</a:t>
            </a:r>
            <a:r>
              <a:rPr lang="it-IT" sz="1200" dirty="0" err="1"/>
              <a:t>randScan</a:t>
            </a:r>
            <a:r>
              <a:rPr lang="it-IT" sz="1200" dirty="0"/>
              <a:t>]</a:t>
            </a:r>
          </a:p>
          <a:p>
            <a:pPr marL="0" indent="0" algn="r">
              <a:lnSpc>
                <a:spcPct val="100000"/>
              </a:lnSpc>
              <a:spcBef>
                <a:spcPts val="1600"/>
              </a:spcBef>
              <a:spcAft>
                <a:spcPts val="1600"/>
              </a:spcAft>
              <a:buFont typeface="Roboto Condensed Light"/>
              <a:buNone/>
            </a:pPr>
            <a:endParaRPr lang="it-IT" sz="1200" dirty="0"/>
          </a:p>
        </p:txBody>
      </p:sp>
      <p:sp>
        <p:nvSpPr>
          <p:cNvPr id="52" name="Google Shape;815;p64">
            <a:extLst>
              <a:ext uri="{FF2B5EF4-FFF2-40B4-BE49-F238E27FC236}">
                <a16:creationId xmlns:a16="http://schemas.microsoft.com/office/drawing/2014/main" id="{97F3291D-68A7-4DE7-8206-3A6D91060171}"/>
              </a:ext>
            </a:extLst>
          </p:cNvPr>
          <p:cNvSpPr/>
          <p:nvPr/>
        </p:nvSpPr>
        <p:spPr>
          <a:xfrm>
            <a:off x="7773210" y="1432379"/>
            <a:ext cx="621690" cy="3711121"/>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5" name="Google Shape;819;p64">
            <a:extLst>
              <a:ext uri="{FF2B5EF4-FFF2-40B4-BE49-F238E27FC236}">
                <a16:creationId xmlns:a16="http://schemas.microsoft.com/office/drawing/2014/main" id="{CE25E4C1-1A9E-4182-AF31-E1B0F60E72A5}"/>
              </a:ext>
            </a:extLst>
          </p:cNvPr>
          <p:cNvSpPr/>
          <p:nvPr/>
        </p:nvSpPr>
        <p:spPr>
          <a:xfrm>
            <a:off x="5390873" y="4476336"/>
            <a:ext cx="621690" cy="667164"/>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56" name="Google Shape;821;p64">
            <a:extLst>
              <a:ext uri="{FF2B5EF4-FFF2-40B4-BE49-F238E27FC236}">
                <a16:creationId xmlns:a16="http://schemas.microsoft.com/office/drawing/2014/main" id="{464DA707-EA15-4273-B875-C5ADA1EB3C39}"/>
              </a:ext>
            </a:extLst>
          </p:cNvPr>
          <p:cNvCxnSpPr>
            <a:cxnSpLocks/>
          </p:cNvCxnSpPr>
          <p:nvPr/>
        </p:nvCxnSpPr>
        <p:spPr>
          <a:xfrm flipH="1">
            <a:off x="3958445" y="1435701"/>
            <a:ext cx="3814765" cy="0"/>
          </a:xfrm>
          <a:prstGeom prst="straightConnector1">
            <a:avLst/>
          </a:prstGeom>
          <a:noFill/>
          <a:ln w="19050" cap="flat" cmpd="sng">
            <a:solidFill>
              <a:srgbClr val="FFFFFF"/>
            </a:solidFill>
            <a:prstDash val="solid"/>
            <a:round/>
            <a:headEnd type="none" w="sm" len="sm"/>
            <a:tailEnd type="diamond" w="sm" len="sm"/>
          </a:ln>
        </p:spPr>
      </p:cxnSp>
      <p:cxnSp>
        <p:nvCxnSpPr>
          <p:cNvPr id="57" name="Google Shape;818;p64">
            <a:extLst>
              <a:ext uri="{FF2B5EF4-FFF2-40B4-BE49-F238E27FC236}">
                <a16:creationId xmlns:a16="http://schemas.microsoft.com/office/drawing/2014/main" id="{179BD04F-2E09-4662-9445-D3B3874E3748}"/>
              </a:ext>
            </a:extLst>
          </p:cNvPr>
          <p:cNvCxnSpPr>
            <a:cxnSpLocks/>
          </p:cNvCxnSpPr>
          <p:nvPr/>
        </p:nvCxnSpPr>
        <p:spPr>
          <a:xfrm flipH="1">
            <a:off x="3951015" y="4470374"/>
            <a:ext cx="1425076" cy="0"/>
          </a:xfrm>
          <a:prstGeom prst="straightConnector1">
            <a:avLst/>
          </a:prstGeom>
          <a:noFill/>
          <a:ln w="19050" cap="flat" cmpd="sng">
            <a:solidFill>
              <a:srgbClr val="FFFFFF"/>
            </a:solidFill>
            <a:prstDash val="solid"/>
            <a:round/>
            <a:headEnd type="none" w="sm" len="sm"/>
            <a:tailEnd type="diamond" w="sm" len="sm"/>
          </a:ln>
        </p:spPr>
      </p:cxnSp>
      <p:sp>
        <p:nvSpPr>
          <p:cNvPr id="58" name="Google Shape;823;p64">
            <a:extLst>
              <a:ext uri="{FF2B5EF4-FFF2-40B4-BE49-F238E27FC236}">
                <a16:creationId xmlns:a16="http://schemas.microsoft.com/office/drawing/2014/main" id="{83072B63-C014-42C7-A7BB-F0BDE1DB31D4}"/>
              </a:ext>
            </a:extLst>
          </p:cNvPr>
          <p:cNvSpPr txBox="1">
            <a:spLocks/>
          </p:cNvSpPr>
          <p:nvPr/>
        </p:nvSpPr>
        <p:spPr>
          <a:xfrm>
            <a:off x="1311257" y="4092325"/>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Font typeface="Roboto Condensed Light"/>
              <a:buNone/>
            </a:pPr>
            <a:r>
              <a:rPr lang="it-IT" sz="1200" dirty="0"/>
              <a:t>72  </a:t>
            </a:r>
            <a:r>
              <a:rPr lang="it-IT" sz="1200" dirty="0">
                <a:sym typeface="Wingdings" panose="05000000000000000000" pitchFamily="2" charset="2"/>
              </a:rPr>
              <a:t>  </a:t>
            </a:r>
            <a:r>
              <a:rPr lang="it-IT" sz="1200" dirty="0" err="1"/>
              <a:t>Logic</a:t>
            </a:r>
            <a:r>
              <a:rPr lang="it-IT" sz="1200" dirty="0"/>
              <a:t> Rule </a:t>
            </a:r>
            <a:r>
              <a:rPr lang="it-IT" sz="1200" dirty="0" err="1"/>
              <a:t>Based</a:t>
            </a:r>
            <a:endParaRPr lang="it-IT" sz="1200" dirty="0"/>
          </a:p>
        </p:txBody>
      </p:sp>
      <p:sp>
        <p:nvSpPr>
          <p:cNvPr id="59" name="Google Shape;823;p64">
            <a:extLst>
              <a:ext uri="{FF2B5EF4-FFF2-40B4-BE49-F238E27FC236}">
                <a16:creationId xmlns:a16="http://schemas.microsoft.com/office/drawing/2014/main" id="{9C6CF7D7-5362-4B29-BFA7-852E709DABD2}"/>
              </a:ext>
            </a:extLst>
          </p:cNvPr>
          <p:cNvSpPr txBox="1">
            <a:spLocks/>
          </p:cNvSpPr>
          <p:nvPr/>
        </p:nvSpPr>
        <p:spPr>
          <a:xfrm>
            <a:off x="491207" y="1059503"/>
            <a:ext cx="3184444"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66980  </a:t>
            </a:r>
            <a:r>
              <a:rPr lang="it-IT" sz="1200" dirty="0">
                <a:sym typeface="Wingdings" panose="05000000000000000000" pitchFamily="2" charset="2"/>
              </a:rPr>
              <a:t> Genetic-Beam </a:t>
            </a:r>
            <a:r>
              <a:rPr lang="it-IT" sz="1200" dirty="0"/>
              <a:t>[4Gen/8Chromo/3Run]</a:t>
            </a:r>
          </a:p>
        </p:txBody>
      </p:sp>
      <p:sp>
        <p:nvSpPr>
          <p:cNvPr id="60" name="Google Shape;819;p64">
            <a:extLst>
              <a:ext uri="{FF2B5EF4-FFF2-40B4-BE49-F238E27FC236}">
                <a16:creationId xmlns:a16="http://schemas.microsoft.com/office/drawing/2014/main" id="{1EF8A567-6D72-45CB-AD09-CEA1AF09310F}"/>
              </a:ext>
            </a:extLst>
          </p:cNvPr>
          <p:cNvSpPr/>
          <p:nvPr/>
        </p:nvSpPr>
        <p:spPr>
          <a:xfrm>
            <a:off x="5041267" y="4873308"/>
            <a:ext cx="621690" cy="277749"/>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dirty="0"/>
          </a:p>
        </p:txBody>
      </p:sp>
      <p:cxnSp>
        <p:nvCxnSpPr>
          <p:cNvPr id="63" name="Google Shape;818;p64">
            <a:extLst>
              <a:ext uri="{FF2B5EF4-FFF2-40B4-BE49-F238E27FC236}">
                <a16:creationId xmlns:a16="http://schemas.microsoft.com/office/drawing/2014/main" id="{D67D1DD3-73F9-43A6-A79F-1234DFCCF865}"/>
              </a:ext>
            </a:extLst>
          </p:cNvPr>
          <p:cNvCxnSpPr>
            <a:cxnSpLocks/>
          </p:cNvCxnSpPr>
          <p:nvPr/>
        </p:nvCxnSpPr>
        <p:spPr>
          <a:xfrm flipH="1">
            <a:off x="3943586" y="4855427"/>
            <a:ext cx="1056168" cy="0"/>
          </a:xfrm>
          <a:prstGeom prst="straightConnector1">
            <a:avLst/>
          </a:prstGeom>
          <a:noFill/>
          <a:ln w="19050" cap="flat" cmpd="sng">
            <a:solidFill>
              <a:srgbClr val="FFFFFF"/>
            </a:solidFill>
            <a:prstDash val="solid"/>
            <a:round/>
            <a:headEnd type="none" w="sm" len="sm"/>
            <a:tailEnd type="diamond" w="sm" len="sm"/>
          </a:ln>
        </p:spPr>
      </p:cxnSp>
      <p:sp>
        <p:nvSpPr>
          <p:cNvPr id="67" name="Google Shape;823;p64">
            <a:extLst>
              <a:ext uri="{FF2B5EF4-FFF2-40B4-BE49-F238E27FC236}">
                <a16:creationId xmlns:a16="http://schemas.microsoft.com/office/drawing/2014/main" id="{D2BA8F1F-2F8D-47F7-93E3-AA724D7E448E}"/>
              </a:ext>
            </a:extLst>
          </p:cNvPr>
          <p:cNvSpPr txBox="1">
            <a:spLocks/>
          </p:cNvSpPr>
          <p:nvPr/>
        </p:nvSpPr>
        <p:spPr>
          <a:xfrm>
            <a:off x="1327525" y="4470374"/>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Font typeface="Roboto Condensed Light"/>
              <a:buNone/>
            </a:pPr>
            <a:r>
              <a:rPr lang="it-IT" sz="1200" dirty="0"/>
              <a:t>8  </a:t>
            </a:r>
            <a:r>
              <a:rPr lang="it-IT" sz="1200" dirty="0">
                <a:sym typeface="Wingdings" panose="05000000000000000000" pitchFamily="2" charset="2"/>
              </a:rPr>
              <a:t>  Local Search</a:t>
            </a:r>
            <a:endParaRPr lang="it-IT"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p>
            <a:r>
              <a:rPr lang="it-IT" dirty="0"/>
              <a:t>TetrAIs RANKING on PI Pieces</a:t>
            </a:r>
          </a:p>
        </p:txBody>
      </p:sp>
      <p:sp>
        <p:nvSpPr>
          <p:cNvPr id="29" name="Google Shape;815;p64">
            <a:extLst>
              <a:ext uri="{FF2B5EF4-FFF2-40B4-BE49-F238E27FC236}">
                <a16:creationId xmlns:a16="http://schemas.microsoft.com/office/drawing/2014/main" id="{0655AE08-3655-4656-BC8A-8049B9F210C4}"/>
              </a:ext>
            </a:extLst>
          </p:cNvPr>
          <p:cNvSpPr/>
          <p:nvPr/>
        </p:nvSpPr>
        <p:spPr>
          <a:xfrm>
            <a:off x="7319220" y="2246622"/>
            <a:ext cx="621690" cy="2896868"/>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0" name="Google Shape;816;p64">
            <a:extLst>
              <a:ext uri="{FF2B5EF4-FFF2-40B4-BE49-F238E27FC236}">
                <a16:creationId xmlns:a16="http://schemas.microsoft.com/office/drawing/2014/main" id="{55255F29-11E4-4BAF-B2EA-8D4899B8D6FA}"/>
              </a:ext>
            </a:extLst>
          </p:cNvPr>
          <p:cNvSpPr/>
          <p:nvPr/>
        </p:nvSpPr>
        <p:spPr>
          <a:xfrm>
            <a:off x="6979035" y="2749912"/>
            <a:ext cx="621690" cy="2393583"/>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1" name="Google Shape;817;p64">
            <a:extLst>
              <a:ext uri="{FF2B5EF4-FFF2-40B4-BE49-F238E27FC236}">
                <a16:creationId xmlns:a16="http://schemas.microsoft.com/office/drawing/2014/main" id="{A4E7C799-14B0-4732-81C8-9778DC7C31B8}"/>
              </a:ext>
            </a:extLst>
          </p:cNvPr>
          <p:cNvSpPr/>
          <p:nvPr/>
        </p:nvSpPr>
        <p:spPr>
          <a:xfrm>
            <a:off x="6634292" y="3188688"/>
            <a:ext cx="621690" cy="1954812"/>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2" name="Google Shape;818;p64">
            <a:extLst>
              <a:ext uri="{FF2B5EF4-FFF2-40B4-BE49-F238E27FC236}">
                <a16:creationId xmlns:a16="http://schemas.microsoft.com/office/drawing/2014/main" id="{0F73FBED-ECBB-4307-8095-BA7F07C374C3}"/>
              </a:ext>
            </a:extLst>
          </p:cNvPr>
          <p:cNvCxnSpPr>
            <a:cxnSpLocks/>
          </p:cNvCxnSpPr>
          <p:nvPr/>
        </p:nvCxnSpPr>
        <p:spPr>
          <a:xfrm flipH="1">
            <a:off x="4171981" y="3196245"/>
            <a:ext cx="2430692" cy="11747"/>
          </a:xfrm>
          <a:prstGeom prst="straightConnector1">
            <a:avLst/>
          </a:prstGeom>
          <a:noFill/>
          <a:ln w="19050" cap="flat" cmpd="sng">
            <a:solidFill>
              <a:srgbClr val="FFFFFF"/>
            </a:solidFill>
            <a:prstDash val="solid"/>
            <a:round/>
            <a:headEnd type="none" w="sm" len="sm"/>
            <a:tailEnd type="diamond" w="sm" len="sm"/>
          </a:ln>
        </p:spPr>
      </p:cxnSp>
      <p:sp>
        <p:nvSpPr>
          <p:cNvPr id="33" name="Google Shape;819;p64">
            <a:extLst>
              <a:ext uri="{FF2B5EF4-FFF2-40B4-BE49-F238E27FC236}">
                <a16:creationId xmlns:a16="http://schemas.microsoft.com/office/drawing/2014/main" id="{1E5EBC40-8FDF-40A3-9C71-583485CCC6AA}"/>
              </a:ext>
            </a:extLst>
          </p:cNvPr>
          <p:cNvSpPr/>
          <p:nvPr/>
        </p:nvSpPr>
        <p:spPr>
          <a:xfrm>
            <a:off x="6305046" y="3637896"/>
            <a:ext cx="621690" cy="1505603"/>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4" name="Google Shape;821;p64">
            <a:extLst>
              <a:ext uri="{FF2B5EF4-FFF2-40B4-BE49-F238E27FC236}">
                <a16:creationId xmlns:a16="http://schemas.microsoft.com/office/drawing/2014/main" id="{61EEB016-3769-4E12-9802-361F3940FEE6}"/>
              </a:ext>
            </a:extLst>
          </p:cNvPr>
          <p:cNvCxnSpPr>
            <a:cxnSpLocks/>
          </p:cNvCxnSpPr>
          <p:nvPr/>
        </p:nvCxnSpPr>
        <p:spPr>
          <a:xfrm flipH="1">
            <a:off x="4186840" y="2254179"/>
            <a:ext cx="3132380" cy="0"/>
          </a:xfrm>
          <a:prstGeom prst="straightConnector1">
            <a:avLst/>
          </a:prstGeom>
          <a:noFill/>
          <a:ln w="19050" cap="flat" cmpd="sng">
            <a:solidFill>
              <a:srgbClr val="FFFFFF"/>
            </a:solidFill>
            <a:prstDash val="solid"/>
            <a:round/>
            <a:headEnd type="none" w="sm" len="sm"/>
            <a:tailEnd type="diamond" w="sm" len="sm"/>
          </a:ln>
        </p:spPr>
      </p:cxnSp>
      <p:sp>
        <p:nvSpPr>
          <p:cNvPr id="35" name="Google Shape;823;p64">
            <a:extLst>
              <a:ext uri="{FF2B5EF4-FFF2-40B4-BE49-F238E27FC236}">
                <a16:creationId xmlns:a16="http://schemas.microsoft.com/office/drawing/2014/main" id="{987C337D-DB5F-4AED-9AD9-41EE8B48E67B}"/>
              </a:ext>
            </a:extLst>
          </p:cNvPr>
          <p:cNvSpPr txBox="1">
            <a:spLocks/>
          </p:cNvSpPr>
          <p:nvPr/>
        </p:nvSpPr>
        <p:spPr>
          <a:xfrm>
            <a:off x="641617" y="1435701"/>
            <a:ext cx="3255506"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45840  </a:t>
            </a:r>
            <a:r>
              <a:rPr lang="it-IT" sz="1200" dirty="0">
                <a:sym typeface="Wingdings" panose="05000000000000000000" pitchFamily="2" charset="2"/>
              </a:rPr>
              <a:t>  Genetic-Beam </a:t>
            </a:r>
            <a:r>
              <a:rPr lang="it-IT" sz="1200" dirty="0"/>
              <a:t>[4Gen/8Chromo/1Run]</a:t>
            </a:r>
          </a:p>
        </p:txBody>
      </p:sp>
      <p:sp>
        <p:nvSpPr>
          <p:cNvPr id="36" name="Google Shape;815;p64">
            <a:extLst>
              <a:ext uri="{FF2B5EF4-FFF2-40B4-BE49-F238E27FC236}">
                <a16:creationId xmlns:a16="http://schemas.microsoft.com/office/drawing/2014/main" id="{F709D7AA-550D-4D08-86C5-EFF6D91A377D}"/>
              </a:ext>
            </a:extLst>
          </p:cNvPr>
          <p:cNvSpPr/>
          <p:nvPr/>
        </p:nvSpPr>
        <p:spPr>
          <a:xfrm>
            <a:off x="7663963" y="1860293"/>
            <a:ext cx="621690" cy="3283198"/>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37" name="Google Shape;819;p64">
            <a:extLst>
              <a:ext uri="{FF2B5EF4-FFF2-40B4-BE49-F238E27FC236}">
                <a16:creationId xmlns:a16="http://schemas.microsoft.com/office/drawing/2014/main" id="{9AA4C3F3-1C1B-457F-855D-9A1584BFCA23}"/>
              </a:ext>
            </a:extLst>
          </p:cNvPr>
          <p:cNvSpPr/>
          <p:nvPr/>
        </p:nvSpPr>
        <p:spPr>
          <a:xfrm>
            <a:off x="5949364" y="4084768"/>
            <a:ext cx="621690" cy="1058732"/>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38" name="Google Shape;818;p64">
            <a:extLst>
              <a:ext uri="{FF2B5EF4-FFF2-40B4-BE49-F238E27FC236}">
                <a16:creationId xmlns:a16="http://schemas.microsoft.com/office/drawing/2014/main" id="{5C96FC56-81E4-483D-9ECA-2E0CA47991DD}"/>
              </a:ext>
            </a:extLst>
          </p:cNvPr>
          <p:cNvCxnSpPr>
            <a:cxnSpLocks/>
          </p:cNvCxnSpPr>
          <p:nvPr/>
        </p:nvCxnSpPr>
        <p:spPr>
          <a:xfrm flipH="1" flipV="1">
            <a:off x="4171981" y="3650794"/>
            <a:ext cx="2133065" cy="3619"/>
          </a:xfrm>
          <a:prstGeom prst="straightConnector1">
            <a:avLst/>
          </a:prstGeom>
          <a:noFill/>
          <a:ln w="19050" cap="flat" cmpd="sng">
            <a:solidFill>
              <a:srgbClr val="FFFFFF"/>
            </a:solidFill>
            <a:prstDash val="solid"/>
            <a:round/>
            <a:headEnd type="none" w="sm" len="sm"/>
            <a:tailEnd type="diamond" w="sm" len="sm"/>
          </a:ln>
        </p:spPr>
      </p:cxnSp>
      <p:cxnSp>
        <p:nvCxnSpPr>
          <p:cNvPr id="39" name="Google Shape;818;p64">
            <a:extLst>
              <a:ext uri="{FF2B5EF4-FFF2-40B4-BE49-F238E27FC236}">
                <a16:creationId xmlns:a16="http://schemas.microsoft.com/office/drawing/2014/main" id="{647E6B7B-4D9D-4570-820D-DE14F25883C6}"/>
              </a:ext>
            </a:extLst>
          </p:cNvPr>
          <p:cNvCxnSpPr>
            <a:cxnSpLocks/>
          </p:cNvCxnSpPr>
          <p:nvPr/>
        </p:nvCxnSpPr>
        <p:spPr>
          <a:xfrm flipH="1">
            <a:off x="4171981" y="4067443"/>
            <a:ext cx="1777384" cy="13518"/>
          </a:xfrm>
          <a:prstGeom prst="straightConnector1">
            <a:avLst/>
          </a:prstGeom>
          <a:noFill/>
          <a:ln w="19050" cap="flat" cmpd="sng">
            <a:solidFill>
              <a:srgbClr val="FFFFFF"/>
            </a:solidFill>
            <a:prstDash val="solid"/>
            <a:round/>
            <a:headEnd type="none" w="sm" len="sm"/>
            <a:tailEnd type="diamond" w="sm" len="sm"/>
          </a:ln>
        </p:spPr>
      </p:cxnSp>
      <p:cxnSp>
        <p:nvCxnSpPr>
          <p:cNvPr id="40" name="Google Shape;818;p64">
            <a:extLst>
              <a:ext uri="{FF2B5EF4-FFF2-40B4-BE49-F238E27FC236}">
                <a16:creationId xmlns:a16="http://schemas.microsoft.com/office/drawing/2014/main" id="{4FDE1D40-26EA-4B04-A0A5-61ABA6CD2E13}"/>
              </a:ext>
            </a:extLst>
          </p:cNvPr>
          <p:cNvCxnSpPr>
            <a:cxnSpLocks/>
          </p:cNvCxnSpPr>
          <p:nvPr/>
        </p:nvCxnSpPr>
        <p:spPr>
          <a:xfrm flipH="1">
            <a:off x="4171981" y="2757470"/>
            <a:ext cx="2807054" cy="0"/>
          </a:xfrm>
          <a:prstGeom prst="straightConnector1">
            <a:avLst/>
          </a:prstGeom>
          <a:noFill/>
          <a:ln w="19050" cap="flat" cmpd="sng">
            <a:solidFill>
              <a:srgbClr val="FFFFFF"/>
            </a:solidFill>
            <a:prstDash val="solid"/>
            <a:round/>
            <a:headEnd type="none" w="sm" len="sm"/>
            <a:tailEnd type="diamond" w="sm" len="sm"/>
          </a:ln>
        </p:spPr>
      </p:cxnSp>
      <p:cxnSp>
        <p:nvCxnSpPr>
          <p:cNvPr id="41" name="Google Shape;821;p64">
            <a:extLst>
              <a:ext uri="{FF2B5EF4-FFF2-40B4-BE49-F238E27FC236}">
                <a16:creationId xmlns:a16="http://schemas.microsoft.com/office/drawing/2014/main" id="{0F7D41C4-1746-47B7-AA94-126EA29C065A}"/>
              </a:ext>
            </a:extLst>
          </p:cNvPr>
          <p:cNvCxnSpPr>
            <a:cxnSpLocks/>
          </p:cNvCxnSpPr>
          <p:nvPr/>
        </p:nvCxnSpPr>
        <p:spPr>
          <a:xfrm flipH="1">
            <a:off x="4171981" y="1852737"/>
            <a:ext cx="3491982" cy="0"/>
          </a:xfrm>
          <a:prstGeom prst="straightConnector1">
            <a:avLst/>
          </a:prstGeom>
          <a:noFill/>
          <a:ln w="19050" cap="flat" cmpd="sng">
            <a:solidFill>
              <a:srgbClr val="FFFFFF"/>
            </a:solidFill>
            <a:prstDash val="solid"/>
            <a:round/>
            <a:headEnd type="none" w="sm" len="sm"/>
            <a:tailEnd type="diamond" w="sm" len="sm"/>
          </a:ln>
        </p:spPr>
      </p:cxnSp>
      <p:sp>
        <p:nvSpPr>
          <p:cNvPr id="42" name="Google Shape;823;p64">
            <a:extLst>
              <a:ext uri="{FF2B5EF4-FFF2-40B4-BE49-F238E27FC236}">
                <a16:creationId xmlns:a16="http://schemas.microsoft.com/office/drawing/2014/main" id="{9F268918-3FBE-4529-AF21-B998BE251FB0}"/>
              </a:ext>
            </a:extLst>
          </p:cNvPr>
          <p:cNvSpPr txBox="1">
            <a:spLocks/>
          </p:cNvSpPr>
          <p:nvPr/>
        </p:nvSpPr>
        <p:spPr>
          <a:xfrm>
            <a:off x="1544823" y="1852736"/>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26280  </a:t>
            </a:r>
            <a:r>
              <a:rPr lang="it-IT" sz="1200" dirty="0">
                <a:sym typeface="Wingdings" panose="05000000000000000000" pitchFamily="2" charset="2"/>
              </a:rPr>
              <a:t>  </a:t>
            </a:r>
            <a:r>
              <a:rPr lang="it-IT" sz="1200" dirty="0"/>
              <a:t>SDG Q-Learning [P0.5]</a:t>
            </a:r>
          </a:p>
        </p:txBody>
      </p:sp>
      <p:sp>
        <p:nvSpPr>
          <p:cNvPr id="43" name="Google Shape;823;p64">
            <a:extLst>
              <a:ext uri="{FF2B5EF4-FFF2-40B4-BE49-F238E27FC236}">
                <a16:creationId xmlns:a16="http://schemas.microsoft.com/office/drawing/2014/main" id="{C3D4785F-4FEC-431D-BE60-82B96C1DC914}"/>
              </a:ext>
            </a:extLst>
          </p:cNvPr>
          <p:cNvSpPr txBox="1">
            <a:spLocks/>
          </p:cNvSpPr>
          <p:nvPr/>
        </p:nvSpPr>
        <p:spPr>
          <a:xfrm>
            <a:off x="1544823" y="2364928"/>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7040  </a:t>
            </a:r>
            <a:r>
              <a:rPr lang="it-IT" sz="1200" dirty="0">
                <a:sym typeface="Wingdings" panose="05000000000000000000" pitchFamily="2" charset="2"/>
              </a:rPr>
              <a:t>  </a:t>
            </a:r>
            <a:r>
              <a:rPr lang="it-IT" sz="1200" dirty="0"/>
              <a:t>DFS [LV2]</a:t>
            </a:r>
          </a:p>
        </p:txBody>
      </p:sp>
      <p:sp>
        <p:nvSpPr>
          <p:cNvPr id="44" name="Google Shape;823;p64">
            <a:extLst>
              <a:ext uri="{FF2B5EF4-FFF2-40B4-BE49-F238E27FC236}">
                <a16:creationId xmlns:a16="http://schemas.microsoft.com/office/drawing/2014/main" id="{B72A60B2-DA9C-4450-8255-87B5F84AEB5D}"/>
              </a:ext>
            </a:extLst>
          </p:cNvPr>
          <p:cNvSpPr txBox="1">
            <a:spLocks/>
          </p:cNvSpPr>
          <p:nvPr/>
        </p:nvSpPr>
        <p:spPr>
          <a:xfrm>
            <a:off x="785930" y="2792217"/>
            <a:ext cx="3111193"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4340  </a:t>
            </a:r>
            <a:r>
              <a:rPr lang="it-IT" sz="1200" dirty="0">
                <a:sym typeface="Wingdings" panose="05000000000000000000" pitchFamily="2" charset="2"/>
              </a:rPr>
              <a:t>  Monte Carlo </a:t>
            </a:r>
            <a:r>
              <a:rPr lang="it-IT" sz="1200" dirty="0"/>
              <a:t>[</a:t>
            </a:r>
            <a:r>
              <a:rPr lang="it-IT" sz="1200" dirty="0" err="1"/>
              <a:t>randScan</a:t>
            </a:r>
            <a:r>
              <a:rPr lang="it-IT" sz="1200" dirty="0"/>
              <a:t>]</a:t>
            </a:r>
          </a:p>
        </p:txBody>
      </p:sp>
      <p:sp>
        <p:nvSpPr>
          <p:cNvPr id="45" name="Google Shape;823;p64">
            <a:extLst>
              <a:ext uri="{FF2B5EF4-FFF2-40B4-BE49-F238E27FC236}">
                <a16:creationId xmlns:a16="http://schemas.microsoft.com/office/drawing/2014/main" id="{5D01E5E8-F9F1-4E25-961D-98DA08EC5C93}"/>
              </a:ext>
            </a:extLst>
          </p:cNvPr>
          <p:cNvSpPr txBox="1">
            <a:spLocks/>
          </p:cNvSpPr>
          <p:nvPr/>
        </p:nvSpPr>
        <p:spPr>
          <a:xfrm>
            <a:off x="785930" y="3251704"/>
            <a:ext cx="3111193"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2440  </a:t>
            </a:r>
            <a:r>
              <a:rPr lang="it-IT" sz="1200" dirty="0">
                <a:sym typeface="Wingdings" panose="05000000000000000000" pitchFamily="2" charset="2"/>
              </a:rPr>
              <a:t>  Monte Carlo </a:t>
            </a:r>
            <a:r>
              <a:rPr lang="it-IT" sz="1200" dirty="0"/>
              <a:t>[</a:t>
            </a:r>
            <a:r>
              <a:rPr lang="it-IT" sz="1200" dirty="0" err="1"/>
              <a:t>fullScan</a:t>
            </a:r>
            <a:r>
              <a:rPr lang="it-IT" sz="1200" dirty="0"/>
              <a:t>]</a:t>
            </a:r>
          </a:p>
        </p:txBody>
      </p:sp>
      <p:sp>
        <p:nvSpPr>
          <p:cNvPr id="46" name="Google Shape;823;p64">
            <a:extLst>
              <a:ext uri="{FF2B5EF4-FFF2-40B4-BE49-F238E27FC236}">
                <a16:creationId xmlns:a16="http://schemas.microsoft.com/office/drawing/2014/main" id="{0D3ABA03-821D-436D-B2DE-680BFDE60996}"/>
              </a:ext>
            </a:extLst>
          </p:cNvPr>
          <p:cNvSpPr txBox="1">
            <a:spLocks/>
          </p:cNvSpPr>
          <p:nvPr/>
        </p:nvSpPr>
        <p:spPr>
          <a:xfrm>
            <a:off x="1564886" y="3706147"/>
            <a:ext cx="2352300" cy="403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None/>
            </a:pPr>
            <a:r>
              <a:rPr lang="it-IT" sz="1200" dirty="0"/>
              <a:t>800  </a:t>
            </a:r>
            <a:r>
              <a:rPr lang="it-IT" sz="1200" dirty="0">
                <a:sym typeface="Wingdings" panose="05000000000000000000" pitchFamily="2" charset="2"/>
              </a:rPr>
              <a:t>  </a:t>
            </a:r>
            <a:r>
              <a:rPr lang="it-IT" sz="1200" dirty="0"/>
              <a:t>DFS [LV1]</a:t>
            </a:r>
          </a:p>
          <a:p>
            <a:pPr marL="0" indent="0" algn="r">
              <a:lnSpc>
                <a:spcPct val="100000"/>
              </a:lnSpc>
              <a:spcBef>
                <a:spcPts val="1600"/>
              </a:spcBef>
              <a:spcAft>
                <a:spcPts val="1600"/>
              </a:spcAft>
              <a:buFont typeface="Roboto Condensed Light"/>
              <a:buNone/>
            </a:pPr>
            <a:endParaRPr lang="it-IT" sz="1200" dirty="0"/>
          </a:p>
        </p:txBody>
      </p:sp>
      <p:sp>
        <p:nvSpPr>
          <p:cNvPr id="47" name="Google Shape;815;p64">
            <a:extLst>
              <a:ext uri="{FF2B5EF4-FFF2-40B4-BE49-F238E27FC236}">
                <a16:creationId xmlns:a16="http://schemas.microsoft.com/office/drawing/2014/main" id="{5B4B286F-DC4B-4534-AB77-E24C61205FAB}"/>
              </a:ext>
            </a:extLst>
          </p:cNvPr>
          <p:cNvSpPr/>
          <p:nvPr/>
        </p:nvSpPr>
        <p:spPr>
          <a:xfrm>
            <a:off x="8001605" y="1432379"/>
            <a:ext cx="621690" cy="3711121"/>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48" name="Google Shape;819;p64">
            <a:extLst>
              <a:ext uri="{FF2B5EF4-FFF2-40B4-BE49-F238E27FC236}">
                <a16:creationId xmlns:a16="http://schemas.microsoft.com/office/drawing/2014/main" id="{B180492A-C714-45C0-A73C-0CE9C85B26CF}"/>
              </a:ext>
            </a:extLst>
          </p:cNvPr>
          <p:cNvSpPr/>
          <p:nvPr/>
        </p:nvSpPr>
        <p:spPr>
          <a:xfrm>
            <a:off x="5619268" y="4476336"/>
            <a:ext cx="621690" cy="667164"/>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49" name="Google Shape;821;p64">
            <a:extLst>
              <a:ext uri="{FF2B5EF4-FFF2-40B4-BE49-F238E27FC236}">
                <a16:creationId xmlns:a16="http://schemas.microsoft.com/office/drawing/2014/main" id="{A455054D-24DA-466C-8199-E2A02EA1A430}"/>
              </a:ext>
            </a:extLst>
          </p:cNvPr>
          <p:cNvCxnSpPr>
            <a:cxnSpLocks/>
          </p:cNvCxnSpPr>
          <p:nvPr/>
        </p:nvCxnSpPr>
        <p:spPr>
          <a:xfrm flipH="1">
            <a:off x="4186840" y="1435701"/>
            <a:ext cx="3814765" cy="0"/>
          </a:xfrm>
          <a:prstGeom prst="straightConnector1">
            <a:avLst/>
          </a:prstGeom>
          <a:noFill/>
          <a:ln w="19050" cap="flat" cmpd="sng">
            <a:solidFill>
              <a:srgbClr val="FFFFFF"/>
            </a:solidFill>
            <a:prstDash val="solid"/>
            <a:round/>
            <a:headEnd type="none" w="sm" len="sm"/>
            <a:tailEnd type="diamond" w="sm" len="sm"/>
          </a:ln>
        </p:spPr>
      </p:cxnSp>
      <p:cxnSp>
        <p:nvCxnSpPr>
          <p:cNvPr id="50" name="Google Shape;818;p64">
            <a:extLst>
              <a:ext uri="{FF2B5EF4-FFF2-40B4-BE49-F238E27FC236}">
                <a16:creationId xmlns:a16="http://schemas.microsoft.com/office/drawing/2014/main" id="{6262416C-851D-42C1-A4A4-15EE187230F3}"/>
              </a:ext>
            </a:extLst>
          </p:cNvPr>
          <p:cNvCxnSpPr>
            <a:cxnSpLocks/>
          </p:cNvCxnSpPr>
          <p:nvPr/>
        </p:nvCxnSpPr>
        <p:spPr>
          <a:xfrm flipH="1">
            <a:off x="4179410" y="4470374"/>
            <a:ext cx="1425076" cy="0"/>
          </a:xfrm>
          <a:prstGeom prst="straightConnector1">
            <a:avLst/>
          </a:prstGeom>
          <a:noFill/>
          <a:ln w="19050" cap="flat" cmpd="sng">
            <a:solidFill>
              <a:srgbClr val="FFFFFF"/>
            </a:solidFill>
            <a:prstDash val="solid"/>
            <a:round/>
            <a:headEnd type="none" w="sm" len="sm"/>
            <a:tailEnd type="diamond" w="sm" len="sm"/>
          </a:ln>
        </p:spPr>
      </p:cxnSp>
      <p:sp>
        <p:nvSpPr>
          <p:cNvPr id="51" name="Google Shape;823;p64">
            <a:extLst>
              <a:ext uri="{FF2B5EF4-FFF2-40B4-BE49-F238E27FC236}">
                <a16:creationId xmlns:a16="http://schemas.microsoft.com/office/drawing/2014/main" id="{DB868A55-4FC9-4076-B28C-CB83E44BEBF1}"/>
              </a:ext>
            </a:extLst>
          </p:cNvPr>
          <p:cNvSpPr txBox="1">
            <a:spLocks/>
          </p:cNvSpPr>
          <p:nvPr/>
        </p:nvSpPr>
        <p:spPr>
          <a:xfrm>
            <a:off x="1539652" y="4092325"/>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Font typeface="Roboto Condensed Light"/>
              <a:buNone/>
            </a:pPr>
            <a:r>
              <a:rPr lang="it-IT" sz="1200" dirty="0"/>
              <a:t>300  </a:t>
            </a:r>
            <a:r>
              <a:rPr lang="it-IT" sz="1200" dirty="0">
                <a:sym typeface="Wingdings" panose="05000000000000000000" pitchFamily="2" charset="2"/>
              </a:rPr>
              <a:t>  </a:t>
            </a:r>
            <a:r>
              <a:rPr lang="it-IT" sz="1200" dirty="0" err="1"/>
              <a:t>Logic</a:t>
            </a:r>
            <a:r>
              <a:rPr lang="it-IT" sz="1200" dirty="0"/>
              <a:t> Rule </a:t>
            </a:r>
            <a:r>
              <a:rPr lang="it-IT" sz="1200" dirty="0" err="1"/>
              <a:t>Based</a:t>
            </a:r>
            <a:endParaRPr lang="it-IT" sz="1200" dirty="0"/>
          </a:p>
        </p:txBody>
      </p:sp>
      <p:sp>
        <p:nvSpPr>
          <p:cNvPr id="52" name="Google Shape;823;p64">
            <a:extLst>
              <a:ext uri="{FF2B5EF4-FFF2-40B4-BE49-F238E27FC236}">
                <a16:creationId xmlns:a16="http://schemas.microsoft.com/office/drawing/2014/main" id="{140259F4-1CDA-49C4-A3ED-B05A393B6DA6}"/>
              </a:ext>
            </a:extLst>
          </p:cNvPr>
          <p:cNvSpPr txBox="1">
            <a:spLocks/>
          </p:cNvSpPr>
          <p:nvPr/>
        </p:nvSpPr>
        <p:spPr>
          <a:xfrm>
            <a:off x="1551746" y="1059503"/>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Font typeface="Roboto Condensed Light"/>
              <a:buNone/>
            </a:pPr>
            <a:r>
              <a:rPr lang="it-IT" sz="1200" dirty="0"/>
              <a:t>250K++  </a:t>
            </a:r>
            <a:r>
              <a:rPr lang="it-IT" sz="1200" dirty="0">
                <a:sym typeface="Wingdings" panose="05000000000000000000" pitchFamily="2" charset="2"/>
              </a:rPr>
              <a:t>  </a:t>
            </a:r>
            <a:r>
              <a:rPr lang="it-IT" sz="1200" dirty="0"/>
              <a:t>SDG Q-Learning [P1.0]</a:t>
            </a:r>
          </a:p>
        </p:txBody>
      </p:sp>
      <p:sp>
        <p:nvSpPr>
          <p:cNvPr id="53" name="Google Shape;819;p64">
            <a:extLst>
              <a:ext uri="{FF2B5EF4-FFF2-40B4-BE49-F238E27FC236}">
                <a16:creationId xmlns:a16="http://schemas.microsoft.com/office/drawing/2014/main" id="{EDECA2F5-ADB8-4E0B-9481-C2F88A20CB7F}"/>
              </a:ext>
            </a:extLst>
          </p:cNvPr>
          <p:cNvSpPr/>
          <p:nvPr/>
        </p:nvSpPr>
        <p:spPr>
          <a:xfrm>
            <a:off x="5269662" y="4873308"/>
            <a:ext cx="621690" cy="277749"/>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dirty="0"/>
          </a:p>
        </p:txBody>
      </p:sp>
      <p:cxnSp>
        <p:nvCxnSpPr>
          <p:cNvPr id="54" name="Google Shape;818;p64">
            <a:extLst>
              <a:ext uri="{FF2B5EF4-FFF2-40B4-BE49-F238E27FC236}">
                <a16:creationId xmlns:a16="http://schemas.microsoft.com/office/drawing/2014/main" id="{28061C87-FE0B-4585-8D20-3E861E6EB22E}"/>
              </a:ext>
            </a:extLst>
          </p:cNvPr>
          <p:cNvCxnSpPr>
            <a:cxnSpLocks/>
          </p:cNvCxnSpPr>
          <p:nvPr/>
        </p:nvCxnSpPr>
        <p:spPr>
          <a:xfrm flipH="1">
            <a:off x="4171981" y="4855427"/>
            <a:ext cx="1056168" cy="0"/>
          </a:xfrm>
          <a:prstGeom prst="straightConnector1">
            <a:avLst/>
          </a:prstGeom>
          <a:noFill/>
          <a:ln w="19050" cap="flat" cmpd="sng">
            <a:solidFill>
              <a:srgbClr val="FFFFFF"/>
            </a:solidFill>
            <a:prstDash val="solid"/>
            <a:round/>
            <a:headEnd type="none" w="sm" len="sm"/>
            <a:tailEnd type="diamond" w="sm" len="sm"/>
          </a:ln>
        </p:spPr>
      </p:cxnSp>
      <p:sp>
        <p:nvSpPr>
          <p:cNvPr id="55" name="Google Shape;823;p64">
            <a:extLst>
              <a:ext uri="{FF2B5EF4-FFF2-40B4-BE49-F238E27FC236}">
                <a16:creationId xmlns:a16="http://schemas.microsoft.com/office/drawing/2014/main" id="{79AC1FCF-F5E3-4FA2-A50D-BEBC434F9D2B}"/>
              </a:ext>
            </a:extLst>
          </p:cNvPr>
          <p:cNvSpPr txBox="1">
            <a:spLocks/>
          </p:cNvSpPr>
          <p:nvPr/>
        </p:nvSpPr>
        <p:spPr>
          <a:xfrm>
            <a:off x="1555920" y="4470374"/>
            <a:ext cx="2352300" cy="584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a:buChar char="●"/>
              <a:defRPr sz="18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rgbClr val="FFFFFF"/>
              </a:buClr>
              <a:buSzPts val="1400"/>
              <a:buFont typeface="Roboto Condensed Light"/>
              <a:buChar char="■"/>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lgn="r">
              <a:lnSpc>
                <a:spcPct val="100000"/>
              </a:lnSpc>
              <a:spcBef>
                <a:spcPts val="1600"/>
              </a:spcBef>
              <a:spcAft>
                <a:spcPts val="1600"/>
              </a:spcAft>
              <a:buFont typeface="Roboto Condensed Light"/>
              <a:buNone/>
            </a:pPr>
            <a:r>
              <a:rPr lang="it-IT" sz="1200" dirty="0"/>
              <a:t>0  </a:t>
            </a:r>
            <a:r>
              <a:rPr lang="it-IT" sz="1200" dirty="0">
                <a:sym typeface="Wingdings" panose="05000000000000000000" pitchFamily="2" charset="2"/>
              </a:rPr>
              <a:t>  Local Search</a:t>
            </a:r>
            <a:endParaRPr lang="it-IT" sz="1200" dirty="0"/>
          </a:p>
        </p:txBody>
      </p:sp>
    </p:spTree>
    <p:extLst>
      <p:ext uri="{BB962C8B-B14F-4D97-AF65-F5344CB8AC3E}">
        <p14:creationId xmlns:p14="http://schemas.microsoft.com/office/powerpoint/2010/main" val="353913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8"/>
          <p:cNvSpPr txBox="1">
            <a:spLocks noGrp="1"/>
          </p:cNvSpPr>
          <p:nvPr>
            <p:ph type="ctrTitle"/>
          </p:nvPr>
        </p:nvSpPr>
        <p:spPr>
          <a:xfrm flipH="1">
            <a:off x="749100" y="507400"/>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AWARDS</a:t>
            </a:r>
            <a:endParaRPr dirty="0"/>
          </a:p>
        </p:txBody>
      </p:sp>
      <p:sp>
        <p:nvSpPr>
          <p:cNvPr id="592" name="Google Shape;592;p58"/>
          <p:cNvSpPr txBox="1">
            <a:spLocks noGrp="1"/>
          </p:cNvSpPr>
          <p:nvPr>
            <p:ph type="ctrTitle" idx="2"/>
          </p:nvPr>
        </p:nvSpPr>
        <p:spPr>
          <a:xfrm>
            <a:off x="1690444" y="1939083"/>
            <a:ext cx="2629200" cy="542839"/>
          </a:xfrm>
          <a:prstGeom prst="rect">
            <a:avLst/>
          </a:prstGeom>
        </p:spPr>
        <p:txBody>
          <a:bodyPr spcFirstLastPara="1" wrap="square" lIns="91425" tIns="91425" rIns="91425" bIns="91425" anchor="b" anchorCtr="0">
            <a:noAutofit/>
          </a:bodyPr>
          <a:lstStyle/>
          <a:p>
            <a:pPr lvl="0"/>
            <a:r>
              <a:rPr lang="it-IT" dirty="0"/>
              <a:t>CODE COMPLEXITY</a:t>
            </a:r>
            <a:endParaRPr dirty="0"/>
          </a:p>
        </p:txBody>
      </p:sp>
      <p:sp>
        <p:nvSpPr>
          <p:cNvPr id="594" name="Google Shape;594;p58"/>
          <p:cNvSpPr txBox="1">
            <a:spLocks noGrp="1"/>
          </p:cNvSpPr>
          <p:nvPr>
            <p:ph type="ctrTitle" idx="3"/>
          </p:nvPr>
        </p:nvSpPr>
        <p:spPr>
          <a:xfrm>
            <a:off x="2354874" y="3683377"/>
            <a:ext cx="1263695" cy="3346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MOST BALANCED</a:t>
            </a:r>
            <a:endParaRPr dirty="0"/>
          </a:p>
        </p:txBody>
      </p:sp>
      <p:sp>
        <p:nvSpPr>
          <p:cNvPr id="596" name="Google Shape;596;p58"/>
          <p:cNvSpPr txBox="1">
            <a:spLocks noGrp="1"/>
          </p:cNvSpPr>
          <p:nvPr>
            <p:ph type="ctrTitle" idx="5"/>
          </p:nvPr>
        </p:nvSpPr>
        <p:spPr>
          <a:xfrm>
            <a:off x="3886442" y="2192176"/>
            <a:ext cx="1348064" cy="2897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FASTEST</a:t>
            </a:r>
            <a:endParaRPr dirty="0"/>
          </a:p>
        </p:txBody>
      </p:sp>
      <p:sp>
        <p:nvSpPr>
          <p:cNvPr id="597" name="Google Shape;597;p58"/>
          <p:cNvSpPr txBox="1">
            <a:spLocks noGrp="1"/>
          </p:cNvSpPr>
          <p:nvPr>
            <p:ph type="subTitle" idx="6"/>
          </p:nvPr>
        </p:nvSpPr>
        <p:spPr>
          <a:xfrm>
            <a:off x="3935507" y="2383604"/>
            <a:ext cx="1263695"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t>DFS [LV1]</a:t>
            </a:r>
            <a:endParaRPr sz="1200" dirty="0"/>
          </a:p>
        </p:txBody>
      </p:sp>
      <p:sp>
        <p:nvSpPr>
          <p:cNvPr id="598" name="Google Shape;598;p58"/>
          <p:cNvSpPr txBox="1">
            <a:spLocks noGrp="1"/>
          </p:cNvSpPr>
          <p:nvPr>
            <p:ph type="ctrTitle" idx="7"/>
          </p:nvPr>
        </p:nvSpPr>
        <p:spPr>
          <a:xfrm>
            <a:off x="5784681" y="3648247"/>
            <a:ext cx="1110476" cy="367800"/>
          </a:xfrm>
          <a:prstGeom prst="rect">
            <a:avLst/>
          </a:prstGeom>
        </p:spPr>
        <p:txBody>
          <a:bodyPr spcFirstLastPara="1" wrap="square" lIns="91425" tIns="91425" rIns="91425" bIns="91425" anchor="b" anchorCtr="0">
            <a:noAutofit/>
          </a:bodyPr>
          <a:lstStyle/>
          <a:p>
            <a:pPr lvl="0"/>
            <a:r>
              <a:rPr lang="it-IT" dirty="0"/>
              <a:t>NOT SO «AI»</a:t>
            </a:r>
            <a:endParaRPr dirty="0"/>
          </a:p>
        </p:txBody>
      </p:sp>
      <p:grpSp>
        <p:nvGrpSpPr>
          <p:cNvPr id="81" name="Google Shape;4800;p74">
            <a:extLst>
              <a:ext uri="{FF2B5EF4-FFF2-40B4-BE49-F238E27FC236}">
                <a16:creationId xmlns:a16="http://schemas.microsoft.com/office/drawing/2014/main" id="{7EDD9ABC-842C-43F2-8E72-0A49F6A5D289}"/>
              </a:ext>
            </a:extLst>
          </p:cNvPr>
          <p:cNvGrpSpPr/>
          <p:nvPr/>
        </p:nvGrpSpPr>
        <p:grpSpPr>
          <a:xfrm>
            <a:off x="4294898" y="1490442"/>
            <a:ext cx="531151" cy="523493"/>
            <a:chOff x="-64774725" y="1916550"/>
            <a:chExt cx="319000" cy="314400"/>
          </a:xfrm>
          <a:solidFill>
            <a:schemeClr val="bg2"/>
          </a:solidFill>
        </p:grpSpPr>
        <p:sp>
          <p:nvSpPr>
            <p:cNvPr id="82" name="Google Shape;4801;p74">
              <a:extLst>
                <a:ext uri="{FF2B5EF4-FFF2-40B4-BE49-F238E27FC236}">
                  <a16:creationId xmlns:a16="http://schemas.microsoft.com/office/drawing/2014/main" id="{9F81FBB2-0F49-46C9-B856-F4E1761A88B3}"/>
                </a:ext>
              </a:extLst>
            </p:cNvPr>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02;p74">
              <a:extLst>
                <a:ext uri="{FF2B5EF4-FFF2-40B4-BE49-F238E27FC236}">
                  <a16:creationId xmlns:a16="http://schemas.microsoft.com/office/drawing/2014/main" id="{606366BE-753C-4924-A179-3B9563581191}"/>
                </a:ext>
              </a:extLst>
            </p:cNvPr>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597;p58">
            <a:extLst>
              <a:ext uri="{FF2B5EF4-FFF2-40B4-BE49-F238E27FC236}">
                <a16:creationId xmlns:a16="http://schemas.microsoft.com/office/drawing/2014/main" id="{7E81EE76-B5B7-4AB4-86A2-DDEEA103B7D8}"/>
              </a:ext>
            </a:extLst>
          </p:cNvPr>
          <p:cNvSpPr txBox="1">
            <a:spLocks/>
          </p:cNvSpPr>
          <p:nvPr/>
        </p:nvSpPr>
        <p:spPr>
          <a:xfrm>
            <a:off x="2336234" y="2383604"/>
            <a:ext cx="1263695"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sz="1200" dirty="0"/>
              <a:t>- </a:t>
            </a:r>
            <a:r>
              <a:rPr lang="it-IT" sz="1200" dirty="0" err="1"/>
              <a:t>Genetic</a:t>
            </a:r>
            <a:r>
              <a:rPr lang="it-IT" sz="1200" dirty="0"/>
              <a:t> – </a:t>
            </a:r>
            <a:r>
              <a:rPr lang="it-IT" sz="1200" dirty="0" err="1"/>
              <a:t>Beam</a:t>
            </a:r>
            <a:endParaRPr lang="it-IT" sz="1200" dirty="0"/>
          </a:p>
          <a:p>
            <a:pPr marL="0" indent="0"/>
            <a:r>
              <a:rPr lang="it-IT" sz="1200" dirty="0"/>
              <a:t>- SDG Q-Learning</a:t>
            </a:r>
          </a:p>
        </p:txBody>
      </p:sp>
      <p:sp>
        <p:nvSpPr>
          <p:cNvPr id="127" name="Google Shape;4806;p74">
            <a:extLst>
              <a:ext uri="{FF2B5EF4-FFF2-40B4-BE49-F238E27FC236}">
                <a16:creationId xmlns:a16="http://schemas.microsoft.com/office/drawing/2014/main" id="{0076CFD5-E8A8-43C1-97CD-E92886BA5816}"/>
              </a:ext>
            </a:extLst>
          </p:cNvPr>
          <p:cNvSpPr/>
          <p:nvPr/>
        </p:nvSpPr>
        <p:spPr>
          <a:xfrm>
            <a:off x="4334374" y="2942718"/>
            <a:ext cx="487029" cy="55779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592;p58">
            <a:extLst>
              <a:ext uri="{FF2B5EF4-FFF2-40B4-BE49-F238E27FC236}">
                <a16:creationId xmlns:a16="http://schemas.microsoft.com/office/drawing/2014/main" id="{93C5EFFD-9F26-442A-9021-A611530A60B9}"/>
              </a:ext>
            </a:extLst>
          </p:cNvPr>
          <p:cNvSpPr txBox="1">
            <a:spLocks/>
          </p:cNvSpPr>
          <p:nvPr/>
        </p:nvSpPr>
        <p:spPr>
          <a:xfrm>
            <a:off x="4038902" y="3681371"/>
            <a:ext cx="1051458" cy="334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SMARTEST</a:t>
            </a:r>
          </a:p>
        </p:txBody>
      </p:sp>
      <p:sp>
        <p:nvSpPr>
          <p:cNvPr id="129" name="Google Shape;597;p58">
            <a:extLst>
              <a:ext uri="{FF2B5EF4-FFF2-40B4-BE49-F238E27FC236}">
                <a16:creationId xmlns:a16="http://schemas.microsoft.com/office/drawing/2014/main" id="{F81B645A-D073-404B-8819-214723660BCC}"/>
              </a:ext>
            </a:extLst>
          </p:cNvPr>
          <p:cNvSpPr txBox="1">
            <a:spLocks/>
          </p:cNvSpPr>
          <p:nvPr/>
        </p:nvSpPr>
        <p:spPr>
          <a:xfrm>
            <a:off x="3932783" y="3922488"/>
            <a:ext cx="1263695"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sz="1200" dirty="0"/>
              <a:t>Genetic-Beam</a:t>
            </a:r>
          </a:p>
        </p:txBody>
      </p:sp>
      <p:sp>
        <p:nvSpPr>
          <p:cNvPr id="130" name="Google Shape;596;p58">
            <a:extLst>
              <a:ext uri="{FF2B5EF4-FFF2-40B4-BE49-F238E27FC236}">
                <a16:creationId xmlns:a16="http://schemas.microsoft.com/office/drawing/2014/main" id="{FAB39D37-223C-4F73-9515-71641AEC843A}"/>
              </a:ext>
            </a:extLst>
          </p:cNvPr>
          <p:cNvSpPr txBox="1">
            <a:spLocks/>
          </p:cNvSpPr>
          <p:nvPr/>
        </p:nvSpPr>
        <p:spPr>
          <a:xfrm>
            <a:off x="5616754" y="2197804"/>
            <a:ext cx="1348064" cy="289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SLOWEST</a:t>
            </a:r>
          </a:p>
        </p:txBody>
      </p:sp>
      <p:sp>
        <p:nvSpPr>
          <p:cNvPr id="131" name="Google Shape;597;p58">
            <a:extLst>
              <a:ext uri="{FF2B5EF4-FFF2-40B4-BE49-F238E27FC236}">
                <a16:creationId xmlns:a16="http://schemas.microsoft.com/office/drawing/2014/main" id="{CFDCE1C8-26CF-474B-A4B9-1487082F21FB}"/>
              </a:ext>
            </a:extLst>
          </p:cNvPr>
          <p:cNvSpPr txBox="1">
            <a:spLocks/>
          </p:cNvSpPr>
          <p:nvPr/>
        </p:nvSpPr>
        <p:spPr>
          <a:xfrm>
            <a:off x="5665819" y="2389233"/>
            <a:ext cx="1263695"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sz="1200" dirty="0"/>
              <a:t>Monte Carlo [</a:t>
            </a:r>
            <a:r>
              <a:rPr lang="it-IT" sz="1200" dirty="0" err="1"/>
              <a:t>fullScan</a:t>
            </a:r>
            <a:r>
              <a:rPr lang="it-IT" sz="1200" dirty="0"/>
              <a:t>]</a:t>
            </a:r>
          </a:p>
        </p:txBody>
      </p:sp>
      <p:sp>
        <p:nvSpPr>
          <p:cNvPr id="132" name="Google Shape;597;p58">
            <a:extLst>
              <a:ext uri="{FF2B5EF4-FFF2-40B4-BE49-F238E27FC236}">
                <a16:creationId xmlns:a16="http://schemas.microsoft.com/office/drawing/2014/main" id="{2E40A1BB-9345-4D17-A897-D72A06CEA97E}"/>
              </a:ext>
            </a:extLst>
          </p:cNvPr>
          <p:cNvSpPr txBox="1">
            <a:spLocks/>
          </p:cNvSpPr>
          <p:nvPr/>
        </p:nvSpPr>
        <p:spPr>
          <a:xfrm>
            <a:off x="2336233" y="3900819"/>
            <a:ext cx="1263695"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sz="1200" dirty="0"/>
              <a:t>DFS [LV2]</a:t>
            </a:r>
          </a:p>
        </p:txBody>
      </p:sp>
      <p:sp>
        <p:nvSpPr>
          <p:cNvPr id="133" name="Google Shape;597;p58">
            <a:extLst>
              <a:ext uri="{FF2B5EF4-FFF2-40B4-BE49-F238E27FC236}">
                <a16:creationId xmlns:a16="http://schemas.microsoft.com/office/drawing/2014/main" id="{C4E2B07B-FB97-4524-B135-BEC62E257C44}"/>
              </a:ext>
            </a:extLst>
          </p:cNvPr>
          <p:cNvSpPr txBox="1">
            <a:spLocks/>
          </p:cNvSpPr>
          <p:nvPr/>
        </p:nvSpPr>
        <p:spPr>
          <a:xfrm>
            <a:off x="5708071" y="3895222"/>
            <a:ext cx="1348064"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sz="1200" dirty="0"/>
              <a:t>- Local Search</a:t>
            </a:r>
          </a:p>
          <a:p>
            <a:pPr marL="0" indent="0"/>
            <a:r>
              <a:rPr lang="it-IT" sz="1200" dirty="0"/>
              <a:t>- </a:t>
            </a:r>
            <a:r>
              <a:rPr lang="it-IT" sz="1200" dirty="0" err="1"/>
              <a:t>Logic</a:t>
            </a:r>
            <a:r>
              <a:rPr lang="it-IT" sz="1200" dirty="0"/>
              <a:t> Rule </a:t>
            </a:r>
            <a:r>
              <a:rPr lang="it-IT" sz="1200" dirty="0" err="1"/>
              <a:t>Based</a:t>
            </a:r>
            <a:endParaRPr lang="it-IT" sz="1200" dirty="0"/>
          </a:p>
        </p:txBody>
      </p:sp>
      <p:grpSp>
        <p:nvGrpSpPr>
          <p:cNvPr id="135" name="Google Shape;4699;p73">
            <a:extLst>
              <a:ext uri="{FF2B5EF4-FFF2-40B4-BE49-F238E27FC236}">
                <a16:creationId xmlns:a16="http://schemas.microsoft.com/office/drawing/2014/main" id="{F66CE4F3-BF72-4E75-B2EC-B66F9CB16D40}"/>
              </a:ext>
            </a:extLst>
          </p:cNvPr>
          <p:cNvGrpSpPr/>
          <p:nvPr/>
        </p:nvGrpSpPr>
        <p:grpSpPr>
          <a:xfrm>
            <a:off x="6096449" y="2947593"/>
            <a:ext cx="487029" cy="546884"/>
            <a:chOff x="6276025" y="3812400"/>
            <a:chExt cx="416800" cy="468025"/>
          </a:xfrm>
          <a:solidFill>
            <a:schemeClr val="bg2"/>
          </a:solidFill>
        </p:grpSpPr>
        <p:sp>
          <p:nvSpPr>
            <p:cNvPr id="136" name="Google Shape;4700;p73">
              <a:extLst>
                <a:ext uri="{FF2B5EF4-FFF2-40B4-BE49-F238E27FC236}">
                  <a16:creationId xmlns:a16="http://schemas.microsoft.com/office/drawing/2014/main" id="{6E4BE333-2115-4DF0-B727-167BF39581C4}"/>
                </a:ext>
              </a:extLst>
            </p:cNvPr>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7" name="Google Shape;4701;p73">
              <a:extLst>
                <a:ext uri="{FF2B5EF4-FFF2-40B4-BE49-F238E27FC236}">
                  <a16:creationId xmlns:a16="http://schemas.microsoft.com/office/drawing/2014/main" id="{14292235-6FFD-403D-A6ED-3156DFA1EEE8}"/>
                </a:ext>
              </a:extLst>
            </p:cNvPr>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8" name="Google Shape;4702;p73">
              <a:extLst>
                <a:ext uri="{FF2B5EF4-FFF2-40B4-BE49-F238E27FC236}">
                  <a16:creationId xmlns:a16="http://schemas.microsoft.com/office/drawing/2014/main" id="{72C8C464-03F7-48E5-A61D-22DE5D6E5F90}"/>
                </a:ext>
              </a:extLst>
            </p:cNvPr>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9" name="Google Shape;4703;p73">
              <a:extLst>
                <a:ext uri="{FF2B5EF4-FFF2-40B4-BE49-F238E27FC236}">
                  <a16:creationId xmlns:a16="http://schemas.microsoft.com/office/drawing/2014/main" id="{5ED09BF2-0010-41B7-A88E-D483D1AC9116}"/>
                </a:ext>
              </a:extLst>
            </p:cNvPr>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40" name="Google Shape;6291;p77">
            <a:extLst>
              <a:ext uri="{FF2B5EF4-FFF2-40B4-BE49-F238E27FC236}">
                <a16:creationId xmlns:a16="http://schemas.microsoft.com/office/drawing/2014/main" id="{A2F4E92A-5442-4988-9D2F-2B8C71A19744}"/>
              </a:ext>
            </a:extLst>
          </p:cNvPr>
          <p:cNvSpPr/>
          <p:nvPr/>
        </p:nvSpPr>
        <p:spPr>
          <a:xfrm>
            <a:off x="2722813" y="2937410"/>
            <a:ext cx="552344" cy="562995"/>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7527;p80">
            <a:extLst>
              <a:ext uri="{FF2B5EF4-FFF2-40B4-BE49-F238E27FC236}">
                <a16:creationId xmlns:a16="http://schemas.microsoft.com/office/drawing/2014/main" id="{A8D26D1C-D227-40C3-9082-21127E1BBDB2}"/>
              </a:ext>
            </a:extLst>
          </p:cNvPr>
          <p:cNvGrpSpPr/>
          <p:nvPr/>
        </p:nvGrpSpPr>
        <p:grpSpPr>
          <a:xfrm>
            <a:off x="5983739" y="1440609"/>
            <a:ext cx="531151" cy="529800"/>
            <a:chOff x="-17918975" y="2435725"/>
            <a:chExt cx="304825" cy="304050"/>
          </a:xfrm>
          <a:solidFill>
            <a:schemeClr val="bg2"/>
          </a:solidFill>
        </p:grpSpPr>
        <p:sp>
          <p:nvSpPr>
            <p:cNvPr id="147" name="Google Shape;7528;p80">
              <a:extLst>
                <a:ext uri="{FF2B5EF4-FFF2-40B4-BE49-F238E27FC236}">
                  <a16:creationId xmlns:a16="http://schemas.microsoft.com/office/drawing/2014/main" id="{B27A5958-3B02-4D74-92F4-BB738D096AB0}"/>
                </a:ext>
              </a:extLst>
            </p:cNvPr>
            <p:cNvSpPr/>
            <p:nvPr/>
          </p:nvSpPr>
          <p:spPr>
            <a:xfrm>
              <a:off x="-17918975" y="2435725"/>
              <a:ext cx="304825" cy="304050"/>
            </a:xfrm>
            <a:custGeom>
              <a:avLst/>
              <a:gdLst/>
              <a:ahLst/>
              <a:cxnLst/>
              <a:rect l="l" t="t" r="r" b="b"/>
              <a:pathLst>
                <a:path w="12193" h="12162" extrusionOk="0">
                  <a:moveTo>
                    <a:pt x="1040" y="662"/>
                  </a:moveTo>
                  <a:cubicBezTo>
                    <a:pt x="1229" y="662"/>
                    <a:pt x="1386" y="819"/>
                    <a:pt x="1386" y="1040"/>
                  </a:cubicBezTo>
                  <a:cubicBezTo>
                    <a:pt x="1386" y="1229"/>
                    <a:pt x="1229" y="1386"/>
                    <a:pt x="1040" y="1386"/>
                  </a:cubicBezTo>
                  <a:cubicBezTo>
                    <a:pt x="851" y="1386"/>
                    <a:pt x="693" y="1229"/>
                    <a:pt x="693" y="1040"/>
                  </a:cubicBezTo>
                  <a:cubicBezTo>
                    <a:pt x="693" y="819"/>
                    <a:pt x="851" y="662"/>
                    <a:pt x="1040" y="662"/>
                  </a:cubicBezTo>
                  <a:close/>
                  <a:moveTo>
                    <a:pt x="3907" y="662"/>
                  </a:moveTo>
                  <a:cubicBezTo>
                    <a:pt x="4096" y="662"/>
                    <a:pt x="4253" y="819"/>
                    <a:pt x="4253" y="1040"/>
                  </a:cubicBezTo>
                  <a:cubicBezTo>
                    <a:pt x="4253" y="1229"/>
                    <a:pt x="4096" y="1386"/>
                    <a:pt x="3907" y="1386"/>
                  </a:cubicBezTo>
                  <a:cubicBezTo>
                    <a:pt x="3718" y="1386"/>
                    <a:pt x="3560" y="1229"/>
                    <a:pt x="3560" y="1040"/>
                  </a:cubicBezTo>
                  <a:cubicBezTo>
                    <a:pt x="3560" y="819"/>
                    <a:pt x="3718" y="662"/>
                    <a:pt x="3907" y="662"/>
                  </a:cubicBezTo>
                  <a:close/>
                  <a:moveTo>
                    <a:pt x="7828" y="2853"/>
                  </a:moveTo>
                  <a:cubicBezTo>
                    <a:pt x="9848" y="2853"/>
                    <a:pt x="11436" y="4484"/>
                    <a:pt x="11436" y="6427"/>
                  </a:cubicBezTo>
                  <a:lnTo>
                    <a:pt x="11436" y="6774"/>
                  </a:lnTo>
                  <a:cubicBezTo>
                    <a:pt x="11436" y="8538"/>
                    <a:pt x="9987" y="10019"/>
                    <a:pt x="8191" y="10019"/>
                  </a:cubicBezTo>
                  <a:cubicBezTo>
                    <a:pt x="6837" y="10019"/>
                    <a:pt x="5671" y="8916"/>
                    <a:pt x="5671" y="7530"/>
                  </a:cubicBezTo>
                  <a:lnTo>
                    <a:pt x="5671" y="6931"/>
                  </a:lnTo>
                  <a:cubicBezTo>
                    <a:pt x="5671" y="5955"/>
                    <a:pt x="6427" y="5072"/>
                    <a:pt x="7372" y="5041"/>
                  </a:cubicBezTo>
                  <a:cubicBezTo>
                    <a:pt x="7392" y="5040"/>
                    <a:pt x="7413" y="5040"/>
                    <a:pt x="7433" y="5040"/>
                  </a:cubicBezTo>
                  <a:cubicBezTo>
                    <a:pt x="8445" y="5040"/>
                    <a:pt x="9263" y="5817"/>
                    <a:pt x="9263" y="6805"/>
                  </a:cubicBezTo>
                  <a:lnTo>
                    <a:pt x="9263" y="7152"/>
                  </a:lnTo>
                  <a:cubicBezTo>
                    <a:pt x="9263" y="7561"/>
                    <a:pt x="8948" y="7876"/>
                    <a:pt x="8570" y="7876"/>
                  </a:cubicBezTo>
                  <a:cubicBezTo>
                    <a:pt x="8160" y="7876"/>
                    <a:pt x="7845" y="7561"/>
                    <a:pt x="7845" y="7152"/>
                  </a:cubicBezTo>
                  <a:lnTo>
                    <a:pt x="7845" y="6805"/>
                  </a:lnTo>
                  <a:cubicBezTo>
                    <a:pt x="7845" y="6616"/>
                    <a:pt x="7687" y="6459"/>
                    <a:pt x="7498" y="6459"/>
                  </a:cubicBezTo>
                  <a:cubicBezTo>
                    <a:pt x="7309" y="6459"/>
                    <a:pt x="7152" y="6616"/>
                    <a:pt x="7152" y="6805"/>
                  </a:cubicBezTo>
                  <a:lnTo>
                    <a:pt x="7152" y="7152"/>
                  </a:lnTo>
                  <a:cubicBezTo>
                    <a:pt x="7152" y="7939"/>
                    <a:pt x="7782" y="8569"/>
                    <a:pt x="8570" y="8569"/>
                  </a:cubicBezTo>
                  <a:cubicBezTo>
                    <a:pt x="9357" y="8569"/>
                    <a:pt x="9987" y="7939"/>
                    <a:pt x="9987" y="7152"/>
                  </a:cubicBezTo>
                  <a:lnTo>
                    <a:pt x="9987" y="6805"/>
                  </a:lnTo>
                  <a:cubicBezTo>
                    <a:pt x="9987" y="5425"/>
                    <a:pt x="8853" y="4314"/>
                    <a:pt x="7456" y="4314"/>
                  </a:cubicBezTo>
                  <a:cubicBezTo>
                    <a:pt x="7418" y="4314"/>
                    <a:pt x="7379" y="4315"/>
                    <a:pt x="7341" y="4316"/>
                  </a:cubicBezTo>
                  <a:cubicBezTo>
                    <a:pt x="5986" y="4411"/>
                    <a:pt x="4946" y="5577"/>
                    <a:pt x="4946" y="6931"/>
                  </a:cubicBezTo>
                  <a:lnTo>
                    <a:pt x="4946" y="7530"/>
                  </a:lnTo>
                  <a:cubicBezTo>
                    <a:pt x="4946" y="8191"/>
                    <a:pt x="5135" y="8790"/>
                    <a:pt x="5482" y="9294"/>
                  </a:cubicBezTo>
                  <a:lnTo>
                    <a:pt x="5293" y="9294"/>
                  </a:lnTo>
                  <a:cubicBezTo>
                    <a:pt x="4694" y="9294"/>
                    <a:pt x="4222" y="8822"/>
                    <a:pt x="4222" y="8223"/>
                  </a:cubicBezTo>
                  <a:lnTo>
                    <a:pt x="4222" y="6616"/>
                  </a:lnTo>
                  <a:cubicBezTo>
                    <a:pt x="4253" y="4663"/>
                    <a:pt x="5671" y="3025"/>
                    <a:pt x="7498" y="2867"/>
                  </a:cubicBezTo>
                  <a:cubicBezTo>
                    <a:pt x="7609" y="2857"/>
                    <a:pt x="7719" y="2853"/>
                    <a:pt x="7828" y="2853"/>
                  </a:cubicBezTo>
                  <a:close/>
                  <a:moveTo>
                    <a:pt x="2518" y="4236"/>
                  </a:moveTo>
                  <a:cubicBezTo>
                    <a:pt x="3101" y="4236"/>
                    <a:pt x="3592" y="4754"/>
                    <a:pt x="3592" y="5324"/>
                  </a:cubicBezTo>
                  <a:lnTo>
                    <a:pt x="3592" y="8160"/>
                  </a:lnTo>
                  <a:cubicBezTo>
                    <a:pt x="3592" y="9137"/>
                    <a:pt x="4379" y="9924"/>
                    <a:pt x="5356" y="9924"/>
                  </a:cubicBezTo>
                  <a:lnTo>
                    <a:pt x="6207" y="9924"/>
                  </a:lnTo>
                  <a:cubicBezTo>
                    <a:pt x="6742" y="10365"/>
                    <a:pt x="7467" y="10617"/>
                    <a:pt x="8254" y="10617"/>
                  </a:cubicBezTo>
                  <a:cubicBezTo>
                    <a:pt x="9011" y="10617"/>
                    <a:pt x="9704" y="10428"/>
                    <a:pt x="10334" y="10050"/>
                  </a:cubicBezTo>
                  <a:cubicBezTo>
                    <a:pt x="10838" y="10334"/>
                    <a:pt x="11279" y="10838"/>
                    <a:pt x="11405" y="11436"/>
                  </a:cubicBezTo>
                  <a:lnTo>
                    <a:pt x="3907" y="11436"/>
                  </a:lnTo>
                  <a:cubicBezTo>
                    <a:pt x="2521" y="11436"/>
                    <a:pt x="1418" y="10271"/>
                    <a:pt x="1418" y="8916"/>
                  </a:cubicBezTo>
                  <a:lnTo>
                    <a:pt x="1418" y="5388"/>
                  </a:lnTo>
                  <a:cubicBezTo>
                    <a:pt x="1418" y="4852"/>
                    <a:pt x="1827" y="4348"/>
                    <a:pt x="2332" y="4253"/>
                  </a:cubicBezTo>
                  <a:cubicBezTo>
                    <a:pt x="2394" y="4241"/>
                    <a:pt x="2457" y="4236"/>
                    <a:pt x="2518" y="4236"/>
                  </a:cubicBezTo>
                  <a:close/>
                  <a:moveTo>
                    <a:pt x="1071" y="0"/>
                  </a:moveTo>
                  <a:cubicBezTo>
                    <a:pt x="473" y="0"/>
                    <a:pt x="0" y="473"/>
                    <a:pt x="0" y="1071"/>
                  </a:cubicBezTo>
                  <a:cubicBezTo>
                    <a:pt x="0" y="1652"/>
                    <a:pt x="504" y="2144"/>
                    <a:pt x="1052" y="2144"/>
                  </a:cubicBezTo>
                  <a:cubicBezTo>
                    <a:pt x="1069" y="2144"/>
                    <a:pt x="1086" y="2143"/>
                    <a:pt x="1103" y="2143"/>
                  </a:cubicBezTo>
                  <a:lnTo>
                    <a:pt x="1733" y="3749"/>
                  </a:lnTo>
                  <a:cubicBezTo>
                    <a:pt x="1103" y="4001"/>
                    <a:pt x="725" y="4694"/>
                    <a:pt x="725" y="5451"/>
                  </a:cubicBezTo>
                  <a:lnTo>
                    <a:pt x="725" y="8948"/>
                  </a:lnTo>
                  <a:cubicBezTo>
                    <a:pt x="725" y="10712"/>
                    <a:pt x="2174" y="12161"/>
                    <a:pt x="3938" y="12161"/>
                  </a:cubicBezTo>
                  <a:lnTo>
                    <a:pt x="11815" y="12161"/>
                  </a:lnTo>
                  <a:cubicBezTo>
                    <a:pt x="12035" y="12161"/>
                    <a:pt x="12193" y="12004"/>
                    <a:pt x="12193" y="11814"/>
                  </a:cubicBezTo>
                  <a:cubicBezTo>
                    <a:pt x="12193" y="11279"/>
                    <a:pt x="11972" y="10712"/>
                    <a:pt x="11657" y="10271"/>
                  </a:cubicBezTo>
                  <a:cubicBezTo>
                    <a:pt x="11468" y="10019"/>
                    <a:pt x="11247" y="9798"/>
                    <a:pt x="10964" y="9641"/>
                  </a:cubicBezTo>
                  <a:cubicBezTo>
                    <a:pt x="11657" y="8916"/>
                    <a:pt x="12193" y="7876"/>
                    <a:pt x="12193" y="6774"/>
                  </a:cubicBezTo>
                  <a:lnTo>
                    <a:pt x="12193" y="6427"/>
                  </a:lnTo>
                  <a:cubicBezTo>
                    <a:pt x="12193" y="4080"/>
                    <a:pt x="10259" y="2153"/>
                    <a:pt x="7898" y="2153"/>
                  </a:cubicBezTo>
                  <a:cubicBezTo>
                    <a:pt x="7756" y="2153"/>
                    <a:pt x="7612" y="2160"/>
                    <a:pt x="7467" y="2174"/>
                  </a:cubicBezTo>
                  <a:cubicBezTo>
                    <a:pt x="5986" y="2332"/>
                    <a:pt x="4726" y="3214"/>
                    <a:pt x="4064" y="4537"/>
                  </a:cubicBezTo>
                  <a:cubicBezTo>
                    <a:pt x="3875" y="4190"/>
                    <a:pt x="3592" y="3907"/>
                    <a:pt x="3245" y="3749"/>
                  </a:cubicBezTo>
                  <a:lnTo>
                    <a:pt x="3875" y="2143"/>
                  </a:lnTo>
                  <a:lnTo>
                    <a:pt x="3907" y="2143"/>
                  </a:lnTo>
                  <a:cubicBezTo>
                    <a:pt x="4505" y="2143"/>
                    <a:pt x="4978" y="1670"/>
                    <a:pt x="4978" y="1071"/>
                  </a:cubicBezTo>
                  <a:cubicBezTo>
                    <a:pt x="4978" y="473"/>
                    <a:pt x="4505" y="0"/>
                    <a:pt x="3907" y="0"/>
                  </a:cubicBezTo>
                  <a:cubicBezTo>
                    <a:pt x="3308" y="0"/>
                    <a:pt x="2836" y="473"/>
                    <a:pt x="2836" y="1071"/>
                  </a:cubicBezTo>
                  <a:cubicBezTo>
                    <a:pt x="2836" y="1386"/>
                    <a:pt x="2993" y="1670"/>
                    <a:pt x="3214" y="1859"/>
                  </a:cubicBezTo>
                  <a:lnTo>
                    <a:pt x="2521" y="3592"/>
                  </a:lnTo>
                  <a:lnTo>
                    <a:pt x="2458" y="3592"/>
                  </a:lnTo>
                  <a:lnTo>
                    <a:pt x="1796" y="1859"/>
                  </a:lnTo>
                  <a:cubicBezTo>
                    <a:pt x="2016" y="1670"/>
                    <a:pt x="2142" y="1386"/>
                    <a:pt x="2142" y="1071"/>
                  </a:cubicBezTo>
                  <a:cubicBezTo>
                    <a:pt x="2142" y="473"/>
                    <a:pt x="167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529;p80">
              <a:extLst>
                <a:ext uri="{FF2B5EF4-FFF2-40B4-BE49-F238E27FC236}">
                  <a16:creationId xmlns:a16="http://schemas.microsoft.com/office/drawing/2014/main" id="{4DCAFFA5-CA51-4B0B-ADA7-EBE950DC3518}"/>
                </a:ext>
              </a:extLst>
            </p:cNvPr>
            <p:cNvSpPr/>
            <p:nvPr/>
          </p:nvSpPr>
          <p:spPr>
            <a:xfrm>
              <a:off x="-17865425" y="2560150"/>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4" y="537"/>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4807;p74">
            <a:extLst>
              <a:ext uri="{FF2B5EF4-FFF2-40B4-BE49-F238E27FC236}">
                <a16:creationId xmlns:a16="http://schemas.microsoft.com/office/drawing/2014/main" id="{E8B8B601-5ABE-435E-ADDB-6D805C0BBD3C}"/>
              </a:ext>
            </a:extLst>
          </p:cNvPr>
          <p:cNvGrpSpPr/>
          <p:nvPr/>
        </p:nvGrpSpPr>
        <p:grpSpPr>
          <a:xfrm>
            <a:off x="2710549" y="1533576"/>
            <a:ext cx="552344" cy="438062"/>
            <a:chOff x="-62882850" y="1999375"/>
            <a:chExt cx="315850" cy="250500"/>
          </a:xfrm>
          <a:solidFill>
            <a:schemeClr val="bg2"/>
          </a:solidFill>
        </p:grpSpPr>
        <p:sp>
          <p:nvSpPr>
            <p:cNvPr id="150" name="Google Shape;4808;p74">
              <a:extLst>
                <a:ext uri="{FF2B5EF4-FFF2-40B4-BE49-F238E27FC236}">
                  <a16:creationId xmlns:a16="http://schemas.microsoft.com/office/drawing/2014/main" id="{D4C520E8-5521-4B69-91A5-CA54314FCBD4}"/>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809;p74">
              <a:extLst>
                <a:ext uri="{FF2B5EF4-FFF2-40B4-BE49-F238E27FC236}">
                  <a16:creationId xmlns:a16="http://schemas.microsoft.com/office/drawing/2014/main" id="{170753FA-22AC-4E8B-9651-CE596B4C1B38}"/>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7"/>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8"/>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CREDITS</a:t>
            </a:r>
            <a:endParaRPr/>
          </a:p>
        </p:txBody>
      </p:sp>
      <p:sp>
        <p:nvSpPr>
          <p:cNvPr id="892" name="Google Shape;892;p68"/>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0" lvl="0" indent="0">
              <a:spcBef>
                <a:spcPts val="300"/>
              </a:spcBef>
              <a:buClr>
                <a:schemeClr val="dk1"/>
              </a:buClr>
              <a:buSzPts val="1100"/>
            </a:pPr>
            <a:r>
              <a:rPr lang="it-IT" sz="1400" b="1" dirty="0">
                <a:solidFill>
                  <a:schemeClr val="bg2"/>
                </a:solidFill>
              </a:rPr>
              <a:t>CHRISTIAN MICCOLIS as </a:t>
            </a:r>
            <a:r>
              <a:rPr lang="it-IT" sz="1400" b="1" u="sng" dirty="0">
                <a:hlinkClick r:id="rId3"/>
              </a:rPr>
              <a:t>Chrism1c</a:t>
            </a:r>
            <a:endParaRPr lang="it-IT" sz="1400" b="1" dirty="0">
              <a:solidFill>
                <a:schemeClr val="bg2"/>
              </a:solidFill>
            </a:endParaRPr>
          </a:p>
          <a:p>
            <a:pPr marL="0" lvl="0" indent="0" algn="l" rtl="0">
              <a:spcBef>
                <a:spcPts val="300"/>
              </a:spcBef>
              <a:spcAft>
                <a:spcPts val="0"/>
              </a:spcAft>
              <a:buClr>
                <a:schemeClr val="dk1"/>
              </a:buClr>
              <a:buSzPts val="1100"/>
              <a:buFont typeface="Arial"/>
              <a:buNone/>
            </a:pPr>
            <a:r>
              <a:rPr lang="it-IT" sz="900" dirty="0">
                <a:solidFill>
                  <a:schemeClr val="bg2"/>
                </a:solidFill>
              </a:rPr>
              <a:t>MATR. 683313</a:t>
            </a:r>
          </a:p>
          <a:p>
            <a:pPr marL="0" lvl="0" indent="0">
              <a:spcBef>
                <a:spcPts val="300"/>
              </a:spcBef>
              <a:buClr>
                <a:schemeClr val="dk1"/>
              </a:buClr>
              <a:buSzPts val="1100"/>
            </a:pPr>
            <a:r>
              <a:rPr lang="it-IT" sz="1400" b="1" dirty="0">
                <a:solidFill>
                  <a:schemeClr val="bg2"/>
                </a:solidFill>
              </a:rPr>
              <a:t>MATTIA PATRUNO as </a:t>
            </a:r>
            <a:r>
              <a:rPr lang="it-IT" sz="1400" b="1" dirty="0">
                <a:hlinkClick r:id="rId4"/>
              </a:rPr>
              <a:t>m3ttiw</a:t>
            </a:r>
            <a:r>
              <a:rPr lang="it-IT" sz="1400" dirty="0"/>
              <a:t> </a:t>
            </a:r>
          </a:p>
          <a:p>
            <a:pPr marL="0" lvl="0" indent="0">
              <a:spcBef>
                <a:spcPts val="300"/>
              </a:spcBef>
              <a:buClr>
                <a:schemeClr val="dk1"/>
              </a:buClr>
              <a:buSzPts val="1100"/>
            </a:pPr>
            <a:r>
              <a:rPr lang="it-IT" sz="900" dirty="0">
                <a:solidFill>
                  <a:schemeClr val="bg2"/>
                </a:solidFill>
              </a:rPr>
              <a:t>MATR. 676401</a:t>
            </a:r>
          </a:p>
          <a:p>
            <a:pPr marL="0" lvl="0" indent="0">
              <a:spcBef>
                <a:spcPts val="300"/>
              </a:spcBef>
              <a:buClr>
                <a:schemeClr val="dk1"/>
              </a:buClr>
              <a:buSzPts val="1100"/>
            </a:pPr>
            <a:r>
              <a:rPr lang="it-IT" sz="1400" b="1" dirty="0">
                <a:solidFill>
                  <a:schemeClr val="bg2"/>
                </a:solidFill>
              </a:rPr>
              <a:t>DAVIDE PADUANELLI as </a:t>
            </a:r>
            <a:r>
              <a:rPr lang="it-IT" sz="1400" b="1" u="sng" dirty="0">
                <a:hlinkClick r:id="rId5"/>
              </a:rPr>
              <a:t>W1l50n2208</a:t>
            </a:r>
            <a:endParaRPr lang="it-IT" sz="1400" b="1" dirty="0">
              <a:solidFill>
                <a:schemeClr val="bg2"/>
              </a:solidFill>
            </a:endParaRPr>
          </a:p>
          <a:p>
            <a:pPr marL="0" lvl="0" indent="0">
              <a:spcBef>
                <a:spcPts val="300"/>
              </a:spcBef>
              <a:buClr>
                <a:schemeClr val="dk1"/>
              </a:buClr>
              <a:buSzPts val="1100"/>
            </a:pPr>
            <a:r>
              <a:rPr lang="it-IT" sz="900" dirty="0">
                <a:solidFill>
                  <a:schemeClr val="bg2"/>
                </a:solidFill>
              </a:rPr>
              <a:t>MATR. 683127</a:t>
            </a:r>
            <a:endParaRPr sz="900"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6"/>
        <p:cNvGrpSpPr/>
        <p:nvPr/>
      </p:nvGrpSpPr>
      <p:grpSpPr>
        <a:xfrm>
          <a:off x="0" y="0"/>
          <a:ext cx="0" cy="0"/>
          <a:chOff x="0" y="0"/>
          <a:chExt cx="0" cy="0"/>
        </a:xfrm>
      </p:grpSpPr>
      <p:sp>
        <p:nvSpPr>
          <p:cNvPr id="307" name="Google Shape;307;p44"/>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AGENTS</a:t>
            </a:r>
            <a:endParaRPr dirty="0"/>
          </a:p>
        </p:txBody>
      </p:sp>
      <p:sp>
        <p:nvSpPr>
          <p:cNvPr id="308" name="Google Shape;308;p44"/>
          <p:cNvSpPr txBox="1">
            <a:spLocks noGrp="1"/>
          </p:cNvSpPr>
          <p:nvPr>
            <p:ph type="ctrTitle"/>
          </p:nvPr>
        </p:nvSpPr>
        <p:spPr>
          <a:xfrm>
            <a:off x="2272812" y="2277788"/>
            <a:ext cx="1464490" cy="3809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Deep First Search</a:t>
            </a:r>
            <a:endParaRPr dirty="0"/>
          </a:p>
        </p:txBody>
      </p:sp>
      <p:sp>
        <p:nvSpPr>
          <p:cNvPr id="310" name="Google Shape;310;p44"/>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sp>
        <p:nvSpPr>
          <p:cNvPr id="313" name="Google Shape;313;p44"/>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04</a:t>
            </a:r>
            <a:endParaRPr dirty="0"/>
          </a:p>
        </p:txBody>
      </p:sp>
      <p:sp>
        <p:nvSpPr>
          <p:cNvPr id="316" name="Google Shape;316;p44"/>
          <p:cNvSpPr txBox="1">
            <a:spLocks noGrp="1"/>
          </p:cNvSpPr>
          <p:nvPr>
            <p:ph type="title" idx="14"/>
          </p:nvPr>
        </p:nvSpPr>
        <p:spPr>
          <a:xfrm>
            <a:off x="3626089"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02</a:t>
            </a:r>
            <a:endParaRPr dirty="0"/>
          </a:p>
        </p:txBody>
      </p:sp>
      <p:sp>
        <p:nvSpPr>
          <p:cNvPr id="319" name="Google Shape;319;p44"/>
          <p:cNvSpPr txBox="1">
            <a:spLocks noGrp="1"/>
          </p:cNvSpPr>
          <p:nvPr>
            <p:ph type="title" idx="15"/>
          </p:nvPr>
        </p:nvSpPr>
        <p:spPr>
          <a:xfrm>
            <a:off x="5262043" y="3163214"/>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06</a:t>
            </a:r>
            <a:endParaRPr dirty="0"/>
          </a:p>
        </p:txBody>
      </p:sp>
      <p:sp>
        <p:nvSpPr>
          <p:cNvPr id="19" name="Google Shape;313;p44">
            <a:extLst>
              <a:ext uri="{FF2B5EF4-FFF2-40B4-BE49-F238E27FC236}">
                <a16:creationId xmlns:a16="http://schemas.microsoft.com/office/drawing/2014/main" id="{9AFE3627-9C88-4ECC-8133-C6F0EE2B15E6}"/>
              </a:ext>
            </a:extLst>
          </p:cNvPr>
          <p:cNvSpPr txBox="1">
            <a:spLocks/>
          </p:cNvSpPr>
          <p:nvPr/>
        </p:nvSpPr>
        <p:spPr>
          <a:xfrm>
            <a:off x="5262043" y="1620974"/>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r>
              <a:rPr lang="es"/>
              <a:t>03</a:t>
            </a:r>
          </a:p>
        </p:txBody>
      </p:sp>
      <p:sp>
        <p:nvSpPr>
          <p:cNvPr id="20" name="Google Shape;316;p44">
            <a:extLst>
              <a:ext uri="{FF2B5EF4-FFF2-40B4-BE49-F238E27FC236}">
                <a16:creationId xmlns:a16="http://schemas.microsoft.com/office/drawing/2014/main" id="{8A1A4FE1-FB61-492C-8792-D36DE0302B3A}"/>
              </a:ext>
            </a:extLst>
          </p:cNvPr>
          <p:cNvSpPr txBox="1">
            <a:spLocks/>
          </p:cNvSpPr>
          <p:nvPr/>
        </p:nvSpPr>
        <p:spPr>
          <a:xfrm>
            <a:off x="3626089" y="3164888"/>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r>
              <a:rPr lang="es" dirty="0"/>
              <a:t>05</a:t>
            </a:r>
          </a:p>
        </p:txBody>
      </p:sp>
      <p:sp>
        <p:nvSpPr>
          <p:cNvPr id="22" name="Google Shape;308;p44">
            <a:extLst>
              <a:ext uri="{FF2B5EF4-FFF2-40B4-BE49-F238E27FC236}">
                <a16:creationId xmlns:a16="http://schemas.microsoft.com/office/drawing/2014/main" id="{E192F943-C2E3-435D-B913-218E48245A0C}"/>
              </a:ext>
            </a:extLst>
          </p:cNvPr>
          <p:cNvSpPr txBox="1">
            <a:spLocks/>
          </p:cNvSpPr>
          <p:nvPr/>
        </p:nvSpPr>
        <p:spPr>
          <a:xfrm>
            <a:off x="3809630" y="2315302"/>
            <a:ext cx="1524741" cy="343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SDG Q-Learning</a:t>
            </a:r>
          </a:p>
        </p:txBody>
      </p:sp>
      <p:sp>
        <p:nvSpPr>
          <p:cNvPr id="25" name="Google Shape;308;p44">
            <a:extLst>
              <a:ext uri="{FF2B5EF4-FFF2-40B4-BE49-F238E27FC236}">
                <a16:creationId xmlns:a16="http://schemas.microsoft.com/office/drawing/2014/main" id="{74E09179-B6E8-4B5F-8A9B-98600805F425}"/>
              </a:ext>
            </a:extLst>
          </p:cNvPr>
          <p:cNvSpPr txBox="1">
            <a:spLocks/>
          </p:cNvSpPr>
          <p:nvPr/>
        </p:nvSpPr>
        <p:spPr>
          <a:xfrm>
            <a:off x="5406700" y="2315302"/>
            <a:ext cx="1524741" cy="343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Genetic Beam </a:t>
            </a:r>
          </a:p>
        </p:txBody>
      </p:sp>
      <p:sp>
        <p:nvSpPr>
          <p:cNvPr id="34" name="Google Shape;308;p44">
            <a:extLst>
              <a:ext uri="{FF2B5EF4-FFF2-40B4-BE49-F238E27FC236}">
                <a16:creationId xmlns:a16="http://schemas.microsoft.com/office/drawing/2014/main" id="{2BC6DBAD-EB63-40C4-8EC8-A3099264032C}"/>
              </a:ext>
            </a:extLst>
          </p:cNvPr>
          <p:cNvSpPr txBox="1">
            <a:spLocks/>
          </p:cNvSpPr>
          <p:nvPr/>
        </p:nvSpPr>
        <p:spPr>
          <a:xfrm>
            <a:off x="2242686" y="3854852"/>
            <a:ext cx="152474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Blind Bandit </a:t>
            </a:r>
          </a:p>
          <a:p>
            <a:r>
              <a:rPr lang="it-IT" dirty="0"/>
              <a:t>Monte Carlo </a:t>
            </a:r>
          </a:p>
        </p:txBody>
      </p:sp>
      <p:sp>
        <p:nvSpPr>
          <p:cNvPr id="35" name="Google Shape;308;p44">
            <a:extLst>
              <a:ext uri="{FF2B5EF4-FFF2-40B4-BE49-F238E27FC236}">
                <a16:creationId xmlns:a16="http://schemas.microsoft.com/office/drawing/2014/main" id="{39214046-CEA1-4F70-9042-5841F408AF47}"/>
              </a:ext>
            </a:extLst>
          </p:cNvPr>
          <p:cNvSpPr txBox="1">
            <a:spLocks/>
          </p:cNvSpPr>
          <p:nvPr/>
        </p:nvSpPr>
        <p:spPr>
          <a:xfrm>
            <a:off x="3839733" y="3854852"/>
            <a:ext cx="1464490" cy="3809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Logic Rule Based</a:t>
            </a:r>
          </a:p>
        </p:txBody>
      </p:sp>
      <p:sp>
        <p:nvSpPr>
          <p:cNvPr id="36" name="Google Shape;308;p44">
            <a:extLst>
              <a:ext uri="{FF2B5EF4-FFF2-40B4-BE49-F238E27FC236}">
                <a16:creationId xmlns:a16="http://schemas.microsoft.com/office/drawing/2014/main" id="{1D315DAD-41E8-4D4D-A795-6854D382CEAF}"/>
              </a:ext>
            </a:extLst>
          </p:cNvPr>
          <p:cNvSpPr txBox="1">
            <a:spLocks/>
          </p:cNvSpPr>
          <p:nvPr/>
        </p:nvSpPr>
        <p:spPr>
          <a:xfrm>
            <a:off x="5436824" y="3854852"/>
            <a:ext cx="146449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Local Search</a:t>
            </a:r>
          </a:p>
          <a:p>
            <a:r>
              <a:rPr lang="it-IT" dirty="0"/>
              <a:t>Greedy Ascent</a:t>
            </a:r>
          </a:p>
        </p:txBody>
      </p:sp>
      <p:grpSp>
        <p:nvGrpSpPr>
          <p:cNvPr id="37" name="Google Shape;4342;p73">
            <a:extLst>
              <a:ext uri="{FF2B5EF4-FFF2-40B4-BE49-F238E27FC236}">
                <a16:creationId xmlns:a16="http://schemas.microsoft.com/office/drawing/2014/main" id="{CF1F4905-7A2A-4178-902B-EFC0B2976CFB}"/>
              </a:ext>
            </a:extLst>
          </p:cNvPr>
          <p:cNvGrpSpPr/>
          <p:nvPr/>
        </p:nvGrpSpPr>
        <p:grpSpPr>
          <a:xfrm>
            <a:off x="4883809" y="3395671"/>
            <a:ext cx="199513" cy="230680"/>
            <a:chOff x="2710875" y="3806450"/>
            <a:chExt cx="416725" cy="481825"/>
          </a:xfrm>
          <a:solidFill>
            <a:schemeClr val="bg2"/>
          </a:solidFill>
        </p:grpSpPr>
        <p:sp>
          <p:nvSpPr>
            <p:cNvPr id="38" name="Google Shape;4343;p73">
              <a:extLst>
                <a:ext uri="{FF2B5EF4-FFF2-40B4-BE49-F238E27FC236}">
                  <a16:creationId xmlns:a16="http://schemas.microsoft.com/office/drawing/2014/main" id="{7AEFA0EB-D5D5-4F71-A39B-D61D033C3C23}"/>
                </a:ext>
              </a:extLst>
            </p:cNvPr>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9" name="Google Shape;4344;p73">
              <a:extLst>
                <a:ext uri="{FF2B5EF4-FFF2-40B4-BE49-F238E27FC236}">
                  <a16:creationId xmlns:a16="http://schemas.microsoft.com/office/drawing/2014/main" id="{893CA675-1419-4C26-BE40-658B96444BF0}"/>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40" name="Google Shape;4342;p73">
            <a:extLst>
              <a:ext uri="{FF2B5EF4-FFF2-40B4-BE49-F238E27FC236}">
                <a16:creationId xmlns:a16="http://schemas.microsoft.com/office/drawing/2014/main" id="{F677B5D4-10C3-412A-8BBE-122099EA38CF}"/>
              </a:ext>
            </a:extLst>
          </p:cNvPr>
          <p:cNvGrpSpPr/>
          <p:nvPr/>
        </p:nvGrpSpPr>
        <p:grpSpPr>
          <a:xfrm>
            <a:off x="6545861" y="3401783"/>
            <a:ext cx="199513" cy="230680"/>
            <a:chOff x="2710875" y="3806450"/>
            <a:chExt cx="416725" cy="481825"/>
          </a:xfrm>
          <a:solidFill>
            <a:schemeClr val="bg2"/>
          </a:solidFill>
        </p:grpSpPr>
        <p:sp>
          <p:nvSpPr>
            <p:cNvPr id="41" name="Google Shape;4343;p73">
              <a:extLst>
                <a:ext uri="{FF2B5EF4-FFF2-40B4-BE49-F238E27FC236}">
                  <a16:creationId xmlns:a16="http://schemas.microsoft.com/office/drawing/2014/main" id="{475E657E-7C44-4D26-A910-9148A6EB6009}"/>
                </a:ext>
              </a:extLst>
            </p:cNvPr>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2" name="Google Shape;4344;p73">
              <a:extLst>
                <a:ext uri="{FF2B5EF4-FFF2-40B4-BE49-F238E27FC236}">
                  <a16:creationId xmlns:a16="http://schemas.microsoft.com/office/drawing/2014/main" id="{7D82774B-E9EF-48B3-9B3D-62CA323ADCB7}"/>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46" name="Google Shape;4342;p73">
            <a:extLst>
              <a:ext uri="{FF2B5EF4-FFF2-40B4-BE49-F238E27FC236}">
                <a16:creationId xmlns:a16="http://schemas.microsoft.com/office/drawing/2014/main" id="{2A0E4DA1-FF85-4D4C-89B2-523313708ECC}"/>
              </a:ext>
            </a:extLst>
          </p:cNvPr>
          <p:cNvGrpSpPr/>
          <p:nvPr/>
        </p:nvGrpSpPr>
        <p:grpSpPr>
          <a:xfrm>
            <a:off x="221613" y="4680185"/>
            <a:ext cx="199513" cy="230680"/>
            <a:chOff x="2710875" y="3806450"/>
            <a:chExt cx="416725" cy="481825"/>
          </a:xfrm>
          <a:solidFill>
            <a:schemeClr val="bg2"/>
          </a:solidFill>
        </p:grpSpPr>
        <p:sp>
          <p:nvSpPr>
            <p:cNvPr id="47" name="Google Shape;4343;p73">
              <a:extLst>
                <a:ext uri="{FF2B5EF4-FFF2-40B4-BE49-F238E27FC236}">
                  <a16:creationId xmlns:a16="http://schemas.microsoft.com/office/drawing/2014/main" id="{59C04FE5-D395-4655-9166-D4627487EBE6}"/>
                </a:ext>
              </a:extLst>
            </p:cNvPr>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8" name="Google Shape;4344;p73">
              <a:extLst>
                <a:ext uri="{FF2B5EF4-FFF2-40B4-BE49-F238E27FC236}">
                  <a16:creationId xmlns:a16="http://schemas.microsoft.com/office/drawing/2014/main" id="{E96D1F23-F830-4F51-BBE9-B81F7CBCFBCC}"/>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
        <p:nvSpPr>
          <p:cNvPr id="49" name="Google Shape;308;p44">
            <a:extLst>
              <a:ext uri="{FF2B5EF4-FFF2-40B4-BE49-F238E27FC236}">
                <a16:creationId xmlns:a16="http://schemas.microsoft.com/office/drawing/2014/main" id="{4685975E-5E57-47FF-AE70-F70A58A79432}"/>
              </a:ext>
            </a:extLst>
          </p:cNvPr>
          <p:cNvSpPr txBox="1">
            <a:spLocks/>
          </p:cNvSpPr>
          <p:nvPr/>
        </p:nvSpPr>
        <p:spPr>
          <a:xfrm>
            <a:off x="257006" y="4642404"/>
            <a:ext cx="1524741" cy="3722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it-IT" dirty="0"/>
              <a:t>SPERIMENTAL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subTitle" idx="1"/>
          </p:nvPr>
        </p:nvSpPr>
        <p:spPr>
          <a:xfrm>
            <a:off x="4832302" y="1590895"/>
            <a:ext cx="3471943" cy="1961710"/>
          </a:xfrm>
          <a:prstGeom prst="rect">
            <a:avLst/>
          </a:prstGeom>
        </p:spPr>
        <p:txBody>
          <a:bodyPr spcFirstLastPara="1" wrap="square" lIns="91425" tIns="91425" rIns="91425" bIns="91425" anchor="ctr" anchorCtr="0">
            <a:noAutofit/>
          </a:bodyPr>
          <a:lstStyle/>
          <a:p>
            <a:pPr marL="0" lvl="0" indent="0"/>
            <a:r>
              <a:rPr lang="en-US" b="1" dirty="0"/>
              <a:t>TetrAIs</a:t>
            </a:r>
            <a:r>
              <a:rPr lang="en-US" dirty="0"/>
              <a:t> is an application developed for a knowledge engineering exam at </a:t>
            </a:r>
            <a:r>
              <a:rPr lang="en-US" b="1" dirty="0"/>
              <a:t>Aldo Moro</a:t>
            </a:r>
            <a:r>
              <a:rPr lang="en-US" dirty="0"/>
              <a:t> </a:t>
            </a:r>
            <a:r>
              <a:rPr lang="en-US" b="1" dirty="0"/>
              <a:t>University </a:t>
            </a:r>
            <a:r>
              <a:rPr lang="en-US" dirty="0"/>
              <a:t>of Bari Italy.</a:t>
            </a:r>
            <a:br>
              <a:rPr lang="en-US" dirty="0"/>
            </a:br>
            <a:r>
              <a:rPr lang="en-US" dirty="0"/>
              <a:t>Its goal is to show the differences, the advantages and disadvantages of using different artificial intelligence algorithms that are able to learn optimizing itself like SDG </a:t>
            </a:r>
            <a:r>
              <a:rPr lang="en-US" b="1" dirty="0"/>
              <a:t>Q-learning</a:t>
            </a:r>
            <a:r>
              <a:rPr lang="en-US" dirty="0"/>
              <a:t>, or based on randomness like </a:t>
            </a:r>
            <a:r>
              <a:rPr lang="en-US" b="1" dirty="0"/>
              <a:t>Monte Carlo</a:t>
            </a:r>
            <a:r>
              <a:rPr lang="en-US" dirty="0"/>
              <a:t> and </a:t>
            </a:r>
            <a:r>
              <a:rPr lang="en-US" b="1" dirty="0"/>
              <a:t>Genetic Beam</a:t>
            </a:r>
            <a:r>
              <a:rPr lang="en-US" dirty="0"/>
              <a:t>, based on a KB and logical rules like </a:t>
            </a:r>
            <a:r>
              <a:rPr lang="en-US" b="1" dirty="0"/>
              <a:t>Logical</a:t>
            </a:r>
            <a:r>
              <a:rPr lang="en-US" dirty="0"/>
              <a:t> </a:t>
            </a:r>
            <a:r>
              <a:rPr lang="en-US" b="1" dirty="0"/>
              <a:t>Rule Based</a:t>
            </a:r>
            <a:r>
              <a:rPr lang="en-US" dirty="0"/>
              <a:t>, or finally based on the complete visit of the search space as </a:t>
            </a:r>
          </a:p>
          <a:p>
            <a:pPr marL="0" lvl="0" indent="0"/>
            <a:r>
              <a:rPr lang="en-US" b="1" dirty="0"/>
              <a:t>Deep First Search </a:t>
            </a:r>
            <a:r>
              <a:rPr lang="en-US" dirty="0"/>
              <a:t>does</a:t>
            </a:r>
            <a:r>
              <a:rPr lang="en-US" b="1" dirty="0"/>
              <a:t>.</a:t>
            </a:r>
            <a:endParaRPr dirty="0"/>
          </a:p>
        </p:txBody>
      </p:sp>
      <p:sp>
        <p:nvSpPr>
          <p:cNvPr id="325" name="Google Shape;325;p45"/>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p:nvPr/>
        </p:nvSpPr>
        <p:spPr>
          <a:xfrm rot="5400000">
            <a:off x="2534502" y="121973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7"/>
          <p:cNvSpPr/>
          <p:nvPr/>
        </p:nvSpPr>
        <p:spPr>
          <a:xfrm rot="5400000">
            <a:off x="3566117" y="30105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7"/>
          <p:cNvSpPr/>
          <p:nvPr/>
        </p:nvSpPr>
        <p:spPr>
          <a:xfrm rot="5400000">
            <a:off x="4584549" y="121973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7"/>
          <p:cNvSpPr txBox="1">
            <a:spLocks noGrp="1"/>
          </p:cNvSpPr>
          <p:nvPr>
            <p:ph type="ctrTitle"/>
          </p:nvPr>
        </p:nvSpPr>
        <p:spPr>
          <a:xfrm>
            <a:off x="749100" y="507400"/>
            <a:ext cx="2385986"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TetrAIs</a:t>
            </a:r>
            <a:r>
              <a:rPr lang="es" dirty="0"/>
              <a:t> TEAM</a:t>
            </a:r>
            <a:endParaRPr dirty="0"/>
          </a:p>
        </p:txBody>
      </p:sp>
      <p:sp>
        <p:nvSpPr>
          <p:cNvPr id="344" name="Google Shape;344;p47"/>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MATTIA PATRUNO</a:t>
            </a:r>
            <a:endParaRPr dirty="0"/>
          </a:p>
        </p:txBody>
      </p:sp>
      <p:sp>
        <p:nvSpPr>
          <p:cNvPr id="345" name="Google Shape;345;p47"/>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 </a:t>
            </a:r>
            <a:r>
              <a:rPr lang="it-IT" dirty="0" err="1"/>
              <a:t>Coffè</a:t>
            </a:r>
            <a:r>
              <a:rPr lang="it-IT" dirty="0"/>
              <a:t> Time »</a:t>
            </a:r>
            <a:endParaRPr dirty="0"/>
          </a:p>
        </p:txBody>
      </p:sp>
      <p:sp>
        <p:nvSpPr>
          <p:cNvPr id="346" name="Google Shape;346;p47"/>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CHRISTIAN MICCOLIS</a:t>
            </a:r>
            <a:endParaRPr dirty="0"/>
          </a:p>
        </p:txBody>
      </p:sp>
      <p:sp>
        <p:nvSpPr>
          <p:cNvPr id="347" name="Google Shape;347;p47"/>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 I </a:t>
            </a:r>
            <a:r>
              <a:rPr lang="it-IT" dirty="0" err="1"/>
              <a:t>pushed</a:t>
            </a:r>
            <a:r>
              <a:rPr lang="it-IT" dirty="0"/>
              <a:t> </a:t>
            </a:r>
            <a:r>
              <a:rPr lang="it-IT" dirty="0" err="1"/>
              <a:t>all</a:t>
            </a:r>
            <a:r>
              <a:rPr lang="it-IT" dirty="0"/>
              <a:t> </a:t>
            </a:r>
            <a:r>
              <a:rPr lang="it-IT" dirty="0" err="1"/>
              <a:t>changes</a:t>
            </a:r>
            <a:r>
              <a:rPr lang="it-IT" dirty="0"/>
              <a:t> »</a:t>
            </a:r>
            <a:endParaRPr dirty="0"/>
          </a:p>
        </p:txBody>
      </p:sp>
      <p:sp>
        <p:nvSpPr>
          <p:cNvPr id="348" name="Google Shape;348;p47"/>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DAVIDE PADUANELLI</a:t>
            </a:r>
            <a:endParaRPr dirty="0"/>
          </a:p>
        </p:txBody>
      </p:sp>
      <p:sp>
        <p:nvSpPr>
          <p:cNvPr id="349" name="Google Shape;349;p47"/>
          <p:cNvSpPr txBox="1">
            <a:spLocks noGrp="1"/>
          </p:cNvSpPr>
          <p:nvPr>
            <p:ph type="subTitle" idx="6"/>
          </p:nvPr>
        </p:nvSpPr>
        <p:spPr>
          <a:xfrm>
            <a:off x="3795050" y="4061500"/>
            <a:ext cx="1570200" cy="367800"/>
          </a:xfrm>
          <a:prstGeom prst="rect">
            <a:avLst/>
          </a:prstGeom>
        </p:spPr>
        <p:txBody>
          <a:bodyPr spcFirstLastPara="1" wrap="square" lIns="91425" tIns="91425" rIns="91425" bIns="91425" anchor="t" anchorCtr="0">
            <a:noAutofit/>
          </a:bodyPr>
          <a:lstStyle/>
          <a:p>
            <a:pPr marL="0" lvl="0" indent="0"/>
            <a:r>
              <a:rPr lang="it-IT" dirty="0"/>
              <a:t>« I </a:t>
            </a:r>
            <a:r>
              <a:rPr lang="it-IT" dirty="0" err="1"/>
              <a:t>messed</a:t>
            </a:r>
            <a:r>
              <a:rPr lang="it-IT" dirty="0"/>
              <a:t> up!! »</a:t>
            </a:r>
            <a:endParaRPr dirty="0"/>
          </a:p>
        </p:txBody>
      </p:sp>
      <p:grpSp>
        <p:nvGrpSpPr>
          <p:cNvPr id="43" name="Google Shape;5472;p75">
            <a:extLst>
              <a:ext uri="{FF2B5EF4-FFF2-40B4-BE49-F238E27FC236}">
                <a16:creationId xmlns:a16="http://schemas.microsoft.com/office/drawing/2014/main" id="{6B6B874C-D8A7-4445-9F67-B2CA0F903867}"/>
              </a:ext>
            </a:extLst>
          </p:cNvPr>
          <p:cNvGrpSpPr/>
          <p:nvPr/>
        </p:nvGrpSpPr>
        <p:grpSpPr>
          <a:xfrm>
            <a:off x="5437486" y="1540685"/>
            <a:ext cx="414736" cy="473174"/>
            <a:chOff x="-55576850" y="3198125"/>
            <a:chExt cx="279625" cy="319025"/>
          </a:xfrm>
          <a:solidFill>
            <a:schemeClr val="bg2"/>
          </a:solidFill>
        </p:grpSpPr>
        <p:sp>
          <p:nvSpPr>
            <p:cNvPr id="44" name="Google Shape;5473;p75">
              <a:extLst>
                <a:ext uri="{FF2B5EF4-FFF2-40B4-BE49-F238E27FC236}">
                  <a16:creationId xmlns:a16="http://schemas.microsoft.com/office/drawing/2014/main" id="{FBAC169A-C3BD-4A95-BFAC-C462AF22A2BA}"/>
                </a:ext>
              </a:extLst>
            </p:cNvPr>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74;p75">
              <a:extLst>
                <a:ext uri="{FF2B5EF4-FFF2-40B4-BE49-F238E27FC236}">
                  <a16:creationId xmlns:a16="http://schemas.microsoft.com/office/drawing/2014/main" id="{146D51EA-2F1F-4F3C-9868-8CD94362BEDD}"/>
                </a:ext>
              </a:extLst>
            </p:cNvPr>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75;p75">
              <a:extLst>
                <a:ext uri="{FF2B5EF4-FFF2-40B4-BE49-F238E27FC236}">
                  <a16:creationId xmlns:a16="http://schemas.microsoft.com/office/drawing/2014/main" id="{86F10E08-B3A4-481A-9E82-5B9991D84715}"/>
                </a:ext>
              </a:extLst>
            </p:cNvPr>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76;p75">
              <a:extLst>
                <a:ext uri="{FF2B5EF4-FFF2-40B4-BE49-F238E27FC236}">
                  <a16:creationId xmlns:a16="http://schemas.microsoft.com/office/drawing/2014/main" id="{BBC85525-C7CA-4210-B153-5453363BAADD}"/>
                </a:ext>
              </a:extLst>
            </p:cNvPr>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5570;p75">
            <a:extLst>
              <a:ext uri="{FF2B5EF4-FFF2-40B4-BE49-F238E27FC236}">
                <a16:creationId xmlns:a16="http://schemas.microsoft.com/office/drawing/2014/main" id="{DBF88EDF-1245-4B81-8628-1DE82889997D}"/>
              </a:ext>
            </a:extLst>
          </p:cNvPr>
          <p:cNvGrpSpPr/>
          <p:nvPr/>
        </p:nvGrpSpPr>
        <p:grpSpPr>
          <a:xfrm>
            <a:off x="4334550" y="3303643"/>
            <a:ext cx="465615" cy="464886"/>
            <a:chOff x="-52043575" y="3983125"/>
            <a:chExt cx="319000" cy="318500"/>
          </a:xfrm>
          <a:solidFill>
            <a:schemeClr val="bg2"/>
          </a:solidFill>
        </p:grpSpPr>
        <p:sp>
          <p:nvSpPr>
            <p:cNvPr id="49" name="Google Shape;5571;p75">
              <a:extLst>
                <a:ext uri="{FF2B5EF4-FFF2-40B4-BE49-F238E27FC236}">
                  <a16:creationId xmlns:a16="http://schemas.microsoft.com/office/drawing/2014/main" id="{5C5CA6D9-55AE-48C7-82A7-11047C7DF6C7}"/>
                </a:ext>
              </a:extLst>
            </p:cNvPr>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2;p75">
              <a:extLst>
                <a:ext uri="{FF2B5EF4-FFF2-40B4-BE49-F238E27FC236}">
                  <a16:creationId xmlns:a16="http://schemas.microsoft.com/office/drawing/2014/main" id="{ED93A140-0ED4-4355-BFEE-2571904609D7}"/>
                </a:ext>
              </a:extLst>
            </p:cNvPr>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73;p75">
              <a:extLst>
                <a:ext uri="{FF2B5EF4-FFF2-40B4-BE49-F238E27FC236}">
                  <a16:creationId xmlns:a16="http://schemas.microsoft.com/office/drawing/2014/main" id="{57765B3E-B012-44F2-AFE7-CAF16C8BE9F5}"/>
                </a:ext>
              </a:extLst>
            </p:cNvPr>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74;p75">
              <a:extLst>
                <a:ext uri="{FF2B5EF4-FFF2-40B4-BE49-F238E27FC236}">
                  <a16:creationId xmlns:a16="http://schemas.microsoft.com/office/drawing/2014/main" id="{992E6243-D0EC-4620-8C01-2B4103BC67F4}"/>
                </a:ext>
              </a:extLst>
            </p:cNvPr>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5;p75">
              <a:extLst>
                <a:ext uri="{FF2B5EF4-FFF2-40B4-BE49-F238E27FC236}">
                  <a16:creationId xmlns:a16="http://schemas.microsoft.com/office/drawing/2014/main" id="{4D138485-AEB3-4245-941C-42EF2DE07F17}"/>
                </a:ext>
              </a:extLst>
            </p:cNvPr>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76;p75">
              <a:extLst>
                <a:ext uri="{FF2B5EF4-FFF2-40B4-BE49-F238E27FC236}">
                  <a16:creationId xmlns:a16="http://schemas.microsoft.com/office/drawing/2014/main" id="{C44A63A5-1338-473B-8F26-2AB7FAD18005}"/>
                </a:ext>
              </a:extLst>
            </p:cNvPr>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7;p75">
              <a:extLst>
                <a:ext uri="{FF2B5EF4-FFF2-40B4-BE49-F238E27FC236}">
                  <a16:creationId xmlns:a16="http://schemas.microsoft.com/office/drawing/2014/main" id="{344908DC-A1E4-4B79-8F39-B07DA63595E4}"/>
                </a:ext>
              </a:extLst>
            </p:cNvPr>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78;p75">
              <a:extLst>
                <a:ext uri="{FF2B5EF4-FFF2-40B4-BE49-F238E27FC236}">
                  <a16:creationId xmlns:a16="http://schemas.microsoft.com/office/drawing/2014/main" id="{C280602A-75CD-4127-BBD0-D799759D34DD}"/>
                </a:ext>
              </a:extLst>
            </p:cNvPr>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79;p75">
              <a:extLst>
                <a:ext uri="{FF2B5EF4-FFF2-40B4-BE49-F238E27FC236}">
                  <a16:creationId xmlns:a16="http://schemas.microsoft.com/office/drawing/2014/main" id="{B29AC283-2199-4136-B216-F535E205AA01}"/>
                </a:ext>
              </a:extLst>
            </p:cNvPr>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394;p75">
            <a:extLst>
              <a:ext uri="{FF2B5EF4-FFF2-40B4-BE49-F238E27FC236}">
                <a16:creationId xmlns:a16="http://schemas.microsoft.com/office/drawing/2014/main" id="{F32893C9-BE7F-450A-B9E1-00A01E304D4F}"/>
              </a:ext>
            </a:extLst>
          </p:cNvPr>
          <p:cNvGrpSpPr/>
          <p:nvPr/>
        </p:nvGrpSpPr>
        <p:grpSpPr>
          <a:xfrm>
            <a:off x="3310864" y="1540685"/>
            <a:ext cx="411236" cy="469143"/>
            <a:chOff x="-57940525" y="3590375"/>
            <a:chExt cx="279625" cy="319000"/>
          </a:xfrm>
          <a:solidFill>
            <a:schemeClr val="bg2"/>
          </a:solidFill>
        </p:grpSpPr>
        <p:sp>
          <p:nvSpPr>
            <p:cNvPr id="59" name="Google Shape;5395;p75">
              <a:extLst>
                <a:ext uri="{FF2B5EF4-FFF2-40B4-BE49-F238E27FC236}">
                  <a16:creationId xmlns:a16="http://schemas.microsoft.com/office/drawing/2014/main" id="{5CADE33E-50C7-4A83-A4E3-CF150767A120}"/>
                </a:ext>
              </a:extLst>
            </p:cNvPr>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96;p75">
              <a:extLst>
                <a:ext uri="{FF2B5EF4-FFF2-40B4-BE49-F238E27FC236}">
                  <a16:creationId xmlns:a16="http://schemas.microsoft.com/office/drawing/2014/main" id="{4D5BD7E4-34F9-4B4D-8F08-927C1BF83945}"/>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97;p75">
              <a:extLst>
                <a:ext uri="{FF2B5EF4-FFF2-40B4-BE49-F238E27FC236}">
                  <a16:creationId xmlns:a16="http://schemas.microsoft.com/office/drawing/2014/main" id="{4E27315F-25C9-44C1-9EEA-2876C3CA4ADC}"/>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98;p75">
              <a:extLst>
                <a:ext uri="{FF2B5EF4-FFF2-40B4-BE49-F238E27FC236}">
                  <a16:creationId xmlns:a16="http://schemas.microsoft.com/office/drawing/2014/main" id="{D1720CF6-A7AC-47B7-BB4C-F71D28A762AE}"/>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99;p75">
              <a:extLst>
                <a:ext uri="{FF2B5EF4-FFF2-40B4-BE49-F238E27FC236}">
                  <a16:creationId xmlns:a16="http://schemas.microsoft.com/office/drawing/2014/main" id="{0BBC7AC7-39F6-4E87-868A-9760AD50F877}"/>
                </a:ext>
              </a:extLst>
            </p:cNvPr>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30" name="Google Shape;430;p52"/>
          <p:cNvGrpSpPr/>
          <p:nvPr/>
        </p:nvGrpSpPr>
        <p:grpSpPr>
          <a:xfrm>
            <a:off x="2324326" y="1535775"/>
            <a:ext cx="5628425" cy="2841637"/>
            <a:chOff x="2324326" y="1535775"/>
            <a:chExt cx="5628425" cy="2841637"/>
          </a:xfrm>
        </p:grpSpPr>
        <p:sp>
          <p:nvSpPr>
            <p:cNvPr id="431" name="Google Shape;431;p52"/>
            <p:cNvSpPr/>
            <p:nvPr/>
          </p:nvSpPr>
          <p:spPr>
            <a:xfrm rot="5400000">
              <a:off x="2216197" y="1643904"/>
              <a:ext cx="1623409" cy="1407151"/>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2"/>
            <p:cNvSpPr/>
            <p:nvPr/>
          </p:nvSpPr>
          <p:spPr>
            <a:xfrm rot="5400000">
              <a:off x="3623309"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2"/>
            <p:cNvSpPr/>
            <p:nvPr/>
          </p:nvSpPr>
          <p:spPr>
            <a:xfrm rot="5400000">
              <a:off x="4327220"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2"/>
            <p:cNvSpPr/>
            <p:nvPr/>
          </p:nvSpPr>
          <p:spPr>
            <a:xfrm rot="5400000">
              <a:off x="2920134" y="2862513"/>
              <a:ext cx="1622646" cy="1407151"/>
            </a:xfrm>
            <a:custGeom>
              <a:avLst/>
              <a:gdLst/>
              <a:ahLst/>
              <a:cxnLst/>
              <a:rect l="l" t="t" r="r" b="b"/>
              <a:pathLst>
                <a:path w="31934" h="27693" extrusionOk="0">
                  <a:moveTo>
                    <a:pt x="7959" y="1"/>
                  </a:moveTo>
                  <a:lnTo>
                    <a:pt x="1" y="13847"/>
                  </a:lnTo>
                  <a:lnTo>
                    <a:pt x="7959" y="27692"/>
                  </a:lnTo>
                  <a:lnTo>
                    <a:pt x="23991" y="27692"/>
                  </a:lnTo>
                  <a:lnTo>
                    <a:pt x="31934"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rot="5400000">
              <a:off x="5737178"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p:nvPr/>
          </p:nvSpPr>
          <p:spPr>
            <a:xfrm rot="5400000">
              <a:off x="6437471"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52"/>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FUNCTIONALITY</a:t>
            </a:r>
            <a:endParaRPr dirty="0"/>
          </a:p>
        </p:txBody>
      </p:sp>
      <p:sp>
        <p:nvSpPr>
          <p:cNvPr id="457" name="Google Shape;457;p52"/>
          <p:cNvSpPr txBox="1">
            <a:spLocks noGrp="1"/>
          </p:cNvSpPr>
          <p:nvPr>
            <p:ph type="ctrTitle" idx="4294967295"/>
          </p:nvPr>
        </p:nvSpPr>
        <p:spPr>
          <a:xfrm>
            <a:off x="3917684" y="2324759"/>
            <a:ext cx="10287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1600" dirty="0">
                <a:solidFill>
                  <a:schemeClr val="lt1"/>
                </a:solidFill>
              </a:rPr>
              <a:t>GUIDE SIDE PANEL</a:t>
            </a:r>
            <a:endParaRPr sz="1600" dirty="0"/>
          </a:p>
        </p:txBody>
      </p:sp>
      <p:sp>
        <p:nvSpPr>
          <p:cNvPr id="33" name="Google Shape;435;p52">
            <a:extLst>
              <a:ext uri="{FF2B5EF4-FFF2-40B4-BE49-F238E27FC236}">
                <a16:creationId xmlns:a16="http://schemas.microsoft.com/office/drawing/2014/main" id="{4373E8A9-0F2C-45DE-9CAB-1FC1071E6AE0}"/>
              </a:ext>
            </a:extLst>
          </p:cNvPr>
          <p:cNvSpPr/>
          <p:nvPr/>
        </p:nvSpPr>
        <p:spPr>
          <a:xfrm rot="5400000">
            <a:off x="5027843" y="1643523"/>
            <a:ext cx="1622646" cy="1407151"/>
          </a:xfrm>
          <a:custGeom>
            <a:avLst/>
            <a:gdLst/>
            <a:ahLst/>
            <a:cxnLst/>
            <a:rect l="l" t="t" r="r" b="b"/>
            <a:pathLst>
              <a:path w="31934" h="27693" extrusionOk="0">
                <a:moveTo>
                  <a:pt x="7959" y="1"/>
                </a:moveTo>
                <a:lnTo>
                  <a:pt x="1" y="13847"/>
                </a:lnTo>
                <a:lnTo>
                  <a:pt x="7959" y="27692"/>
                </a:lnTo>
                <a:lnTo>
                  <a:pt x="23991" y="27692"/>
                </a:lnTo>
                <a:lnTo>
                  <a:pt x="31934"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p52">
            <a:extLst>
              <a:ext uri="{FF2B5EF4-FFF2-40B4-BE49-F238E27FC236}">
                <a16:creationId xmlns:a16="http://schemas.microsoft.com/office/drawing/2014/main" id="{5FB8C99B-84E8-4E13-8FA8-9C585454D5D9}"/>
              </a:ext>
            </a:extLst>
          </p:cNvPr>
          <p:cNvSpPr txBox="1">
            <a:spLocks/>
          </p:cNvSpPr>
          <p:nvPr/>
        </p:nvSpPr>
        <p:spPr>
          <a:xfrm>
            <a:off x="3210760" y="3505062"/>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solidFill>
                  <a:schemeClr val="bg2"/>
                </a:solidFill>
              </a:rPr>
              <a:t>DECISIONAL TREE PLOT</a:t>
            </a:r>
          </a:p>
        </p:txBody>
      </p:sp>
      <p:sp>
        <p:nvSpPr>
          <p:cNvPr id="35" name="Google Shape;457;p52">
            <a:extLst>
              <a:ext uri="{FF2B5EF4-FFF2-40B4-BE49-F238E27FC236}">
                <a16:creationId xmlns:a16="http://schemas.microsoft.com/office/drawing/2014/main" id="{38486CDA-EF97-480E-97A0-D57829A12997}"/>
              </a:ext>
            </a:extLst>
          </p:cNvPr>
          <p:cNvSpPr txBox="1">
            <a:spLocks/>
          </p:cNvSpPr>
          <p:nvPr/>
        </p:nvSpPr>
        <p:spPr>
          <a:xfrm>
            <a:off x="4617832" y="3505062"/>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solidFill>
                  <a:schemeClr val="lt1"/>
                </a:solidFill>
              </a:rPr>
              <a:t>RESULTS PLOT</a:t>
            </a:r>
            <a:endParaRPr lang="it-IT" sz="1600" dirty="0"/>
          </a:p>
        </p:txBody>
      </p:sp>
      <p:sp>
        <p:nvSpPr>
          <p:cNvPr id="36" name="Google Shape;457;p52">
            <a:extLst>
              <a:ext uri="{FF2B5EF4-FFF2-40B4-BE49-F238E27FC236}">
                <a16:creationId xmlns:a16="http://schemas.microsoft.com/office/drawing/2014/main" id="{7BE469F1-B3A0-4D99-9B54-C32A945DFB19}"/>
              </a:ext>
            </a:extLst>
          </p:cNvPr>
          <p:cNvSpPr txBox="1">
            <a:spLocks/>
          </p:cNvSpPr>
          <p:nvPr/>
        </p:nvSpPr>
        <p:spPr>
          <a:xfrm>
            <a:off x="5324796" y="2506709"/>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solidFill>
                  <a:schemeClr val="bg2"/>
                </a:solidFill>
              </a:rPr>
              <a:t>REAL TIME CONSOLE PRINTS</a:t>
            </a:r>
          </a:p>
        </p:txBody>
      </p:sp>
      <p:sp>
        <p:nvSpPr>
          <p:cNvPr id="37" name="Google Shape;457;p52">
            <a:extLst>
              <a:ext uri="{FF2B5EF4-FFF2-40B4-BE49-F238E27FC236}">
                <a16:creationId xmlns:a16="http://schemas.microsoft.com/office/drawing/2014/main" id="{5E8B1597-F9E7-4715-B476-4F2EF7141363}"/>
              </a:ext>
            </a:extLst>
          </p:cNvPr>
          <p:cNvSpPr txBox="1">
            <a:spLocks/>
          </p:cNvSpPr>
          <p:nvPr/>
        </p:nvSpPr>
        <p:spPr>
          <a:xfrm>
            <a:off x="6024892" y="3522201"/>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CONSOLE LOGGER</a:t>
            </a:r>
          </a:p>
        </p:txBody>
      </p:sp>
      <p:sp>
        <p:nvSpPr>
          <p:cNvPr id="38" name="Google Shape;457;p52">
            <a:extLst>
              <a:ext uri="{FF2B5EF4-FFF2-40B4-BE49-F238E27FC236}">
                <a16:creationId xmlns:a16="http://schemas.microsoft.com/office/drawing/2014/main" id="{8AFE80CA-125B-4BE4-9880-46F131A17122}"/>
              </a:ext>
            </a:extLst>
          </p:cNvPr>
          <p:cNvSpPr txBox="1">
            <a:spLocks/>
          </p:cNvSpPr>
          <p:nvPr/>
        </p:nvSpPr>
        <p:spPr>
          <a:xfrm>
            <a:off x="6737701" y="2324759"/>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solidFill>
                  <a:schemeClr val="lt1"/>
                </a:solidFill>
              </a:rPr>
              <a:t>MULTI PIECETYPE</a:t>
            </a:r>
            <a:endParaRPr lang="it-IT" sz="1600" dirty="0"/>
          </a:p>
        </p:txBody>
      </p:sp>
      <p:sp>
        <p:nvSpPr>
          <p:cNvPr id="39" name="Google Shape;454;p52">
            <a:extLst>
              <a:ext uri="{FF2B5EF4-FFF2-40B4-BE49-F238E27FC236}">
                <a16:creationId xmlns:a16="http://schemas.microsoft.com/office/drawing/2014/main" id="{87104EA4-5EE0-4EC3-A36C-F38A5ACD88AC}"/>
              </a:ext>
            </a:extLst>
          </p:cNvPr>
          <p:cNvSpPr txBox="1">
            <a:spLocks/>
          </p:cNvSpPr>
          <p:nvPr/>
        </p:nvSpPr>
        <p:spPr>
          <a:xfrm>
            <a:off x="2513492" y="2327760"/>
            <a:ext cx="1028700"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solidFill>
                  <a:schemeClr val="lt1"/>
                </a:solidFill>
              </a:rPr>
              <a:t>MODULAR</a:t>
            </a:r>
            <a:br>
              <a:rPr lang="it-IT" sz="1600" dirty="0">
                <a:solidFill>
                  <a:schemeClr val="lt1"/>
                </a:solidFill>
              </a:rPr>
            </a:br>
            <a:r>
              <a:rPr lang="it-IT" sz="1600" dirty="0">
                <a:solidFill>
                  <a:schemeClr val="lt1"/>
                </a:solidFill>
              </a:rPr>
              <a:t>CODE</a:t>
            </a:r>
            <a:endParaRPr lang="it-IT"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4"/>
          <p:cNvSpPr txBox="1">
            <a:spLocks noGrp="1"/>
          </p:cNvSpPr>
          <p:nvPr>
            <p:ph type="ctrTitle"/>
          </p:nvPr>
        </p:nvSpPr>
        <p:spPr>
          <a:xfrm flipH="1">
            <a:off x="479474" y="188117"/>
            <a:ext cx="3903815"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01 – Deep First Search</a:t>
            </a:r>
            <a:endParaRPr dirty="0"/>
          </a:p>
        </p:txBody>
      </p:sp>
      <p:grpSp>
        <p:nvGrpSpPr>
          <p:cNvPr id="24" name="Google Shape;4126;p73">
            <a:extLst>
              <a:ext uri="{FF2B5EF4-FFF2-40B4-BE49-F238E27FC236}">
                <a16:creationId xmlns:a16="http://schemas.microsoft.com/office/drawing/2014/main" id="{5694538C-2042-4E12-9CD4-8BBE311825B4}"/>
              </a:ext>
            </a:extLst>
          </p:cNvPr>
          <p:cNvGrpSpPr/>
          <p:nvPr/>
        </p:nvGrpSpPr>
        <p:grpSpPr>
          <a:xfrm>
            <a:off x="6814157" y="2326942"/>
            <a:ext cx="1257015" cy="1202068"/>
            <a:chOff x="5045500" y="842250"/>
            <a:chExt cx="503875" cy="481850"/>
          </a:xfrm>
          <a:solidFill>
            <a:schemeClr val="bg2"/>
          </a:solidFill>
        </p:grpSpPr>
        <p:sp>
          <p:nvSpPr>
            <p:cNvPr id="25" name="Google Shape;4127;p73">
              <a:extLst>
                <a:ext uri="{FF2B5EF4-FFF2-40B4-BE49-F238E27FC236}">
                  <a16:creationId xmlns:a16="http://schemas.microsoft.com/office/drawing/2014/main" id="{7E16F663-DDFA-4592-94E4-3201361CEB4F}"/>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6" name="Google Shape;4128;p73">
              <a:extLst>
                <a:ext uri="{FF2B5EF4-FFF2-40B4-BE49-F238E27FC236}">
                  <a16:creationId xmlns:a16="http://schemas.microsoft.com/office/drawing/2014/main" id="{FB6051BE-02F9-4E13-B5FB-98462778C68B}"/>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 name="CasellaDiTesto 1">
            <a:extLst>
              <a:ext uri="{FF2B5EF4-FFF2-40B4-BE49-F238E27FC236}">
                <a16:creationId xmlns:a16="http://schemas.microsoft.com/office/drawing/2014/main" id="{3948F597-88B9-4783-9883-3D1AE39D44EF}"/>
              </a:ext>
            </a:extLst>
          </p:cNvPr>
          <p:cNvSpPr txBox="1"/>
          <p:nvPr/>
        </p:nvSpPr>
        <p:spPr>
          <a:xfrm>
            <a:off x="479474" y="1158261"/>
            <a:ext cx="565039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 dirty="0">
                <a:solidFill>
                  <a:srgbClr val="FFFFFF"/>
                </a:solidFill>
              </a:rPr>
              <a:t>A generic search algorithm is independent of any search strategy. The idea is that given a graph, the paths are incrementally explored starting from the starting nodes and then reaching the target nodes.</a:t>
            </a:r>
            <a:endParaRPr lang="it-IT" dirty="0"/>
          </a:p>
          <a:p>
            <a:pPr algn="just"/>
            <a:endParaRPr lang="en" dirty="0">
              <a:solidFill>
                <a:srgbClr val="FFFFFF"/>
              </a:solidFill>
            </a:endParaRPr>
          </a:p>
          <a:p>
            <a:pPr algn="just"/>
            <a:r>
              <a:rPr lang="en" dirty="0">
                <a:solidFill>
                  <a:srgbClr val="FFFFFF"/>
                </a:solidFill>
              </a:rPr>
              <a:t>DFS is an uninformed search algorithm on graphs, in which the system reasons on a model of the world made of states, in the absence of uncertainty and with purposes to be achieved:</a:t>
            </a:r>
          </a:p>
          <a:p>
            <a:pPr marL="285750" indent="-285750" algn="just">
              <a:buChar char="•"/>
            </a:pPr>
            <a:r>
              <a:rPr lang="en" dirty="0">
                <a:solidFill>
                  <a:schemeClr val="bg2"/>
                </a:solidFill>
              </a:rPr>
              <a:t>A flat representation of the domain,</a:t>
            </a:r>
          </a:p>
          <a:p>
            <a:pPr marL="285750" indent="-285750" algn="just">
              <a:buChar char="•"/>
            </a:pPr>
            <a:r>
              <a:rPr lang="en" dirty="0">
                <a:solidFill>
                  <a:schemeClr val="bg2"/>
                </a:solidFill>
              </a:rPr>
              <a:t>In the state space, a way is sought to go from the current state to a goal.</a:t>
            </a:r>
          </a:p>
          <a:p>
            <a:pPr marL="285750" indent="-285750" algn="just">
              <a:buChar char="•"/>
            </a:pPr>
            <a:endParaRPr lang="en" dirty="0">
              <a:solidFill>
                <a:schemeClr val="bg2"/>
              </a:solidFill>
            </a:endParaRPr>
          </a:p>
          <a:p>
            <a:pPr algn="just"/>
            <a:r>
              <a:rPr lang="en" dirty="0">
                <a:solidFill>
                  <a:schemeClr val="bg2"/>
                </a:solidFill>
              </a:rPr>
              <a:t>In in-depth research (DFS), the border is organized as a stack (LIFO) in which the elements are added one at a time and the one selected and taken will be the last added.</a:t>
            </a:r>
          </a:p>
          <a:p>
            <a:pPr algn="just"/>
            <a:br>
              <a:rPr lang="en-US" dirty="0"/>
            </a:br>
            <a:endParaRPr lang="en-US" dirty="0"/>
          </a:p>
        </p:txBody>
      </p:sp>
    </p:spTree>
    <p:extLst>
      <p:ext uri="{BB962C8B-B14F-4D97-AF65-F5344CB8AC3E}">
        <p14:creationId xmlns:p14="http://schemas.microsoft.com/office/powerpoint/2010/main" val="356387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xfrm flipH="1">
            <a:off x="4681216" y="507400"/>
            <a:ext cx="3713584"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02 – SDG Q-LEARNING</a:t>
            </a:r>
            <a:endParaRPr dirty="0"/>
          </a:p>
        </p:txBody>
      </p:sp>
      <p:sp>
        <p:nvSpPr>
          <p:cNvPr id="35" name="Google Shape;324;p45">
            <a:extLst>
              <a:ext uri="{FF2B5EF4-FFF2-40B4-BE49-F238E27FC236}">
                <a16:creationId xmlns:a16="http://schemas.microsoft.com/office/drawing/2014/main" id="{1ABB4AAE-6926-4A54-A8CA-7D6BE69B6798}"/>
              </a:ext>
            </a:extLst>
          </p:cNvPr>
          <p:cNvSpPr txBox="1">
            <a:spLocks/>
          </p:cNvSpPr>
          <p:nvPr/>
        </p:nvSpPr>
        <p:spPr>
          <a:xfrm>
            <a:off x="4304881" y="1258419"/>
            <a:ext cx="4646286" cy="32781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b="1" dirty="0">
                <a:solidFill>
                  <a:schemeClr val="bg2"/>
                </a:solidFill>
              </a:rPr>
              <a:t>The SDG_QL algorithm is based on the Stochastic Gradient Ascent algorithm as an optimization of Q-Learning</a:t>
            </a:r>
          </a:p>
          <a:p>
            <a:r>
              <a:rPr lang="en-US" sz="1000" b="1" dirty="0">
                <a:solidFill>
                  <a:schemeClr val="bg2"/>
                </a:solidFill>
              </a:rPr>
              <a:t>It uses a "weights vector" representing the importance that each metric has within the score calculation function. </a:t>
            </a:r>
          </a:p>
          <a:p>
            <a:r>
              <a:rPr lang="en-US" sz="1000" b="1" dirty="0">
                <a:solidFill>
                  <a:schemeClr val="bg2"/>
                </a:solidFill>
              </a:rPr>
              <a:t>It choose the best move to play given a game scheme </a:t>
            </a:r>
            <a:r>
              <a:rPr lang="en-US" sz="1000" b="1" dirty="0">
                <a:solidFill>
                  <a:schemeClr val="accent6"/>
                </a:solidFill>
              </a:rPr>
              <a:t>(State), </a:t>
            </a:r>
            <a:r>
              <a:rPr lang="en-US" sz="1000" b="1" dirty="0">
                <a:solidFill>
                  <a:schemeClr val="bg2"/>
                </a:solidFill>
              </a:rPr>
              <a:t>the algorithm compares the possible moves </a:t>
            </a:r>
            <a:r>
              <a:rPr lang="en-US" sz="1000" b="1" dirty="0">
                <a:solidFill>
                  <a:schemeClr val="accent6"/>
                </a:solidFill>
              </a:rPr>
              <a:t>(Action) </a:t>
            </a:r>
            <a:r>
              <a:rPr lang="en-US" sz="1000" b="1" dirty="0">
                <a:solidFill>
                  <a:schemeClr val="bg2"/>
                </a:solidFill>
              </a:rPr>
              <a:t>concerning only the current tetramino simulating a "drop ” of the tetramino on the board.</a:t>
            </a:r>
          </a:p>
          <a:p>
            <a:endParaRPr lang="en-US" sz="1000" b="1" dirty="0">
              <a:solidFill>
                <a:schemeClr val="bg2"/>
              </a:solidFill>
            </a:endParaRPr>
          </a:p>
          <a:p>
            <a:r>
              <a:rPr lang="en-US" sz="1000" b="1" dirty="0">
                <a:solidFill>
                  <a:schemeClr val="bg2"/>
                </a:solidFill>
              </a:rPr>
              <a:t>The AI ​​calculates the Reward relating to the Action on the current State. </a:t>
            </a:r>
          </a:p>
          <a:p>
            <a:r>
              <a:rPr lang="en-US" sz="1000" b="1" dirty="0">
                <a:solidFill>
                  <a:schemeClr val="bg2"/>
                </a:solidFill>
              </a:rPr>
              <a:t>The </a:t>
            </a:r>
            <a:r>
              <a:rPr lang="en-US" sz="1000" b="1" dirty="0">
                <a:solidFill>
                  <a:schemeClr val="accent6"/>
                </a:solidFill>
              </a:rPr>
              <a:t>Reward = 5 * (linesRemvd * lineRemvd) - (Hsum - oldHsum)</a:t>
            </a:r>
          </a:p>
          <a:p>
            <a:endParaRPr lang="en-US" sz="1000" b="1" dirty="0">
              <a:solidFill>
                <a:schemeClr val="bg2"/>
              </a:solidFill>
            </a:endParaRPr>
          </a:p>
          <a:p>
            <a:r>
              <a:rPr lang="en-US" sz="1000" b="1" dirty="0">
                <a:solidFill>
                  <a:schemeClr val="bg2"/>
                </a:solidFill>
              </a:rPr>
              <a:t>The TD-Update rule of the Q-learning algorithm returns the "Q-value" as well as the new weight in the vector :</a:t>
            </a:r>
          </a:p>
          <a:p>
            <a:r>
              <a:rPr lang="en-US" sz="1000" b="1" dirty="0">
                <a:solidFill>
                  <a:schemeClr val="accent6"/>
                </a:solidFill>
              </a:rPr>
              <a:t>wx [i] = wx [i] + alpha * wx [i] * (Reward - oldPar[i] + gamma * newPar[i])</a:t>
            </a:r>
          </a:p>
          <a:p>
            <a:endParaRPr lang="en-US" sz="1000" b="1" dirty="0">
              <a:solidFill>
                <a:schemeClr val="bg2"/>
              </a:solidFill>
            </a:endParaRPr>
          </a:p>
          <a:p>
            <a:r>
              <a:rPr lang="en-US" sz="1000" b="1" dirty="0">
                <a:solidFill>
                  <a:schemeClr val="bg2"/>
                </a:solidFill>
              </a:rPr>
              <a:t>The policy is </a:t>
            </a:r>
            <a:r>
              <a:rPr lang="el-GR" sz="1000" b="1" dirty="0">
                <a:solidFill>
                  <a:schemeClr val="bg2"/>
                </a:solidFill>
              </a:rPr>
              <a:t>ε</a:t>
            </a:r>
            <a:r>
              <a:rPr lang="en-US" sz="1000" b="1" dirty="0">
                <a:solidFill>
                  <a:schemeClr val="bg2"/>
                </a:solidFill>
              </a:rPr>
              <a:t> probability of extracting the not highest Q-value move. </a:t>
            </a:r>
          </a:p>
          <a:p>
            <a:endParaRPr lang="en-US" sz="1000" b="1" dirty="0">
              <a:solidFill>
                <a:schemeClr val="bg2"/>
              </a:solidFill>
            </a:endParaRPr>
          </a:p>
          <a:p>
            <a:r>
              <a:rPr lang="en-US" sz="1000" b="1" dirty="0">
                <a:solidFill>
                  <a:schemeClr val="bg2"/>
                </a:solidFill>
              </a:rPr>
              <a:t>The proposed AI update its weights and converge towards values ​​sufficient to obtain very high scores in relatively few “training runs”.</a:t>
            </a:r>
            <a:endParaRPr lang="en-US" sz="1000" dirty="0">
              <a:solidFill>
                <a:schemeClr val="bg2"/>
              </a:solidFill>
            </a:endParaRPr>
          </a:p>
        </p:txBody>
      </p:sp>
      <p:sp>
        <p:nvSpPr>
          <p:cNvPr id="50" name="Google Shape;5004;p74">
            <a:extLst>
              <a:ext uri="{FF2B5EF4-FFF2-40B4-BE49-F238E27FC236}">
                <a16:creationId xmlns:a16="http://schemas.microsoft.com/office/drawing/2014/main" id="{A5646CB9-FED3-48F2-A4B3-E3817A8A0A6D}"/>
              </a:ext>
            </a:extLst>
          </p:cNvPr>
          <p:cNvSpPr/>
          <p:nvPr/>
        </p:nvSpPr>
        <p:spPr>
          <a:xfrm>
            <a:off x="2179133" y="2039463"/>
            <a:ext cx="1362867" cy="1064573"/>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4"/>
          <p:cNvSpPr txBox="1">
            <a:spLocks noGrp="1"/>
          </p:cNvSpPr>
          <p:nvPr>
            <p:ph type="ctrTitle"/>
          </p:nvPr>
        </p:nvSpPr>
        <p:spPr>
          <a:xfrm flipH="1">
            <a:off x="749050" y="500825"/>
            <a:ext cx="3449726"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03 – GENETIC BEAM</a:t>
            </a:r>
            <a:endParaRPr dirty="0"/>
          </a:p>
        </p:txBody>
      </p:sp>
      <p:sp>
        <p:nvSpPr>
          <p:cNvPr id="10" name="Google Shape;324;p45">
            <a:extLst>
              <a:ext uri="{FF2B5EF4-FFF2-40B4-BE49-F238E27FC236}">
                <a16:creationId xmlns:a16="http://schemas.microsoft.com/office/drawing/2014/main" id="{05AE3FF8-D37B-4333-900B-9AA1C07F4E09}"/>
              </a:ext>
            </a:extLst>
          </p:cNvPr>
          <p:cNvSpPr txBox="1">
            <a:spLocks/>
          </p:cNvSpPr>
          <p:nvPr/>
        </p:nvSpPr>
        <p:spPr>
          <a:xfrm>
            <a:off x="749047" y="1845932"/>
            <a:ext cx="4617777" cy="19617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b="1" dirty="0">
                <a:solidFill>
                  <a:schemeClr val="bg2"/>
                </a:solidFill>
              </a:rPr>
              <a:t>Mashup:</a:t>
            </a:r>
          </a:p>
          <a:p>
            <a:pPr marL="171450" indent="-171450">
              <a:buFontTx/>
              <a:buChar char="-"/>
            </a:pPr>
            <a:r>
              <a:rPr lang="en-US" sz="1000" b="1" dirty="0">
                <a:solidFill>
                  <a:schemeClr val="bg2"/>
                </a:solidFill>
              </a:rPr>
              <a:t>Reproductive trait of Genetic</a:t>
            </a:r>
          </a:p>
          <a:p>
            <a:pPr marL="171450" indent="-171450">
              <a:buFontTx/>
              <a:buChar char="-"/>
            </a:pPr>
            <a:r>
              <a:rPr lang="en-US" sz="1000" b="1" dirty="0">
                <a:solidFill>
                  <a:schemeClr val="bg2"/>
                </a:solidFill>
              </a:rPr>
              <a:t>Efficiency of Beam Search</a:t>
            </a:r>
          </a:p>
          <a:p>
            <a:br>
              <a:rPr lang="en-US" sz="1000" b="1" dirty="0">
                <a:solidFill>
                  <a:schemeClr val="bg2"/>
                </a:solidFill>
              </a:rPr>
            </a:br>
            <a:r>
              <a:rPr lang="en-US" sz="1000" b="1" dirty="0">
                <a:solidFill>
                  <a:schemeClr val="bg2"/>
                </a:solidFill>
              </a:rPr>
              <a:t>Each gene represents the weight of one of the heuristics used by the system.</a:t>
            </a:r>
          </a:p>
          <a:p>
            <a:br>
              <a:rPr lang="en-US" sz="1000" b="1" dirty="0">
                <a:solidFill>
                  <a:schemeClr val="bg2"/>
                </a:solidFill>
              </a:rPr>
            </a:br>
            <a:r>
              <a:rPr lang="en-US" sz="1000" b="1" dirty="0">
                <a:solidFill>
                  <a:schemeClr val="bg2"/>
                </a:solidFill>
              </a:rPr>
              <a:t>New generation composed of:</a:t>
            </a:r>
          </a:p>
          <a:p>
            <a:pPr marL="171450" indent="-171450" fontAlgn="base">
              <a:buFontTx/>
              <a:buChar char="-"/>
            </a:pPr>
            <a:r>
              <a:rPr lang="en-US" sz="1000" b="1" dirty="0">
                <a:solidFill>
                  <a:schemeClr val="accent6"/>
                </a:solidFill>
              </a:rPr>
              <a:t>½ better chromosomes </a:t>
            </a:r>
            <a:r>
              <a:rPr lang="en-US" sz="1000" b="1" dirty="0">
                <a:solidFill>
                  <a:schemeClr val="bg2"/>
                </a:solidFill>
              </a:rPr>
              <a:t>of the previous generation</a:t>
            </a:r>
          </a:p>
          <a:p>
            <a:pPr marL="171450" indent="-171450" fontAlgn="base">
              <a:buFontTx/>
              <a:buChar char="-"/>
            </a:pPr>
            <a:r>
              <a:rPr lang="en-US" sz="1000" b="1" dirty="0">
                <a:solidFill>
                  <a:schemeClr val="accent6"/>
                </a:solidFill>
              </a:rPr>
              <a:t>½ one point crossing </a:t>
            </a:r>
            <a:r>
              <a:rPr lang="en-US" sz="1000" b="1" dirty="0">
                <a:solidFill>
                  <a:schemeClr val="bg2"/>
                </a:solidFill>
              </a:rPr>
              <a:t>between the best chromosomes of the previous generation</a:t>
            </a:r>
          </a:p>
          <a:p>
            <a:pPr fontAlgn="base"/>
            <a:br>
              <a:rPr lang="en-US" sz="1000" b="1" dirty="0">
                <a:solidFill>
                  <a:schemeClr val="bg2"/>
                </a:solidFill>
              </a:rPr>
            </a:br>
            <a:r>
              <a:rPr lang="en-US" sz="1000" b="1" dirty="0">
                <a:solidFill>
                  <a:schemeClr val="bg2"/>
                </a:solidFill>
              </a:rPr>
              <a:t>In the crossing phase we select two of the best chromosomes and we couple them. For each chromosome gene that is the child of two parent chromosomes:</a:t>
            </a:r>
          </a:p>
          <a:p>
            <a:pPr marL="171450" indent="-171450" fontAlgn="base">
              <a:buFontTx/>
              <a:buChar char="-"/>
            </a:pPr>
            <a:r>
              <a:rPr lang="en-US" sz="1000" b="1" dirty="0">
                <a:solidFill>
                  <a:schemeClr val="accent4"/>
                </a:solidFill>
              </a:rPr>
              <a:t>20%</a:t>
            </a:r>
            <a:r>
              <a:rPr lang="en-US" sz="1000" b="1" dirty="0">
                <a:solidFill>
                  <a:schemeClr val="bg2"/>
                </a:solidFill>
              </a:rPr>
              <a:t> chance that the gene is from one of the two parents</a:t>
            </a:r>
          </a:p>
          <a:p>
            <a:pPr marL="171450" indent="-171450" fontAlgn="base">
              <a:buFontTx/>
              <a:buChar char="-"/>
            </a:pPr>
            <a:r>
              <a:rPr lang="en-US" sz="1000" b="1" dirty="0">
                <a:solidFill>
                  <a:schemeClr val="accent4"/>
                </a:solidFill>
              </a:rPr>
              <a:t>80% </a:t>
            </a:r>
            <a:r>
              <a:rPr lang="en-US" sz="1000" b="1" dirty="0">
                <a:solidFill>
                  <a:schemeClr val="bg2"/>
                </a:solidFill>
              </a:rPr>
              <a:t>chance that the gene is an average of the two parents' respective genes</a:t>
            </a:r>
          </a:p>
          <a:p>
            <a:r>
              <a:rPr lang="en-US" sz="1000" b="1" dirty="0">
                <a:solidFill>
                  <a:schemeClr val="bg2"/>
                </a:solidFill>
              </a:rPr>
              <a:t>At this stage there is also a 10% chance of a slight gene mutation.</a:t>
            </a:r>
          </a:p>
          <a:p>
            <a:br>
              <a:rPr lang="en-US" dirty="0"/>
            </a:br>
            <a:endParaRPr lang="en-US" dirty="0">
              <a:solidFill>
                <a:schemeClr val="bg2"/>
              </a:solidFill>
            </a:endParaRPr>
          </a:p>
        </p:txBody>
      </p:sp>
      <p:grpSp>
        <p:nvGrpSpPr>
          <p:cNvPr id="22" name="Google Shape;4339;p73">
            <a:extLst>
              <a:ext uri="{FF2B5EF4-FFF2-40B4-BE49-F238E27FC236}">
                <a16:creationId xmlns:a16="http://schemas.microsoft.com/office/drawing/2014/main" id="{B5CBE7D1-BC57-45CE-A871-59CE45929707}"/>
              </a:ext>
            </a:extLst>
          </p:cNvPr>
          <p:cNvGrpSpPr/>
          <p:nvPr/>
        </p:nvGrpSpPr>
        <p:grpSpPr>
          <a:xfrm>
            <a:off x="5868438" y="1962590"/>
            <a:ext cx="1446762" cy="1573646"/>
            <a:chOff x="2104275" y="3806450"/>
            <a:chExt cx="442975" cy="481825"/>
          </a:xfrm>
          <a:solidFill>
            <a:schemeClr val="bg2"/>
          </a:solidFill>
        </p:grpSpPr>
        <p:sp>
          <p:nvSpPr>
            <p:cNvPr id="23" name="Google Shape;4340;p73">
              <a:extLst>
                <a:ext uri="{FF2B5EF4-FFF2-40B4-BE49-F238E27FC236}">
                  <a16:creationId xmlns:a16="http://schemas.microsoft.com/office/drawing/2014/main" id="{BD447940-5893-4A89-AD10-D460AB800DAF}"/>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4" name="Google Shape;4341;p73">
              <a:extLst>
                <a:ext uri="{FF2B5EF4-FFF2-40B4-BE49-F238E27FC236}">
                  <a16:creationId xmlns:a16="http://schemas.microsoft.com/office/drawing/2014/main" id="{4AF78064-AC8B-464C-956C-1B84DD04187C}"/>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Tree>
    <p:extLst>
      <p:ext uri="{BB962C8B-B14F-4D97-AF65-F5344CB8AC3E}">
        <p14:creationId xmlns:p14="http://schemas.microsoft.com/office/powerpoint/2010/main" val="236052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xfrm flipH="1">
            <a:off x="49596" y="66351"/>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04 – BLIND BANDIT MONTE CARLO</a:t>
            </a:r>
            <a:endParaRPr dirty="0"/>
          </a:p>
        </p:txBody>
      </p:sp>
      <p:grpSp>
        <p:nvGrpSpPr>
          <p:cNvPr id="15" name="Google Shape;4239;p73">
            <a:extLst>
              <a:ext uri="{FF2B5EF4-FFF2-40B4-BE49-F238E27FC236}">
                <a16:creationId xmlns:a16="http://schemas.microsoft.com/office/drawing/2014/main" id="{AFA0F53E-071A-4C2A-85B1-364E3CC58229}"/>
              </a:ext>
            </a:extLst>
          </p:cNvPr>
          <p:cNvGrpSpPr/>
          <p:nvPr/>
        </p:nvGrpSpPr>
        <p:grpSpPr>
          <a:xfrm>
            <a:off x="879828" y="2278380"/>
            <a:ext cx="1146576" cy="1146576"/>
            <a:chOff x="6239925" y="2032450"/>
            <a:chExt cx="472775" cy="472775"/>
          </a:xfrm>
          <a:solidFill>
            <a:schemeClr val="bg2"/>
          </a:solidFill>
        </p:grpSpPr>
        <p:sp>
          <p:nvSpPr>
            <p:cNvPr id="16" name="Google Shape;4240;p73">
              <a:extLst>
                <a:ext uri="{FF2B5EF4-FFF2-40B4-BE49-F238E27FC236}">
                  <a16:creationId xmlns:a16="http://schemas.microsoft.com/office/drawing/2014/main" id="{8C30CF79-DF62-44AA-AFBA-0FAC3AC608B8}"/>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7" name="Google Shape;4241;p73">
              <a:extLst>
                <a:ext uri="{FF2B5EF4-FFF2-40B4-BE49-F238E27FC236}">
                  <a16:creationId xmlns:a16="http://schemas.microsoft.com/office/drawing/2014/main" id="{0392EC9B-7B81-4154-8D0B-1187DC96F6A3}"/>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6" name="CasellaDiTesto 5">
            <a:extLst>
              <a:ext uri="{FF2B5EF4-FFF2-40B4-BE49-F238E27FC236}">
                <a16:creationId xmlns:a16="http://schemas.microsoft.com/office/drawing/2014/main" id="{8BDED473-8125-4AA1-82EF-548005C45B19}"/>
              </a:ext>
            </a:extLst>
          </p:cNvPr>
          <p:cNvSpPr txBox="1"/>
          <p:nvPr/>
        </p:nvSpPr>
        <p:spPr>
          <a:xfrm>
            <a:off x="2985225" y="1112730"/>
            <a:ext cx="557752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1200" dirty="0">
                <a:solidFill>
                  <a:srgbClr val="FFFFFF"/>
                </a:solidFill>
              </a:rPr>
              <a:t>MCTS (Monte Carlo </a:t>
            </a:r>
            <a:r>
              <a:rPr lang="it-IT" sz="1200" dirty="0" err="1">
                <a:solidFill>
                  <a:srgbClr val="FFFFFF"/>
                </a:solidFill>
              </a:rPr>
              <a:t>Tree</a:t>
            </a:r>
            <a:r>
              <a:rPr lang="it-IT" sz="1200" dirty="0">
                <a:solidFill>
                  <a:srgbClr val="FFFFFF"/>
                </a:solidFill>
              </a:rPr>
              <a:t> Search) </a:t>
            </a:r>
            <a:r>
              <a:rPr lang="it-IT" sz="1200" dirty="0" err="1">
                <a:solidFill>
                  <a:srgbClr val="FFFFFF"/>
                </a:solidFill>
              </a:rPr>
              <a:t>is</a:t>
            </a:r>
            <a:r>
              <a:rPr lang="it-IT" sz="1200" dirty="0">
                <a:solidFill>
                  <a:srgbClr val="FFFFFF"/>
                </a:solidFill>
              </a:rPr>
              <a:t> a </a:t>
            </a:r>
            <a:r>
              <a:rPr lang="it-IT" sz="1200" dirty="0" err="1">
                <a:solidFill>
                  <a:srgbClr val="FFFFFF"/>
                </a:solidFill>
              </a:rPr>
              <a:t>heuristic</a:t>
            </a:r>
            <a:r>
              <a:rPr lang="it-IT" sz="1200" dirty="0">
                <a:solidFill>
                  <a:srgbClr val="FFFFFF"/>
                </a:solidFill>
              </a:rPr>
              <a:t> </a:t>
            </a:r>
            <a:r>
              <a:rPr lang="it-IT" sz="1200" dirty="0" err="1">
                <a:solidFill>
                  <a:srgbClr val="FFFFFF"/>
                </a:solidFill>
              </a:rPr>
              <a:t>search</a:t>
            </a:r>
            <a:r>
              <a:rPr lang="it-IT" sz="1200" dirty="0">
                <a:solidFill>
                  <a:srgbClr val="FFFFFF"/>
                </a:solidFill>
              </a:rPr>
              <a:t> strategy </a:t>
            </a:r>
            <a:r>
              <a:rPr lang="it-IT" sz="1200" dirty="0" err="1">
                <a:solidFill>
                  <a:srgbClr val="FFFFFF"/>
                </a:solidFill>
              </a:rPr>
              <a:t>adopted</a:t>
            </a:r>
            <a:r>
              <a:rPr lang="it-IT" sz="1200" dirty="0">
                <a:solidFill>
                  <a:srgbClr val="FFFFFF"/>
                </a:solidFill>
              </a:rPr>
              <a:t> in some </a:t>
            </a:r>
            <a:r>
              <a:rPr lang="it-IT" sz="1200" dirty="0" err="1">
                <a:solidFill>
                  <a:srgbClr val="FFFFFF"/>
                </a:solidFill>
              </a:rPr>
              <a:t>types</a:t>
            </a:r>
            <a:r>
              <a:rPr lang="it-IT" sz="1200" dirty="0">
                <a:solidFill>
                  <a:srgbClr val="FFFFFF"/>
                </a:solidFill>
              </a:rPr>
              <a:t> of </a:t>
            </a:r>
            <a:r>
              <a:rPr lang="it-IT" sz="1200" dirty="0" err="1">
                <a:solidFill>
                  <a:srgbClr val="FFFFFF"/>
                </a:solidFill>
              </a:rPr>
              <a:t>decision</a:t>
            </a:r>
            <a:r>
              <a:rPr lang="it-IT" sz="1200" dirty="0">
                <a:solidFill>
                  <a:srgbClr val="FFFFFF"/>
                </a:solidFill>
              </a:rPr>
              <a:t>-making </a:t>
            </a:r>
            <a:r>
              <a:rPr lang="it-IT" sz="1200" dirty="0" err="1">
                <a:solidFill>
                  <a:srgbClr val="FFFFFF"/>
                </a:solidFill>
              </a:rPr>
              <a:t>processes</a:t>
            </a:r>
            <a:r>
              <a:rPr lang="it-IT" sz="1200" dirty="0">
                <a:solidFill>
                  <a:srgbClr val="FFFFFF"/>
                </a:solidFill>
              </a:rPr>
              <a:t>, </a:t>
            </a:r>
            <a:r>
              <a:rPr lang="it-IT" sz="1200" dirty="0" err="1">
                <a:solidFill>
                  <a:srgbClr val="FFFFFF"/>
                </a:solidFill>
              </a:rPr>
              <a:t>such</a:t>
            </a:r>
            <a:r>
              <a:rPr lang="it-IT" sz="1200" dirty="0">
                <a:solidFill>
                  <a:srgbClr val="FFFFFF"/>
                </a:solidFill>
              </a:rPr>
              <a:t> as </a:t>
            </a:r>
            <a:r>
              <a:rPr lang="it-IT" sz="1200" dirty="0" err="1">
                <a:solidFill>
                  <a:srgbClr val="FFFFFF"/>
                </a:solidFill>
              </a:rPr>
              <a:t>those</a:t>
            </a:r>
            <a:r>
              <a:rPr lang="it-IT" sz="1200" dirty="0">
                <a:solidFill>
                  <a:srgbClr val="FFFFFF"/>
                </a:solidFill>
              </a:rPr>
              <a:t> </a:t>
            </a:r>
            <a:r>
              <a:rPr lang="it-IT" sz="1200" dirty="0" err="1">
                <a:solidFill>
                  <a:srgbClr val="FFFFFF"/>
                </a:solidFill>
              </a:rPr>
              <a:t>decision</a:t>
            </a:r>
            <a:r>
              <a:rPr lang="it-IT" sz="1200" dirty="0">
                <a:solidFill>
                  <a:srgbClr val="FFFFFF"/>
                </a:solidFill>
              </a:rPr>
              <a:t>-making </a:t>
            </a:r>
            <a:r>
              <a:rPr lang="it-IT" sz="1200" dirty="0" err="1">
                <a:solidFill>
                  <a:srgbClr val="FFFFFF"/>
                </a:solidFill>
              </a:rPr>
              <a:t>processes</a:t>
            </a:r>
            <a:r>
              <a:rPr lang="it-IT" sz="1200" dirty="0">
                <a:solidFill>
                  <a:srgbClr val="FFFFFF"/>
                </a:solidFill>
              </a:rPr>
              <a:t> </a:t>
            </a:r>
            <a:r>
              <a:rPr lang="it-IT" sz="1200" dirty="0" err="1">
                <a:solidFill>
                  <a:srgbClr val="FFFFFF"/>
                </a:solidFill>
              </a:rPr>
              <a:t>that</a:t>
            </a:r>
            <a:r>
              <a:rPr lang="it-IT" sz="1200" dirty="0">
                <a:solidFill>
                  <a:srgbClr val="FFFFFF"/>
                </a:solidFill>
              </a:rPr>
              <a:t> are </a:t>
            </a:r>
            <a:r>
              <a:rPr lang="it-IT" sz="1200" dirty="0" err="1">
                <a:solidFill>
                  <a:srgbClr val="FFFFFF"/>
                </a:solidFill>
              </a:rPr>
              <a:t>typically</a:t>
            </a:r>
            <a:r>
              <a:rPr lang="it-IT" sz="1200" dirty="0">
                <a:solidFill>
                  <a:srgbClr val="FFFFFF"/>
                </a:solidFill>
              </a:rPr>
              <a:t> </a:t>
            </a:r>
            <a:r>
              <a:rPr lang="it-IT" sz="1200" dirty="0" err="1">
                <a:solidFill>
                  <a:srgbClr val="FFFFFF"/>
                </a:solidFill>
              </a:rPr>
              <a:t>adopted</a:t>
            </a:r>
            <a:r>
              <a:rPr lang="it-IT" sz="1200" dirty="0">
                <a:solidFill>
                  <a:srgbClr val="FFFFFF"/>
                </a:solidFill>
              </a:rPr>
              <a:t> in games.</a:t>
            </a:r>
          </a:p>
          <a:p>
            <a:pPr algn="just"/>
            <a:r>
              <a:rPr lang="en" sz="1200" dirty="0">
                <a:solidFill>
                  <a:srgbClr val="FFFFFF"/>
                </a:solidFill>
              </a:rPr>
              <a:t>Markov Chain Monte Carlo (MCMC) methods are applied to generate samples.</a:t>
            </a:r>
            <a:endParaRPr lang="it-IT" sz="1200" dirty="0">
              <a:solidFill>
                <a:srgbClr val="FFFFFF"/>
              </a:solidFill>
            </a:endParaRPr>
          </a:p>
          <a:p>
            <a:pPr algn="just"/>
            <a:endParaRPr lang="en" sz="1200" dirty="0">
              <a:solidFill>
                <a:srgbClr val="FFFFFF"/>
              </a:solidFill>
            </a:endParaRPr>
          </a:p>
          <a:p>
            <a:pPr algn="just"/>
            <a:r>
              <a:rPr lang="en" sz="1200" dirty="0">
                <a:solidFill>
                  <a:srgbClr val="FFFFFF"/>
                </a:solidFill>
              </a:rPr>
              <a:t>The goal of the MCTS is to analyze the most promising playouts, expanding the search tree, which is based on a random sampling of the search space. The final result of each playout is used to weigh the nodes of the search tree, so that the best nodes subsequently have more chances to be chosen for future playouts.</a:t>
            </a:r>
          </a:p>
          <a:p>
            <a:pPr algn="just"/>
            <a:br>
              <a:rPr lang="en-US" sz="1200" dirty="0"/>
            </a:br>
            <a:r>
              <a:rPr lang="it-IT" sz="1200" dirty="0" err="1">
                <a:solidFill>
                  <a:schemeClr val="bg2"/>
                </a:solidFill>
              </a:rPr>
              <a:t>Each</a:t>
            </a:r>
            <a:r>
              <a:rPr lang="it-IT" sz="1200" dirty="0">
                <a:solidFill>
                  <a:schemeClr val="bg2"/>
                </a:solidFill>
              </a:rPr>
              <a:t> round of the </a:t>
            </a:r>
            <a:r>
              <a:rPr lang="it-IT" sz="1200" dirty="0" err="1">
                <a:solidFill>
                  <a:schemeClr val="bg2"/>
                </a:solidFill>
              </a:rPr>
              <a:t>choice</a:t>
            </a:r>
            <a:r>
              <a:rPr lang="it-IT" sz="1200" dirty="0">
                <a:solidFill>
                  <a:schemeClr val="bg2"/>
                </a:solidFill>
              </a:rPr>
              <a:t> of </a:t>
            </a:r>
            <a:r>
              <a:rPr lang="it-IT" sz="1200" dirty="0" err="1">
                <a:solidFill>
                  <a:schemeClr val="bg2"/>
                </a:solidFill>
              </a:rPr>
              <a:t>move</a:t>
            </a:r>
            <a:r>
              <a:rPr lang="it-IT" sz="1200" dirty="0">
                <a:solidFill>
                  <a:schemeClr val="bg2"/>
                </a:solidFill>
              </a:rPr>
              <a:t> in the MCTS </a:t>
            </a:r>
            <a:r>
              <a:rPr lang="it-IT" sz="1200" dirty="0" err="1">
                <a:solidFill>
                  <a:schemeClr val="bg2"/>
                </a:solidFill>
              </a:rPr>
              <a:t>consists</a:t>
            </a:r>
            <a:r>
              <a:rPr lang="it-IT" sz="1200" dirty="0">
                <a:solidFill>
                  <a:schemeClr val="bg2"/>
                </a:solidFill>
              </a:rPr>
              <a:t> of </a:t>
            </a:r>
            <a:r>
              <a:rPr lang="it-IT" sz="1200" dirty="0" err="1">
                <a:solidFill>
                  <a:schemeClr val="bg2"/>
                </a:solidFill>
              </a:rPr>
              <a:t>four</a:t>
            </a:r>
            <a:r>
              <a:rPr lang="it-IT" sz="1200" dirty="0">
                <a:solidFill>
                  <a:schemeClr val="bg2"/>
                </a:solidFill>
              </a:rPr>
              <a:t> steps:</a:t>
            </a:r>
            <a:endParaRPr lang="en-US" sz="1200" dirty="0">
              <a:solidFill>
                <a:schemeClr val="bg2"/>
              </a:solidFill>
            </a:endParaRPr>
          </a:p>
          <a:p>
            <a:pPr marL="285750" indent="-285750" algn="just">
              <a:buChar char="•"/>
            </a:pPr>
            <a:r>
              <a:rPr lang="en-US" sz="1200" dirty="0">
                <a:solidFill>
                  <a:srgbClr val="FFFFFF"/>
                </a:solidFill>
              </a:rPr>
              <a:t>Selection</a:t>
            </a:r>
          </a:p>
          <a:p>
            <a:pPr marL="285750" indent="-285750" algn="just">
              <a:buChar char="•"/>
            </a:pPr>
            <a:r>
              <a:rPr lang="en-US" sz="1200" dirty="0">
                <a:solidFill>
                  <a:srgbClr val="FFFFFF"/>
                </a:solidFill>
              </a:rPr>
              <a:t>Expansion</a:t>
            </a:r>
          </a:p>
          <a:p>
            <a:pPr marL="285750" indent="-285750" algn="just">
              <a:buChar char="•"/>
            </a:pPr>
            <a:r>
              <a:rPr lang="en-US" sz="1200" dirty="0">
                <a:solidFill>
                  <a:srgbClr val="FFFFFF"/>
                </a:solidFill>
              </a:rPr>
              <a:t>Simulation</a:t>
            </a:r>
          </a:p>
          <a:p>
            <a:pPr marL="285750" indent="-285750">
              <a:buChar char="•"/>
            </a:pPr>
            <a:r>
              <a:rPr lang="en-US" sz="1200" dirty="0">
                <a:solidFill>
                  <a:srgbClr val="FFFFFF"/>
                </a:solidFill>
              </a:rPr>
              <a:t>Backpropagation</a:t>
            </a:r>
            <a:br>
              <a:rPr lang="en-US" dirty="0"/>
            </a:br>
            <a:br>
              <a:rPr lang="en-US" dirty="0"/>
            </a:br>
            <a:endParaRPr lang="en-US" dirty="0">
              <a:solidFill>
                <a:srgbClr val="FFFFFF"/>
              </a:solidFill>
            </a:endParaRPr>
          </a:p>
        </p:txBody>
      </p:sp>
    </p:spTree>
    <p:extLst>
      <p:ext uri="{BB962C8B-B14F-4D97-AF65-F5344CB8AC3E}">
        <p14:creationId xmlns:p14="http://schemas.microsoft.com/office/powerpoint/2010/main" val="584214273"/>
      </p:ext>
    </p:extLst>
  </p:cSld>
  <p:clrMapOvr>
    <a:masterClrMapping/>
  </p:clrMapOvr>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1268</Words>
  <Application>Microsoft Office PowerPoint</Application>
  <PresentationFormat>Presentazione su schermo (16:9)</PresentationFormat>
  <Paragraphs>136</Paragraphs>
  <Slides>16</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Roboto Condensed Light</vt:lpstr>
      <vt:lpstr>Squada One</vt:lpstr>
      <vt:lpstr>Fira Sans Extra Condensed Medium</vt:lpstr>
      <vt:lpstr>Righteous</vt:lpstr>
      <vt:lpstr>Arial</vt:lpstr>
      <vt:lpstr>Tech Startup by Slidesgo</vt:lpstr>
      <vt:lpstr>TetrAIs</vt:lpstr>
      <vt:lpstr>AGENTS</vt:lpstr>
      <vt:lpstr>INTRODUCTION</vt:lpstr>
      <vt:lpstr>TetrAIs TEAM</vt:lpstr>
      <vt:lpstr>FUNCTIONALITY</vt:lpstr>
      <vt:lpstr>01 – Deep First Search</vt:lpstr>
      <vt:lpstr>02 – SDG Q-LEARNING</vt:lpstr>
      <vt:lpstr>03 – GENETIC BEAM</vt:lpstr>
      <vt:lpstr>04 – BLIND BANDIT MONTE CARLO</vt:lpstr>
      <vt:lpstr>05 – LOGIC RULE BASED</vt:lpstr>
      <vt:lpstr>06 – LOCAL SEARCH GREEDY ASCENT</vt:lpstr>
      <vt:lpstr>TetrAIs RANKING on Random Pieces</vt:lpstr>
      <vt:lpstr>TetrAIs RANKING on PI Pieces</vt:lpstr>
      <vt:lpstr>AWARDS</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TetrAIs</dc:title>
  <cp:lastModifiedBy>Christian Miccolis</cp:lastModifiedBy>
  <cp:revision>94</cp:revision>
  <dcterms:modified xsi:type="dcterms:W3CDTF">2020-03-29T17:09:04Z</dcterms:modified>
</cp:coreProperties>
</file>