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5" r:id="rId12"/>
    <p:sldId id="263" r:id="rId13"/>
    <p:sldId id="269" r:id="rId14"/>
    <p:sldId id="270" r:id="rId15"/>
    <p:sldId id="272" r:id="rId16"/>
    <p:sldId id="271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B"/>
    <a:srgbClr val="EB8C35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2124" y="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B1046-13E3-4E0B-8D98-89241DEE33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BE1A-7891-44D2-99EF-B28CB99CA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26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B048-7185-49AB-9C78-4833184CDD63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06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40AA-A143-4DC6-B9EE-AB6EFA23BAFA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DF7D-C988-438E-9062-063C96AB72E5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DF53-5E7D-4D3B-8A7B-DF5BAB56292E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ED65-F485-4037-B8E6-C0227B3B95B9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F508-26CE-432C-9C8B-388DA9F1C77E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F12-F327-4FCE-BAFF-569BAECC3431}" type="datetime1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0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EB6-AB4D-4E93-8A67-CC9D41D46F91}" type="datetime1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7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850F-1F94-49DE-88E6-2B59ADD8AC2F}" type="datetime1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9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1FF-79DE-476F-8AF6-60A5D123D94E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8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FA01-3B1A-4D20-BA61-ADC12795D122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3871-FD08-49CA-8EC5-1287BF88E539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Transformação Digital - Christiane Campos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1213-7D2E-4F80-A346-14874543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Desenho de uma montanha&#10;&#10;Descrição gerada automaticamente com confiança média">
            <a:extLst>
              <a:ext uri="{FF2B5EF4-FFF2-40B4-BE49-F238E27FC236}">
                <a16:creationId xmlns:a16="http://schemas.microsoft.com/office/drawing/2014/main" id="{E1FB90E4-C5DF-17AE-3BDA-D0E6D98CC1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r="2300" b="87290"/>
          <a:stretch/>
        </p:blipFill>
        <p:spPr>
          <a:xfrm rot="10800000">
            <a:off x="-3789" y="0"/>
            <a:ext cx="9601180" cy="1627084"/>
          </a:xfrm>
          <a:prstGeom prst="rect">
            <a:avLst/>
          </a:prstGeom>
          <a:noFill/>
        </p:spPr>
      </p:pic>
      <p:pic>
        <p:nvPicPr>
          <p:cNvPr id="5" name="Imagem 4" descr="Desenho de uma montanha&#10;&#10;Descrição gerada automaticamente com confiança média">
            <a:extLst>
              <a:ext uri="{FF2B5EF4-FFF2-40B4-BE49-F238E27FC236}">
                <a16:creationId xmlns:a16="http://schemas.microsoft.com/office/drawing/2014/main" id="{54B670A4-1302-32C4-6EEA-B2A79111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r="2300"/>
          <a:stretch/>
        </p:blipFill>
        <p:spPr>
          <a:xfrm>
            <a:off x="3809" y="1627084"/>
            <a:ext cx="9601180" cy="12801590"/>
          </a:xfrm>
          <a:prstGeom prst="rect">
            <a:avLst/>
          </a:prstGeom>
          <a:noFill/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1C28611-30CC-CFC9-BC6D-C5BAE68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187" y="15333475"/>
            <a:ext cx="3024378" cy="880794"/>
          </a:xfrm>
        </p:spPr>
        <p:txBody>
          <a:bodyPr/>
          <a:lstStyle/>
          <a:p>
            <a:pPr>
              <a:spcAft>
                <a:spcPts val="600"/>
              </a:spcAft>
            </a:pPr>
            <a:fld id="{3E59737B-AF67-42EE-B20D-05656D79239C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97D6430-0293-8EAC-D45C-0A9E53462960}"/>
              </a:ext>
            </a:extLst>
          </p:cNvPr>
          <p:cNvSpPr/>
          <p:nvPr/>
        </p:nvSpPr>
        <p:spPr>
          <a:xfrm>
            <a:off x="2032675" y="11577799"/>
            <a:ext cx="5486400" cy="68156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</a:rPr>
              <a:t>Christiane Campos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29468C-5A30-AEA0-8433-758A4BA09491}"/>
              </a:ext>
            </a:extLst>
          </p:cNvPr>
          <p:cNvSpPr/>
          <p:nvPr/>
        </p:nvSpPr>
        <p:spPr>
          <a:xfrm>
            <a:off x="-24715" y="2138201"/>
            <a:ext cx="9601180" cy="92086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Caminho do Líder para o Sucesso</a:t>
            </a:r>
            <a:endParaRPr lang="pt-BR" sz="4400" dirty="0"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7361AC2-8097-C0F4-75DC-E2486B60A39D}"/>
              </a:ext>
            </a:extLst>
          </p:cNvPr>
          <p:cNvSpPr/>
          <p:nvPr/>
        </p:nvSpPr>
        <p:spPr>
          <a:xfrm>
            <a:off x="0" y="0"/>
            <a:ext cx="45719" cy="209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0E683E-42CB-B886-F8FA-27EE1B5D4A82}"/>
              </a:ext>
            </a:extLst>
          </p:cNvPr>
          <p:cNvSpPr/>
          <p:nvPr/>
        </p:nvSpPr>
        <p:spPr>
          <a:xfrm>
            <a:off x="-24715" y="706216"/>
            <a:ext cx="9629703" cy="14319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400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Transformação Digital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00C4D1-B735-37F7-268C-32783563345A}"/>
              </a:ext>
            </a:extLst>
          </p:cNvPr>
          <p:cNvSpPr txBox="1"/>
          <p:nvPr/>
        </p:nvSpPr>
        <p:spPr>
          <a:xfrm>
            <a:off x="8159" y="9484096"/>
            <a:ext cx="9568305" cy="132343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ysClr val="windowText" lastClr="000000"/>
                </a:solidFill>
              </a:rPr>
              <a:t>Desenvolva a competência que te levará a transformação digital em 5 passos</a:t>
            </a:r>
          </a:p>
        </p:txBody>
      </p:sp>
    </p:spTree>
    <p:extLst>
      <p:ext uri="{BB962C8B-B14F-4D97-AF65-F5344CB8AC3E}">
        <p14:creationId xmlns:p14="http://schemas.microsoft.com/office/powerpoint/2010/main" val="226296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3" y="3218200"/>
            <a:ext cx="7571231" cy="26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Líderes digitais sabem que os dados são a base para decisões mais informadas e estratégicas. Usar essas informações de forma eficaz é fundamental para o sucesso na transformação digital.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295398" y="1286411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Use Dados para Tomar Decisões Mais Inteligentes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4988B7-BDA6-70C6-17D3-1CAB9D1AFCA6}"/>
              </a:ext>
            </a:extLst>
          </p:cNvPr>
          <p:cNvSpPr txBox="1"/>
          <p:nvPr/>
        </p:nvSpPr>
        <p:spPr>
          <a:xfrm>
            <a:off x="857250" y="6953250"/>
            <a:ext cx="8210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Dicas para sua rotina semanal: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1.	Revise métricas e KPIs importantes: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Reserve uma hora toda semana para analisar dados chave que ajudem a direcionar as estratégias da empresa.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Desenvolva uma cultura de dados: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Incentive sua equipe a usar dados em suas decisões diárias. Promova treinamentos sobre ferramentas de análise de dados.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pt-BR" altLang="pt-B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Leitura sugerida: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“Data-</a:t>
            </a:r>
            <a:r>
              <a:rPr kumimoji="0" lang="pt-BR" altLang="pt-BR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Driven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: Como Usar os Dados para Tomar Melhores Decisões”, de DJ Patil e Hilary Mason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Aprenda como aproveitar os dados de maneira eficaz para decisões mais estratégicas.</a:t>
            </a:r>
          </a:p>
          <a:p>
            <a:endParaRPr lang="pt-BR" sz="2400" dirty="0"/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D5748D6-4ED7-0A3F-285A-794F026D090B}"/>
              </a:ext>
            </a:extLst>
          </p:cNvPr>
          <p:cNvSpPr/>
          <p:nvPr/>
        </p:nvSpPr>
        <p:spPr>
          <a:xfrm rot="5400000">
            <a:off x="276222" y="400140"/>
            <a:ext cx="2038350" cy="1238071"/>
          </a:xfrm>
          <a:prstGeom prst="bentUpArrow">
            <a:avLst/>
          </a:prstGeom>
          <a:solidFill>
            <a:srgbClr val="EB8C35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37C9D9-EE3D-2E7C-29F4-7A5297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85F2C-D2FD-17FD-697A-5B1977B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D6AB8C07-7AA5-0DEC-2D11-3CEAD8124B6A}"/>
              </a:ext>
            </a:extLst>
          </p:cNvPr>
          <p:cNvSpPr/>
          <p:nvPr/>
        </p:nvSpPr>
        <p:spPr>
          <a:xfrm>
            <a:off x="676361" y="6726242"/>
            <a:ext cx="8391438" cy="5138948"/>
          </a:xfrm>
          <a:prstGeom prst="snip1Rect">
            <a:avLst/>
          </a:prstGeom>
          <a:noFill/>
          <a:ln w="38100">
            <a:solidFill>
              <a:srgbClr val="EB8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9E9727-97F6-1A95-94C7-018338D477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BE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AD892B-51C9-8732-E28A-535EFA0E8C5A}"/>
              </a:ext>
            </a:extLst>
          </p:cNvPr>
          <p:cNvSpPr txBox="1"/>
          <p:nvPr/>
        </p:nvSpPr>
        <p:spPr>
          <a:xfrm>
            <a:off x="2628900" y="2114550"/>
            <a:ext cx="434340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9E5C6-481A-6D15-04C9-59ACFB186C39}"/>
              </a:ext>
            </a:extLst>
          </p:cNvPr>
          <p:cNvSpPr txBox="1"/>
          <p:nvPr/>
        </p:nvSpPr>
        <p:spPr>
          <a:xfrm>
            <a:off x="1197769" y="7082909"/>
            <a:ext cx="7205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4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COLABORAÇÃO E COMUNICAÇÃO DIGITAL</a:t>
            </a:r>
            <a:endParaRPr lang="pt-BR" sz="5000" dirty="0"/>
          </a:p>
        </p:txBody>
      </p:sp>
      <p:pic>
        <p:nvPicPr>
          <p:cNvPr id="2052" name="Picture 4" descr="ilustração de rede neural 13869695 PNG">
            <a:extLst>
              <a:ext uri="{FF2B5EF4-FFF2-40B4-BE49-F238E27FC236}">
                <a16:creationId xmlns:a16="http://schemas.microsoft.com/office/drawing/2014/main" id="{DF6480AC-1D51-2659-3E57-230DD0AF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9315450"/>
            <a:ext cx="7720606" cy="2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3E7EF5-46EE-3A03-F04C-C6E1026E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BEA97-4B8E-7A9E-8889-284C1635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229921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3" y="2971979"/>
            <a:ext cx="7571231" cy="31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A transformação digital exige que as equipes colaborem de forma mais eficiente e integrada, utilizando ferramentas digitais. Como líder, é importante garantir que a comunicação seja fluida e os processos colaborativos sejam aprimorados.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295398" y="1286411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Fomente a Colaboração e Comunicação Digital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4988B7-BDA6-70C6-17D3-1CAB9D1AFCA6}"/>
              </a:ext>
            </a:extLst>
          </p:cNvPr>
          <p:cNvSpPr txBox="1"/>
          <p:nvPr/>
        </p:nvSpPr>
        <p:spPr>
          <a:xfrm>
            <a:off x="857250" y="6953250"/>
            <a:ext cx="8210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Dicas para sua rotina semanal: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1.	Use ferramentas digitais de comunicação: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Dedique um tempo para se familiarizar com novas plataformas que podem melhorar a colaboração da equipe, como Slack, </a:t>
            </a:r>
            <a:r>
              <a:rPr kumimoji="0" lang="pt-BR" altLang="pt-BR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Trello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 ou Microsoft Teams.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Faça check-ins semanais com a equipe: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Realize reuniões rápidas para alinhar as atividades da semana e garantir que todos estejam no mesmo ritmo.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Leitura sugerida: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“Liderança 4.0”, de David L. </a:t>
            </a:r>
            <a:r>
              <a:rPr kumimoji="0" lang="pt-BR" altLang="pt-BR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Rainey</a:t>
            </a:r>
            <a:endParaRPr kumimoji="0" lang="pt-BR" altLang="pt-B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Este livro aborda como a colaboração digital e a comunicação eficaz são cruciais para o sucesso da transformação digital.</a:t>
            </a:r>
          </a:p>
          <a:p>
            <a:endParaRPr lang="pt-BR" sz="2400" dirty="0"/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D5748D6-4ED7-0A3F-285A-794F026D090B}"/>
              </a:ext>
            </a:extLst>
          </p:cNvPr>
          <p:cNvSpPr/>
          <p:nvPr/>
        </p:nvSpPr>
        <p:spPr>
          <a:xfrm rot="5400000">
            <a:off x="276222" y="400140"/>
            <a:ext cx="2038350" cy="1238071"/>
          </a:xfrm>
          <a:prstGeom prst="bentUpArrow">
            <a:avLst/>
          </a:prstGeom>
          <a:solidFill>
            <a:srgbClr val="EB8C35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B4967F85-B702-3AAE-8681-74BEBB40B803}"/>
              </a:ext>
            </a:extLst>
          </p:cNvPr>
          <p:cNvSpPr/>
          <p:nvPr/>
        </p:nvSpPr>
        <p:spPr>
          <a:xfrm>
            <a:off x="676361" y="6726242"/>
            <a:ext cx="8391438" cy="5138948"/>
          </a:xfrm>
          <a:prstGeom prst="snip1Rect">
            <a:avLst/>
          </a:prstGeom>
          <a:noFill/>
          <a:ln w="38100">
            <a:solidFill>
              <a:srgbClr val="EB8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157C4F-2DDE-A902-A6D6-BA01705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1A25F-45AC-7DFA-0208-514BB28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326956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9E9727-97F6-1A95-94C7-018338D477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BE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9E5C6-481A-6D15-04C9-59ACFB186C39}"/>
              </a:ext>
            </a:extLst>
          </p:cNvPr>
          <p:cNvSpPr txBox="1"/>
          <p:nvPr/>
        </p:nvSpPr>
        <p:spPr>
          <a:xfrm>
            <a:off x="1197769" y="5009265"/>
            <a:ext cx="720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400" b="0" i="0" u="none" strike="noStrike" cap="all" normalizeH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000" cap="all" dirty="0"/>
          </a:p>
        </p:txBody>
      </p:sp>
      <p:pic>
        <p:nvPicPr>
          <p:cNvPr id="2052" name="Picture 4" descr="ilustração de rede neural 13869695 PNG">
            <a:extLst>
              <a:ext uri="{FF2B5EF4-FFF2-40B4-BE49-F238E27FC236}">
                <a16:creationId xmlns:a16="http://schemas.microsoft.com/office/drawing/2014/main" id="{DF6480AC-1D51-2659-3E57-230DD0AF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9315450"/>
            <a:ext cx="7720606" cy="2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3E7EF5-46EE-3A03-F04C-C6E1026E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BEA97-4B8E-7A9E-8889-284C1635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150782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3" y="2725758"/>
            <a:ext cx="7571231" cy="359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A transformação digital é uma jornada contínua que exige comprometimento e ações diárias. Ao seguir esses 5 passos simples e aplicar as dicas sugeridas em sua rotina semanal, você estará mais preparado para liderar sua equipe rumo ao sucesso no mundo digital.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295398" y="1286411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D5748D6-4ED7-0A3F-285A-794F026D090B}"/>
              </a:ext>
            </a:extLst>
          </p:cNvPr>
          <p:cNvSpPr/>
          <p:nvPr/>
        </p:nvSpPr>
        <p:spPr>
          <a:xfrm rot="5400000">
            <a:off x="276222" y="400140"/>
            <a:ext cx="2038350" cy="1238071"/>
          </a:xfrm>
          <a:prstGeom prst="bentUpArrow">
            <a:avLst/>
          </a:prstGeom>
          <a:solidFill>
            <a:srgbClr val="EB8C35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157C4F-2DDE-A902-A6D6-BA01705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1A25F-45AC-7DFA-0208-514BB28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Transformação Digital - Christiane Campos</a:t>
            </a:r>
          </a:p>
        </p:txBody>
      </p:sp>
      <p:pic>
        <p:nvPicPr>
          <p:cNvPr id="6" name="Picture 4" descr="ilustração de rede neural 13869695 PNG">
            <a:extLst>
              <a:ext uri="{FF2B5EF4-FFF2-40B4-BE49-F238E27FC236}">
                <a16:creationId xmlns:a16="http://schemas.microsoft.com/office/drawing/2014/main" id="{8AE3AD55-4226-A28A-B809-53EEED56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7259274"/>
            <a:ext cx="7720606" cy="35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19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9E9727-97F6-1A95-94C7-018338D477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BE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9E5C6-481A-6D15-04C9-59ACFB186C39}"/>
              </a:ext>
            </a:extLst>
          </p:cNvPr>
          <p:cNvSpPr txBox="1"/>
          <p:nvPr/>
        </p:nvSpPr>
        <p:spPr>
          <a:xfrm>
            <a:off x="1197769" y="5009265"/>
            <a:ext cx="720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400" b="0" i="0" u="none" strike="noStrike" cap="all" normalizeH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Agradecimento</a:t>
            </a:r>
            <a:endParaRPr lang="pt-BR" sz="5000" cap="all" dirty="0"/>
          </a:p>
        </p:txBody>
      </p:sp>
      <p:pic>
        <p:nvPicPr>
          <p:cNvPr id="2052" name="Picture 4" descr="ilustração de rede neural 13869695 PNG">
            <a:extLst>
              <a:ext uri="{FF2B5EF4-FFF2-40B4-BE49-F238E27FC236}">
                <a16:creationId xmlns:a16="http://schemas.microsoft.com/office/drawing/2014/main" id="{DF6480AC-1D51-2659-3E57-230DD0AF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9315450"/>
            <a:ext cx="7720606" cy="2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3E7EF5-46EE-3A03-F04C-C6E1026E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BEA97-4B8E-7A9E-8889-284C1635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427240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3" y="2479538"/>
            <a:ext cx="7571231" cy="408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Esse Ebook foi gerado por IA, e diagramado por humano. O passo a passo encontra-se no meu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Github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200" dirty="0">
              <a:latin typeface="Calibri  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</a:rPr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295398" y="1286411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Obrigado por ler até aqui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D5748D6-4ED7-0A3F-285A-794F026D090B}"/>
              </a:ext>
            </a:extLst>
          </p:cNvPr>
          <p:cNvSpPr/>
          <p:nvPr/>
        </p:nvSpPr>
        <p:spPr>
          <a:xfrm rot="5400000">
            <a:off x="276222" y="400140"/>
            <a:ext cx="2038350" cy="1238071"/>
          </a:xfrm>
          <a:prstGeom prst="bentUpArrow">
            <a:avLst/>
          </a:prstGeom>
          <a:solidFill>
            <a:srgbClr val="EB8C35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157C4F-2DDE-A902-A6D6-BA01705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1A25F-45AC-7DFA-0208-514BB28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Transformação Digital - Christiane Campos</a:t>
            </a:r>
          </a:p>
        </p:txBody>
      </p:sp>
      <p:pic>
        <p:nvPicPr>
          <p:cNvPr id="6" name="Picture 4" descr="ilustração de rede neural 13869695 PNG">
            <a:extLst>
              <a:ext uri="{FF2B5EF4-FFF2-40B4-BE49-F238E27FC236}">
                <a16:creationId xmlns:a16="http://schemas.microsoft.com/office/drawing/2014/main" id="{8048D228-2271-20DD-7937-B86A54C6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7259274"/>
            <a:ext cx="7720606" cy="35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3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Desenho de uma montanha&#10;&#10;Descrição gerada automaticamente com confiança média">
            <a:extLst>
              <a:ext uri="{FF2B5EF4-FFF2-40B4-BE49-F238E27FC236}">
                <a16:creationId xmlns:a16="http://schemas.microsoft.com/office/drawing/2014/main" id="{B3E8289C-90AB-B6C2-C497-999FC3E1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r="2300"/>
          <a:stretch/>
        </p:blipFill>
        <p:spPr>
          <a:xfrm>
            <a:off x="0" y="0"/>
            <a:ext cx="9601180" cy="12801590"/>
          </a:xfrm>
          <a:prstGeom prst="rect">
            <a:avLst/>
          </a:prstGeom>
          <a:noFill/>
        </p:spPr>
      </p:pic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74" y="6277791"/>
            <a:ext cx="7571231" cy="458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A transformação digital é um desafio constante para líderes que buscam impulsionar suas equipes e negócios. Para ajudá-lo a se preparar para esse cenário, separamos 5 passos simples, com dicas práticas para sua rotina semanal e sugestões de leitura que irão fortalecer suas habilidades.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295400" y="333375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pt-BR" altLang="pt-B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5 Passos para Desenvolver a Competência em Transformação Digital para Líderes</a:t>
            </a:r>
          </a:p>
          <a:p>
            <a:pPr algn="ctr"/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22472E31-8300-3682-3B73-95D10392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z="1600" smtClean="0"/>
              <a:t>2</a:t>
            </a:fld>
            <a:endParaRPr lang="pt-BR" sz="1600"/>
          </a:p>
        </p:txBody>
      </p:sp>
      <p:sp>
        <p:nvSpPr>
          <p:cNvPr id="26" name="Espaço Reservado para Rodapé 25">
            <a:extLst>
              <a:ext uri="{FF2B5EF4-FFF2-40B4-BE49-F238E27FC236}">
                <a16:creationId xmlns:a16="http://schemas.microsoft.com/office/drawing/2014/main" id="{A840ECEE-52D2-3906-2E4B-C7520CC6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4649" y="11865189"/>
            <a:ext cx="3791902" cy="498261"/>
          </a:xfrm>
        </p:spPr>
        <p:txBody>
          <a:bodyPr/>
          <a:lstStyle/>
          <a:p>
            <a:r>
              <a:rPr lang="pt-BR" sz="1600" dirty="0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18288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9E9727-97F6-1A95-94C7-018338D477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BE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AD892B-51C9-8732-E28A-535EFA0E8C5A}"/>
              </a:ext>
            </a:extLst>
          </p:cNvPr>
          <p:cNvSpPr txBox="1"/>
          <p:nvPr/>
        </p:nvSpPr>
        <p:spPr>
          <a:xfrm>
            <a:off x="2914650" y="2114550"/>
            <a:ext cx="417195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9E5C6-481A-6D15-04C9-59ACFB186C39}"/>
              </a:ext>
            </a:extLst>
          </p:cNvPr>
          <p:cNvSpPr txBox="1"/>
          <p:nvPr/>
        </p:nvSpPr>
        <p:spPr>
          <a:xfrm>
            <a:off x="1197769" y="7082909"/>
            <a:ext cx="72056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IMPACTO DA TECNOLOGIA NO SEU NEGÓCIO</a:t>
            </a:r>
            <a:endParaRPr lang="pt-BR" sz="5000" dirty="0"/>
          </a:p>
        </p:txBody>
      </p:sp>
      <p:pic>
        <p:nvPicPr>
          <p:cNvPr id="2052" name="Picture 4" descr="ilustração de rede neural 13869695 PNG">
            <a:extLst>
              <a:ext uri="{FF2B5EF4-FFF2-40B4-BE49-F238E27FC236}">
                <a16:creationId xmlns:a16="http://schemas.microsoft.com/office/drawing/2014/main" id="{DF6480AC-1D51-2659-3E57-230DD0AF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9315450"/>
            <a:ext cx="7720606" cy="2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FAD84C-B890-4135-AC7B-CB8E50C6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162A86-AEA5-85F9-3453-FF4495E0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233102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3" y="2971979"/>
            <a:ext cx="7571231" cy="31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É essencial que o líder compreenda como a transformação digital pode afetar sua empresa. Desde a melhoria de processos internos até a experiência do cliente, o impacto da tecnologia é profundo e não pode ser ignorado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295398" y="1286411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Entenda o Impacto da Tecnologia no Seu Negócio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4988B7-BDA6-70C6-17D3-1CAB9D1AFCA6}"/>
              </a:ext>
            </a:extLst>
          </p:cNvPr>
          <p:cNvSpPr txBox="1"/>
          <p:nvPr/>
        </p:nvSpPr>
        <p:spPr>
          <a:xfrm>
            <a:off x="857250" y="6953250"/>
            <a:ext cx="82105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Dicas para sua rotina semanal: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Reserve uma hora para estudar novas tecnologias: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Dedique tempo para explorar como as novas tecnologias podem impactar seu setor. Leia artigos ou faça cursos rápidos.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Participe de webinars e eventos online: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Engaje-se em eventos relacionados ao seu nicho para entender as tendências digitais de mercado.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Leitura sugerida: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“A Quarta Revolução Industrial”, de Klaus Schwab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Uma leitura fundamental para entender o impacto das novas tecnologias nas indústrias e empresas.</a:t>
            </a:r>
          </a:p>
          <a:p>
            <a:endParaRPr lang="pt-BR" sz="2400" dirty="0"/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D5748D6-4ED7-0A3F-285A-794F026D090B}"/>
              </a:ext>
            </a:extLst>
          </p:cNvPr>
          <p:cNvSpPr/>
          <p:nvPr/>
        </p:nvSpPr>
        <p:spPr>
          <a:xfrm rot="5400000">
            <a:off x="276222" y="400140"/>
            <a:ext cx="2038350" cy="1238071"/>
          </a:xfrm>
          <a:prstGeom prst="bentUpArrow">
            <a:avLst/>
          </a:prstGeom>
          <a:solidFill>
            <a:srgbClr val="EB8C35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7E8AEAF-9EDC-CF88-CB45-DE6E4C2C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4</a:t>
            </a:fld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C15DA0F8-9350-46BA-2589-BF7C9CEA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14" name="Retângulo: Único Canto Recortado 13">
            <a:extLst>
              <a:ext uri="{FF2B5EF4-FFF2-40B4-BE49-F238E27FC236}">
                <a16:creationId xmlns:a16="http://schemas.microsoft.com/office/drawing/2014/main" id="{A26B93A3-9541-37B8-7A00-83532DF21F77}"/>
              </a:ext>
            </a:extLst>
          </p:cNvPr>
          <p:cNvSpPr/>
          <p:nvPr/>
        </p:nvSpPr>
        <p:spPr>
          <a:xfrm>
            <a:off x="676361" y="6726242"/>
            <a:ext cx="8391438" cy="5138948"/>
          </a:xfrm>
          <a:prstGeom prst="snip1Rect">
            <a:avLst/>
          </a:prstGeom>
          <a:noFill/>
          <a:ln w="38100">
            <a:solidFill>
              <a:srgbClr val="EB8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3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9E9727-97F6-1A95-94C7-018338D477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BE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AD892B-51C9-8732-E28A-535EFA0E8C5A}"/>
              </a:ext>
            </a:extLst>
          </p:cNvPr>
          <p:cNvSpPr txBox="1"/>
          <p:nvPr/>
        </p:nvSpPr>
        <p:spPr>
          <a:xfrm>
            <a:off x="2914650" y="2114550"/>
            <a:ext cx="417195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9E5C6-481A-6D15-04C9-59ACFB186C39}"/>
              </a:ext>
            </a:extLst>
          </p:cNvPr>
          <p:cNvSpPr txBox="1"/>
          <p:nvPr/>
        </p:nvSpPr>
        <p:spPr>
          <a:xfrm>
            <a:off x="1197769" y="7082909"/>
            <a:ext cx="7205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4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MENTALIDADE DE INOVAÇÃO CONSTANTE</a:t>
            </a:r>
            <a:endParaRPr lang="pt-BR" sz="5000" dirty="0"/>
          </a:p>
        </p:txBody>
      </p:sp>
      <p:pic>
        <p:nvPicPr>
          <p:cNvPr id="2052" name="Picture 4" descr="ilustração de rede neural 13869695 PNG">
            <a:extLst>
              <a:ext uri="{FF2B5EF4-FFF2-40B4-BE49-F238E27FC236}">
                <a16:creationId xmlns:a16="http://schemas.microsoft.com/office/drawing/2014/main" id="{DF6480AC-1D51-2659-3E57-230DD0AF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9315450"/>
            <a:ext cx="7720606" cy="2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FAEA59-F53E-8358-E9D3-A6ACC2BF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60D507-372B-8BE4-E884-ADC4D08C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34216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3" y="3464421"/>
            <a:ext cx="7571231" cy="211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Para liderar a transformação digital, é crucial cultivar uma mentalidade de inovação. Isso significa estar sempre aberto a novas ideias, modelos de negócio e formas de operar.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714500" y="1286411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Adote uma Mentalidade de Inovação Constante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4988B7-BDA6-70C6-17D3-1CAB9D1AFCA6}"/>
              </a:ext>
            </a:extLst>
          </p:cNvPr>
          <p:cNvSpPr txBox="1"/>
          <p:nvPr/>
        </p:nvSpPr>
        <p:spPr>
          <a:xfrm>
            <a:off x="857250" y="6953250"/>
            <a:ext cx="8210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Dicas para sua rotina semanal: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1.	Promova reuniões de brainstorming: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Uma vez por semana, incentive sua equipe a compartilhar ideias inovadoras.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Revise seus processos: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Dedique um tempo semanal para revisar os processos existentes e pensar em como eles podem ser mais eficientes através de tecnologia.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Leitura sugerida: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“Inovação Disruptiva”, de Clayton Christensen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Este livro mostra como empresas podem se reinventar e se destacar por meio de inovações tecnológicas.</a:t>
            </a:r>
          </a:p>
          <a:p>
            <a:endParaRPr lang="pt-BR" sz="2400" dirty="0"/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D5748D6-4ED7-0A3F-285A-794F026D090B}"/>
              </a:ext>
            </a:extLst>
          </p:cNvPr>
          <p:cNvSpPr/>
          <p:nvPr/>
        </p:nvSpPr>
        <p:spPr>
          <a:xfrm rot="5400000">
            <a:off x="276222" y="400140"/>
            <a:ext cx="2038350" cy="1238071"/>
          </a:xfrm>
          <a:prstGeom prst="bentUpArrow">
            <a:avLst/>
          </a:prstGeom>
          <a:solidFill>
            <a:srgbClr val="EB8C35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5D248A-C678-731A-4FEA-FEC8370E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4EF5D-5478-B907-C7C1-C08376F9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47C26314-4768-BE4E-F2B0-B85D38BC0BA1}"/>
              </a:ext>
            </a:extLst>
          </p:cNvPr>
          <p:cNvSpPr/>
          <p:nvPr/>
        </p:nvSpPr>
        <p:spPr>
          <a:xfrm>
            <a:off x="676361" y="6726242"/>
            <a:ext cx="8391438" cy="5138948"/>
          </a:xfrm>
          <a:prstGeom prst="snip1Rect">
            <a:avLst/>
          </a:prstGeom>
          <a:noFill/>
          <a:ln w="38100">
            <a:solidFill>
              <a:srgbClr val="EB8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9E9727-97F6-1A95-94C7-018338D477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BE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AD892B-51C9-8732-E28A-535EFA0E8C5A}"/>
              </a:ext>
            </a:extLst>
          </p:cNvPr>
          <p:cNvSpPr txBox="1"/>
          <p:nvPr/>
        </p:nvSpPr>
        <p:spPr>
          <a:xfrm>
            <a:off x="2628900" y="2114550"/>
            <a:ext cx="434340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9E5C6-481A-6D15-04C9-59ACFB186C39}"/>
              </a:ext>
            </a:extLst>
          </p:cNvPr>
          <p:cNvSpPr txBox="1"/>
          <p:nvPr/>
        </p:nvSpPr>
        <p:spPr>
          <a:xfrm>
            <a:off x="1197769" y="7082909"/>
            <a:ext cx="720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4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APRENDIZADO CONTÍNUO</a:t>
            </a:r>
            <a:endParaRPr lang="pt-BR" sz="5000" dirty="0"/>
          </a:p>
        </p:txBody>
      </p:sp>
      <p:pic>
        <p:nvPicPr>
          <p:cNvPr id="2052" name="Picture 4" descr="ilustração de rede neural 13869695 PNG">
            <a:extLst>
              <a:ext uri="{FF2B5EF4-FFF2-40B4-BE49-F238E27FC236}">
                <a16:creationId xmlns:a16="http://schemas.microsoft.com/office/drawing/2014/main" id="{DF6480AC-1D51-2659-3E57-230DD0AF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9315450"/>
            <a:ext cx="7720606" cy="2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9DFBA-8E17-A1A8-E477-7A026676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766AAA-415D-94C4-FD31-640CEAFF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305109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1A880C4-DC05-1C37-6119-BFED5BC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3" y="3218200"/>
            <a:ext cx="7571231" cy="26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Como líder, seu conhecimento sobre as novas ferramentas digitais deve ser atualizado constantemente. Dedique tempo para aprender sobre novas tecnologias que estão moldando o futuro dos negócios.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4DE03EE-F933-B818-CC46-2EEE60E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720"/>
            <a:ext cx="45719" cy="5847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>
              <a:latin typeface="Calibri  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BBBE4A-DC17-1D21-A871-5A1C29D0BB8C}"/>
              </a:ext>
            </a:extLst>
          </p:cNvPr>
          <p:cNvSpPr txBox="1"/>
          <p:nvPr/>
        </p:nvSpPr>
        <p:spPr>
          <a:xfrm>
            <a:off x="1762125" y="1286411"/>
            <a:ext cx="6076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Invista no Seu Aprendizado Contínuo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4988B7-BDA6-70C6-17D3-1CAB9D1AFCA6}"/>
              </a:ext>
            </a:extLst>
          </p:cNvPr>
          <p:cNvSpPr txBox="1"/>
          <p:nvPr/>
        </p:nvSpPr>
        <p:spPr>
          <a:xfrm>
            <a:off x="857250" y="6953250"/>
            <a:ext cx="8210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Dicas para sua rotina semanal: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1.	Estude um novo tópico toda semana: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Dedique 30 minutos para estudar algo novo relacionado à transformação digital, como inteligência artificial ou automação.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Assine newsletters especializadas: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Inscreva-se em newsletters de fontes confiáveis para se manter atualizado com o que está acontecendo no mundo digital.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pt-BR" altLang="pt-B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 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Leitura sugerida: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“Transformação Digital”, de Thomas Siebel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"/>
                <a:ea typeface="Times New Roman" panose="02020603050405020304" pitchFamily="18" charset="0"/>
              </a:rPr>
              <a:t>Este livro é um ótimo guia sobre como as tecnologias estão remodelando os negócios e como você pode aproveitá-las para sua empresa.</a:t>
            </a:r>
          </a:p>
          <a:p>
            <a:endParaRPr lang="pt-BR" sz="2400" dirty="0"/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D5748D6-4ED7-0A3F-285A-794F026D090B}"/>
              </a:ext>
            </a:extLst>
          </p:cNvPr>
          <p:cNvSpPr/>
          <p:nvPr/>
        </p:nvSpPr>
        <p:spPr>
          <a:xfrm rot="5400000">
            <a:off x="276222" y="400140"/>
            <a:ext cx="2038350" cy="1238071"/>
          </a:xfrm>
          <a:prstGeom prst="bentUpArrow">
            <a:avLst/>
          </a:prstGeom>
          <a:solidFill>
            <a:srgbClr val="EB8C35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ADE66E-F4A4-FAD1-8C2B-6263B7D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E1CAB-9C39-E4D8-0411-FA0E8264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01703CF5-9866-8D84-7CE8-FC8E7474737A}"/>
              </a:ext>
            </a:extLst>
          </p:cNvPr>
          <p:cNvSpPr/>
          <p:nvPr/>
        </p:nvSpPr>
        <p:spPr>
          <a:xfrm>
            <a:off x="676361" y="6726242"/>
            <a:ext cx="8391438" cy="5138948"/>
          </a:xfrm>
          <a:prstGeom prst="snip1Rect">
            <a:avLst/>
          </a:prstGeom>
          <a:noFill/>
          <a:ln w="38100">
            <a:solidFill>
              <a:srgbClr val="EB8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54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9E9727-97F6-1A95-94C7-018338D477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BE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AD892B-51C9-8732-E28A-535EFA0E8C5A}"/>
              </a:ext>
            </a:extLst>
          </p:cNvPr>
          <p:cNvSpPr txBox="1"/>
          <p:nvPr/>
        </p:nvSpPr>
        <p:spPr>
          <a:xfrm>
            <a:off x="2714625" y="2114550"/>
            <a:ext cx="417195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9E5C6-481A-6D15-04C9-59ACFB186C39}"/>
              </a:ext>
            </a:extLst>
          </p:cNvPr>
          <p:cNvSpPr txBox="1"/>
          <p:nvPr/>
        </p:nvSpPr>
        <p:spPr>
          <a:xfrm>
            <a:off x="856060" y="7082909"/>
            <a:ext cx="78890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400" b="0" i="0" u="none" strike="noStrike" cap="none" normalizeH="0" baseline="0" dirty="0">
                <a:ln>
                  <a:noFill/>
                </a:ln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 PARA DECISÕES MAIS INTELIGENTES</a:t>
            </a:r>
            <a:endParaRPr lang="pt-BR" sz="5000" dirty="0"/>
          </a:p>
        </p:txBody>
      </p:sp>
      <p:pic>
        <p:nvPicPr>
          <p:cNvPr id="2052" name="Picture 4" descr="ilustração de rede neural 13869695 PNG">
            <a:extLst>
              <a:ext uri="{FF2B5EF4-FFF2-40B4-BE49-F238E27FC236}">
                <a16:creationId xmlns:a16="http://schemas.microsoft.com/office/drawing/2014/main" id="{DF6480AC-1D51-2659-3E57-230DD0AF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" y="9315450"/>
            <a:ext cx="7720606" cy="2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39810E-5C79-F2DA-3729-F0900E09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213-7D2E-4F80-A346-148745433256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C965E-B6E8-8D61-E17D-A010735A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- Christiane Campos</a:t>
            </a:r>
          </a:p>
        </p:txBody>
      </p:sp>
    </p:spTree>
    <p:extLst>
      <p:ext uri="{BB962C8B-B14F-4D97-AF65-F5344CB8AC3E}">
        <p14:creationId xmlns:p14="http://schemas.microsoft.com/office/powerpoint/2010/main" val="2412359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955</Words>
  <Application>Microsoft Office PowerPoint</Application>
  <PresentationFormat>Papel A3 (297 x 420 mm)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 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Christiane Maria Muniz de Campos</dc:creator>
  <cp:lastModifiedBy>Christiane Maria Muniz de Campos</cp:lastModifiedBy>
  <cp:revision>1</cp:revision>
  <dcterms:created xsi:type="dcterms:W3CDTF">2025-01-16T22:35:50Z</dcterms:created>
  <dcterms:modified xsi:type="dcterms:W3CDTF">2025-01-17T19:57:07Z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2025-01-17T19:57:07Z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1bd26e19-bf2e-4829-99f7-e2138d5fd2ae</vt:lpwstr>
  </property>
  <property fmtid="{D5CDD505-2E9C-101B-9397-08002B2CF9AE}" pid="8" name="MSIP_Label_fde7aacd-7cc4-4c31-9e6f-7ef306428f09_ContentBits">
    <vt:lpwstr>1</vt:lpwstr>
  </property>
</Properties>
</file>