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8700" y="1028700"/>
            <a:ext cx="12182475" cy="876300"/>
          </a:xfrm>
          <a:custGeom>
            <a:avLst/>
            <a:gdLst/>
            <a:ahLst/>
            <a:cxnLst/>
            <a:rect l="l" t="t" r="r" b="b"/>
            <a:pathLst>
              <a:path w="12182475" h="876300">
                <a:moveTo>
                  <a:pt x="12182474" y="876299"/>
                </a:moveTo>
                <a:lnTo>
                  <a:pt x="0" y="876299"/>
                </a:lnTo>
                <a:lnTo>
                  <a:pt x="0" y="0"/>
                </a:lnTo>
                <a:lnTo>
                  <a:pt x="12182474" y="0"/>
                </a:lnTo>
                <a:lnTo>
                  <a:pt x="12182474" y="876299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164" y="2551604"/>
            <a:ext cx="8353424" cy="6705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23776" y="1003968"/>
            <a:ext cx="15640447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FEF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FEF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54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73565" y="1238249"/>
            <a:ext cx="9525" cy="9048750"/>
          </a:xfrm>
          <a:custGeom>
            <a:avLst/>
            <a:gdLst/>
            <a:ahLst/>
            <a:cxnLst/>
            <a:rect l="l" t="t" r="r" b="b"/>
            <a:pathLst>
              <a:path w="9525" h="9048750">
                <a:moveTo>
                  <a:pt x="0" y="9048749"/>
                </a:moveTo>
                <a:lnTo>
                  <a:pt x="9524" y="9048749"/>
                </a:lnTo>
                <a:lnTo>
                  <a:pt x="9524" y="0"/>
                </a:lnTo>
                <a:lnTo>
                  <a:pt x="0" y="0"/>
                </a:lnTo>
                <a:lnTo>
                  <a:pt x="0" y="9048749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6594" y="0"/>
            <a:ext cx="66675" cy="1238250"/>
          </a:xfrm>
          <a:custGeom>
            <a:avLst/>
            <a:gdLst/>
            <a:ahLst/>
            <a:cxnLst/>
            <a:rect l="l" t="t" r="r" b="b"/>
            <a:pathLst>
              <a:path w="66675" h="1238250">
                <a:moveTo>
                  <a:pt x="66674" y="1238249"/>
                </a:moveTo>
                <a:lnTo>
                  <a:pt x="0" y="1238249"/>
                </a:lnTo>
                <a:lnTo>
                  <a:pt x="0" y="0"/>
                </a:lnTo>
                <a:lnTo>
                  <a:pt x="66674" y="0"/>
                </a:lnTo>
                <a:lnTo>
                  <a:pt x="66674" y="1238249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0" i="0">
                <a:solidFill>
                  <a:srgbClr val="FEF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54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38207" y="1013809"/>
            <a:ext cx="17050385" cy="9525"/>
          </a:xfrm>
          <a:custGeom>
            <a:avLst/>
            <a:gdLst/>
            <a:ahLst/>
            <a:cxnLst/>
            <a:rect l="l" t="t" r="r" b="b"/>
            <a:pathLst>
              <a:path w="17050385" h="9525">
                <a:moveTo>
                  <a:pt x="0" y="9524"/>
                </a:moveTo>
                <a:lnTo>
                  <a:pt x="17049791" y="9524"/>
                </a:lnTo>
                <a:lnTo>
                  <a:pt x="17049791" y="0"/>
                </a:lnTo>
                <a:lnTo>
                  <a:pt x="0" y="0"/>
                </a:lnTo>
                <a:lnTo>
                  <a:pt x="0" y="9524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42" y="983605"/>
            <a:ext cx="1238250" cy="66675"/>
          </a:xfrm>
          <a:custGeom>
            <a:avLst/>
            <a:gdLst/>
            <a:ahLst/>
            <a:cxnLst/>
            <a:rect l="l" t="t" r="r" b="b"/>
            <a:pathLst>
              <a:path w="1238250" h="66675">
                <a:moveTo>
                  <a:pt x="1238249" y="0"/>
                </a:moveTo>
                <a:lnTo>
                  <a:pt x="1238249" y="66674"/>
                </a:lnTo>
                <a:lnTo>
                  <a:pt x="0" y="66674"/>
                </a:lnTo>
                <a:lnTo>
                  <a:pt x="0" y="0"/>
                </a:lnTo>
                <a:lnTo>
                  <a:pt x="1238249" y="0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770214" y="8769215"/>
            <a:ext cx="488950" cy="488950"/>
          </a:xfrm>
          <a:custGeom>
            <a:avLst/>
            <a:gdLst/>
            <a:ahLst/>
            <a:cxnLst/>
            <a:rect l="l" t="t" r="r" b="b"/>
            <a:pathLst>
              <a:path w="488950" h="488950">
                <a:moveTo>
                  <a:pt x="244305" y="488611"/>
                </a:moveTo>
                <a:lnTo>
                  <a:pt x="196279" y="483922"/>
                </a:lnTo>
                <a:lnTo>
                  <a:pt x="150762" y="470144"/>
                </a:lnTo>
                <a:lnTo>
                  <a:pt x="108833" y="447706"/>
                </a:lnTo>
                <a:lnTo>
                  <a:pt x="71573" y="417038"/>
                </a:lnTo>
                <a:lnTo>
                  <a:pt x="40905" y="379777"/>
                </a:lnTo>
                <a:lnTo>
                  <a:pt x="18466" y="337848"/>
                </a:lnTo>
                <a:lnTo>
                  <a:pt x="4688" y="292331"/>
                </a:lnTo>
                <a:lnTo>
                  <a:pt x="0" y="244305"/>
                </a:lnTo>
                <a:lnTo>
                  <a:pt x="4688" y="196280"/>
                </a:lnTo>
                <a:lnTo>
                  <a:pt x="18466" y="150762"/>
                </a:lnTo>
                <a:lnTo>
                  <a:pt x="40905" y="108833"/>
                </a:lnTo>
                <a:lnTo>
                  <a:pt x="71573" y="71573"/>
                </a:lnTo>
                <a:lnTo>
                  <a:pt x="108833" y="40905"/>
                </a:lnTo>
                <a:lnTo>
                  <a:pt x="150762" y="18466"/>
                </a:lnTo>
                <a:lnTo>
                  <a:pt x="196280" y="4688"/>
                </a:lnTo>
                <a:lnTo>
                  <a:pt x="244305" y="0"/>
                </a:lnTo>
                <a:lnTo>
                  <a:pt x="292331" y="4688"/>
                </a:lnTo>
                <a:lnTo>
                  <a:pt x="325228" y="14646"/>
                </a:lnTo>
                <a:lnTo>
                  <a:pt x="244305" y="14646"/>
                </a:lnTo>
                <a:lnTo>
                  <a:pt x="199160" y="19061"/>
                </a:lnTo>
                <a:lnTo>
                  <a:pt x="156377" y="32027"/>
                </a:lnTo>
                <a:lnTo>
                  <a:pt x="116962" y="53121"/>
                </a:lnTo>
                <a:lnTo>
                  <a:pt x="81923" y="81923"/>
                </a:lnTo>
                <a:lnTo>
                  <a:pt x="53121" y="116962"/>
                </a:lnTo>
                <a:lnTo>
                  <a:pt x="32027" y="156377"/>
                </a:lnTo>
                <a:lnTo>
                  <a:pt x="19061" y="199160"/>
                </a:lnTo>
                <a:lnTo>
                  <a:pt x="14646" y="244305"/>
                </a:lnTo>
                <a:lnTo>
                  <a:pt x="19061" y="289450"/>
                </a:lnTo>
                <a:lnTo>
                  <a:pt x="32027" y="332234"/>
                </a:lnTo>
                <a:lnTo>
                  <a:pt x="53121" y="371649"/>
                </a:lnTo>
                <a:lnTo>
                  <a:pt x="81923" y="406688"/>
                </a:lnTo>
                <a:lnTo>
                  <a:pt x="116962" y="435489"/>
                </a:lnTo>
                <a:lnTo>
                  <a:pt x="156377" y="456584"/>
                </a:lnTo>
                <a:lnTo>
                  <a:pt x="199160" y="469549"/>
                </a:lnTo>
                <a:lnTo>
                  <a:pt x="244305" y="473964"/>
                </a:lnTo>
                <a:lnTo>
                  <a:pt x="325228" y="473964"/>
                </a:lnTo>
                <a:lnTo>
                  <a:pt x="292331" y="483923"/>
                </a:lnTo>
                <a:lnTo>
                  <a:pt x="244305" y="488611"/>
                </a:lnTo>
                <a:close/>
              </a:path>
              <a:path w="488950" h="488950">
                <a:moveTo>
                  <a:pt x="325228" y="473964"/>
                </a:moveTo>
                <a:lnTo>
                  <a:pt x="244305" y="473964"/>
                </a:lnTo>
                <a:lnTo>
                  <a:pt x="289450" y="469549"/>
                </a:lnTo>
                <a:lnTo>
                  <a:pt x="332234" y="456584"/>
                </a:lnTo>
                <a:lnTo>
                  <a:pt x="371648" y="435489"/>
                </a:lnTo>
                <a:lnTo>
                  <a:pt x="406687" y="406688"/>
                </a:lnTo>
                <a:lnTo>
                  <a:pt x="435489" y="371649"/>
                </a:lnTo>
                <a:lnTo>
                  <a:pt x="456584" y="332234"/>
                </a:lnTo>
                <a:lnTo>
                  <a:pt x="469549" y="289450"/>
                </a:lnTo>
                <a:lnTo>
                  <a:pt x="473964" y="244305"/>
                </a:lnTo>
                <a:lnTo>
                  <a:pt x="469549" y="199160"/>
                </a:lnTo>
                <a:lnTo>
                  <a:pt x="456584" y="156377"/>
                </a:lnTo>
                <a:lnTo>
                  <a:pt x="435489" y="116962"/>
                </a:lnTo>
                <a:lnTo>
                  <a:pt x="406687" y="81923"/>
                </a:lnTo>
                <a:lnTo>
                  <a:pt x="371648" y="53121"/>
                </a:lnTo>
                <a:lnTo>
                  <a:pt x="332234" y="32027"/>
                </a:lnTo>
                <a:lnTo>
                  <a:pt x="289450" y="19061"/>
                </a:lnTo>
                <a:lnTo>
                  <a:pt x="244305" y="14646"/>
                </a:lnTo>
                <a:lnTo>
                  <a:pt x="325228" y="14646"/>
                </a:lnTo>
                <a:lnTo>
                  <a:pt x="379777" y="40905"/>
                </a:lnTo>
                <a:lnTo>
                  <a:pt x="417038" y="71573"/>
                </a:lnTo>
                <a:lnTo>
                  <a:pt x="447706" y="108874"/>
                </a:lnTo>
                <a:lnTo>
                  <a:pt x="470144" y="150799"/>
                </a:lnTo>
                <a:lnTo>
                  <a:pt x="483922" y="196293"/>
                </a:lnTo>
                <a:lnTo>
                  <a:pt x="488611" y="244305"/>
                </a:lnTo>
                <a:lnTo>
                  <a:pt x="483922" y="292331"/>
                </a:lnTo>
                <a:lnTo>
                  <a:pt x="470144" y="337848"/>
                </a:lnTo>
                <a:lnTo>
                  <a:pt x="447706" y="379777"/>
                </a:lnTo>
                <a:lnTo>
                  <a:pt x="417038" y="417038"/>
                </a:lnTo>
                <a:lnTo>
                  <a:pt x="379777" y="447706"/>
                </a:lnTo>
                <a:lnTo>
                  <a:pt x="337848" y="470144"/>
                </a:lnTo>
                <a:lnTo>
                  <a:pt x="325228" y="473964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8103" y="8932356"/>
            <a:ext cx="100819" cy="16316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260230"/>
            <a:ext cx="9020174" cy="7505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081660"/>
            <a:ext cx="18288000" cy="831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0" i="0">
                <a:solidFill>
                  <a:srgbClr val="FEFF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5068" y="3550871"/>
            <a:ext cx="14957862" cy="400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ello@reallygreatsite.com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932" y="3613142"/>
            <a:ext cx="27457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140" dirty="0">
                <a:solidFill>
                  <a:srgbClr val="BFE7DE"/>
                </a:solidFill>
                <a:latin typeface="Calibri"/>
                <a:cs typeface="Calibri"/>
              </a:rPr>
              <a:t>AYITI</a:t>
            </a:r>
            <a:r>
              <a:rPr sz="2700" b="1" spc="125" dirty="0">
                <a:solidFill>
                  <a:srgbClr val="BFE7DE"/>
                </a:solidFill>
                <a:latin typeface="Calibri"/>
                <a:cs typeface="Calibri"/>
              </a:rPr>
              <a:t> </a:t>
            </a:r>
            <a:r>
              <a:rPr sz="2700" b="1" spc="185" dirty="0">
                <a:solidFill>
                  <a:srgbClr val="BFE7DE"/>
                </a:solidFill>
                <a:latin typeface="Calibri"/>
                <a:cs typeface="Calibri"/>
              </a:rPr>
              <a:t>ANALYTICS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931" y="4387423"/>
            <a:ext cx="8210550" cy="43853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6750"/>
              </a:lnSpc>
              <a:spcBef>
                <a:spcPts val="345"/>
              </a:spcBef>
            </a:pPr>
            <a:r>
              <a:rPr sz="5550" spc="145" dirty="0">
                <a:solidFill>
                  <a:srgbClr val="FEFFFF"/>
                </a:solidFill>
                <a:latin typeface="Arial"/>
                <a:cs typeface="Arial"/>
              </a:rPr>
              <a:t>“</a:t>
            </a:r>
            <a:r>
              <a:rPr sz="5650" spc="145" dirty="0">
                <a:solidFill>
                  <a:srgbClr val="FEFFFF"/>
                </a:solidFill>
                <a:latin typeface="Verdana"/>
                <a:cs typeface="Verdana"/>
              </a:rPr>
              <a:t>Determinants </a:t>
            </a:r>
            <a:r>
              <a:rPr sz="5650" spc="320" dirty="0">
                <a:solidFill>
                  <a:srgbClr val="FEFFFF"/>
                </a:solidFill>
                <a:latin typeface="Verdana"/>
                <a:cs typeface="Verdana"/>
              </a:rPr>
              <a:t>of </a:t>
            </a:r>
            <a:r>
              <a:rPr sz="5650" spc="325" dirty="0">
                <a:solidFill>
                  <a:srgbClr val="FEFFFF"/>
                </a:solidFill>
                <a:latin typeface="Verdana"/>
                <a:cs typeface="Verdana"/>
              </a:rPr>
              <a:t> </a:t>
            </a:r>
            <a:r>
              <a:rPr sz="5650" spc="170" dirty="0">
                <a:solidFill>
                  <a:srgbClr val="FEFFFF"/>
                </a:solidFill>
                <a:latin typeface="Verdana"/>
                <a:cs typeface="Verdana"/>
              </a:rPr>
              <a:t>abortion </a:t>
            </a:r>
            <a:r>
              <a:rPr sz="5650" spc="200" dirty="0">
                <a:solidFill>
                  <a:srgbClr val="FEFFFF"/>
                </a:solidFill>
                <a:latin typeface="Verdana"/>
                <a:cs typeface="Verdana"/>
              </a:rPr>
              <a:t>choice</a:t>
            </a:r>
            <a:r>
              <a:rPr sz="5550" spc="200" dirty="0">
                <a:solidFill>
                  <a:srgbClr val="FEFFFF"/>
                </a:solidFill>
                <a:latin typeface="Arial"/>
                <a:cs typeface="Arial"/>
              </a:rPr>
              <a:t>: </a:t>
            </a:r>
            <a:r>
              <a:rPr sz="5650" spc="260" dirty="0">
                <a:solidFill>
                  <a:srgbClr val="FEFFFF"/>
                </a:solidFill>
                <a:latin typeface="Verdana"/>
                <a:cs typeface="Verdana"/>
              </a:rPr>
              <a:t>The </a:t>
            </a:r>
            <a:r>
              <a:rPr sz="5650" spc="265" dirty="0">
                <a:solidFill>
                  <a:srgbClr val="FEFFFF"/>
                </a:solidFill>
                <a:latin typeface="Verdana"/>
                <a:cs typeface="Verdana"/>
              </a:rPr>
              <a:t> </a:t>
            </a:r>
            <a:r>
              <a:rPr sz="5650" spc="345" dirty="0">
                <a:solidFill>
                  <a:srgbClr val="FEFFFF"/>
                </a:solidFill>
                <a:latin typeface="Verdana"/>
                <a:cs typeface="Verdana"/>
              </a:rPr>
              <a:t>Case</a:t>
            </a:r>
            <a:r>
              <a:rPr sz="5650" spc="-495" dirty="0">
                <a:solidFill>
                  <a:srgbClr val="FEFFFF"/>
                </a:solidFill>
                <a:latin typeface="Verdana"/>
                <a:cs typeface="Verdana"/>
              </a:rPr>
              <a:t> </a:t>
            </a:r>
            <a:r>
              <a:rPr sz="5650" spc="320" dirty="0">
                <a:solidFill>
                  <a:srgbClr val="FEFFFF"/>
                </a:solidFill>
                <a:latin typeface="Verdana"/>
                <a:cs typeface="Verdana"/>
              </a:rPr>
              <a:t>of</a:t>
            </a:r>
            <a:r>
              <a:rPr sz="5650" spc="-490" dirty="0">
                <a:solidFill>
                  <a:srgbClr val="FEFFFF"/>
                </a:solidFill>
                <a:latin typeface="Verdana"/>
                <a:cs typeface="Verdana"/>
              </a:rPr>
              <a:t> </a:t>
            </a:r>
            <a:r>
              <a:rPr sz="5650" spc="315" dirty="0">
                <a:solidFill>
                  <a:srgbClr val="FEFFFF"/>
                </a:solidFill>
                <a:latin typeface="Verdana"/>
                <a:cs typeface="Verdana"/>
              </a:rPr>
              <a:t>Women</a:t>
            </a:r>
            <a:r>
              <a:rPr sz="5650" spc="-495" dirty="0">
                <a:solidFill>
                  <a:srgbClr val="FEFFFF"/>
                </a:solidFill>
                <a:latin typeface="Verdana"/>
                <a:cs typeface="Verdana"/>
              </a:rPr>
              <a:t> </a:t>
            </a:r>
            <a:r>
              <a:rPr sz="5650" spc="365" dirty="0">
                <a:solidFill>
                  <a:srgbClr val="FEFFFF"/>
                </a:solidFill>
                <a:latin typeface="Verdana"/>
                <a:cs typeface="Verdana"/>
              </a:rPr>
              <a:t>Aged </a:t>
            </a:r>
            <a:r>
              <a:rPr sz="5650" spc="-1970" dirty="0">
                <a:solidFill>
                  <a:srgbClr val="FEFFFF"/>
                </a:solidFill>
                <a:latin typeface="Verdana"/>
                <a:cs typeface="Verdana"/>
              </a:rPr>
              <a:t> </a:t>
            </a:r>
            <a:r>
              <a:rPr sz="5550" spc="480" dirty="0">
                <a:solidFill>
                  <a:srgbClr val="FEFFFF"/>
                </a:solidFill>
                <a:latin typeface="Arial"/>
                <a:cs typeface="Arial"/>
              </a:rPr>
              <a:t>15-49.</a:t>
            </a:r>
            <a:endParaRPr sz="5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3000" spc="-35" dirty="0">
                <a:solidFill>
                  <a:srgbClr val="BFE7DE"/>
                </a:solidFill>
                <a:latin typeface="Arial Unicode MS"/>
                <a:cs typeface="Arial Unicode MS"/>
              </a:rPr>
              <a:t>Presenter:</a:t>
            </a:r>
            <a:r>
              <a:rPr sz="3000" spc="-60" dirty="0">
                <a:solidFill>
                  <a:srgbClr val="BFE7DE"/>
                </a:solidFill>
                <a:latin typeface="Arial Unicode MS"/>
                <a:cs typeface="Arial Unicode MS"/>
              </a:rPr>
              <a:t> </a:t>
            </a:r>
            <a:r>
              <a:rPr sz="3000" b="1" spc="130" dirty="0">
                <a:solidFill>
                  <a:srgbClr val="BFE7DE"/>
                </a:solidFill>
                <a:latin typeface="Calibri"/>
                <a:cs typeface="Calibri"/>
              </a:rPr>
              <a:t>Chrismond</a:t>
            </a:r>
            <a:r>
              <a:rPr sz="3000" b="1" spc="100" dirty="0">
                <a:solidFill>
                  <a:srgbClr val="BFE7DE"/>
                </a:solidFill>
                <a:latin typeface="Calibri"/>
                <a:cs typeface="Calibri"/>
              </a:rPr>
              <a:t> </a:t>
            </a:r>
            <a:r>
              <a:rPr sz="3000" b="1" spc="90" dirty="0">
                <a:solidFill>
                  <a:srgbClr val="BFE7DE"/>
                </a:solidFill>
                <a:latin typeface="Calibri"/>
                <a:cs typeface="Calibri"/>
              </a:rPr>
              <a:t>Versailles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54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5"/>
            <a:ext cx="66675" cy="10287000"/>
            <a:chOff x="1028700" y="5"/>
            <a:chExt cx="66675" cy="10287000"/>
          </a:xfrm>
        </p:grpSpPr>
        <p:sp>
          <p:nvSpPr>
            <p:cNvPr id="4" name="object 4"/>
            <p:cNvSpPr/>
            <p:nvPr/>
          </p:nvSpPr>
          <p:spPr>
            <a:xfrm>
              <a:off x="1055671" y="1238255"/>
              <a:ext cx="9525" cy="9048750"/>
            </a:xfrm>
            <a:custGeom>
              <a:avLst/>
              <a:gdLst/>
              <a:ahLst/>
              <a:cxnLst/>
              <a:rect l="l" t="t" r="r" b="b"/>
              <a:pathLst>
                <a:path w="9525" h="9048750">
                  <a:moveTo>
                    <a:pt x="0" y="9048749"/>
                  </a:moveTo>
                  <a:lnTo>
                    <a:pt x="9524" y="9048749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9048749"/>
                  </a:lnTo>
                  <a:close/>
                </a:path>
              </a:pathLst>
            </a:custGeom>
            <a:solidFill>
              <a:srgbClr val="FE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5"/>
              <a:ext cx="66675" cy="1238250"/>
            </a:xfrm>
            <a:custGeom>
              <a:avLst/>
              <a:gdLst/>
              <a:ahLst/>
              <a:cxnLst/>
              <a:rect l="l" t="t" r="r" b="b"/>
              <a:pathLst>
                <a:path w="66675" h="1238250">
                  <a:moveTo>
                    <a:pt x="66674" y="1238249"/>
                  </a:moveTo>
                  <a:lnTo>
                    <a:pt x="0" y="1238249"/>
                  </a:lnTo>
                  <a:lnTo>
                    <a:pt x="0" y="0"/>
                  </a:lnTo>
                  <a:lnTo>
                    <a:pt x="66674" y="0"/>
                  </a:lnTo>
                  <a:lnTo>
                    <a:pt x="66674" y="1238249"/>
                  </a:lnTo>
                  <a:close/>
                </a:path>
              </a:pathLst>
            </a:custGeom>
            <a:solidFill>
              <a:srgbClr val="BFE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1211" y="1336185"/>
            <a:ext cx="10912475" cy="1344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650" spc="375" dirty="0"/>
              <a:t>Recommendations</a:t>
            </a:r>
            <a:endParaRPr sz="8650"/>
          </a:p>
        </p:txBody>
      </p:sp>
      <p:sp>
        <p:nvSpPr>
          <p:cNvPr id="7" name="object 7"/>
          <p:cNvSpPr txBox="1"/>
          <p:nvPr/>
        </p:nvSpPr>
        <p:spPr>
          <a:xfrm>
            <a:off x="2521211" y="3311124"/>
            <a:ext cx="10902950" cy="264287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700" b="1" spc="190" dirty="0">
                <a:solidFill>
                  <a:srgbClr val="BFE7DE"/>
                </a:solidFill>
                <a:latin typeface="Calibri"/>
                <a:cs typeface="Calibri"/>
              </a:rPr>
              <a:t>GLOBAL</a:t>
            </a:r>
            <a:r>
              <a:rPr sz="2700" b="1" spc="130" dirty="0">
                <a:solidFill>
                  <a:srgbClr val="BFE7DE"/>
                </a:solidFill>
                <a:latin typeface="Calibri"/>
                <a:cs typeface="Calibri"/>
              </a:rPr>
              <a:t> </a:t>
            </a:r>
            <a:r>
              <a:rPr sz="2700" b="1" spc="240" dirty="0">
                <a:solidFill>
                  <a:srgbClr val="BFE7DE"/>
                </a:solidFill>
                <a:latin typeface="Calibri"/>
                <a:cs typeface="Calibri"/>
              </a:rPr>
              <a:t>PERSPECTIVE</a:t>
            </a:r>
            <a:endParaRPr sz="2700">
              <a:latin typeface="Calibri"/>
              <a:cs typeface="Calibri"/>
            </a:endParaRPr>
          </a:p>
          <a:p>
            <a:pPr marL="12700" marR="5080">
              <a:lnSpc>
                <a:spcPct val="125400"/>
              </a:lnSpc>
              <a:spcBef>
                <a:spcPts val="765"/>
              </a:spcBef>
            </a:pPr>
            <a:r>
              <a:rPr sz="1950" spc="-140" dirty="0">
                <a:solidFill>
                  <a:srgbClr val="FEFFFF"/>
                </a:solidFill>
                <a:latin typeface="Arial Unicode MS"/>
                <a:cs typeface="Arial Unicode MS"/>
              </a:rPr>
              <a:t>1)</a:t>
            </a:r>
            <a:r>
              <a:rPr sz="1950" spc="-13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65" dirty="0">
                <a:solidFill>
                  <a:srgbClr val="FEFFFF"/>
                </a:solidFill>
                <a:latin typeface="Arial Unicode MS"/>
                <a:cs typeface="Arial Unicode MS"/>
              </a:rPr>
              <a:t>comprehensive</a:t>
            </a:r>
            <a:r>
              <a:rPr sz="1950" spc="-1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5" dirty="0">
                <a:solidFill>
                  <a:srgbClr val="FEFFFF"/>
                </a:solidFill>
                <a:latin typeface="Arial Unicode MS"/>
                <a:cs typeface="Arial Unicode MS"/>
              </a:rPr>
              <a:t>sexuality</a:t>
            </a:r>
            <a:r>
              <a:rPr sz="1950" spc="-14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35" dirty="0">
                <a:solidFill>
                  <a:srgbClr val="FEFFFF"/>
                </a:solidFill>
                <a:latin typeface="Arial Unicode MS"/>
                <a:cs typeface="Arial Unicode MS"/>
              </a:rPr>
              <a:t>education</a:t>
            </a:r>
            <a:r>
              <a:rPr sz="1950" spc="-1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15" dirty="0">
                <a:solidFill>
                  <a:srgbClr val="FEFFFF"/>
                </a:solidFill>
                <a:latin typeface="Arial Unicode MS"/>
                <a:cs typeface="Arial Unicode MS"/>
              </a:rPr>
              <a:t>that</a:t>
            </a:r>
            <a:r>
              <a:rPr sz="1950" spc="-14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0" dirty="0">
                <a:solidFill>
                  <a:srgbClr val="FEFFFF"/>
                </a:solidFill>
                <a:latin typeface="Arial Unicode MS"/>
                <a:cs typeface="Arial Unicode MS"/>
              </a:rPr>
              <a:t>includes</a:t>
            </a:r>
            <a:r>
              <a:rPr sz="1950" spc="-1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35" dirty="0">
                <a:solidFill>
                  <a:srgbClr val="FEFFFF"/>
                </a:solidFill>
                <a:latin typeface="Arial Unicode MS"/>
                <a:cs typeface="Arial Unicode MS"/>
              </a:rPr>
              <a:t>medically</a:t>
            </a:r>
            <a:r>
              <a:rPr sz="1950" spc="-14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60" dirty="0">
                <a:solidFill>
                  <a:srgbClr val="FEFFFF"/>
                </a:solidFill>
                <a:latin typeface="Arial Unicode MS"/>
                <a:cs typeface="Arial Unicode MS"/>
              </a:rPr>
              <a:t>accurate</a:t>
            </a:r>
            <a:r>
              <a:rPr sz="1950" spc="-1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" dirty="0">
                <a:solidFill>
                  <a:srgbClr val="FEFFFF"/>
                </a:solidFill>
                <a:latin typeface="Arial Unicode MS"/>
                <a:cs typeface="Arial Unicode MS"/>
              </a:rPr>
              <a:t>information</a:t>
            </a:r>
            <a:r>
              <a:rPr sz="1950" spc="-14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0" dirty="0">
                <a:solidFill>
                  <a:srgbClr val="FEFFFF"/>
                </a:solidFill>
                <a:latin typeface="Arial Unicode MS"/>
                <a:cs typeface="Arial Unicode MS"/>
              </a:rPr>
              <a:t>about</a:t>
            </a:r>
            <a:r>
              <a:rPr sz="1950" spc="-1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5" dirty="0">
                <a:solidFill>
                  <a:srgbClr val="FEFFFF"/>
                </a:solidFill>
                <a:latin typeface="Arial Unicode MS"/>
                <a:cs typeface="Arial Unicode MS"/>
              </a:rPr>
              <a:t>abstinence</a:t>
            </a:r>
            <a:r>
              <a:rPr sz="1950" spc="-14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0" dirty="0">
                <a:solidFill>
                  <a:srgbClr val="FEFFFF"/>
                </a:solidFill>
                <a:latin typeface="Arial Unicode MS"/>
                <a:cs typeface="Arial Unicode MS"/>
              </a:rPr>
              <a:t>and </a:t>
            </a:r>
            <a:r>
              <a:rPr sz="1950" spc="-53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5" dirty="0">
                <a:solidFill>
                  <a:srgbClr val="FEFFFF"/>
                </a:solidFill>
                <a:latin typeface="Arial Unicode MS"/>
                <a:cs typeface="Arial Unicode MS"/>
              </a:rPr>
              <a:t>contraception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60" dirty="0">
                <a:solidFill>
                  <a:srgbClr val="FEFFFF"/>
                </a:solidFill>
                <a:latin typeface="Arial Unicode MS"/>
                <a:cs typeface="Arial Unicode MS"/>
              </a:rPr>
              <a:t>especially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5" dirty="0">
                <a:solidFill>
                  <a:srgbClr val="FEFFFF"/>
                </a:solidFill>
                <a:latin typeface="Arial Unicode MS"/>
                <a:cs typeface="Arial Unicode MS"/>
              </a:rPr>
              <a:t>after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5" dirty="0">
                <a:solidFill>
                  <a:srgbClr val="FEFFFF"/>
                </a:solidFill>
                <a:latin typeface="Arial Unicode MS"/>
                <a:cs typeface="Arial Unicode MS"/>
              </a:rPr>
              <a:t>primary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5" dirty="0">
                <a:solidFill>
                  <a:srgbClr val="FEFFFF"/>
                </a:solidFill>
                <a:latin typeface="Arial Unicode MS"/>
                <a:cs typeface="Arial Unicode MS"/>
              </a:rPr>
              <a:t>school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0" dirty="0">
                <a:solidFill>
                  <a:srgbClr val="FEFFFF"/>
                </a:solidFill>
                <a:latin typeface="Arial Unicode MS"/>
                <a:cs typeface="Arial Unicode MS"/>
              </a:rPr>
              <a:t>and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65" dirty="0">
                <a:solidFill>
                  <a:srgbClr val="FEFFFF"/>
                </a:solidFill>
                <a:latin typeface="Arial Unicode MS"/>
                <a:cs typeface="Arial Unicode MS"/>
              </a:rPr>
              <a:t>also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5" dirty="0">
                <a:solidFill>
                  <a:srgbClr val="FEFFFF"/>
                </a:solidFill>
                <a:latin typeface="Arial Unicode MS"/>
                <a:cs typeface="Arial Unicode MS"/>
              </a:rPr>
              <a:t>in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105" dirty="0">
                <a:solidFill>
                  <a:srgbClr val="FEFFFF"/>
                </a:solidFill>
                <a:latin typeface="Arial Unicode MS"/>
                <a:cs typeface="Arial Unicode MS"/>
              </a:rPr>
              <a:t>a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40" dirty="0">
                <a:solidFill>
                  <a:srgbClr val="FEFFFF"/>
                </a:solidFill>
                <a:latin typeface="Arial Unicode MS"/>
                <a:cs typeface="Arial Unicode MS"/>
              </a:rPr>
              <a:t>religious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35" dirty="0">
                <a:solidFill>
                  <a:srgbClr val="FEFFFF"/>
                </a:solidFill>
                <a:latin typeface="Arial Unicode MS"/>
                <a:cs typeface="Arial Unicode MS"/>
              </a:rPr>
              <a:t>environment.</a:t>
            </a:r>
            <a:endParaRPr sz="1950">
              <a:latin typeface="Arial Unicode MS"/>
              <a:cs typeface="Arial Unicode MS"/>
            </a:endParaRPr>
          </a:p>
          <a:p>
            <a:pPr marL="62230">
              <a:lnSpc>
                <a:spcPct val="100000"/>
              </a:lnSpc>
              <a:spcBef>
                <a:spcPts val="595"/>
              </a:spcBef>
            </a:pPr>
            <a:r>
              <a:rPr sz="1950" spc="-100" dirty="0">
                <a:solidFill>
                  <a:srgbClr val="FEFFFF"/>
                </a:solidFill>
                <a:latin typeface="Arial Unicode MS"/>
                <a:cs typeface="Arial Unicode MS"/>
              </a:rPr>
              <a:t>2)</a:t>
            </a:r>
            <a:r>
              <a:rPr sz="1950" spc="2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70" dirty="0">
                <a:solidFill>
                  <a:srgbClr val="FEFFFF"/>
                </a:solidFill>
                <a:latin typeface="Arial Unicode MS"/>
                <a:cs typeface="Arial Unicode MS"/>
              </a:rPr>
              <a:t>Insurance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85" dirty="0">
                <a:solidFill>
                  <a:srgbClr val="FEFFFF"/>
                </a:solidFill>
                <a:latin typeface="Arial Unicode MS"/>
                <a:cs typeface="Arial Unicode MS"/>
              </a:rPr>
              <a:t>coverage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10" dirty="0">
                <a:solidFill>
                  <a:srgbClr val="FEFFFF"/>
                </a:solidFill>
                <a:latin typeface="Arial Unicode MS"/>
                <a:cs typeface="Arial Unicode MS"/>
              </a:rPr>
              <a:t>of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0" dirty="0">
                <a:solidFill>
                  <a:srgbClr val="FEFFFF"/>
                </a:solidFill>
                <a:latin typeface="Arial Unicode MS"/>
                <a:cs typeface="Arial Unicode MS"/>
              </a:rPr>
              <a:t>and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10" dirty="0">
                <a:solidFill>
                  <a:srgbClr val="FEFFFF"/>
                </a:solidFill>
                <a:latin typeface="Arial Unicode MS"/>
                <a:cs typeface="Arial Unicode MS"/>
              </a:rPr>
              <a:t>public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5" dirty="0">
                <a:solidFill>
                  <a:srgbClr val="FEFFFF"/>
                </a:solidFill>
                <a:latin typeface="Arial Unicode MS"/>
                <a:cs typeface="Arial Unicode MS"/>
              </a:rPr>
              <a:t>funding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" dirty="0">
                <a:solidFill>
                  <a:srgbClr val="FEFFFF"/>
                </a:solidFill>
                <a:latin typeface="Arial Unicode MS"/>
                <a:cs typeface="Arial Unicode MS"/>
              </a:rPr>
              <a:t>for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0" dirty="0">
                <a:solidFill>
                  <a:srgbClr val="FEFFFF"/>
                </a:solidFill>
                <a:latin typeface="Arial Unicode MS"/>
                <a:cs typeface="Arial Unicode MS"/>
              </a:rPr>
              <a:t>family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30" dirty="0">
                <a:solidFill>
                  <a:srgbClr val="FEFFFF"/>
                </a:solidFill>
                <a:latin typeface="Arial Unicode MS"/>
                <a:cs typeface="Arial Unicode MS"/>
              </a:rPr>
              <a:t>planning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90" dirty="0">
                <a:solidFill>
                  <a:srgbClr val="FEFFFF"/>
                </a:solidFill>
                <a:latin typeface="Arial Unicode MS"/>
                <a:cs typeface="Arial Unicode MS"/>
              </a:rPr>
              <a:t>services.</a:t>
            </a:r>
            <a:endParaRPr sz="195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950" spc="-100" dirty="0">
                <a:solidFill>
                  <a:srgbClr val="FEFFFF"/>
                </a:solidFill>
                <a:latin typeface="Arial Unicode MS"/>
                <a:cs typeface="Arial Unicode MS"/>
              </a:rPr>
              <a:t>3)</a:t>
            </a:r>
            <a:r>
              <a:rPr sz="1950" spc="2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80" dirty="0">
                <a:solidFill>
                  <a:srgbClr val="FEFFFF"/>
                </a:solidFill>
                <a:latin typeface="Arial Unicode MS"/>
                <a:cs typeface="Arial Unicode MS"/>
              </a:rPr>
              <a:t>Greater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125" dirty="0">
                <a:solidFill>
                  <a:srgbClr val="FEFFFF"/>
                </a:solidFill>
                <a:latin typeface="Arial Unicode MS"/>
                <a:cs typeface="Arial Unicode MS"/>
              </a:rPr>
              <a:t>access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35" dirty="0">
                <a:solidFill>
                  <a:srgbClr val="FEFFFF"/>
                </a:solidFill>
                <a:latin typeface="Arial Unicode MS"/>
                <a:cs typeface="Arial Unicode MS"/>
              </a:rPr>
              <a:t>to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80" dirty="0">
                <a:solidFill>
                  <a:srgbClr val="FEFFFF"/>
                </a:solidFill>
                <a:latin typeface="Arial Unicode MS"/>
                <a:cs typeface="Arial Unicode MS"/>
              </a:rPr>
              <a:t>emergency</a:t>
            </a:r>
            <a:r>
              <a:rPr sz="1950" spc="-1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5" dirty="0">
                <a:solidFill>
                  <a:srgbClr val="FEFFFF"/>
                </a:solidFill>
                <a:latin typeface="Arial Unicode MS"/>
                <a:cs typeface="Arial Unicode MS"/>
              </a:rPr>
              <a:t>contraception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40" dirty="0">
                <a:solidFill>
                  <a:srgbClr val="FEFFFF"/>
                </a:solidFill>
                <a:latin typeface="Arial Unicode MS"/>
                <a:cs typeface="Arial Unicode MS"/>
              </a:rPr>
              <a:t>(which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5" dirty="0">
                <a:solidFill>
                  <a:srgbClr val="FEFFFF"/>
                </a:solidFill>
                <a:latin typeface="Arial Unicode MS"/>
                <a:cs typeface="Arial Unicode MS"/>
              </a:rPr>
              <a:t>prevents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65" dirty="0">
                <a:solidFill>
                  <a:srgbClr val="FEFFFF"/>
                </a:solidFill>
                <a:latin typeface="Arial Unicode MS"/>
                <a:cs typeface="Arial Unicode MS"/>
              </a:rPr>
              <a:t>pregnancy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0" dirty="0">
                <a:solidFill>
                  <a:srgbClr val="FEFFFF"/>
                </a:solidFill>
                <a:latin typeface="Arial Unicode MS"/>
                <a:cs typeface="Arial Unicode MS"/>
              </a:rPr>
              <a:t>and</a:t>
            </a:r>
            <a:r>
              <a:rPr sz="1950" spc="-14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85" dirty="0">
                <a:solidFill>
                  <a:srgbClr val="FEFFFF"/>
                </a:solidFill>
                <a:latin typeface="Arial Unicode MS"/>
                <a:cs typeface="Arial Unicode MS"/>
              </a:rPr>
              <a:t>does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15" dirty="0">
                <a:solidFill>
                  <a:srgbClr val="FEFFFF"/>
                </a:solidFill>
                <a:latin typeface="Arial Unicode MS"/>
                <a:cs typeface="Arial Unicode MS"/>
              </a:rPr>
              <a:t>not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105" dirty="0">
                <a:solidFill>
                  <a:srgbClr val="FEFFFF"/>
                </a:solidFill>
                <a:latin typeface="Arial Unicode MS"/>
                <a:cs typeface="Arial Unicode MS"/>
              </a:rPr>
              <a:t>cause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25" dirty="0">
                <a:solidFill>
                  <a:srgbClr val="FEFFFF"/>
                </a:solidFill>
                <a:latin typeface="Arial Unicode MS"/>
                <a:cs typeface="Arial Unicode MS"/>
              </a:rPr>
              <a:t>abortion).</a:t>
            </a:r>
            <a:endParaRPr sz="195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950" spc="-100" dirty="0">
                <a:solidFill>
                  <a:srgbClr val="FEFFFF"/>
                </a:solidFill>
                <a:latin typeface="Arial Unicode MS"/>
                <a:cs typeface="Arial Unicode MS"/>
              </a:rPr>
              <a:t>4)</a:t>
            </a:r>
            <a:r>
              <a:rPr sz="1950" spc="24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80" dirty="0">
                <a:solidFill>
                  <a:srgbClr val="FEFFFF"/>
                </a:solidFill>
                <a:latin typeface="Arial Unicode MS"/>
                <a:cs typeface="Arial Unicode MS"/>
              </a:rPr>
              <a:t>Programs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15" dirty="0">
                <a:solidFill>
                  <a:srgbClr val="FEFFFF"/>
                </a:solidFill>
                <a:latin typeface="Arial Unicode MS"/>
                <a:cs typeface="Arial Unicode MS"/>
              </a:rPr>
              <a:t>that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35" dirty="0">
                <a:solidFill>
                  <a:srgbClr val="FEFFFF"/>
                </a:solidFill>
                <a:latin typeface="Arial Unicode MS"/>
                <a:cs typeface="Arial Unicode MS"/>
              </a:rPr>
              <a:t>curb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40" dirty="0">
                <a:solidFill>
                  <a:srgbClr val="FEFFFF"/>
                </a:solidFill>
                <a:latin typeface="Arial Unicode MS"/>
                <a:cs typeface="Arial Unicode MS"/>
              </a:rPr>
              <a:t>domestic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0" dirty="0">
                <a:solidFill>
                  <a:srgbClr val="FEFFFF"/>
                </a:solidFill>
                <a:latin typeface="Arial Unicode MS"/>
                <a:cs typeface="Arial Unicode MS"/>
              </a:rPr>
              <a:t>violence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50" dirty="0">
                <a:solidFill>
                  <a:srgbClr val="FEFFFF"/>
                </a:solidFill>
                <a:latin typeface="Arial Unicode MS"/>
                <a:cs typeface="Arial Unicode MS"/>
              </a:rPr>
              <a:t>and</a:t>
            </a:r>
            <a:r>
              <a:rPr sz="1950" spc="-150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85" dirty="0">
                <a:solidFill>
                  <a:srgbClr val="FEFFFF"/>
                </a:solidFill>
                <a:latin typeface="Arial Unicode MS"/>
                <a:cs typeface="Arial Unicode MS"/>
              </a:rPr>
              <a:t>sexual</a:t>
            </a:r>
            <a:r>
              <a:rPr sz="1950" spc="-155" dirty="0">
                <a:solidFill>
                  <a:srgbClr val="FEFFFF"/>
                </a:solidFill>
                <a:latin typeface="Arial Unicode MS"/>
                <a:cs typeface="Arial Unicode MS"/>
              </a:rPr>
              <a:t> </a:t>
            </a:r>
            <a:r>
              <a:rPr sz="1950" spc="-90" dirty="0">
                <a:solidFill>
                  <a:srgbClr val="FEFFFF"/>
                </a:solidFill>
                <a:latin typeface="Arial Unicode MS"/>
                <a:cs typeface="Arial Unicode MS"/>
              </a:rPr>
              <a:t>abuse.</a:t>
            </a:r>
            <a:endParaRPr sz="1950">
              <a:latin typeface="Arial Unicode MS"/>
              <a:cs typeface="Arial Unicode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770215" y="1028622"/>
            <a:ext cx="488950" cy="488950"/>
            <a:chOff x="16770215" y="1028622"/>
            <a:chExt cx="488950" cy="488950"/>
          </a:xfrm>
        </p:grpSpPr>
        <p:sp>
          <p:nvSpPr>
            <p:cNvPr id="9" name="object 9"/>
            <p:cNvSpPr/>
            <p:nvPr/>
          </p:nvSpPr>
          <p:spPr>
            <a:xfrm>
              <a:off x="16770215" y="1028622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488611"/>
                  </a:moveTo>
                  <a:lnTo>
                    <a:pt x="196279" y="483922"/>
                  </a:lnTo>
                  <a:lnTo>
                    <a:pt x="150762" y="47014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77"/>
                  </a:lnTo>
                  <a:lnTo>
                    <a:pt x="18466" y="337848"/>
                  </a:lnTo>
                  <a:lnTo>
                    <a:pt x="4688" y="292331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96280" y="4688"/>
                  </a:lnTo>
                  <a:lnTo>
                    <a:pt x="244305" y="0"/>
                  </a:lnTo>
                  <a:lnTo>
                    <a:pt x="292331" y="4688"/>
                  </a:lnTo>
                  <a:lnTo>
                    <a:pt x="325228" y="14646"/>
                  </a:ln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9"/>
                  </a:lnTo>
                  <a:lnTo>
                    <a:pt x="81923" y="406688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325228" y="473964"/>
                  </a:lnTo>
                  <a:lnTo>
                    <a:pt x="292331" y="483923"/>
                  </a:lnTo>
                  <a:lnTo>
                    <a:pt x="244305" y="488611"/>
                  </a:lnTo>
                  <a:close/>
                </a:path>
                <a:path w="488950" h="488950">
                  <a:moveTo>
                    <a:pt x="325228" y="473964"/>
                  </a:move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8"/>
                  </a:lnTo>
                  <a:lnTo>
                    <a:pt x="435489" y="371649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325228" y="1464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74"/>
                  </a:lnTo>
                  <a:lnTo>
                    <a:pt x="470144" y="150799"/>
                  </a:lnTo>
                  <a:lnTo>
                    <a:pt x="483922" y="196293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325228" y="473964"/>
                  </a:lnTo>
                  <a:close/>
                </a:path>
              </a:pathLst>
            </a:custGeom>
            <a:solidFill>
              <a:srgbClr val="FE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68103" y="1191760"/>
              <a:ext cx="100819" cy="1631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6121598" y="1029078"/>
            <a:ext cx="488950" cy="488950"/>
            <a:chOff x="16121598" y="1029078"/>
            <a:chExt cx="488950" cy="488950"/>
          </a:xfrm>
        </p:grpSpPr>
        <p:sp>
          <p:nvSpPr>
            <p:cNvPr id="12" name="object 12"/>
            <p:cNvSpPr/>
            <p:nvPr/>
          </p:nvSpPr>
          <p:spPr>
            <a:xfrm>
              <a:off x="16121598" y="1029078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0"/>
                  </a:moveTo>
                  <a:lnTo>
                    <a:pt x="292331" y="4688"/>
                  </a:lnTo>
                  <a:lnTo>
                    <a:pt x="337848" y="1846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33"/>
                  </a:lnTo>
                  <a:lnTo>
                    <a:pt x="470144" y="150762"/>
                  </a:lnTo>
                  <a:lnTo>
                    <a:pt x="483922" y="196280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292331" y="483923"/>
                  </a:lnTo>
                  <a:lnTo>
                    <a:pt x="244305" y="488611"/>
                  </a:lnTo>
                  <a:lnTo>
                    <a:pt x="196280" y="483923"/>
                  </a:lnTo>
                  <a:lnTo>
                    <a:pt x="163383" y="473964"/>
                  </a:ln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7"/>
                  </a:lnTo>
                  <a:lnTo>
                    <a:pt x="435489" y="371648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163383" y="14646"/>
                  </a:lnTo>
                  <a:lnTo>
                    <a:pt x="196280" y="4688"/>
                  </a:lnTo>
                  <a:lnTo>
                    <a:pt x="244305" y="0"/>
                  </a:lnTo>
                  <a:close/>
                </a:path>
                <a:path w="488950" h="488950">
                  <a:moveTo>
                    <a:pt x="163383" y="14646"/>
                  </a:move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8"/>
                  </a:lnTo>
                  <a:lnTo>
                    <a:pt x="81923" y="406687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163383" y="47396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36"/>
                  </a:lnTo>
                  <a:lnTo>
                    <a:pt x="18466" y="337812"/>
                  </a:lnTo>
                  <a:lnTo>
                    <a:pt x="4688" y="292317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63383" y="14646"/>
                  </a:lnTo>
                  <a:close/>
                </a:path>
              </a:pathLst>
            </a:custGeom>
            <a:solidFill>
              <a:srgbClr val="FE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11501" y="1191390"/>
              <a:ext cx="100819" cy="163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95775" y="11"/>
            <a:ext cx="66675" cy="10287000"/>
          </a:xfrm>
          <a:custGeom>
            <a:avLst/>
            <a:gdLst/>
            <a:ahLst/>
            <a:cxnLst/>
            <a:rect l="l" t="t" r="r" b="b"/>
            <a:pathLst>
              <a:path w="66675" h="10287000">
                <a:moveTo>
                  <a:pt x="66675" y="0"/>
                </a:moveTo>
                <a:lnTo>
                  <a:pt x="0" y="0"/>
                </a:lnTo>
                <a:lnTo>
                  <a:pt x="0" y="1238250"/>
                </a:lnTo>
                <a:lnTo>
                  <a:pt x="26974" y="1238250"/>
                </a:lnTo>
                <a:lnTo>
                  <a:pt x="26974" y="10286987"/>
                </a:lnTo>
                <a:lnTo>
                  <a:pt x="36499" y="10286987"/>
                </a:lnTo>
                <a:lnTo>
                  <a:pt x="36499" y="1238250"/>
                </a:lnTo>
                <a:lnTo>
                  <a:pt x="66675" y="1238250"/>
                </a:lnTo>
                <a:lnTo>
                  <a:pt x="66675" y="0"/>
                </a:lnTo>
                <a:close/>
              </a:path>
            </a:pathLst>
          </a:custGeom>
          <a:solidFill>
            <a:srgbClr val="254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5068" y="1853973"/>
            <a:ext cx="5118735" cy="1066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800" spc="994" dirty="0">
                <a:solidFill>
                  <a:srgbClr val="254E72"/>
                </a:solidFill>
              </a:rPr>
              <a:t>C</a:t>
            </a:r>
            <a:r>
              <a:rPr sz="6800" spc="440" dirty="0">
                <a:solidFill>
                  <a:srgbClr val="254E72"/>
                </a:solidFill>
              </a:rPr>
              <a:t>o</a:t>
            </a:r>
            <a:r>
              <a:rPr sz="6800" spc="165" dirty="0">
                <a:solidFill>
                  <a:srgbClr val="254E72"/>
                </a:solidFill>
              </a:rPr>
              <a:t>n</a:t>
            </a:r>
            <a:r>
              <a:rPr sz="6800" spc="869" dirty="0">
                <a:solidFill>
                  <a:srgbClr val="254E72"/>
                </a:solidFill>
              </a:rPr>
              <a:t>c</a:t>
            </a:r>
            <a:r>
              <a:rPr sz="6800" spc="-114" dirty="0">
                <a:solidFill>
                  <a:srgbClr val="254E72"/>
                </a:solidFill>
              </a:rPr>
              <a:t>l</a:t>
            </a:r>
            <a:r>
              <a:rPr sz="6800" spc="155" dirty="0">
                <a:solidFill>
                  <a:srgbClr val="254E72"/>
                </a:solidFill>
              </a:rPr>
              <a:t>u</a:t>
            </a:r>
            <a:r>
              <a:rPr sz="6800" spc="400" dirty="0">
                <a:solidFill>
                  <a:srgbClr val="254E72"/>
                </a:solidFill>
              </a:rPr>
              <a:t>s</a:t>
            </a:r>
            <a:r>
              <a:rPr sz="6800" spc="-90" dirty="0">
                <a:solidFill>
                  <a:srgbClr val="254E72"/>
                </a:solidFill>
              </a:rPr>
              <a:t>i</a:t>
            </a:r>
            <a:r>
              <a:rPr sz="6800" spc="440" dirty="0">
                <a:solidFill>
                  <a:srgbClr val="254E72"/>
                </a:solidFill>
              </a:rPr>
              <a:t>o</a:t>
            </a:r>
            <a:r>
              <a:rPr sz="6800" spc="90" dirty="0">
                <a:solidFill>
                  <a:srgbClr val="254E72"/>
                </a:solidFill>
              </a:rPr>
              <a:t>n</a:t>
            </a:r>
            <a:endParaRPr sz="6800"/>
          </a:p>
        </p:txBody>
      </p:sp>
      <p:sp>
        <p:nvSpPr>
          <p:cNvPr id="5" name="object 5"/>
          <p:cNvSpPr txBox="1"/>
          <p:nvPr/>
        </p:nvSpPr>
        <p:spPr>
          <a:xfrm>
            <a:off x="1665068" y="3550871"/>
            <a:ext cx="10201275" cy="40036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5250" spc="345" dirty="0">
                <a:solidFill>
                  <a:srgbClr val="254E72"/>
                </a:solidFill>
                <a:latin typeface="Verdana"/>
                <a:cs typeface="Verdana"/>
              </a:rPr>
              <a:t>Top</a:t>
            </a:r>
            <a:r>
              <a:rPr sz="5250" spc="-465" dirty="0">
                <a:solidFill>
                  <a:srgbClr val="254E72"/>
                </a:solidFill>
                <a:latin typeface="Verdana"/>
                <a:cs typeface="Verdana"/>
              </a:rPr>
              <a:t> </a:t>
            </a:r>
            <a:r>
              <a:rPr sz="5250" spc="185" dirty="0">
                <a:solidFill>
                  <a:srgbClr val="254E72"/>
                </a:solidFill>
                <a:latin typeface="Verdana"/>
                <a:cs typeface="Verdana"/>
              </a:rPr>
              <a:t>features</a:t>
            </a:r>
            <a:endParaRPr sz="5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050" spc="390" dirty="0">
                <a:solidFill>
                  <a:srgbClr val="254E72"/>
                </a:solidFill>
                <a:latin typeface="Arial"/>
                <a:cs typeface="Arial"/>
              </a:rPr>
              <a:t>-</a:t>
            </a:r>
            <a:r>
              <a:rPr sz="2050" spc="-50" dirty="0">
                <a:solidFill>
                  <a:srgbClr val="254E72"/>
                </a:solidFill>
                <a:latin typeface="Arial"/>
                <a:cs typeface="Arial"/>
              </a:rPr>
              <a:t> </a:t>
            </a:r>
            <a:r>
              <a:rPr sz="2100" spc="40" dirty="0">
                <a:solidFill>
                  <a:srgbClr val="254E72"/>
                </a:solidFill>
                <a:latin typeface="Verdana"/>
                <a:cs typeface="Verdana"/>
              </a:rPr>
              <a:t>Religion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50" spc="390" dirty="0">
                <a:solidFill>
                  <a:srgbClr val="254E72"/>
                </a:solidFill>
                <a:latin typeface="Arial"/>
                <a:cs typeface="Arial"/>
              </a:rPr>
              <a:t>-</a:t>
            </a:r>
            <a:r>
              <a:rPr sz="2050" spc="-5" dirty="0">
                <a:solidFill>
                  <a:srgbClr val="254E72"/>
                </a:solidFill>
                <a:latin typeface="Arial"/>
                <a:cs typeface="Arial"/>
              </a:rPr>
              <a:t> </a:t>
            </a:r>
            <a:r>
              <a:rPr sz="2100" spc="135" dirty="0">
                <a:solidFill>
                  <a:srgbClr val="254E72"/>
                </a:solidFill>
                <a:latin typeface="Verdana"/>
                <a:cs typeface="Verdana"/>
              </a:rPr>
              <a:t>Ed</a:t>
            </a:r>
            <a:r>
              <a:rPr sz="2100" spc="35" dirty="0">
                <a:solidFill>
                  <a:srgbClr val="254E72"/>
                </a:solidFill>
                <a:latin typeface="Verdana"/>
                <a:cs typeface="Verdana"/>
              </a:rPr>
              <a:t>u</a:t>
            </a:r>
            <a:r>
              <a:rPr sz="2100" spc="260" dirty="0">
                <a:solidFill>
                  <a:srgbClr val="254E72"/>
                </a:solidFill>
                <a:latin typeface="Verdana"/>
                <a:cs typeface="Verdana"/>
              </a:rPr>
              <a:t>c</a:t>
            </a:r>
            <a:r>
              <a:rPr sz="2100" spc="20" dirty="0">
                <a:solidFill>
                  <a:srgbClr val="254E72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54E72"/>
                </a:solidFill>
                <a:latin typeface="Verdana"/>
                <a:cs typeface="Verdana"/>
              </a:rPr>
              <a:t>t</a:t>
            </a:r>
            <a:r>
              <a:rPr sz="2100" spc="-35" dirty="0">
                <a:solidFill>
                  <a:srgbClr val="254E72"/>
                </a:solidFill>
                <a:latin typeface="Verdana"/>
                <a:cs typeface="Verdana"/>
              </a:rPr>
              <a:t>i</a:t>
            </a:r>
            <a:r>
              <a:rPr sz="2100" spc="125" dirty="0">
                <a:solidFill>
                  <a:srgbClr val="254E72"/>
                </a:solidFill>
                <a:latin typeface="Verdana"/>
                <a:cs typeface="Verdana"/>
              </a:rPr>
              <a:t>o</a:t>
            </a:r>
            <a:r>
              <a:rPr sz="2100" spc="20" dirty="0">
                <a:solidFill>
                  <a:srgbClr val="254E72"/>
                </a:solidFill>
                <a:latin typeface="Verdana"/>
                <a:cs typeface="Verdana"/>
              </a:rPr>
              <a:t>n</a:t>
            </a:r>
            <a:r>
              <a:rPr sz="2100" spc="-175" dirty="0">
                <a:solidFill>
                  <a:srgbClr val="254E72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254E72"/>
                </a:solidFill>
                <a:latin typeface="Verdana"/>
                <a:cs typeface="Verdana"/>
              </a:rPr>
              <a:t>l</a:t>
            </a:r>
            <a:r>
              <a:rPr sz="2100" spc="95" dirty="0">
                <a:solidFill>
                  <a:srgbClr val="254E72"/>
                </a:solidFill>
                <a:latin typeface="Verdana"/>
                <a:cs typeface="Verdana"/>
              </a:rPr>
              <a:t>e</a:t>
            </a:r>
            <a:r>
              <a:rPr sz="2100" spc="40" dirty="0">
                <a:solidFill>
                  <a:srgbClr val="254E72"/>
                </a:solidFill>
                <a:latin typeface="Verdana"/>
                <a:cs typeface="Verdana"/>
              </a:rPr>
              <a:t>v</a:t>
            </a:r>
            <a:r>
              <a:rPr sz="2100" spc="95" dirty="0">
                <a:solidFill>
                  <a:srgbClr val="254E72"/>
                </a:solidFill>
                <a:latin typeface="Verdana"/>
                <a:cs typeface="Verdana"/>
              </a:rPr>
              <a:t>e</a:t>
            </a:r>
            <a:r>
              <a:rPr sz="2100" spc="-60" dirty="0">
                <a:solidFill>
                  <a:srgbClr val="254E72"/>
                </a:solidFill>
                <a:latin typeface="Verdana"/>
                <a:cs typeface="Verdana"/>
              </a:rPr>
              <a:t>l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50" spc="390" dirty="0">
                <a:solidFill>
                  <a:srgbClr val="254E72"/>
                </a:solidFill>
                <a:latin typeface="Arial"/>
                <a:cs typeface="Arial"/>
              </a:rPr>
              <a:t>-</a:t>
            </a:r>
            <a:r>
              <a:rPr sz="2050" spc="-5" dirty="0">
                <a:solidFill>
                  <a:srgbClr val="254E72"/>
                </a:solidFill>
                <a:latin typeface="Arial"/>
                <a:cs typeface="Arial"/>
              </a:rPr>
              <a:t> </a:t>
            </a:r>
            <a:r>
              <a:rPr sz="2100" spc="170" dirty="0">
                <a:solidFill>
                  <a:srgbClr val="254E72"/>
                </a:solidFill>
                <a:latin typeface="Verdana"/>
                <a:cs typeface="Verdana"/>
              </a:rPr>
              <a:t>T</a:t>
            </a:r>
            <a:r>
              <a:rPr sz="2100" spc="40" dirty="0">
                <a:solidFill>
                  <a:srgbClr val="254E72"/>
                </a:solidFill>
                <a:latin typeface="Verdana"/>
                <a:cs typeface="Verdana"/>
              </a:rPr>
              <a:t>h</a:t>
            </a:r>
            <a:r>
              <a:rPr sz="2100" spc="75" dirty="0">
                <a:solidFill>
                  <a:srgbClr val="254E72"/>
                </a:solidFill>
                <a:latin typeface="Verdana"/>
                <a:cs typeface="Verdana"/>
              </a:rPr>
              <a:t>e</a:t>
            </a:r>
            <a:r>
              <a:rPr sz="2100" spc="-175" dirty="0">
                <a:solidFill>
                  <a:srgbClr val="254E72"/>
                </a:solidFill>
                <a:latin typeface="Verdana"/>
                <a:cs typeface="Verdana"/>
              </a:rPr>
              <a:t> </a:t>
            </a:r>
            <a:r>
              <a:rPr sz="2100" spc="20" dirty="0">
                <a:solidFill>
                  <a:srgbClr val="254E72"/>
                </a:solidFill>
                <a:latin typeface="Verdana"/>
                <a:cs typeface="Verdana"/>
              </a:rPr>
              <a:t>a</a:t>
            </a:r>
            <a:r>
              <a:rPr sz="2100" spc="10" dirty="0">
                <a:solidFill>
                  <a:srgbClr val="254E72"/>
                </a:solidFill>
                <a:latin typeface="Verdana"/>
                <a:cs typeface="Verdana"/>
              </a:rPr>
              <a:t>r</a:t>
            </a:r>
            <a:r>
              <a:rPr sz="2100" spc="95" dirty="0">
                <a:solidFill>
                  <a:srgbClr val="254E72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254E72"/>
                </a:solidFill>
                <a:latin typeface="Verdana"/>
                <a:cs typeface="Verdana"/>
              </a:rPr>
              <a:t>a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50" spc="390" dirty="0">
                <a:solidFill>
                  <a:srgbClr val="254E72"/>
                </a:solidFill>
                <a:latin typeface="Arial"/>
                <a:cs typeface="Arial"/>
              </a:rPr>
              <a:t>-</a:t>
            </a:r>
            <a:r>
              <a:rPr sz="2050" spc="-5" dirty="0">
                <a:solidFill>
                  <a:srgbClr val="254E72"/>
                </a:solidFill>
                <a:latin typeface="Arial"/>
                <a:cs typeface="Arial"/>
              </a:rPr>
              <a:t> </a:t>
            </a:r>
            <a:r>
              <a:rPr sz="2100" spc="295" dirty="0">
                <a:solidFill>
                  <a:srgbClr val="254E72"/>
                </a:solidFill>
                <a:latin typeface="Verdana"/>
                <a:cs typeface="Verdana"/>
              </a:rPr>
              <a:t>C</a:t>
            </a:r>
            <a:r>
              <a:rPr sz="2100" spc="35" dirty="0">
                <a:solidFill>
                  <a:srgbClr val="254E72"/>
                </a:solidFill>
                <a:latin typeface="Verdana"/>
                <a:cs typeface="Verdana"/>
              </a:rPr>
              <a:t>u</a:t>
            </a:r>
            <a:r>
              <a:rPr sz="2100" spc="10" dirty="0">
                <a:solidFill>
                  <a:srgbClr val="254E72"/>
                </a:solidFill>
                <a:latin typeface="Verdana"/>
                <a:cs typeface="Verdana"/>
              </a:rPr>
              <a:t>rr</a:t>
            </a:r>
            <a:r>
              <a:rPr sz="2100" spc="95" dirty="0">
                <a:solidFill>
                  <a:srgbClr val="254E72"/>
                </a:solidFill>
                <a:latin typeface="Verdana"/>
                <a:cs typeface="Verdana"/>
              </a:rPr>
              <a:t>e</a:t>
            </a:r>
            <a:r>
              <a:rPr sz="2100" spc="40" dirty="0">
                <a:solidFill>
                  <a:srgbClr val="254E72"/>
                </a:solidFill>
                <a:latin typeface="Verdana"/>
                <a:cs typeface="Verdana"/>
              </a:rPr>
              <a:t>n</a:t>
            </a:r>
            <a:r>
              <a:rPr sz="2100" spc="70" dirty="0">
                <a:solidFill>
                  <a:srgbClr val="254E72"/>
                </a:solidFill>
                <a:latin typeface="Verdana"/>
                <a:cs typeface="Verdana"/>
              </a:rPr>
              <a:t>t</a:t>
            </a:r>
            <a:r>
              <a:rPr sz="2100" spc="-175" dirty="0">
                <a:solidFill>
                  <a:srgbClr val="254E72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254E72"/>
                </a:solidFill>
                <a:latin typeface="Verdana"/>
                <a:cs typeface="Verdana"/>
              </a:rPr>
              <a:t>m</a:t>
            </a:r>
            <a:r>
              <a:rPr sz="2100" spc="20" dirty="0">
                <a:solidFill>
                  <a:srgbClr val="254E72"/>
                </a:solidFill>
                <a:latin typeface="Verdana"/>
                <a:cs typeface="Verdana"/>
              </a:rPr>
              <a:t>a</a:t>
            </a:r>
            <a:r>
              <a:rPr sz="2100" spc="10" dirty="0">
                <a:solidFill>
                  <a:srgbClr val="254E72"/>
                </a:solidFill>
                <a:latin typeface="Verdana"/>
                <a:cs typeface="Verdana"/>
              </a:rPr>
              <a:t>r</a:t>
            </a:r>
            <a:r>
              <a:rPr sz="2100" spc="-35" dirty="0">
                <a:solidFill>
                  <a:srgbClr val="254E72"/>
                </a:solidFill>
                <a:latin typeface="Verdana"/>
                <a:cs typeface="Verdana"/>
              </a:rPr>
              <a:t>i</a:t>
            </a:r>
            <a:r>
              <a:rPr sz="2100" spc="90" dirty="0">
                <a:solidFill>
                  <a:srgbClr val="254E72"/>
                </a:solidFill>
                <a:latin typeface="Verdana"/>
                <a:cs typeface="Verdana"/>
              </a:rPr>
              <a:t>t</a:t>
            </a:r>
            <a:r>
              <a:rPr sz="2100" spc="20" dirty="0">
                <a:solidFill>
                  <a:srgbClr val="254E72"/>
                </a:solidFill>
                <a:latin typeface="Verdana"/>
                <a:cs typeface="Verdana"/>
              </a:rPr>
              <a:t>a</a:t>
            </a:r>
            <a:r>
              <a:rPr sz="2100" spc="-60" dirty="0">
                <a:solidFill>
                  <a:srgbClr val="254E72"/>
                </a:solidFill>
                <a:latin typeface="Verdana"/>
                <a:cs typeface="Verdana"/>
              </a:rPr>
              <a:t>l</a:t>
            </a:r>
            <a:r>
              <a:rPr sz="2100" spc="-175" dirty="0">
                <a:solidFill>
                  <a:srgbClr val="254E72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254E72"/>
                </a:solidFill>
                <a:latin typeface="Verdana"/>
                <a:cs typeface="Verdana"/>
              </a:rPr>
              <a:t>s</a:t>
            </a:r>
            <a:r>
              <a:rPr sz="2100" spc="90" dirty="0">
                <a:solidFill>
                  <a:srgbClr val="254E72"/>
                </a:solidFill>
                <a:latin typeface="Verdana"/>
                <a:cs typeface="Verdana"/>
              </a:rPr>
              <a:t>t</a:t>
            </a:r>
            <a:r>
              <a:rPr sz="2100" spc="20" dirty="0">
                <a:solidFill>
                  <a:srgbClr val="254E72"/>
                </a:solidFill>
                <a:latin typeface="Verdana"/>
                <a:cs typeface="Verdana"/>
              </a:rPr>
              <a:t>a</a:t>
            </a:r>
            <a:r>
              <a:rPr sz="2100" spc="90" dirty="0">
                <a:solidFill>
                  <a:srgbClr val="254E72"/>
                </a:solidFill>
                <a:latin typeface="Verdana"/>
                <a:cs typeface="Verdana"/>
              </a:rPr>
              <a:t>t</a:t>
            </a:r>
            <a:r>
              <a:rPr sz="2100" spc="35" dirty="0">
                <a:solidFill>
                  <a:srgbClr val="254E72"/>
                </a:solidFill>
                <a:latin typeface="Verdana"/>
                <a:cs typeface="Verdana"/>
              </a:rPr>
              <a:t>u</a:t>
            </a:r>
            <a:r>
              <a:rPr sz="2100" spc="95" dirty="0">
                <a:solidFill>
                  <a:srgbClr val="254E72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  <a:p>
            <a:pPr marL="12700" marR="5080">
              <a:lnSpc>
                <a:spcPct val="100800"/>
              </a:lnSpc>
              <a:spcBef>
                <a:spcPts val="1415"/>
              </a:spcBef>
            </a:pPr>
            <a:r>
              <a:rPr sz="2050" b="1" spc="105" dirty="0">
                <a:solidFill>
                  <a:srgbClr val="254E72"/>
                </a:solidFill>
                <a:latin typeface="Calibri"/>
                <a:cs typeface="Calibri"/>
              </a:rPr>
              <a:t>The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topics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85" dirty="0">
                <a:solidFill>
                  <a:srgbClr val="254E72"/>
                </a:solidFill>
                <a:latin typeface="Calibri"/>
                <a:cs typeface="Calibri"/>
              </a:rPr>
              <a:t>from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75" dirty="0">
                <a:solidFill>
                  <a:srgbClr val="254E72"/>
                </a:solidFill>
                <a:latin typeface="Calibri"/>
                <a:cs typeface="Calibri"/>
              </a:rPr>
              <a:t>the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25" dirty="0">
                <a:solidFill>
                  <a:srgbClr val="254E72"/>
                </a:solidFill>
                <a:latin typeface="Calibri"/>
                <a:cs typeface="Calibri"/>
              </a:rPr>
              <a:t>columns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topicIds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5" dirty="0">
                <a:solidFill>
                  <a:srgbClr val="254E72"/>
                </a:solidFill>
                <a:latin typeface="Calibri"/>
                <a:cs typeface="Calibri"/>
              </a:rPr>
              <a:t>and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relevantTopicIds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could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85" dirty="0">
                <a:solidFill>
                  <a:srgbClr val="254E72"/>
                </a:solidFill>
                <a:latin typeface="Calibri"/>
                <a:cs typeface="Calibri"/>
              </a:rPr>
              <a:t>not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70" dirty="0">
                <a:solidFill>
                  <a:srgbClr val="254E72"/>
                </a:solidFill>
                <a:latin typeface="Calibri"/>
                <a:cs typeface="Calibri"/>
              </a:rPr>
              <a:t>be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5" dirty="0">
                <a:solidFill>
                  <a:srgbClr val="254E72"/>
                </a:solidFill>
                <a:latin typeface="Calibri"/>
                <a:cs typeface="Calibri"/>
              </a:rPr>
              <a:t>used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75" dirty="0">
                <a:solidFill>
                  <a:srgbClr val="254E72"/>
                </a:solidFill>
                <a:latin typeface="Calibri"/>
                <a:cs typeface="Calibri"/>
              </a:rPr>
              <a:t>in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85" dirty="0">
                <a:solidFill>
                  <a:srgbClr val="254E72"/>
                </a:solidFill>
                <a:latin typeface="Calibri"/>
                <a:cs typeface="Calibri"/>
              </a:rPr>
              <a:t>our </a:t>
            </a:r>
            <a:r>
              <a:rPr sz="2050" b="1" spc="-45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0" dirty="0">
                <a:solidFill>
                  <a:srgbClr val="254E72"/>
                </a:solidFill>
                <a:latin typeface="Calibri"/>
                <a:cs typeface="Calibri"/>
              </a:rPr>
              <a:t>project.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10" dirty="0">
                <a:solidFill>
                  <a:srgbClr val="254E72"/>
                </a:solidFill>
                <a:latin typeface="Calibri"/>
                <a:cs typeface="Calibri"/>
              </a:rPr>
              <a:t>To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0" dirty="0">
                <a:solidFill>
                  <a:srgbClr val="254E72"/>
                </a:solidFill>
                <a:latin typeface="Calibri"/>
                <a:cs typeface="Calibri"/>
              </a:rPr>
              <a:t>extract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75" dirty="0">
                <a:solidFill>
                  <a:srgbClr val="254E72"/>
                </a:solidFill>
                <a:latin typeface="Calibri"/>
                <a:cs typeface="Calibri"/>
              </a:rPr>
              <a:t>the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topics </a:t>
            </a:r>
            <a:r>
              <a:rPr sz="2050" b="1" spc="40" dirty="0">
                <a:solidFill>
                  <a:srgbClr val="254E72"/>
                </a:solidFill>
                <a:latin typeface="Calibri"/>
                <a:cs typeface="Calibri"/>
              </a:rPr>
              <a:t>we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0" dirty="0">
                <a:solidFill>
                  <a:srgbClr val="254E72"/>
                </a:solidFill>
                <a:latin typeface="Calibri"/>
                <a:cs typeface="Calibri"/>
              </a:rPr>
              <a:t>needed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60" dirty="0">
                <a:solidFill>
                  <a:srgbClr val="254E72"/>
                </a:solidFill>
                <a:latin typeface="Calibri"/>
                <a:cs typeface="Calibri"/>
              </a:rPr>
              <a:t>to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90" dirty="0">
                <a:solidFill>
                  <a:srgbClr val="254E72"/>
                </a:solidFill>
                <a:latin typeface="Calibri"/>
                <a:cs typeface="Calibri"/>
              </a:rPr>
              <a:t>use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75" dirty="0">
                <a:solidFill>
                  <a:srgbClr val="254E72"/>
                </a:solidFill>
                <a:latin typeface="Calibri"/>
                <a:cs typeface="Calibri"/>
              </a:rPr>
              <a:t>the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10" dirty="0">
                <a:solidFill>
                  <a:srgbClr val="254E72"/>
                </a:solidFill>
                <a:latin typeface="Calibri"/>
                <a:cs typeface="Calibri"/>
              </a:rPr>
              <a:t>Freebase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60" dirty="0">
                <a:solidFill>
                  <a:srgbClr val="254E72"/>
                </a:solidFill>
                <a:latin typeface="Calibri"/>
                <a:cs typeface="Calibri"/>
              </a:rPr>
              <a:t>API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5" dirty="0">
                <a:solidFill>
                  <a:srgbClr val="254E72"/>
                </a:solidFill>
                <a:latin typeface="Calibri"/>
                <a:cs typeface="Calibri"/>
              </a:rPr>
              <a:t>which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5" dirty="0">
                <a:solidFill>
                  <a:srgbClr val="254E72"/>
                </a:solidFill>
                <a:latin typeface="Calibri"/>
                <a:cs typeface="Calibri"/>
              </a:rPr>
              <a:t>had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60" dirty="0">
                <a:solidFill>
                  <a:srgbClr val="254E72"/>
                </a:solidFill>
                <a:latin typeface="Calibri"/>
                <a:cs typeface="Calibri"/>
              </a:rPr>
              <a:t>to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70" dirty="0">
                <a:solidFill>
                  <a:srgbClr val="254E72"/>
                </a:solidFill>
                <a:latin typeface="Calibri"/>
                <a:cs typeface="Calibri"/>
              </a:rPr>
              <a:t>be </a:t>
            </a:r>
            <a:r>
              <a:rPr sz="2050" b="1" spc="75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5" dirty="0">
                <a:solidFill>
                  <a:srgbClr val="254E72"/>
                </a:solidFill>
                <a:latin typeface="Calibri"/>
                <a:cs typeface="Calibri"/>
              </a:rPr>
              <a:t>integrated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80" dirty="0">
                <a:solidFill>
                  <a:srgbClr val="254E72"/>
                </a:solidFill>
                <a:latin typeface="Calibri"/>
                <a:cs typeface="Calibri"/>
              </a:rPr>
              <a:t>with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85" dirty="0">
                <a:solidFill>
                  <a:srgbClr val="254E72"/>
                </a:solidFill>
                <a:latin typeface="Calibri"/>
                <a:cs typeface="Calibri"/>
              </a:rPr>
              <a:t>our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0" dirty="0">
                <a:solidFill>
                  <a:srgbClr val="254E72"/>
                </a:solidFill>
                <a:latin typeface="Calibri"/>
                <a:cs typeface="Calibri"/>
              </a:rPr>
              <a:t>project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0" dirty="0">
                <a:solidFill>
                  <a:srgbClr val="254E72"/>
                </a:solidFill>
                <a:latin typeface="Calibri"/>
                <a:cs typeface="Calibri"/>
              </a:rPr>
              <a:t>code.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This </a:t>
            </a:r>
            <a:r>
              <a:rPr sz="2050" b="1" spc="90" dirty="0">
                <a:solidFill>
                  <a:srgbClr val="254E72"/>
                </a:solidFill>
                <a:latin typeface="Calibri"/>
                <a:cs typeface="Calibri"/>
              </a:rPr>
              <a:t>was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25" dirty="0">
                <a:solidFill>
                  <a:srgbClr val="254E72"/>
                </a:solidFill>
                <a:latin typeface="Calibri"/>
                <a:cs typeface="Calibri"/>
              </a:rPr>
              <a:t>causing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50" dirty="0">
                <a:solidFill>
                  <a:srgbClr val="254E72"/>
                </a:solidFill>
                <a:latin typeface="Calibri"/>
                <a:cs typeface="Calibri"/>
              </a:rPr>
              <a:t>few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10" dirty="0">
                <a:solidFill>
                  <a:srgbClr val="254E72"/>
                </a:solidFill>
                <a:latin typeface="Calibri"/>
                <a:cs typeface="Calibri"/>
              </a:rPr>
              <a:t>issues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95" dirty="0">
                <a:solidFill>
                  <a:srgbClr val="254E72"/>
                </a:solidFill>
                <a:latin typeface="Calibri"/>
                <a:cs typeface="Calibri"/>
              </a:rPr>
              <a:t>as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85" dirty="0">
                <a:solidFill>
                  <a:srgbClr val="254E72"/>
                </a:solidFill>
                <a:latin typeface="Calibri"/>
                <a:cs typeface="Calibri"/>
              </a:rPr>
              <a:t>there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65" dirty="0">
                <a:solidFill>
                  <a:srgbClr val="254E72"/>
                </a:solidFill>
                <a:latin typeface="Calibri"/>
                <a:cs typeface="Calibri"/>
              </a:rPr>
              <a:t>were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45" dirty="0">
                <a:solidFill>
                  <a:srgbClr val="254E72"/>
                </a:solidFill>
                <a:latin typeface="Calibri"/>
                <a:cs typeface="Calibri"/>
              </a:rPr>
              <a:t>a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50" dirty="0">
                <a:solidFill>
                  <a:srgbClr val="254E72"/>
                </a:solidFill>
                <a:latin typeface="Calibri"/>
                <a:cs typeface="Calibri"/>
              </a:rPr>
              <a:t>few </a:t>
            </a:r>
            <a:r>
              <a:rPr sz="2050" b="1" spc="55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5" dirty="0">
                <a:solidFill>
                  <a:srgbClr val="254E72"/>
                </a:solidFill>
                <a:latin typeface="Calibri"/>
                <a:cs typeface="Calibri"/>
              </a:rPr>
              <a:t>requisites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65" dirty="0">
                <a:solidFill>
                  <a:srgbClr val="254E72"/>
                </a:solidFill>
                <a:latin typeface="Calibri"/>
                <a:cs typeface="Calibri"/>
              </a:rPr>
              <a:t>for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75" dirty="0">
                <a:solidFill>
                  <a:srgbClr val="254E72"/>
                </a:solidFill>
                <a:latin typeface="Calibri"/>
                <a:cs typeface="Calibri"/>
              </a:rPr>
              <a:t>the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5" dirty="0">
                <a:solidFill>
                  <a:srgbClr val="254E72"/>
                </a:solidFill>
                <a:latin typeface="Calibri"/>
                <a:cs typeface="Calibri"/>
              </a:rPr>
              <a:t>integration.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25" dirty="0">
                <a:solidFill>
                  <a:srgbClr val="254E72"/>
                </a:solidFill>
                <a:latin typeface="Calibri"/>
                <a:cs typeface="Calibri"/>
              </a:rPr>
              <a:t>With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0" dirty="0">
                <a:solidFill>
                  <a:srgbClr val="254E72"/>
                </a:solidFill>
                <a:latin typeface="Calibri"/>
                <a:cs typeface="Calibri"/>
              </a:rPr>
              <a:t>proper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5" dirty="0">
                <a:solidFill>
                  <a:srgbClr val="254E72"/>
                </a:solidFill>
                <a:latin typeface="Calibri"/>
                <a:cs typeface="Calibri"/>
              </a:rPr>
              <a:t>integration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5" dirty="0">
                <a:solidFill>
                  <a:srgbClr val="254E72"/>
                </a:solidFill>
                <a:latin typeface="Calibri"/>
                <a:cs typeface="Calibri"/>
              </a:rPr>
              <a:t>and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5" dirty="0">
                <a:solidFill>
                  <a:srgbClr val="254E72"/>
                </a:solidFill>
                <a:latin typeface="Calibri"/>
                <a:cs typeface="Calibri"/>
              </a:rPr>
              <a:t>extraction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90" dirty="0">
                <a:solidFill>
                  <a:srgbClr val="254E72"/>
                </a:solidFill>
                <a:latin typeface="Calibri"/>
                <a:cs typeface="Calibri"/>
              </a:rPr>
              <a:t>these</a:t>
            </a:r>
            <a:r>
              <a:rPr sz="2050" b="1" spc="12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95" dirty="0">
                <a:solidFill>
                  <a:srgbClr val="254E72"/>
                </a:solidFill>
                <a:latin typeface="Calibri"/>
                <a:cs typeface="Calibri"/>
              </a:rPr>
              <a:t>features </a:t>
            </a:r>
            <a:r>
              <a:rPr sz="2050" b="1" spc="-45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can</a:t>
            </a:r>
            <a:r>
              <a:rPr sz="2050" b="1" spc="11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70" dirty="0">
                <a:solidFill>
                  <a:srgbClr val="254E72"/>
                </a:solidFill>
                <a:latin typeface="Calibri"/>
                <a:cs typeface="Calibri"/>
              </a:rPr>
              <a:t>be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5" dirty="0">
                <a:solidFill>
                  <a:srgbClr val="254E72"/>
                </a:solidFill>
                <a:latin typeface="Calibri"/>
                <a:cs typeface="Calibri"/>
              </a:rPr>
              <a:t>used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75" dirty="0">
                <a:solidFill>
                  <a:srgbClr val="254E72"/>
                </a:solidFill>
                <a:latin typeface="Calibri"/>
                <a:cs typeface="Calibri"/>
              </a:rPr>
              <a:t>in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75" dirty="0">
                <a:solidFill>
                  <a:srgbClr val="254E72"/>
                </a:solidFill>
                <a:latin typeface="Calibri"/>
                <a:cs typeface="Calibri"/>
              </a:rPr>
              <a:t>the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85" dirty="0">
                <a:solidFill>
                  <a:srgbClr val="254E72"/>
                </a:solidFill>
                <a:latin typeface="Calibri"/>
                <a:cs typeface="Calibri"/>
              </a:rPr>
              <a:t>future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10" dirty="0">
                <a:solidFill>
                  <a:srgbClr val="254E72"/>
                </a:solidFill>
                <a:latin typeface="Calibri"/>
                <a:cs typeface="Calibri"/>
              </a:rPr>
              <a:t>expansion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45" dirty="0">
                <a:solidFill>
                  <a:srgbClr val="254E72"/>
                </a:solidFill>
                <a:latin typeface="Calibri"/>
                <a:cs typeface="Calibri"/>
              </a:rPr>
              <a:t>of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75" dirty="0">
                <a:solidFill>
                  <a:srgbClr val="254E72"/>
                </a:solidFill>
                <a:latin typeface="Calibri"/>
                <a:cs typeface="Calibri"/>
              </a:rPr>
              <a:t>the</a:t>
            </a:r>
            <a:r>
              <a:rPr sz="2050" b="1" spc="114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050" b="1" spc="100" dirty="0">
                <a:solidFill>
                  <a:srgbClr val="254E72"/>
                </a:solidFill>
                <a:latin typeface="Calibri"/>
                <a:cs typeface="Calibri"/>
              </a:rPr>
              <a:t>project.</a:t>
            </a:r>
            <a:endParaRPr sz="20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77686" y="1028616"/>
            <a:ext cx="488950" cy="488950"/>
            <a:chOff x="1677686" y="1028616"/>
            <a:chExt cx="488950" cy="488950"/>
          </a:xfrm>
        </p:grpSpPr>
        <p:sp>
          <p:nvSpPr>
            <p:cNvPr id="7" name="object 7"/>
            <p:cNvSpPr/>
            <p:nvPr/>
          </p:nvSpPr>
          <p:spPr>
            <a:xfrm>
              <a:off x="1677686" y="1028616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488611"/>
                  </a:moveTo>
                  <a:lnTo>
                    <a:pt x="196279" y="483922"/>
                  </a:lnTo>
                  <a:lnTo>
                    <a:pt x="150762" y="47014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77"/>
                  </a:lnTo>
                  <a:lnTo>
                    <a:pt x="18466" y="337848"/>
                  </a:lnTo>
                  <a:lnTo>
                    <a:pt x="4688" y="292331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96280" y="4688"/>
                  </a:lnTo>
                  <a:lnTo>
                    <a:pt x="244305" y="0"/>
                  </a:lnTo>
                  <a:lnTo>
                    <a:pt x="292331" y="4688"/>
                  </a:lnTo>
                  <a:lnTo>
                    <a:pt x="325228" y="14646"/>
                  </a:ln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9"/>
                  </a:lnTo>
                  <a:lnTo>
                    <a:pt x="81923" y="406688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325228" y="473964"/>
                  </a:lnTo>
                  <a:lnTo>
                    <a:pt x="292331" y="483923"/>
                  </a:lnTo>
                  <a:lnTo>
                    <a:pt x="244305" y="488611"/>
                  </a:lnTo>
                  <a:close/>
                </a:path>
                <a:path w="488950" h="488950">
                  <a:moveTo>
                    <a:pt x="325228" y="473964"/>
                  </a:move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8"/>
                  </a:lnTo>
                  <a:lnTo>
                    <a:pt x="435489" y="371649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325228" y="1464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74"/>
                  </a:lnTo>
                  <a:lnTo>
                    <a:pt x="470144" y="150799"/>
                  </a:lnTo>
                  <a:lnTo>
                    <a:pt x="483922" y="196293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325228" y="473964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5575" y="1191754"/>
              <a:ext cx="100819" cy="1631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29071" y="1029078"/>
            <a:ext cx="488950" cy="488950"/>
            <a:chOff x="1029071" y="1029078"/>
            <a:chExt cx="488950" cy="488950"/>
          </a:xfrm>
        </p:grpSpPr>
        <p:sp>
          <p:nvSpPr>
            <p:cNvPr id="10" name="object 10"/>
            <p:cNvSpPr/>
            <p:nvPr/>
          </p:nvSpPr>
          <p:spPr>
            <a:xfrm>
              <a:off x="1029071" y="1029078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0"/>
                  </a:moveTo>
                  <a:lnTo>
                    <a:pt x="292331" y="4688"/>
                  </a:lnTo>
                  <a:lnTo>
                    <a:pt x="337848" y="1846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33"/>
                  </a:lnTo>
                  <a:lnTo>
                    <a:pt x="470144" y="150762"/>
                  </a:lnTo>
                  <a:lnTo>
                    <a:pt x="483922" y="196280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292331" y="483923"/>
                  </a:lnTo>
                  <a:lnTo>
                    <a:pt x="244305" y="488611"/>
                  </a:lnTo>
                  <a:lnTo>
                    <a:pt x="196280" y="483923"/>
                  </a:lnTo>
                  <a:lnTo>
                    <a:pt x="163383" y="473964"/>
                  </a:ln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7"/>
                  </a:lnTo>
                  <a:lnTo>
                    <a:pt x="435489" y="371648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163383" y="14646"/>
                  </a:lnTo>
                  <a:lnTo>
                    <a:pt x="196280" y="4688"/>
                  </a:lnTo>
                  <a:lnTo>
                    <a:pt x="244305" y="0"/>
                  </a:lnTo>
                  <a:close/>
                </a:path>
                <a:path w="488950" h="488950">
                  <a:moveTo>
                    <a:pt x="163383" y="14646"/>
                  </a:move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8"/>
                  </a:lnTo>
                  <a:lnTo>
                    <a:pt x="81923" y="406687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163383" y="47396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36"/>
                  </a:lnTo>
                  <a:lnTo>
                    <a:pt x="18466" y="337812"/>
                  </a:lnTo>
                  <a:lnTo>
                    <a:pt x="4688" y="292317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63383" y="14646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8974" y="1191390"/>
              <a:ext cx="100819" cy="163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8" y="983601"/>
            <a:ext cx="18288635" cy="66675"/>
          </a:xfrm>
          <a:custGeom>
            <a:avLst/>
            <a:gdLst/>
            <a:ahLst/>
            <a:cxnLst/>
            <a:rect l="l" t="t" r="r" b="b"/>
            <a:pathLst>
              <a:path w="18288635" h="66675">
                <a:moveTo>
                  <a:pt x="18288026" y="30213"/>
                </a:moveTo>
                <a:lnTo>
                  <a:pt x="1238237" y="30213"/>
                </a:lnTo>
                <a:lnTo>
                  <a:pt x="1238237" y="0"/>
                </a:lnTo>
                <a:lnTo>
                  <a:pt x="0" y="0"/>
                </a:lnTo>
                <a:lnTo>
                  <a:pt x="0" y="66675"/>
                </a:lnTo>
                <a:lnTo>
                  <a:pt x="1238237" y="66675"/>
                </a:lnTo>
                <a:lnTo>
                  <a:pt x="1238237" y="39738"/>
                </a:lnTo>
                <a:lnTo>
                  <a:pt x="18288026" y="39738"/>
                </a:lnTo>
                <a:lnTo>
                  <a:pt x="18288026" y="30213"/>
                </a:lnTo>
                <a:close/>
              </a:path>
            </a:pathLst>
          </a:custGeom>
          <a:solidFill>
            <a:srgbClr val="254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40369" y="3374997"/>
            <a:ext cx="4488815" cy="1066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800" spc="200" dirty="0">
                <a:solidFill>
                  <a:srgbClr val="254E72"/>
                </a:solidFill>
              </a:rPr>
              <a:t>Talk</a:t>
            </a:r>
            <a:r>
              <a:rPr sz="6800" spc="-595" dirty="0">
                <a:solidFill>
                  <a:srgbClr val="254E72"/>
                </a:solidFill>
              </a:rPr>
              <a:t> </a:t>
            </a:r>
            <a:r>
              <a:rPr sz="6800" spc="345" dirty="0">
                <a:solidFill>
                  <a:srgbClr val="254E72"/>
                </a:solidFill>
              </a:rPr>
              <a:t>to</a:t>
            </a:r>
            <a:r>
              <a:rPr sz="6800" spc="-595" dirty="0">
                <a:solidFill>
                  <a:srgbClr val="254E72"/>
                </a:solidFill>
              </a:rPr>
              <a:t> </a:t>
            </a:r>
            <a:r>
              <a:rPr sz="6800" spc="235" dirty="0">
                <a:solidFill>
                  <a:srgbClr val="254E72"/>
                </a:solidFill>
              </a:rPr>
              <a:t>Us</a:t>
            </a:r>
            <a:endParaRPr sz="6800"/>
          </a:p>
        </p:txBody>
      </p:sp>
      <p:sp>
        <p:nvSpPr>
          <p:cNvPr id="5" name="object 5"/>
          <p:cNvSpPr txBox="1"/>
          <p:nvPr/>
        </p:nvSpPr>
        <p:spPr>
          <a:xfrm>
            <a:off x="9318421" y="3391856"/>
            <a:ext cx="506476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70" dirty="0">
                <a:solidFill>
                  <a:srgbClr val="254E72"/>
                </a:solidFill>
                <a:latin typeface="Calibri"/>
                <a:cs typeface="Calibri"/>
              </a:rPr>
              <a:t>Mailing</a:t>
            </a:r>
            <a:r>
              <a:rPr sz="2500" b="1" spc="95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500" b="1" spc="100" dirty="0">
                <a:solidFill>
                  <a:srgbClr val="254E72"/>
                </a:solidFill>
                <a:latin typeface="Calibri"/>
                <a:cs typeface="Calibri"/>
              </a:rPr>
              <a:t>Address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000" spc="-160" dirty="0">
                <a:solidFill>
                  <a:srgbClr val="254E72"/>
                </a:solidFill>
                <a:latin typeface="Arial Unicode MS"/>
                <a:cs typeface="Arial Unicode MS"/>
              </a:rPr>
              <a:t>123 </a:t>
            </a:r>
            <a:r>
              <a:rPr sz="20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Anywhere</a:t>
            </a:r>
            <a:r>
              <a:rPr sz="2000" spc="-16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000" spc="-85" dirty="0">
                <a:solidFill>
                  <a:srgbClr val="254E72"/>
                </a:solidFill>
                <a:latin typeface="Arial Unicode MS"/>
                <a:cs typeface="Arial Unicode MS"/>
              </a:rPr>
              <a:t>St.,</a:t>
            </a:r>
            <a:r>
              <a:rPr sz="2000" spc="-15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000" spc="-125" dirty="0">
                <a:solidFill>
                  <a:srgbClr val="254E72"/>
                </a:solidFill>
                <a:latin typeface="Arial Unicode MS"/>
                <a:cs typeface="Arial Unicode MS"/>
              </a:rPr>
              <a:t>Any</a:t>
            </a:r>
            <a:r>
              <a:rPr sz="2000" spc="-16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000" spc="-70" dirty="0">
                <a:solidFill>
                  <a:srgbClr val="254E72"/>
                </a:solidFill>
                <a:latin typeface="Arial Unicode MS"/>
                <a:cs typeface="Arial Unicode MS"/>
              </a:rPr>
              <a:t>City,</a:t>
            </a:r>
            <a:r>
              <a:rPr sz="2000" spc="-15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000" spc="-70" dirty="0">
                <a:solidFill>
                  <a:srgbClr val="254E72"/>
                </a:solidFill>
                <a:latin typeface="Arial Unicode MS"/>
                <a:cs typeface="Arial Unicode MS"/>
              </a:rPr>
              <a:t>State,</a:t>
            </a:r>
            <a:r>
              <a:rPr sz="2000" spc="-16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000" spc="-60" dirty="0">
                <a:solidFill>
                  <a:srgbClr val="254E72"/>
                </a:solidFill>
                <a:latin typeface="Arial Unicode MS"/>
                <a:cs typeface="Arial Unicode MS"/>
              </a:rPr>
              <a:t>Country</a:t>
            </a:r>
            <a:r>
              <a:rPr sz="2000" spc="-16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0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12345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8421" y="5321978"/>
            <a:ext cx="219456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14" dirty="0">
                <a:solidFill>
                  <a:srgbClr val="254E72"/>
                </a:solidFill>
                <a:latin typeface="Calibri"/>
                <a:cs typeface="Calibri"/>
              </a:rPr>
              <a:t>Phone</a:t>
            </a:r>
            <a:r>
              <a:rPr sz="2500" b="1" spc="7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500" b="1" spc="100" dirty="0">
                <a:solidFill>
                  <a:srgbClr val="254E72"/>
                </a:solidFill>
                <a:latin typeface="Calibri"/>
                <a:cs typeface="Calibri"/>
              </a:rPr>
              <a:t>Number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000" spc="-80" dirty="0">
                <a:solidFill>
                  <a:srgbClr val="254E72"/>
                </a:solidFill>
                <a:latin typeface="Arial Unicode MS"/>
                <a:cs typeface="Arial Unicode MS"/>
              </a:rPr>
              <a:t>(</a:t>
            </a:r>
            <a:r>
              <a:rPr sz="2000" spc="-220" dirty="0">
                <a:solidFill>
                  <a:srgbClr val="254E72"/>
                </a:solidFill>
                <a:latin typeface="Arial Unicode MS"/>
                <a:cs typeface="Arial Unicode MS"/>
              </a:rPr>
              <a:t>1</a:t>
            </a:r>
            <a:r>
              <a:rPr sz="2000" spc="-135" dirty="0">
                <a:solidFill>
                  <a:srgbClr val="254E72"/>
                </a:solidFill>
                <a:latin typeface="Arial Unicode MS"/>
                <a:cs typeface="Arial Unicode MS"/>
              </a:rPr>
              <a:t>23</a:t>
            </a:r>
            <a:r>
              <a:rPr sz="2000" spc="-75" dirty="0">
                <a:solidFill>
                  <a:srgbClr val="254E72"/>
                </a:solidFill>
                <a:latin typeface="Arial Unicode MS"/>
                <a:cs typeface="Arial Unicode MS"/>
              </a:rPr>
              <a:t>)</a:t>
            </a:r>
            <a:r>
              <a:rPr sz="2000" spc="-16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000" spc="-135" dirty="0">
                <a:solidFill>
                  <a:srgbClr val="254E72"/>
                </a:solidFill>
                <a:latin typeface="Arial Unicode MS"/>
                <a:cs typeface="Arial Unicode MS"/>
              </a:rPr>
              <a:t>45</a:t>
            </a:r>
            <a:r>
              <a:rPr sz="2000" spc="-130" dirty="0">
                <a:solidFill>
                  <a:srgbClr val="254E72"/>
                </a:solidFill>
                <a:latin typeface="Arial Unicode MS"/>
                <a:cs typeface="Arial Unicode MS"/>
              </a:rPr>
              <a:t>6</a:t>
            </a:r>
            <a:r>
              <a:rPr sz="2000" spc="-16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000" spc="-135" dirty="0">
                <a:solidFill>
                  <a:srgbClr val="254E72"/>
                </a:solidFill>
                <a:latin typeface="Arial Unicode MS"/>
                <a:cs typeface="Arial Unicode MS"/>
              </a:rPr>
              <a:t>789</a:t>
            </a:r>
            <a:r>
              <a:rPr sz="2000" spc="-130" dirty="0">
                <a:solidFill>
                  <a:srgbClr val="254E72"/>
                </a:solidFill>
                <a:latin typeface="Arial Unicode MS"/>
                <a:cs typeface="Arial Unicode MS"/>
              </a:rPr>
              <a:t>0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8421" y="7252100"/>
            <a:ext cx="279527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30" dirty="0">
                <a:solidFill>
                  <a:srgbClr val="254E72"/>
                </a:solidFill>
                <a:latin typeface="Calibri"/>
                <a:cs typeface="Calibri"/>
              </a:rPr>
              <a:t>E-mail</a:t>
            </a:r>
            <a:r>
              <a:rPr sz="2500" b="1" spc="9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500" b="1" spc="100" dirty="0">
                <a:solidFill>
                  <a:srgbClr val="254E72"/>
                </a:solidFill>
                <a:latin typeface="Calibri"/>
                <a:cs typeface="Calibri"/>
              </a:rPr>
              <a:t>Address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000" spc="-55" dirty="0">
                <a:solidFill>
                  <a:srgbClr val="254E72"/>
                </a:solidFill>
                <a:latin typeface="Arial Unicode MS"/>
                <a:cs typeface="Arial Unicode MS"/>
                <a:hlinkClick r:id="rId2"/>
              </a:rPr>
              <a:t>hello@reallygreatsite.com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4280" y="1028700"/>
            <a:ext cx="4552949" cy="822515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0086975" cy="10287000"/>
          </a:xfrm>
          <a:custGeom>
            <a:avLst/>
            <a:gdLst/>
            <a:ahLst/>
            <a:cxnLst/>
            <a:rect l="l" t="t" r="r" b="b"/>
            <a:pathLst>
              <a:path w="10086975" h="10287000">
                <a:moveTo>
                  <a:pt x="1008697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086974" y="0"/>
                </a:lnTo>
                <a:lnTo>
                  <a:pt x="10086974" y="10286999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868" y="2916588"/>
            <a:ext cx="8041640" cy="8616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450" spc="215" dirty="0">
                <a:solidFill>
                  <a:srgbClr val="254E72"/>
                </a:solidFill>
              </a:rPr>
              <a:t>Table</a:t>
            </a:r>
            <a:r>
              <a:rPr sz="5450" spc="-475" dirty="0">
                <a:solidFill>
                  <a:srgbClr val="254E72"/>
                </a:solidFill>
              </a:rPr>
              <a:t> </a:t>
            </a:r>
            <a:r>
              <a:rPr sz="5450" spc="330" dirty="0">
                <a:solidFill>
                  <a:srgbClr val="254E72"/>
                </a:solidFill>
              </a:rPr>
              <a:t>of</a:t>
            </a:r>
            <a:r>
              <a:rPr sz="5450" spc="-470" dirty="0">
                <a:solidFill>
                  <a:srgbClr val="254E72"/>
                </a:solidFill>
              </a:rPr>
              <a:t> </a:t>
            </a:r>
            <a:r>
              <a:rPr sz="5450" spc="254" dirty="0">
                <a:solidFill>
                  <a:srgbClr val="254E72"/>
                </a:solidFill>
              </a:rPr>
              <a:t>methodology</a:t>
            </a:r>
            <a:endParaRPr sz="5450"/>
          </a:p>
        </p:txBody>
      </p:sp>
      <p:sp>
        <p:nvSpPr>
          <p:cNvPr id="5" name="object 5"/>
          <p:cNvSpPr txBox="1"/>
          <p:nvPr/>
        </p:nvSpPr>
        <p:spPr>
          <a:xfrm>
            <a:off x="361869" y="4288597"/>
            <a:ext cx="4401185" cy="42760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0" b="1" spc="114" dirty="0">
                <a:solidFill>
                  <a:srgbClr val="254E72"/>
                </a:solidFill>
                <a:latin typeface="Calibri"/>
                <a:cs typeface="Calibri"/>
              </a:rPr>
              <a:t>OVERVIEW</a:t>
            </a:r>
            <a:r>
              <a:rPr sz="3000" b="1" spc="135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3000" b="1" spc="160" dirty="0">
                <a:solidFill>
                  <a:srgbClr val="254E72"/>
                </a:solidFill>
                <a:latin typeface="Calibri"/>
                <a:cs typeface="Calibri"/>
              </a:rPr>
              <a:t>OF</a:t>
            </a:r>
            <a:r>
              <a:rPr sz="3000" b="1" spc="14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3000" b="1" spc="200" dirty="0">
                <a:solidFill>
                  <a:srgbClr val="254E72"/>
                </a:solidFill>
                <a:latin typeface="Calibri"/>
                <a:cs typeface="Calibri"/>
              </a:rPr>
              <a:t>KEY</a:t>
            </a:r>
            <a:r>
              <a:rPr sz="3000" b="1" spc="14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3000" b="1" spc="175" dirty="0">
                <a:solidFill>
                  <a:srgbClr val="254E72"/>
                </a:solidFill>
                <a:latin typeface="Calibri"/>
                <a:cs typeface="Calibri"/>
              </a:rPr>
              <a:t>IDEAS</a:t>
            </a:r>
            <a:endParaRPr sz="3000">
              <a:latin typeface="Calibri"/>
              <a:cs typeface="Calibri"/>
            </a:endParaRPr>
          </a:p>
          <a:p>
            <a:pPr marL="12700" marR="1022985">
              <a:lnSpc>
                <a:spcPct val="165900"/>
              </a:lnSpc>
              <a:spcBef>
                <a:spcPts val="1790"/>
              </a:spcBef>
            </a:pPr>
            <a:r>
              <a:rPr sz="2350" spc="-245" dirty="0">
                <a:solidFill>
                  <a:srgbClr val="254E72"/>
                </a:solidFill>
                <a:latin typeface="Arial Unicode MS"/>
                <a:cs typeface="Arial Unicode MS"/>
              </a:rPr>
              <a:t>P</a:t>
            </a:r>
            <a:r>
              <a:rPr sz="2350" spc="15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2350" spc="-3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2350" spc="-10" dirty="0">
                <a:solidFill>
                  <a:srgbClr val="254E72"/>
                </a:solidFill>
                <a:latin typeface="Arial Unicode MS"/>
                <a:cs typeface="Arial Unicode MS"/>
              </a:rPr>
              <a:t>b</a:t>
            </a:r>
            <a:r>
              <a:rPr sz="2350" spc="65" dirty="0">
                <a:solidFill>
                  <a:srgbClr val="254E72"/>
                </a:solidFill>
                <a:latin typeface="Arial Unicode MS"/>
                <a:cs typeface="Arial Unicode MS"/>
              </a:rPr>
              <a:t>l</a:t>
            </a:r>
            <a:r>
              <a:rPr sz="2350" spc="-15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2350" spc="-10" dirty="0">
                <a:solidFill>
                  <a:srgbClr val="254E72"/>
                </a:solidFill>
                <a:latin typeface="Arial Unicode MS"/>
                <a:cs typeface="Arial Unicode MS"/>
              </a:rPr>
              <a:t>m</a:t>
            </a:r>
            <a:r>
              <a:rPr sz="2350" spc="-18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350" spc="-13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2350" spc="-3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2350" spc="-5" dirty="0">
                <a:solidFill>
                  <a:srgbClr val="254E72"/>
                </a:solidFill>
                <a:latin typeface="Arial Unicode MS"/>
                <a:cs typeface="Arial Unicode MS"/>
              </a:rPr>
              <a:t>d</a:t>
            </a:r>
            <a:r>
              <a:rPr sz="2350" spc="-18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350" spc="13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2350" spc="-35" dirty="0">
                <a:solidFill>
                  <a:srgbClr val="254E72"/>
                </a:solidFill>
                <a:latin typeface="Arial Unicode MS"/>
                <a:cs typeface="Arial Unicode MS"/>
              </a:rPr>
              <a:t>h</a:t>
            </a:r>
            <a:r>
              <a:rPr sz="2350" spc="-145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2350" spc="-18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350" spc="-13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2350" spc="-35" dirty="0">
                <a:solidFill>
                  <a:srgbClr val="254E72"/>
                </a:solidFill>
                <a:latin typeface="Arial Unicode MS"/>
                <a:cs typeface="Arial Unicode MS"/>
              </a:rPr>
              <a:t>u</a:t>
            </a:r>
            <a:r>
              <a:rPr sz="2350" spc="-10" dirty="0">
                <a:solidFill>
                  <a:srgbClr val="254E72"/>
                </a:solidFill>
                <a:latin typeface="Arial Unicode MS"/>
                <a:cs typeface="Arial Unicode MS"/>
              </a:rPr>
              <a:t>d</a:t>
            </a:r>
            <a:r>
              <a:rPr sz="2350" spc="50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2350" spc="-15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2350" spc="-3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2350" spc="-110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2350" spc="-15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2350" spc="-85" dirty="0">
                <a:solidFill>
                  <a:srgbClr val="254E72"/>
                </a:solidFill>
                <a:latin typeface="Arial Unicode MS"/>
                <a:cs typeface="Arial Unicode MS"/>
              </a:rPr>
              <a:t>.  </a:t>
            </a:r>
            <a:r>
              <a:rPr sz="2350" spc="-55" dirty="0">
                <a:solidFill>
                  <a:srgbClr val="254E72"/>
                </a:solidFill>
                <a:latin typeface="Arial Unicode MS"/>
                <a:cs typeface="Arial Unicode MS"/>
              </a:rPr>
              <a:t>Methodology</a:t>
            </a:r>
            <a:endParaRPr sz="2350">
              <a:latin typeface="Arial Unicode MS"/>
              <a:cs typeface="Arial Unicode MS"/>
            </a:endParaRPr>
          </a:p>
          <a:p>
            <a:pPr marL="12700" marR="2016760">
              <a:lnSpc>
                <a:spcPct val="165900"/>
              </a:lnSpc>
            </a:pPr>
            <a:r>
              <a:rPr sz="2350" spc="-110" dirty="0">
                <a:solidFill>
                  <a:srgbClr val="254E72"/>
                </a:solidFill>
                <a:latin typeface="Arial Unicode MS"/>
                <a:cs typeface="Arial Unicode MS"/>
              </a:rPr>
              <a:t>Results </a:t>
            </a:r>
            <a:r>
              <a:rPr sz="2350" spc="-10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2350" spc="-375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2350" spc="-15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2350" spc="-110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2350" spc="-3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2350" spc="-15" dirty="0">
                <a:solidFill>
                  <a:srgbClr val="254E72"/>
                </a:solidFill>
                <a:latin typeface="Arial Unicode MS"/>
                <a:cs typeface="Arial Unicode MS"/>
              </a:rPr>
              <a:t>mm</a:t>
            </a:r>
            <a:r>
              <a:rPr sz="2350" spc="-13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2350" spc="-3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2350" spc="-10" dirty="0">
                <a:solidFill>
                  <a:srgbClr val="254E72"/>
                </a:solidFill>
                <a:latin typeface="Arial Unicode MS"/>
                <a:cs typeface="Arial Unicode MS"/>
              </a:rPr>
              <a:t>d</a:t>
            </a:r>
            <a:r>
              <a:rPr sz="2350" spc="-13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2350" spc="13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2350" spc="50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2350" spc="-3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2350" spc="-3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2350" spc="-135" dirty="0">
                <a:solidFill>
                  <a:srgbClr val="254E72"/>
                </a:solidFill>
                <a:latin typeface="Arial Unicode MS"/>
                <a:cs typeface="Arial Unicode MS"/>
              </a:rPr>
              <a:t>s  </a:t>
            </a:r>
            <a:r>
              <a:rPr sz="2350" b="1" spc="50" dirty="0">
                <a:solidFill>
                  <a:srgbClr val="254E72"/>
                </a:solidFill>
                <a:latin typeface="Calibri"/>
                <a:cs typeface="Calibri"/>
              </a:rPr>
              <a:t>Conclusion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350" b="1" spc="45" dirty="0">
                <a:solidFill>
                  <a:srgbClr val="254E72"/>
                </a:solidFill>
                <a:latin typeface="Calibri"/>
                <a:cs typeface="Calibri"/>
              </a:rPr>
              <a:t>R</a:t>
            </a:r>
            <a:r>
              <a:rPr sz="2350" b="1" spc="-5" dirty="0">
                <a:solidFill>
                  <a:srgbClr val="254E72"/>
                </a:solidFill>
                <a:latin typeface="Calibri"/>
                <a:cs typeface="Calibri"/>
              </a:rPr>
              <a:t>e</a:t>
            </a:r>
            <a:r>
              <a:rPr sz="2350" b="1" spc="-20" dirty="0">
                <a:solidFill>
                  <a:srgbClr val="254E72"/>
                </a:solidFill>
                <a:latin typeface="Calibri"/>
                <a:cs typeface="Calibri"/>
              </a:rPr>
              <a:t>f</a:t>
            </a:r>
            <a:r>
              <a:rPr sz="2350" b="1" spc="-5" dirty="0">
                <a:solidFill>
                  <a:srgbClr val="254E72"/>
                </a:solidFill>
                <a:latin typeface="Calibri"/>
                <a:cs typeface="Calibri"/>
              </a:rPr>
              <a:t>e</a:t>
            </a:r>
            <a:r>
              <a:rPr sz="2350" b="1" spc="15" dirty="0">
                <a:solidFill>
                  <a:srgbClr val="254E72"/>
                </a:solidFill>
                <a:latin typeface="Calibri"/>
                <a:cs typeface="Calibri"/>
              </a:rPr>
              <a:t>r</a:t>
            </a:r>
            <a:r>
              <a:rPr sz="2350" b="1" spc="-5" dirty="0">
                <a:solidFill>
                  <a:srgbClr val="254E72"/>
                </a:solidFill>
                <a:latin typeface="Calibri"/>
                <a:cs typeface="Calibri"/>
              </a:rPr>
              <a:t>e</a:t>
            </a:r>
            <a:r>
              <a:rPr sz="2350" b="1" spc="40" dirty="0">
                <a:solidFill>
                  <a:srgbClr val="254E72"/>
                </a:solidFill>
                <a:latin typeface="Calibri"/>
                <a:cs typeface="Calibri"/>
              </a:rPr>
              <a:t>n</a:t>
            </a:r>
            <a:r>
              <a:rPr sz="2350" b="1" spc="95" dirty="0">
                <a:solidFill>
                  <a:srgbClr val="254E72"/>
                </a:solidFill>
                <a:latin typeface="Calibri"/>
                <a:cs typeface="Calibri"/>
              </a:rPr>
              <a:t>c</a:t>
            </a:r>
            <a:r>
              <a:rPr sz="2350" b="1" spc="-5" dirty="0">
                <a:solidFill>
                  <a:srgbClr val="254E72"/>
                </a:solidFill>
                <a:latin typeface="Calibri"/>
                <a:cs typeface="Calibri"/>
              </a:rPr>
              <a:t>e</a:t>
            </a:r>
            <a:r>
              <a:rPr sz="2350" b="1" spc="70" dirty="0">
                <a:solidFill>
                  <a:srgbClr val="254E72"/>
                </a:solidFill>
                <a:latin typeface="Calibri"/>
                <a:cs typeface="Calibri"/>
              </a:rPr>
              <a:t>s</a:t>
            </a:r>
            <a:r>
              <a:rPr sz="2350" b="1" spc="-6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350" b="1" spc="-180" dirty="0">
                <a:solidFill>
                  <a:srgbClr val="254E72"/>
                </a:solidFill>
                <a:latin typeface="Calibri"/>
                <a:cs typeface="Calibri"/>
              </a:rPr>
              <a:t>&amp;</a:t>
            </a:r>
            <a:r>
              <a:rPr sz="2350" b="1" spc="-60" dirty="0">
                <a:solidFill>
                  <a:srgbClr val="254E72"/>
                </a:solidFill>
                <a:latin typeface="Calibri"/>
                <a:cs typeface="Calibri"/>
              </a:rPr>
              <a:t> </a:t>
            </a:r>
            <a:r>
              <a:rPr sz="2350" b="1" spc="-125" dirty="0">
                <a:solidFill>
                  <a:srgbClr val="254E72"/>
                </a:solidFill>
                <a:latin typeface="Calibri"/>
                <a:cs typeface="Calibri"/>
              </a:rPr>
              <a:t>A</a:t>
            </a:r>
            <a:r>
              <a:rPr sz="2350" b="1" spc="55" dirty="0">
                <a:solidFill>
                  <a:srgbClr val="254E72"/>
                </a:solidFill>
                <a:latin typeface="Calibri"/>
                <a:cs typeface="Calibri"/>
              </a:rPr>
              <a:t>pp</a:t>
            </a:r>
            <a:r>
              <a:rPr sz="2350" b="1" spc="-5" dirty="0">
                <a:solidFill>
                  <a:srgbClr val="254E72"/>
                </a:solidFill>
                <a:latin typeface="Calibri"/>
                <a:cs typeface="Calibri"/>
              </a:rPr>
              <a:t>e</a:t>
            </a:r>
            <a:r>
              <a:rPr sz="2350" b="1" spc="40" dirty="0">
                <a:solidFill>
                  <a:srgbClr val="254E72"/>
                </a:solidFill>
                <a:latin typeface="Calibri"/>
                <a:cs typeface="Calibri"/>
              </a:rPr>
              <a:t>n</a:t>
            </a:r>
            <a:r>
              <a:rPr sz="2350" b="1" spc="55" dirty="0">
                <a:solidFill>
                  <a:srgbClr val="254E72"/>
                </a:solidFill>
                <a:latin typeface="Calibri"/>
                <a:cs typeface="Calibri"/>
              </a:rPr>
              <a:t>d</a:t>
            </a:r>
            <a:r>
              <a:rPr sz="2350" b="1" spc="25" dirty="0">
                <a:solidFill>
                  <a:srgbClr val="254E72"/>
                </a:solidFill>
                <a:latin typeface="Calibri"/>
                <a:cs typeface="Calibri"/>
              </a:rPr>
              <a:t>i</a:t>
            </a:r>
            <a:r>
              <a:rPr sz="2350" b="1" spc="95" dirty="0">
                <a:solidFill>
                  <a:srgbClr val="254E72"/>
                </a:solidFill>
                <a:latin typeface="Calibri"/>
                <a:cs typeface="Calibri"/>
              </a:rPr>
              <a:t>c</a:t>
            </a:r>
            <a:r>
              <a:rPr sz="2350" b="1" spc="-5" dirty="0">
                <a:solidFill>
                  <a:srgbClr val="254E72"/>
                </a:solidFill>
                <a:latin typeface="Calibri"/>
                <a:cs typeface="Calibri"/>
              </a:rPr>
              <a:t>e</a:t>
            </a:r>
            <a:r>
              <a:rPr sz="2350" b="1" spc="70" dirty="0">
                <a:solidFill>
                  <a:srgbClr val="254E72"/>
                </a:solidFill>
                <a:latin typeface="Calibri"/>
                <a:cs typeface="Calibri"/>
              </a:rPr>
              <a:t>s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95775" y="11"/>
            <a:ext cx="66675" cy="10287000"/>
          </a:xfrm>
          <a:custGeom>
            <a:avLst/>
            <a:gdLst/>
            <a:ahLst/>
            <a:cxnLst/>
            <a:rect l="l" t="t" r="r" b="b"/>
            <a:pathLst>
              <a:path w="66675" h="10287000">
                <a:moveTo>
                  <a:pt x="66675" y="0"/>
                </a:moveTo>
                <a:lnTo>
                  <a:pt x="0" y="0"/>
                </a:lnTo>
                <a:lnTo>
                  <a:pt x="0" y="1238250"/>
                </a:lnTo>
                <a:lnTo>
                  <a:pt x="26974" y="1238250"/>
                </a:lnTo>
                <a:lnTo>
                  <a:pt x="26974" y="10287000"/>
                </a:lnTo>
                <a:lnTo>
                  <a:pt x="36499" y="10287000"/>
                </a:lnTo>
                <a:lnTo>
                  <a:pt x="36499" y="1238250"/>
                </a:lnTo>
                <a:lnTo>
                  <a:pt x="66675" y="1238250"/>
                </a:lnTo>
                <a:lnTo>
                  <a:pt x="66675" y="0"/>
                </a:lnTo>
                <a:close/>
              </a:path>
            </a:pathLst>
          </a:custGeom>
          <a:solidFill>
            <a:srgbClr val="254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547247" y="1028618"/>
            <a:ext cx="1137285" cy="489584"/>
            <a:chOff x="1547247" y="1028618"/>
            <a:chExt cx="1137285" cy="489584"/>
          </a:xfrm>
        </p:grpSpPr>
        <p:sp>
          <p:nvSpPr>
            <p:cNvPr id="8" name="object 8"/>
            <p:cNvSpPr/>
            <p:nvPr/>
          </p:nvSpPr>
          <p:spPr>
            <a:xfrm>
              <a:off x="2195862" y="1028618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488611"/>
                  </a:moveTo>
                  <a:lnTo>
                    <a:pt x="196279" y="483922"/>
                  </a:lnTo>
                  <a:lnTo>
                    <a:pt x="150762" y="47014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77"/>
                  </a:lnTo>
                  <a:lnTo>
                    <a:pt x="18466" y="337848"/>
                  </a:lnTo>
                  <a:lnTo>
                    <a:pt x="4688" y="292331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96280" y="4688"/>
                  </a:lnTo>
                  <a:lnTo>
                    <a:pt x="244305" y="0"/>
                  </a:lnTo>
                  <a:lnTo>
                    <a:pt x="292331" y="4688"/>
                  </a:lnTo>
                  <a:lnTo>
                    <a:pt x="325228" y="14646"/>
                  </a:ln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9"/>
                  </a:lnTo>
                  <a:lnTo>
                    <a:pt x="81923" y="406688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325228" y="473964"/>
                  </a:lnTo>
                  <a:lnTo>
                    <a:pt x="292331" y="483923"/>
                  </a:lnTo>
                  <a:lnTo>
                    <a:pt x="244305" y="488611"/>
                  </a:lnTo>
                  <a:close/>
                </a:path>
                <a:path w="488950" h="488950">
                  <a:moveTo>
                    <a:pt x="325228" y="473964"/>
                  </a:move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8"/>
                  </a:lnTo>
                  <a:lnTo>
                    <a:pt x="435489" y="371649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325228" y="1464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74"/>
                  </a:lnTo>
                  <a:lnTo>
                    <a:pt x="470144" y="150799"/>
                  </a:lnTo>
                  <a:lnTo>
                    <a:pt x="483922" y="196293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325228" y="473964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3751" y="1191760"/>
              <a:ext cx="100819" cy="1631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47247" y="1029072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0"/>
                  </a:moveTo>
                  <a:lnTo>
                    <a:pt x="292331" y="4688"/>
                  </a:lnTo>
                  <a:lnTo>
                    <a:pt x="337848" y="1846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33"/>
                  </a:lnTo>
                  <a:lnTo>
                    <a:pt x="470144" y="150762"/>
                  </a:lnTo>
                  <a:lnTo>
                    <a:pt x="483922" y="196280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292331" y="483923"/>
                  </a:lnTo>
                  <a:lnTo>
                    <a:pt x="244305" y="488611"/>
                  </a:lnTo>
                  <a:lnTo>
                    <a:pt x="196280" y="483923"/>
                  </a:lnTo>
                  <a:lnTo>
                    <a:pt x="163383" y="473964"/>
                  </a:ln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7"/>
                  </a:lnTo>
                  <a:lnTo>
                    <a:pt x="435489" y="371648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163383" y="14646"/>
                  </a:lnTo>
                  <a:lnTo>
                    <a:pt x="196280" y="4688"/>
                  </a:lnTo>
                  <a:lnTo>
                    <a:pt x="244305" y="0"/>
                  </a:lnTo>
                  <a:close/>
                </a:path>
                <a:path w="488950" h="488950">
                  <a:moveTo>
                    <a:pt x="163383" y="14646"/>
                  </a:move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8"/>
                  </a:lnTo>
                  <a:lnTo>
                    <a:pt x="81923" y="406687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163383" y="47396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36"/>
                  </a:lnTo>
                  <a:lnTo>
                    <a:pt x="18466" y="337812"/>
                  </a:lnTo>
                  <a:lnTo>
                    <a:pt x="4688" y="292317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63383" y="14646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7150" y="1191380"/>
              <a:ext cx="100819" cy="163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2" y="1"/>
            <a:ext cx="18288635" cy="5143500"/>
            <a:chOff x="-42" y="1"/>
            <a:chExt cx="18288635" cy="51435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8288000" cy="5143500"/>
            </a:xfrm>
            <a:custGeom>
              <a:avLst/>
              <a:gdLst/>
              <a:ahLst/>
              <a:cxnLst/>
              <a:rect l="l" t="t" r="r" b="b"/>
              <a:pathLst>
                <a:path w="18288000" h="5143500">
                  <a:moveTo>
                    <a:pt x="18287998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5143499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8207" y="1013811"/>
              <a:ext cx="17050385" cy="9525"/>
            </a:xfrm>
            <a:custGeom>
              <a:avLst/>
              <a:gdLst/>
              <a:ahLst/>
              <a:cxnLst/>
              <a:rect l="l" t="t" r="r" b="b"/>
              <a:pathLst>
                <a:path w="17050385" h="9525">
                  <a:moveTo>
                    <a:pt x="0" y="9524"/>
                  </a:moveTo>
                  <a:lnTo>
                    <a:pt x="17049791" y="9524"/>
                  </a:lnTo>
                  <a:lnTo>
                    <a:pt x="17049791" y="0"/>
                  </a:lnTo>
                  <a:lnTo>
                    <a:pt x="0" y="0"/>
                  </a:lnTo>
                  <a:lnTo>
                    <a:pt x="0" y="9524"/>
                  </a:lnTo>
                  <a:close/>
                </a:path>
              </a:pathLst>
            </a:custGeom>
            <a:solidFill>
              <a:srgbClr val="FE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42" y="983606"/>
              <a:ext cx="1238250" cy="66675"/>
            </a:xfrm>
            <a:custGeom>
              <a:avLst/>
              <a:gdLst/>
              <a:ahLst/>
              <a:cxnLst/>
              <a:rect l="l" t="t" r="r" b="b"/>
              <a:pathLst>
                <a:path w="1238250" h="66675">
                  <a:moveTo>
                    <a:pt x="1238249" y="0"/>
                  </a:moveTo>
                  <a:lnTo>
                    <a:pt x="1238249" y="66674"/>
                  </a:lnTo>
                  <a:lnTo>
                    <a:pt x="0" y="66674"/>
                  </a:lnTo>
                  <a:lnTo>
                    <a:pt x="0" y="0"/>
                  </a:lnTo>
                  <a:lnTo>
                    <a:pt x="1238249" y="0"/>
                  </a:lnTo>
                  <a:close/>
                </a:path>
              </a:pathLst>
            </a:custGeom>
            <a:solidFill>
              <a:srgbClr val="BFE7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692466" y="8769216"/>
            <a:ext cx="488950" cy="488950"/>
            <a:chOff x="16692466" y="8769216"/>
            <a:chExt cx="488950" cy="488950"/>
          </a:xfrm>
        </p:grpSpPr>
        <p:sp>
          <p:nvSpPr>
            <p:cNvPr id="7" name="object 7"/>
            <p:cNvSpPr/>
            <p:nvPr/>
          </p:nvSpPr>
          <p:spPr>
            <a:xfrm>
              <a:off x="16692466" y="8769216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488611"/>
                  </a:moveTo>
                  <a:lnTo>
                    <a:pt x="196279" y="483922"/>
                  </a:lnTo>
                  <a:lnTo>
                    <a:pt x="150762" y="47014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77"/>
                  </a:lnTo>
                  <a:lnTo>
                    <a:pt x="18466" y="337848"/>
                  </a:lnTo>
                  <a:lnTo>
                    <a:pt x="4688" y="292331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96280" y="4688"/>
                  </a:lnTo>
                  <a:lnTo>
                    <a:pt x="244305" y="0"/>
                  </a:lnTo>
                  <a:lnTo>
                    <a:pt x="292331" y="4688"/>
                  </a:lnTo>
                  <a:lnTo>
                    <a:pt x="325228" y="14646"/>
                  </a:ln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9"/>
                  </a:lnTo>
                  <a:lnTo>
                    <a:pt x="81923" y="406688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325228" y="473964"/>
                  </a:lnTo>
                  <a:lnTo>
                    <a:pt x="292331" y="483923"/>
                  </a:lnTo>
                  <a:lnTo>
                    <a:pt x="244305" y="488611"/>
                  </a:lnTo>
                  <a:close/>
                </a:path>
                <a:path w="488950" h="488950">
                  <a:moveTo>
                    <a:pt x="325228" y="473964"/>
                  </a:move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8"/>
                  </a:lnTo>
                  <a:lnTo>
                    <a:pt x="435489" y="371649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325228" y="1464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74"/>
                  </a:lnTo>
                  <a:lnTo>
                    <a:pt x="470144" y="150799"/>
                  </a:lnTo>
                  <a:lnTo>
                    <a:pt x="483922" y="196293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325228" y="473964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90354" y="8932357"/>
              <a:ext cx="100819" cy="1631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500473" y="5089194"/>
            <a:ext cx="7787640" cy="5198110"/>
            <a:chOff x="10500473" y="5089194"/>
            <a:chExt cx="7787640" cy="5198110"/>
          </a:xfrm>
        </p:grpSpPr>
        <p:sp>
          <p:nvSpPr>
            <p:cNvPr id="10" name="object 10"/>
            <p:cNvSpPr/>
            <p:nvPr/>
          </p:nvSpPr>
          <p:spPr>
            <a:xfrm>
              <a:off x="16043851" y="8769668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0"/>
                  </a:moveTo>
                  <a:lnTo>
                    <a:pt x="292331" y="4688"/>
                  </a:lnTo>
                  <a:lnTo>
                    <a:pt x="337848" y="1846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33"/>
                  </a:lnTo>
                  <a:lnTo>
                    <a:pt x="470144" y="150762"/>
                  </a:lnTo>
                  <a:lnTo>
                    <a:pt x="483922" y="196280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292331" y="483923"/>
                  </a:lnTo>
                  <a:lnTo>
                    <a:pt x="244305" y="488611"/>
                  </a:lnTo>
                  <a:lnTo>
                    <a:pt x="196280" y="483923"/>
                  </a:lnTo>
                  <a:lnTo>
                    <a:pt x="163383" y="473964"/>
                  </a:ln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7"/>
                  </a:lnTo>
                  <a:lnTo>
                    <a:pt x="435489" y="371648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163383" y="14646"/>
                  </a:lnTo>
                  <a:lnTo>
                    <a:pt x="196280" y="4688"/>
                  </a:lnTo>
                  <a:lnTo>
                    <a:pt x="244305" y="0"/>
                  </a:lnTo>
                  <a:close/>
                </a:path>
                <a:path w="488950" h="488950">
                  <a:moveTo>
                    <a:pt x="163383" y="14646"/>
                  </a:move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8"/>
                  </a:lnTo>
                  <a:lnTo>
                    <a:pt x="81923" y="406687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163383" y="47396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36"/>
                  </a:lnTo>
                  <a:lnTo>
                    <a:pt x="18466" y="337812"/>
                  </a:lnTo>
                  <a:lnTo>
                    <a:pt x="4688" y="292317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63383" y="14646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33755" y="8931978"/>
              <a:ext cx="100819" cy="163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00473" y="5089194"/>
              <a:ext cx="7787525" cy="519780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130"/>
              </a:spcBef>
            </a:pPr>
            <a:r>
              <a:rPr spc="229" dirty="0"/>
              <a:t>Problem</a:t>
            </a:r>
            <a:r>
              <a:rPr spc="-434" dirty="0"/>
              <a:t> </a:t>
            </a:r>
            <a:r>
              <a:rPr spc="170" dirty="0"/>
              <a:t>and</a:t>
            </a:r>
            <a:r>
              <a:rPr spc="-430" dirty="0"/>
              <a:t> </a:t>
            </a:r>
            <a:r>
              <a:rPr spc="195" dirty="0"/>
              <a:t>the</a:t>
            </a:r>
            <a:r>
              <a:rPr spc="-434" dirty="0"/>
              <a:t> </a:t>
            </a:r>
            <a:r>
              <a:rPr spc="135" dirty="0"/>
              <a:t>audience</a:t>
            </a:r>
            <a:r>
              <a:rPr sz="5200" spc="135" dirty="0">
                <a:latin typeface="Arial"/>
                <a:cs typeface="Arial"/>
              </a:rPr>
              <a:t>.</a:t>
            </a:r>
            <a:endParaRPr sz="5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247" y="5378191"/>
            <a:ext cx="9085580" cy="3693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13995">
              <a:lnSpc>
                <a:spcPct val="126699"/>
              </a:lnSpc>
              <a:spcBef>
                <a:spcPts val="90"/>
              </a:spcBef>
            </a:pP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Abortion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5" dirty="0">
                <a:solidFill>
                  <a:srgbClr val="254E72"/>
                </a:solidFill>
                <a:latin typeface="Arial Unicode MS"/>
                <a:cs typeface="Arial Unicode MS"/>
              </a:rPr>
              <a:t>is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the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10" dirty="0">
                <a:solidFill>
                  <a:srgbClr val="254E72"/>
                </a:solidFill>
                <a:latin typeface="Arial Unicode MS"/>
                <a:cs typeface="Arial Unicode MS"/>
              </a:rPr>
              <a:t>interruption,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30" dirty="0">
                <a:solidFill>
                  <a:srgbClr val="254E72"/>
                </a:solidFill>
                <a:latin typeface="Arial Unicode MS"/>
                <a:cs typeface="Arial Unicode MS"/>
              </a:rPr>
              <a:t>before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its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term,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of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the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25" dirty="0">
                <a:solidFill>
                  <a:srgbClr val="254E72"/>
                </a:solidFill>
                <a:latin typeface="Arial Unicode MS"/>
                <a:cs typeface="Arial Unicode MS"/>
              </a:rPr>
              <a:t>gestation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process.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Abortion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5" dirty="0">
                <a:solidFill>
                  <a:srgbClr val="254E72"/>
                </a:solidFill>
                <a:latin typeface="Arial Unicode MS"/>
                <a:cs typeface="Arial Unicode MS"/>
              </a:rPr>
              <a:t>is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15" dirty="0">
                <a:solidFill>
                  <a:srgbClr val="254E72"/>
                </a:solidFill>
                <a:latin typeface="Arial Unicode MS"/>
                <a:cs typeface="Arial Unicode MS"/>
              </a:rPr>
              <a:t>topic </a:t>
            </a:r>
            <a:r>
              <a:rPr sz="1900" spc="-51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of </a:t>
            </a:r>
            <a:r>
              <a:rPr sz="1900" spc="-40" dirty="0">
                <a:solidFill>
                  <a:srgbClr val="254E72"/>
                </a:solidFill>
                <a:latin typeface="Arial Unicode MS"/>
                <a:cs typeface="Arial Unicode MS"/>
              </a:rPr>
              <a:t>concern 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to </a:t>
            </a:r>
            <a:r>
              <a:rPr sz="1900" spc="-45" dirty="0">
                <a:solidFill>
                  <a:srgbClr val="254E72"/>
                </a:solidFill>
                <a:latin typeface="Arial Unicode MS"/>
                <a:cs typeface="Arial Unicode MS"/>
              </a:rPr>
              <a:t>demographers </a:t>
            </a:r>
            <a:r>
              <a:rPr sz="1900" spc="-30" dirty="0">
                <a:solidFill>
                  <a:srgbClr val="254E72"/>
                </a:solidFill>
                <a:latin typeface="Arial Unicode MS"/>
                <a:cs typeface="Arial Unicode MS"/>
              </a:rPr>
              <a:t>and 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health 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care </a:t>
            </a:r>
            <a:r>
              <a:rPr sz="1900" spc="-30" dirty="0">
                <a:solidFill>
                  <a:srgbClr val="254E72"/>
                </a:solidFill>
                <a:latin typeface="Arial Unicode MS"/>
                <a:cs typeface="Arial Unicode MS"/>
              </a:rPr>
              <a:t>providers, </a:t>
            </a:r>
            <a:r>
              <a:rPr sz="1900" spc="-120" dirty="0">
                <a:solidFill>
                  <a:srgbClr val="254E72"/>
                </a:solidFill>
                <a:latin typeface="Arial Unicode MS"/>
                <a:cs typeface="Arial Unicode MS"/>
              </a:rPr>
              <a:t>as </a:t>
            </a:r>
            <a:r>
              <a:rPr sz="1900" spc="-60" dirty="0">
                <a:solidFill>
                  <a:srgbClr val="254E72"/>
                </a:solidFill>
                <a:latin typeface="Arial Unicode MS"/>
                <a:cs typeface="Arial Unicode MS"/>
              </a:rPr>
              <a:t>unsafe 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abortion </a:t>
            </a:r>
            <a:r>
              <a:rPr sz="1900" spc="-55" dirty="0">
                <a:solidFill>
                  <a:srgbClr val="254E72"/>
                </a:solidFill>
                <a:latin typeface="Arial Unicode MS"/>
                <a:cs typeface="Arial Unicode MS"/>
              </a:rPr>
              <a:t>is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major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cause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of 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maternal 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mortality 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(WHO, </a:t>
            </a:r>
            <a:r>
              <a:rPr sz="1900" spc="-120" dirty="0">
                <a:solidFill>
                  <a:srgbClr val="254E72"/>
                </a:solidFill>
                <a:latin typeface="Arial Unicode MS"/>
                <a:cs typeface="Arial Unicode MS"/>
              </a:rPr>
              <a:t>2011), </a:t>
            </a:r>
            <a:r>
              <a:rPr sz="1900" spc="-30" dirty="0">
                <a:solidFill>
                  <a:srgbClr val="254E72"/>
                </a:solidFill>
                <a:latin typeface="Arial Unicode MS"/>
                <a:cs typeface="Arial Unicode MS"/>
              </a:rPr>
              <a:t>and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the 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health </a:t>
            </a:r>
            <a:r>
              <a:rPr sz="1900" spc="-70" dirty="0">
                <a:solidFill>
                  <a:srgbClr val="254E72"/>
                </a:solidFill>
                <a:latin typeface="Arial Unicode MS"/>
                <a:cs typeface="Arial Unicode MS"/>
              </a:rPr>
              <a:t>consequences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of 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abortion </a:t>
            </a:r>
            <a:r>
              <a:rPr sz="1900" spc="1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25" dirty="0">
                <a:solidFill>
                  <a:srgbClr val="254E72"/>
                </a:solidFill>
                <a:latin typeface="Arial Unicode MS"/>
                <a:cs typeface="Arial Unicode MS"/>
              </a:rPr>
              <a:t>remain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major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75" dirty="0">
                <a:solidFill>
                  <a:srgbClr val="254E72"/>
                </a:solidFill>
                <a:latin typeface="Arial Unicode MS"/>
                <a:cs typeface="Arial Unicode MS"/>
              </a:rPr>
              <a:t>issue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15" dirty="0">
                <a:solidFill>
                  <a:srgbClr val="254E72"/>
                </a:solidFill>
                <a:latin typeface="Arial Unicode MS"/>
                <a:cs typeface="Arial Unicode MS"/>
              </a:rPr>
              <a:t>in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40" dirty="0">
                <a:solidFill>
                  <a:srgbClr val="254E72"/>
                </a:solidFill>
                <a:latin typeface="Arial Unicode MS"/>
                <a:cs typeface="Arial Unicode MS"/>
              </a:rPr>
              <a:t>many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25" dirty="0">
                <a:solidFill>
                  <a:srgbClr val="254E72"/>
                </a:solidFill>
                <a:latin typeface="Arial Unicode MS"/>
                <a:cs typeface="Arial Unicode MS"/>
              </a:rPr>
              <a:t>countries.</a:t>
            </a:r>
            <a:endParaRPr sz="19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900" spc="-135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h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u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d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-75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75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-75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b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y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h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s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p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b</a:t>
            </a:r>
            <a:r>
              <a:rPr sz="1900" spc="60" dirty="0">
                <a:solidFill>
                  <a:srgbClr val="254E72"/>
                </a:solidFill>
                <a:latin typeface="Arial Unicode MS"/>
                <a:cs typeface="Arial Unicode MS"/>
              </a:rPr>
              <a:t>l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10" dirty="0">
                <a:solidFill>
                  <a:srgbClr val="254E72"/>
                </a:solidFill>
                <a:latin typeface="Arial Unicode MS"/>
                <a:cs typeface="Arial Unicode MS"/>
              </a:rPr>
              <a:t>m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:</a:t>
            </a:r>
            <a:endParaRPr sz="19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900" spc="-40" dirty="0">
                <a:solidFill>
                  <a:srgbClr val="254E72"/>
                </a:solidFill>
                <a:latin typeface="Arial Unicode MS"/>
                <a:cs typeface="Arial Unicode MS"/>
              </a:rPr>
              <a:t>-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229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60" dirty="0">
                <a:solidFill>
                  <a:srgbClr val="254E72"/>
                </a:solidFill>
                <a:latin typeface="Arial Unicode MS"/>
                <a:cs typeface="Arial Unicode MS"/>
              </a:rPr>
              <a:t>ll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w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1900" spc="10" dirty="0">
                <a:solidFill>
                  <a:srgbClr val="254E72"/>
                </a:solidFill>
                <a:latin typeface="Arial Unicode MS"/>
                <a:cs typeface="Arial Unicode MS"/>
              </a:rPr>
              <a:t>m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.</a:t>
            </a:r>
            <a:endParaRPr sz="19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900" spc="-40" dirty="0">
                <a:solidFill>
                  <a:srgbClr val="254E72"/>
                </a:solidFill>
                <a:latin typeface="Arial Unicode MS"/>
                <a:cs typeface="Arial Unicode MS"/>
              </a:rPr>
              <a:t>-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85" dirty="0">
                <a:solidFill>
                  <a:srgbClr val="254E72"/>
                </a:solidFill>
                <a:latin typeface="Arial Unicode MS"/>
                <a:cs typeface="Arial Unicode MS"/>
              </a:rPr>
              <a:t>P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u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b</a:t>
            </a:r>
            <a:r>
              <a:rPr sz="1900" spc="60" dirty="0">
                <a:solidFill>
                  <a:srgbClr val="254E72"/>
                </a:solidFill>
                <a:latin typeface="Arial Unicode MS"/>
                <a:cs typeface="Arial Unicode MS"/>
              </a:rPr>
              <a:t>l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75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u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ho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s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.</a:t>
            </a:r>
            <a:endParaRPr sz="19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900" spc="-40" dirty="0">
                <a:solidFill>
                  <a:srgbClr val="254E72"/>
                </a:solidFill>
                <a:latin typeface="Arial Unicode MS"/>
                <a:cs typeface="Arial Unicode MS"/>
              </a:rPr>
              <a:t>-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95" dirty="0">
                <a:solidFill>
                  <a:srgbClr val="254E72"/>
                </a:solidFill>
                <a:latin typeface="Arial Unicode MS"/>
                <a:cs typeface="Arial Unicode MS"/>
              </a:rPr>
              <a:t>M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s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y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f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85" dirty="0">
                <a:solidFill>
                  <a:srgbClr val="254E72"/>
                </a:solidFill>
                <a:latin typeface="Arial Unicode MS"/>
                <a:cs typeface="Arial Unicode MS"/>
              </a:rPr>
              <a:t>P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u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b</a:t>
            </a:r>
            <a:r>
              <a:rPr sz="1900" spc="60" dirty="0">
                <a:solidFill>
                  <a:srgbClr val="254E72"/>
                </a:solidFill>
                <a:latin typeface="Arial Unicode MS"/>
                <a:cs typeface="Arial Unicode MS"/>
              </a:rPr>
              <a:t>l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75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25" dirty="0">
                <a:solidFill>
                  <a:srgbClr val="254E72"/>
                </a:solidFill>
                <a:latin typeface="Arial Unicode MS"/>
                <a:cs typeface="Arial Unicode MS"/>
              </a:rPr>
              <a:t>H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60" dirty="0">
                <a:solidFill>
                  <a:srgbClr val="254E72"/>
                </a:solidFill>
                <a:latin typeface="Arial Unicode MS"/>
                <a:cs typeface="Arial Unicode MS"/>
              </a:rPr>
              <a:t>l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h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d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85" dirty="0">
                <a:solidFill>
                  <a:srgbClr val="254E72"/>
                </a:solidFill>
                <a:latin typeface="Arial Unicode MS"/>
                <a:cs typeface="Arial Unicode MS"/>
              </a:rPr>
              <a:t>P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p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u</a:t>
            </a:r>
            <a:r>
              <a:rPr sz="1900" spc="60" dirty="0">
                <a:solidFill>
                  <a:srgbClr val="254E72"/>
                </a:solidFill>
                <a:latin typeface="Arial Unicode MS"/>
                <a:cs typeface="Arial Unicode MS"/>
              </a:rPr>
              <a:t>l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.</a:t>
            </a:r>
            <a:endParaRPr sz="1900">
              <a:latin typeface="Arial Unicode MS"/>
              <a:cs typeface="Arial Unicode MS"/>
            </a:endParaRPr>
          </a:p>
          <a:p>
            <a:pPr marL="12700" marR="5080">
              <a:lnSpc>
                <a:spcPct val="126699"/>
              </a:lnSpc>
            </a:pPr>
            <a:r>
              <a:rPr sz="1900" spc="-40" dirty="0">
                <a:solidFill>
                  <a:srgbClr val="254E72"/>
                </a:solidFill>
                <a:latin typeface="Arial Unicode MS"/>
                <a:cs typeface="Arial Unicode MS"/>
              </a:rPr>
              <a:t>-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International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20" dirty="0">
                <a:solidFill>
                  <a:srgbClr val="254E72"/>
                </a:solidFill>
                <a:latin typeface="Arial Unicode MS"/>
                <a:cs typeface="Arial Unicode MS"/>
              </a:rPr>
              <a:t>organizations/donors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30" dirty="0">
                <a:solidFill>
                  <a:srgbClr val="254E72"/>
                </a:solidFill>
                <a:latin typeface="Arial Unicode MS"/>
                <a:cs typeface="Arial Unicode MS"/>
              </a:rPr>
              <a:t>and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95" dirty="0">
                <a:solidFill>
                  <a:srgbClr val="254E72"/>
                </a:solidFill>
                <a:latin typeface="Arial Unicode MS"/>
                <a:cs typeface="Arial Unicode MS"/>
              </a:rPr>
              <a:t>NGOs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working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15" dirty="0">
                <a:solidFill>
                  <a:srgbClr val="254E72"/>
                </a:solidFill>
                <a:latin typeface="Arial Unicode MS"/>
                <a:cs typeface="Arial Unicode MS"/>
              </a:rPr>
              <a:t>in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the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field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dirty="0">
                <a:solidFill>
                  <a:srgbClr val="254E72"/>
                </a:solidFill>
                <a:latin typeface="Arial Unicode MS"/>
                <a:cs typeface="Arial Unicode MS"/>
              </a:rPr>
              <a:t>of</a:t>
            </a:r>
            <a:r>
              <a:rPr sz="1900" spc="-140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reproductive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health </a:t>
            </a:r>
            <a:r>
              <a:rPr sz="1900" spc="-509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d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hu</a:t>
            </a:r>
            <a:r>
              <a:rPr sz="1900" spc="10" dirty="0">
                <a:solidFill>
                  <a:srgbClr val="254E72"/>
                </a:solidFill>
                <a:latin typeface="Arial Unicode MS"/>
                <a:cs typeface="Arial Unicode MS"/>
              </a:rPr>
              <a:t>m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95" dirty="0">
                <a:solidFill>
                  <a:srgbClr val="254E72"/>
                </a:solidFill>
                <a:latin typeface="Arial Unicode MS"/>
                <a:cs typeface="Arial Unicode MS"/>
              </a:rPr>
              <a:t>g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h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s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,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s</a:t>
            </a:r>
            <a:r>
              <a:rPr sz="1900" spc="5" dirty="0">
                <a:solidFill>
                  <a:srgbClr val="254E72"/>
                </a:solidFill>
                <a:latin typeface="Arial Unicode MS"/>
                <a:cs typeface="Arial Unicode MS"/>
              </a:rPr>
              <a:t>p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75" dirty="0">
                <a:solidFill>
                  <a:srgbClr val="254E72"/>
                </a:solidFill>
                <a:latin typeface="Arial Unicode MS"/>
                <a:cs typeface="Arial Unicode MS"/>
              </a:rPr>
              <a:t>c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90" dirty="0">
                <a:solidFill>
                  <a:srgbClr val="254E72"/>
                </a:solidFill>
                <a:latin typeface="Arial Unicode MS"/>
                <a:cs typeface="Arial Unicode MS"/>
              </a:rPr>
              <a:t>a</a:t>
            </a:r>
            <a:r>
              <a:rPr sz="1900" spc="60" dirty="0">
                <a:solidFill>
                  <a:srgbClr val="254E72"/>
                </a:solidFill>
                <a:latin typeface="Arial Unicode MS"/>
                <a:cs typeface="Arial Unicode MS"/>
              </a:rPr>
              <a:t>ll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y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-5" dirty="0">
                <a:solidFill>
                  <a:srgbClr val="254E72"/>
                </a:solidFill>
                <a:latin typeface="Arial Unicode MS"/>
                <a:cs typeface="Arial Unicode MS"/>
              </a:rPr>
              <a:t>w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o</a:t>
            </a:r>
            <a:r>
              <a:rPr sz="1900" spc="10" dirty="0">
                <a:solidFill>
                  <a:srgbClr val="254E72"/>
                </a:solidFill>
                <a:latin typeface="Arial Unicode MS"/>
                <a:cs typeface="Arial Unicode MS"/>
              </a:rPr>
              <a:t>m</a:t>
            </a:r>
            <a:r>
              <a:rPr sz="1900" spc="-110" dirty="0">
                <a:solidFill>
                  <a:srgbClr val="254E72"/>
                </a:solidFill>
                <a:latin typeface="Arial Unicode MS"/>
                <a:cs typeface="Arial Unicode MS"/>
              </a:rPr>
              <a:t>e</a:t>
            </a:r>
            <a:r>
              <a:rPr sz="1900" spc="-10" dirty="0">
                <a:solidFill>
                  <a:srgbClr val="254E72"/>
                </a:solidFill>
                <a:latin typeface="Arial Unicode MS"/>
                <a:cs typeface="Arial Unicode MS"/>
              </a:rPr>
              <a:t>n</a:t>
            </a:r>
            <a:r>
              <a:rPr sz="1900" spc="100" dirty="0">
                <a:solidFill>
                  <a:srgbClr val="254E72"/>
                </a:solidFill>
                <a:latin typeface="Arial Unicode MS"/>
                <a:cs typeface="Arial Unicode MS"/>
              </a:rPr>
              <a:t>'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s</a:t>
            </a:r>
            <a:r>
              <a:rPr sz="1900" spc="-145" dirty="0">
                <a:solidFill>
                  <a:srgbClr val="254E72"/>
                </a:solidFill>
                <a:latin typeface="Arial Unicode MS"/>
                <a:cs typeface="Arial Unicode MS"/>
              </a:rPr>
              <a:t> </a:t>
            </a:r>
            <a:r>
              <a:rPr sz="1900" spc="20" dirty="0">
                <a:solidFill>
                  <a:srgbClr val="254E72"/>
                </a:solidFill>
                <a:latin typeface="Arial Unicode MS"/>
                <a:cs typeface="Arial Unicode MS"/>
              </a:rPr>
              <a:t>r</a:t>
            </a:r>
            <a:r>
              <a:rPr sz="1900" spc="45" dirty="0">
                <a:solidFill>
                  <a:srgbClr val="254E72"/>
                </a:solidFill>
                <a:latin typeface="Arial Unicode MS"/>
                <a:cs typeface="Arial Unicode MS"/>
              </a:rPr>
              <a:t>i</a:t>
            </a:r>
            <a:r>
              <a:rPr sz="1900" spc="-95" dirty="0">
                <a:solidFill>
                  <a:srgbClr val="254E72"/>
                </a:solidFill>
                <a:latin typeface="Arial Unicode MS"/>
                <a:cs typeface="Arial Unicode MS"/>
              </a:rPr>
              <a:t>g</a:t>
            </a:r>
            <a:r>
              <a:rPr sz="1900" spc="-15" dirty="0">
                <a:solidFill>
                  <a:srgbClr val="254E72"/>
                </a:solidFill>
                <a:latin typeface="Arial Unicode MS"/>
                <a:cs typeface="Arial Unicode MS"/>
              </a:rPr>
              <a:t>h</a:t>
            </a:r>
            <a:r>
              <a:rPr sz="1900" spc="110" dirty="0">
                <a:solidFill>
                  <a:srgbClr val="254E72"/>
                </a:solidFill>
                <a:latin typeface="Arial Unicode MS"/>
                <a:cs typeface="Arial Unicode MS"/>
              </a:rPr>
              <a:t>t</a:t>
            </a:r>
            <a:r>
              <a:rPr sz="1900" spc="-150" dirty="0">
                <a:solidFill>
                  <a:srgbClr val="254E72"/>
                </a:solidFill>
                <a:latin typeface="Arial Unicode MS"/>
                <a:cs typeface="Arial Unicode MS"/>
              </a:rPr>
              <a:t>s</a:t>
            </a:r>
            <a:r>
              <a:rPr sz="1900" spc="-65" dirty="0">
                <a:solidFill>
                  <a:srgbClr val="254E72"/>
                </a:solidFill>
                <a:latin typeface="Arial Unicode MS"/>
                <a:cs typeface="Arial Unicode MS"/>
              </a:rPr>
              <a:t>.</a:t>
            </a:r>
            <a:endParaRPr sz="19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242" y="1916329"/>
            <a:ext cx="2793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35" dirty="0">
                <a:solidFill>
                  <a:srgbClr val="BFE7DE"/>
                </a:solidFill>
                <a:latin typeface="Calibri"/>
                <a:cs typeface="Calibri"/>
              </a:rPr>
              <a:t>M</a:t>
            </a:r>
            <a:r>
              <a:rPr sz="3000" b="1" spc="290" dirty="0">
                <a:solidFill>
                  <a:srgbClr val="BFE7DE"/>
                </a:solidFill>
                <a:latin typeface="Calibri"/>
                <a:cs typeface="Calibri"/>
              </a:rPr>
              <a:t>ET</a:t>
            </a:r>
            <a:r>
              <a:rPr sz="3000" b="1" spc="235" dirty="0">
                <a:solidFill>
                  <a:srgbClr val="BFE7DE"/>
                </a:solidFill>
                <a:latin typeface="Calibri"/>
                <a:cs typeface="Calibri"/>
              </a:rPr>
              <a:t>H</a:t>
            </a:r>
            <a:r>
              <a:rPr sz="3000" b="1" spc="130" dirty="0">
                <a:solidFill>
                  <a:srgbClr val="BFE7DE"/>
                </a:solidFill>
                <a:latin typeface="Calibri"/>
                <a:cs typeface="Calibri"/>
              </a:rPr>
              <a:t>O</a:t>
            </a:r>
            <a:r>
              <a:rPr sz="3000" b="1" spc="120" dirty="0">
                <a:solidFill>
                  <a:srgbClr val="BFE7DE"/>
                </a:solidFill>
                <a:latin typeface="Calibri"/>
                <a:cs typeface="Calibri"/>
              </a:rPr>
              <a:t>D</a:t>
            </a:r>
            <a:r>
              <a:rPr sz="3000" b="1" spc="130" dirty="0">
                <a:solidFill>
                  <a:srgbClr val="BFE7DE"/>
                </a:solidFill>
                <a:latin typeface="Calibri"/>
                <a:cs typeface="Calibri"/>
              </a:rPr>
              <a:t>O</a:t>
            </a:r>
            <a:r>
              <a:rPr sz="3000" b="1" spc="390" dirty="0">
                <a:solidFill>
                  <a:srgbClr val="BFE7DE"/>
                </a:solidFill>
                <a:latin typeface="Calibri"/>
                <a:cs typeface="Calibri"/>
              </a:rPr>
              <a:t>L</a:t>
            </a:r>
            <a:r>
              <a:rPr sz="3000" b="1" spc="130" dirty="0">
                <a:solidFill>
                  <a:srgbClr val="BFE7DE"/>
                </a:solidFill>
                <a:latin typeface="Calibri"/>
                <a:cs typeface="Calibri"/>
              </a:rPr>
              <a:t>O</a:t>
            </a:r>
            <a:r>
              <a:rPr sz="3000" b="1" spc="110" dirty="0">
                <a:solidFill>
                  <a:srgbClr val="BFE7DE"/>
                </a:solidFill>
                <a:latin typeface="Calibri"/>
                <a:cs typeface="Calibri"/>
              </a:rPr>
              <a:t>G</a:t>
            </a:r>
            <a:r>
              <a:rPr sz="3000" b="1" spc="-10" dirty="0">
                <a:solidFill>
                  <a:srgbClr val="BFE7DE"/>
                </a:solidFill>
                <a:latin typeface="Calibri"/>
                <a:cs typeface="Calibri"/>
              </a:rPr>
              <a:t>Y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70215" y="8695318"/>
            <a:ext cx="488950" cy="488950"/>
            <a:chOff x="16770215" y="8695318"/>
            <a:chExt cx="488950" cy="488950"/>
          </a:xfrm>
        </p:grpSpPr>
        <p:sp>
          <p:nvSpPr>
            <p:cNvPr id="4" name="object 4"/>
            <p:cNvSpPr/>
            <p:nvPr/>
          </p:nvSpPr>
          <p:spPr>
            <a:xfrm>
              <a:off x="16770215" y="8695318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488611"/>
                  </a:moveTo>
                  <a:lnTo>
                    <a:pt x="196279" y="483922"/>
                  </a:lnTo>
                  <a:lnTo>
                    <a:pt x="150762" y="47014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77"/>
                  </a:lnTo>
                  <a:lnTo>
                    <a:pt x="18466" y="337848"/>
                  </a:lnTo>
                  <a:lnTo>
                    <a:pt x="4688" y="292331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96280" y="4688"/>
                  </a:lnTo>
                  <a:lnTo>
                    <a:pt x="244305" y="0"/>
                  </a:lnTo>
                  <a:lnTo>
                    <a:pt x="292331" y="4688"/>
                  </a:lnTo>
                  <a:lnTo>
                    <a:pt x="325228" y="14646"/>
                  </a:ln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9"/>
                  </a:lnTo>
                  <a:lnTo>
                    <a:pt x="81923" y="406688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325228" y="473964"/>
                  </a:lnTo>
                  <a:lnTo>
                    <a:pt x="292331" y="483923"/>
                  </a:lnTo>
                  <a:lnTo>
                    <a:pt x="244305" y="488611"/>
                  </a:lnTo>
                  <a:close/>
                </a:path>
                <a:path w="488950" h="488950">
                  <a:moveTo>
                    <a:pt x="325228" y="473964"/>
                  </a:move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8"/>
                  </a:lnTo>
                  <a:lnTo>
                    <a:pt x="435489" y="371649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325228" y="1464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74"/>
                  </a:lnTo>
                  <a:lnTo>
                    <a:pt x="470144" y="150799"/>
                  </a:lnTo>
                  <a:lnTo>
                    <a:pt x="483922" y="196293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325228" y="473964"/>
                  </a:lnTo>
                  <a:close/>
                </a:path>
              </a:pathLst>
            </a:custGeom>
            <a:solidFill>
              <a:srgbClr val="FE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68103" y="8858457"/>
              <a:ext cx="100819" cy="16316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6121598" y="8695776"/>
            <a:ext cx="488950" cy="488950"/>
            <a:chOff x="16121598" y="8695776"/>
            <a:chExt cx="488950" cy="488950"/>
          </a:xfrm>
        </p:grpSpPr>
        <p:sp>
          <p:nvSpPr>
            <p:cNvPr id="7" name="object 7"/>
            <p:cNvSpPr/>
            <p:nvPr/>
          </p:nvSpPr>
          <p:spPr>
            <a:xfrm>
              <a:off x="16121598" y="8695776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0"/>
                  </a:moveTo>
                  <a:lnTo>
                    <a:pt x="292331" y="4688"/>
                  </a:lnTo>
                  <a:lnTo>
                    <a:pt x="337848" y="1846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33"/>
                  </a:lnTo>
                  <a:lnTo>
                    <a:pt x="470144" y="150762"/>
                  </a:lnTo>
                  <a:lnTo>
                    <a:pt x="483922" y="196280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292331" y="483923"/>
                  </a:lnTo>
                  <a:lnTo>
                    <a:pt x="244305" y="488611"/>
                  </a:lnTo>
                  <a:lnTo>
                    <a:pt x="196280" y="483923"/>
                  </a:lnTo>
                  <a:lnTo>
                    <a:pt x="163383" y="473964"/>
                  </a:ln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7"/>
                  </a:lnTo>
                  <a:lnTo>
                    <a:pt x="435489" y="371648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163383" y="14646"/>
                  </a:lnTo>
                  <a:lnTo>
                    <a:pt x="196280" y="4688"/>
                  </a:lnTo>
                  <a:lnTo>
                    <a:pt x="244305" y="0"/>
                  </a:lnTo>
                  <a:close/>
                </a:path>
                <a:path w="488950" h="488950">
                  <a:moveTo>
                    <a:pt x="163383" y="14646"/>
                  </a:move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8"/>
                  </a:lnTo>
                  <a:lnTo>
                    <a:pt x="81923" y="406687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163383" y="47396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36"/>
                  </a:lnTo>
                  <a:lnTo>
                    <a:pt x="18466" y="337812"/>
                  </a:lnTo>
                  <a:lnTo>
                    <a:pt x="4688" y="292317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63383" y="14646"/>
                  </a:lnTo>
                  <a:close/>
                </a:path>
              </a:pathLst>
            </a:custGeom>
            <a:solidFill>
              <a:srgbClr val="FE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11501" y="8858083"/>
              <a:ext cx="100819" cy="163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456" y="422329"/>
            <a:ext cx="12239625" cy="904875"/>
          </a:xfrm>
          <a:custGeom>
            <a:avLst/>
            <a:gdLst/>
            <a:ahLst/>
            <a:cxnLst/>
            <a:rect l="l" t="t" r="r" b="b"/>
            <a:pathLst>
              <a:path w="12239625" h="904875">
                <a:moveTo>
                  <a:pt x="12239624" y="904874"/>
                </a:moveTo>
                <a:lnTo>
                  <a:pt x="0" y="904874"/>
                </a:lnTo>
                <a:lnTo>
                  <a:pt x="0" y="0"/>
                </a:lnTo>
                <a:lnTo>
                  <a:pt x="12239624" y="0"/>
                </a:lnTo>
                <a:lnTo>
                  <a:pt x="12239624" y="904874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687" y="11"/>
            <a:ext cx="66675" cy="10287000"/>
          </a:xfrm>
          <a:custGeom>
            <a:avLst/>
            <a:gdLst/>
            <a:ahLst/>
            <a:cxnLst/>
            <a:rect l="l" t="t" r="r" b="b"/>
            <a:pathLst>
              <a:path w="66675" h="10287000">
                <a:moveTo>
                  <a:pt x="66675" y="0"/>
                </a:moveTo>
                <a:lnTo>
                  <a:pt x="0" y="0"/>
                </a:lnTo>
                <a:lnTo>
                  <a:pt x="0" y="1238250"/>
                </a:lnTo>
                <a:lnTo>
                  <a:pt x="26974" y="1238250"/>
                </a:lnTo>
                <a:lnTo>
                  <a:pt x="26974" y="10287000"/>
                </a:lnTo>
                <a:lnTo>
                  <a:pt x="36499" y="10287000"/>
                </a:lnTo>
                <a:lnTo>
                  <a:pt x="36499" y="1238250"/>
                </a:lnTo>
                <a:lnTo>
                  <a:pt x="66675" y="1238250"/>
                </a:lnTo>
                <a:lnTo>
                  <a:pt x="66675" y="0"/>
                </a:lnTo>
                <a:close/>
              </a:path>
            </a:pathLst>
          </a:custGeom>
          <a:solidFill>
            <a:srgbClr val="254E7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770215" y="1028619"/>
            <a:ext cx="488950" cy="488950"/>
            <a:chOff x="16770215" y="1028619"/>
            <a:chExt cx="488950" cy="488950"/>
          </a:xfrm>
        </p:grpSpPr>
        <p:sp>
          <p:nvSpPr>
            <p:cNvPr id="5" name="object 5"/>
            <p:cNvSpPr/>
            <p:nvPr/>
          </p:nvSpPr>
          <p:spPr>
            <a:xfrm>
              <a:off x="16770215" y="1028619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488611"/>
                  </a:moveTo>
                  <a:lnTo>
                    <a:pt x="196279" y="483922"/>
                  </a:lnTo>
                  <a:lnTo>
                    <a:pt x="150762" y="47014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77"/>
                  </a:lnTo>
                  <a:lnTo>
                    <a:pt x="18466" y="337848"/>
                  </a:lnTo>
                  <a:lnTo>
                    <a:pt x="4688" y="292331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96280" y="4688"/>
                  </a:lnTo>
                  <a:lnTo>
                    <a:pt x="244305" y="0"/>
                  </a:lnTo>
                  <a:lnTo>
                    <a:pt x="292331" y="4688"/>
                  </a:lnTo>
                  <a:lnTo>
                    <a:pt x="325228" y="14646"/>
                  </a:ln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9"/>
                  </a:lnTo>
                  <a:lnTo>
                    <a:pt x="81923" y="406688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325228" y="473964"/>
                  </a:lnTo>
                  <a:lnTo>
                    <a:pt x="292331" y="483923"/>
                  </a:lnTo>
                  <a:lnTo>
                    <a:pt x="244305" y="488611"/>
                  </a:lnTo>
                  <a:close/>
                </a:path>
                <a:path w="488950" h="488950">
                  <a:moveTo>
                    <a:pt x="325228" y="473964"/>
                  </a:move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8"/>
                  </a:lnTo>
                  <a:lnTo>
                    <a:pt x="435489" y="371649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325228" y="1464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74"/>
                  </a:lnTo>
                  <a:lnTo>
                    <a:pt x="470144" y="150799"/>
                  </a:lnTo>
                  <a:lnTo>
                    <a:pt x="483922" y="196293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325228" y="473964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68103" y="1191760"/>
              <a:ext cx="100819" cy="1631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6121598" y="1029075"/>
            <a:ext cx="488950" cy="488950"/>
            <a:chOff x="16121598" y="1029075"/>
            <a:chExt cx="488950" cy="488950"/>
          </a:xfrm>
        </p:grpSpPr>
        <p:sp>
          <p:nvSpPr>
            <p:cNvPr id="8" name="object 8"/>
            <p:cNvSpPr/>
            <p:nvPr/>
          </p:nvSpPr>
          <p:spPr>
            <a:xfrm>
              <a:off x="16121598" y="1029075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4305" y="0"/>
                  </a:moveTo>
                  <a:lnTo>
                    <a:pt x="292331" y="4688"/>
                  </a:lnTo>
                  <a:lnTo>
                    <a:pt x="337848" y="18466"/>
                  </a:lnTo>
                  <a:lnTo>
                    <a:pt x="379777" y="40905"/>
                  </a:lnTo>
                  <a:lnTo>
                    <a:pt x="417038" y="71573"/>
                  </a:lnTo>
                  <a:lnTo>
                    <a:pt x="447706" y="108833"/>
                  </a:lnTo>
                  <a:lnTo>
                    <a:pt x="470144" y="150762"/>
                  </a:lnTo>
                  <a:lnTo>
                    <a:pt x="483922" y="196280"/>
                  </a:lnTo>
                  <a:lnTo>
                    <a:pt x="488611" y="244305"/>
                  </a:lnTo>
                  <a:lnTo>
                    <a:pt x="483922" y="292331"/>
                  </a:lnTo>
                  <a:lnTo>
                    <a:pt x="470144" y="337848"/>
                  </a:lnTo>
                  <a:lnTo>
                    <a:pt x="447706" y="379777"/>
                  </a:lnTo>
                  <a:lnTo>
                    <a:pt x="417038" y="417038"/>
                  </a:lnTo>
                  <a:lnTo>
                    <a:pt x="379777" y="447706"/>
                  </a:lnTo>
                  <a:lnTo>
                    <a:pt x="337848" y="470144"/>
                  </a:lnTo>
                  <a:lnTo>
                    <a:pt x="292331" y="483923"/>
                  </a:lnTo>
                  <a:lnTo>
                    <a:pt x="244305" y="488611"/>
                  </a:lnTo>
                  <a:lnTo>
                    <a:pt x="196280" y="483923"/>
                  </a:lnTo>
                  <a:lnTo>
                    <a:pt x="163383" y="473964"/>
                  </a:lnTo>
                  <a:lnTo>
                    <a:pt x="244305" y="473964"/>
                  </a:lnTo>
                  <a:lnTo>
                    <a:pt x="289450" y="469549"/>
                  </a:lnTo>
                  <a:lnTo>
                    <a:pt x="332234" y="456584"/>
                  </a:lnTo>
                  <a:lnTo>
                    <a:pt x="371648" y="435489"/>
                  </a:lnTo>
                  <a:lnTo>
                    <a:pt x="406687" y="406687"/>
                  </a:lnTo>
                  <a:lnTo>
                    <a:pt x="435489" y="371648"/>
                  </a:lnTo>
                  <a:lnTo>
                    <a:pt x="456584" y="332234"/>
                  </a:lnTo>
                  <a:lnTo>
                    <a:pt x="469549" y="289450"/>
                  </a:lnTo>
                  <a:lnTo>
                    <a:pt x="473964" y="244305"/>
                  </a:lnTo>
                  <a:lnTo>
                    <a:pt x="469549" y="199160"/>
                  </a:lnTo>
                  <a:lnTo>
                    <a:pt x="456584" y="156377"/>
                  </a:lnTo>
                  <a:lnTo>
                    <a:pt x="435489" y="116962"/>
                  </a:lnTo>
                  <a:lnTo>
                    <a:pt x="406687" y="81923"/>
                  </a:lnTo>
                  <a:lnTo>
                    <a:pt x="371648" y="53121"/>
                  </a:lnTo>
                  <a:lnTo>
                    <a:pt x="332234" y="32027"/>
                  </a:lnTo>
                  <a:lnTo>
                    <a:pt x="289450" y="19061"/>
                  </a:lnTo>
                  <a:lnTo>
                    <a:pt x="244305" y="14646"/>
                  </a:lnTo>
                  <a:lnTo>
                    <a:pt x="163383" y="14646"/>
                  </a:lnTo>
                  <a:lnTo>
                    <a:pt x="196280" y="4688"/>
                  </a:lnTo>
                  <a:lnTo>
                    <a:pt x="244305" y="0"/>
                  </a:lnTo>
                  <a:close/>
                </a:path>
                <a:path w="488950" h="488950">
                  <a:moveTo>
                    <a:pt x="163383" y="14646"/>
                  </a:moveTo>
                  <a:lnTo>
                    <a:pt x="244305" y="14646"/>
                  </a:lnTo>
                  <a:lnTo>
                    <a:pt x="199160" y="19061"/>
                  </a:lnTo>
                  <a:lnTo>
                    <a:pt x="156377" y="32027"/>
                  </a:lnTo>
                  <a:lnTo>
                    <a:pt x="116962" y="53121"/>
                  </a:lnTo>
                  <a:lnTo>
                    <a:pt x="81923" y="81923"/>
                  </a:lnTo>
                  <a:lnTo>
                    <a:pt x="53121" y="116962"/>
                  </a:lnTo>
                  <a:lnTo>
                    <a:pt x="32027" y="156377"/>
                  </a:lnTo>
                  <a:lnTo>
                    <a:pt x="19061" y="199160"/>
                  </a:lnTo>
                  <a:lnTo>
                    <a:pt x="14646" y="244305"/>
                  </a:lnTo>
                  <a:lnTo>
                    <a:pt x="19061" y="289450"/>
                  </a:lnTo>
                  <a:lnTo>
                    <a:pt x="32027" y="332234"/>
                  </a:lnTo>
                  <a:lnTo>
                    <a:pt x="53121" y="371648"/>
                  </a:lnTo>
                  <a:lnTo>
                    <a:pt x="81923" y="406687"/>
                  </a:lnTo>
                  <a:lnTo>
                    <a:pt x="116962" y="435489"/>
                  </a:lnTo>
                  <a:lnTo>
                    <a:pt x="156377" y="456584"/>
                  </a:lnTo>
                  <a:lnTo>
                    <a:pt x="199160" y="469549"/>
                  </a:lnTo>
                  <a:lnTo>
                    <a:pt x="244305" y="473964"/>
                  </a:lnTo>
                  <a:lnTo>
                    <a:pt x="163383" y="473964"/>
                  </a:lnTo>
                  <a:lnTo>
                    <a:pt x="108833" y="447706"/>
                  </a:lnTo>
                  <a:lnTo>
                    <a:pt x="71573" y="417038"/>
                  </a:lnTo>
                  <a:lnTo>
                    <a:pt x="40905" y="379736"/>
                  </a:lnTo>
                  <a:lnTo>
                    <a:pt x="18466" y="337812"/>
                  </a:lnTo>
                  <a:lnTo>
                    <a:pt x="4688" y="292317"/>
                  </a:lnTo>
                  <a:lnTo>
                    <a:pt x="0" y="244305"/>
                  </a:lnTo>
                  <a:lnTo>
                    <a:pt x="4688" y="196280"/>
                  </a:lnTo>
                  <a:lnTo>
                    <a:pt x="18466" y="150762"/>
                  </a:lnTo>
                  <a:lnTo>
                    <a:pt x="40905" y="108833"/>
                  </a:lnTo>
                  <a:lnTo>
                    <a:pt x="71573" y="71573"/>
                  </a:lnTo>
                  <a:lnTo>
                    <a:pt x="108833" y="40905"/>
                  </a:lnTo>
                  <a:lnTo>
                    <a:pt x="150762" y="18466"/>
                  </a:lnTo>
                  <a:lnTo>
                    <a:pt x="163383" y="14646"/>
                  </a:lnTo>
                  <a:close/>
                </a:path>
              </a:pathLst>
            </a:custGeom>
            <a:solidFill>
              <a:srgbClr val="254E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11501" y="1191384"/>
              <a:ext cx="100819" cy="1631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1749194"/>
            <a:ext cx="8686799" cy="80390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926720" y="2617032"/>
            <a:ext cx="2323465" cy="1003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b="1" spc="130" dirty="0">
                <a:solidFill>
                  <a:srgbClr val="254E72"/>
                </a:solidFill>
                <a:latin typeface="Calibri"/>
                <a:cs typeface="Calibri"/>
              </a:rPr>
              <a:t>I</a:t>
            </a:r>
            <a:r>
              <a:rPr sz="2750" b="1" spc="160" dirty="0">
                <a:solidFill>
                  <a:srgbClr val="254E72"/>
                </a:solidFill>
                <a:latin typeface="Calibri"/>
                <a:cs typeface="Calibri"/>
              </a:rPr>
              <a:t>n</a:t>
            </a:r>
            <a:r>
              <a:rPr sz="2750" b="1" spc="125" dirty="0">
                <a:solidFill>
                  <a:srgbClr val="254E72"/>
                </a:solidFill>
                <a:latin typeface="Calibri"/>
                <a:cs typeface="Calibri"/>
              </a:rPr>
              <a:t>t</a:t>
            </a:r>
            <a:r>
              <a:rPr sz="2750" b="1" spc="110" dirty="0">
                <a:solidFill>
                  <a:srgbClr val="254E72"/>
                </a:solidFill>
                <a:latin typeface="Calibri"/>
                <a:cs typeface="Calibri"/>
              </a:rPr>
              <a:t>e</a:t>
            </a:r>
            <a:r>
              <a:rPr sz="2750" b="1" spc="130" dirty="0">
                <a:solidFill>
                  <a:srgbClr val="254E72"/>
                </a:solidFill>
                <a:latin typeface="Calibri"/>
                <a:cs typeface="Calibri"/>
              </a:rPr>
              <a:t>r</a:t>
            </a:r>
            <a:r>
              <a:rPr sz="2750" b="1" spc="175" dirty="0">
                <a:solidFill>
                  <a:srgbClr val="254E72"/>
                </a:solidFill>
                <a:latin typeface="Calibri"/>
                <a:cs typeface="Calibri"/>
              </a:rPr>
              <a:t>p</a:t>
            </a:r>
            <a:r>
              <a:rPr sz="2750" b="1" spc="130" dirty="0">
                <a:solidFill>
                  <a:srgbClr val="254E72"/>
                </a:solidFill>
                <a:latin typeface="Calibri"/>
                <a:cs typeface="Calibri"/>
              </a:rPr>
              <a:t>r</a:t>
            </a:r>
            <a:r>
              <a:rPr sz="2750" b="1" spc="110" dirty="0">
                <a:solidFill>
                  <a:srgbClr val="254E72"/>
                </a:solidFill>
                <a:latin typeface="Calibri"/>
                <a:cs typeface="Calibri"/>
              </a:rPr>
              <a:t>e</a:t>
            </a:r>
            <a:r>
              <a:rPr sz="2750" b="1" spc="125" dirty="0">
                <a:solidFill>
                  <a:srgbClr val="254E72"/>
                </a:solidFill>
                <a:latin typeface="Calibri"/>
                <a:cs typeface="Calibri"/>
              </a:rPr>
              <a:t>t</a:t>
            </a:r>
            <a:r>
              <a:rPr sz="2750" b="1" spc="160" dirty="0">
                <a:solidFill>
                  <a:srgbClr val="254E72"/>
                </a:solidFill>
                <a:latin typeface="Calibri"/>
                <a:cs typeface="Calibri"/>
              </a:rPr>
              <a:t>a</a:t>
            </a:r>
            <a:r>
              <a:rPr sz="2750" b="1" spc="125" dirty="0">
                <a:solidFill>
                  <a:srgbClr val="254E72"/>
                </a:solidFill>
                <a:latin typeface="Calibri"/>
                <a:cs typeface="Calibri"/>
              </a:rPr>
              <a:t>t</a:t>
            </a:r>
            <a:r>
              <a:rPr sz="2750" b="1" spc="135" dirty="0">
                <a:solidFill>
                  <a:srgbClr val="254E72"/>
                </a:solidFill>
                <a:latin typeface="Calibri"/>
                <a:cs typeface="Calibri"/>
              </a:rPr>
              <a:t>io</a:t>
            </a:r>
            <a:r>
              <a:rPr sz="2750" b="1" spc="50" dirty="0">
                <a:solidFill>
                  <a:srgbClr val="254E72"/>
                </a:solidFill>
                <a:latin typeface="Calibri"/>
                <a:cs typeface="Calibri"/>
              </a:rPr>
              <a:t>n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200" spc="-80" dirty="0">
                <a:solidFill>
                  <a:srgbClr val="254E72"/>
                </a:solidFill>
                <a:latin typeface="Arial Unicode MS"/>
                <a:cs typeface="Arial Unicode MS"/>
              </a:rPr>
              <a:t>.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74756" y="332476"/>
            <a:ext cx="3373754" cy="1066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800" spc="195" dirty="0">
                <a:solidFill>
                  <a:srgbClr val="254E72"/>
                </a:solidFill>
              </a:rPr>
              <a:t>R</a:t>
            </a:r>
            <a:r>
              <a:rPr sz="6800" spc="340" dirty="0">
                <a:solidFill>
                  <a:srgbClr val="254E72"/>
                </a:solidFill>
              </a:rPr>
              <a:t>e</a:t>
            </a:r>
            <a:r>
              <a:rPr sz="6800" spc="400" dirty="0">
                <a:solidFill>
                  <a:srgbClr val="254E72"/>
                </a:solidFill>
              </a:rPr>
              <a:t>s</a:t>
            </a:r>
            <a:r>
              <a:rPr sz="6800" spc="155" dirty="0">
                <a:solidFill>
                  <a:srgbClr val="254E72"/>
                </a:solidFill>
              </a:rPr>
              <a:t>u</a:t>
            </a:r>
            <a:r>
              <a:rPr sz="6800" spc="-114" dirty="0">
                <a:solidFill>
                  <a:srgbClr val="254E72"/>
                </a:solidFill>
              </a:rPr>
              <a:t>l</a:t>
            </a:r>
            <a:r>
              <a:rPr sz="6800" spc="325" dirty="0">
                <a:solidFill>
                  <a:srgbClr val="254E72"/>
                </a:solidFill>
              </a:rPr>
              <a:t>ts</a:t>
            </a:r>
            <a:endParaRPr sz="6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1839" y="2208573"/>
            <a:ext cx="8693713" cy="7581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8700" y="787205"/>
            <a:ext cx="12239625" cy="1143000"/>
          </a:xfrm>
          <a:prstGeom prst="rect">
            <a:avLst/>
          </a:prstGeom>
          <a:solidFill>
            <a:srgbClr val="BFE7DE"/>
          </a:solidFill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7959"/>
              </a:lnSpc>
            </a:pPr>
            <a:r>
              <a:rPr sz="6800" spc="235" dirty="0">
                <a:solidFill>
                  <a:srgbClr val="254E72"/>
                </a:solidFill>
              </a:rPr>
              <a:t>Results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10760333" y="4152294"/>
            <a:ext cx="7157084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399"/>
              </a:lnSpc>
              <a:spcBef>
                <a:spcPts val="100"/>
              </a:spcBef>
            </a:pPr>
            <a:r>
              <a:rPr sz="2550" spc="-65" dirty="0">
                <a:solidFill>
                  <a:srgbClr val="254E72"/>
                </a:solidFill>
                <a:latin typeface="Open Sans"/>
                <a:cs typeface="Open Sans"/>
              </a:rPr>
              <a:t>The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70" dirty="0">
                <a:solidFill>
                  <a:srgbClr val="254E72"/>
                </a:solidFill>
                <a:latin typeface="Open Sans"/>
                <a:cs typeface="Open Sans"/>
              </a:rPr>
              <a:t>west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65" dirty="0">
                <a:solidFill>
                  <a:srgbClr val="254E72"/>
                </a:solidFill>
                <a:latin typeface="Open Sans"/>
                <a:cs typeface="Open Sans"/>
              </a:rPr>
              <a:t>department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5" dirty="0">
                <a:solidFill>
                  <a:srgbClr val="254E72"/>
                </a:solidFill>
                <a:latin typeface="Open Sans"/>
                <a:cs typeface="Open Sans"/>
              </a:rPr>
              <a:t>is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5" dirty="0">
                <a:solidFill>
                  <a:srgbClr val="254E72"/>
                </a:solidFill>
                <a:latin typeface="Open Sans"/>
                <a:cs typeface="Open Sans"/>
              </a:rPr>
              <a:t>the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60" dirty="0">
                <a:solidFill>
                  <a:srgbClr val="254E72"/>
                </a:solidFill>
                <a:latin typeface="Open Sans"/>
                <a:cs typeface="Open Sans"/>
              </a:rPr>
              <a:t>region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70" dirty="0">
                <a:solidFill>
                  <a:srgbClr val="254E72"/>
                </a:solidFill>
                <a:latin typeface="Open Sans"/>
                <a:cs typeface="Open Sans"/>
              </a:rPr>
              <a:t>where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0" dirty="0">
                <a:solidFill>
                  <a:srgbClr val="254E72"/>
                </a:solidFill>
                <a:latin typeface="Open Sans"/>
                <a:cs typeface="Open Sans"/>
              </a:rPr>
              <a:t>there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5" dirty="0">
                <a:solidFill>
                  <a:srgbClr val="254E72"/>
                </a:solidFill>
                <a:latin typeface="Open Sans"/>
                <a:cs typeface="Open Sans"/>
              </a:rPr>
              <a:t>is </a:t>
            </a:r>
            <a:r>
              <a:rPr sz="2550" spc="-65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5" dirty="0">
                <a:solidFill>
                  <a:srgbClr val="254E72"/>
                </a:solidFill>
                <a:latin typeface="Open Sans"/>
                <a:cs typeface="Open Sans"/>
              </a:rPr>
              <a:t>the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70" dirty="0">
                <a:solidFill>
                  <a:srgbClr val="254E72"/>
                </a:solidFill>
                <a:latin typeface="Open Sans"/>
                <a:cs typeface="Open Sans"/>
              </a:rPr>
              <a:t>most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65" dirty="0">
                <a:solidFill>
                  <a:srgbClr val="254E72"/>
                </a:solidFill>
                <a:latin typeface="Open Sans"/>
                <a:cs typeface="Open Sans"/>
              </a:rPr>
              <a:t>abortion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0" dirty="0">
                <a:solidFill>
                  <a:srgbClr val="254E72"/>
                </a:solidFill>
                <a:latin typeface="Open Sans"/>
                <a:cs typeface="Open Sans"/>
              </a:rPr>
              <a:t>to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100" dirty="0">
                <a:solidFill>
                  <a:srgbClr val="254E72"/>
                </a:solidFill>
                <a:latin typeface="Open Sans"/>
                <a:cs typeface="Open Sans"/>
              </a:rPr>
              <a:t>know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0" dirty="0">
                <a:solidFill>
                  <a:srgbClr val="254E72"/>
                </a:solidFill>
                <a:latin typeface="Open Sans"/>
                <a:cs typeface="Open Sans"/>
              </a:rPr>
              <a:t>470.6‰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60" dirty="0">
                <a:solidFill>
                  <a:srgbClr val="254E72"/>
                </a:solidFill>
                <a:latin typeface="Open Sans"/>
                <a:cs typeface="Open Sans"/>
              </a:rPr>
              <a:t>then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5" dirty="0">
                <a:solidFill>
                  <a:srgbClr val="254E72"/>
                </a:solidFill>
                <a:latin typeface="Open Sans"/>
                <a:cs typeface="Open Sans"/>
              </a:rPr>
              <a:t>comes </a:t>
            </a:r>
            <a:r>
              <a:rPr sz="2550" spc="-5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65" dirty="0">
                <a:solidFill>
                  <a:srgbClr val="254E72"/>
                </a:solidFill>
                <a:latin typeface="Open Sans"/>
                <a:cs typeface="Open Sans"/>
              </a:rPr>
              <a:t>Artibonite</a:t>
            </a:r>
            <a:r>
              <a:rPr sz="2550" spc="-10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60" dirty="0">
                <a:solidFill>
                  <a:srgbClr val="254E72"/>
                </a:solidFill>
                <a:latin typeface="Open Sans"/>
                <a:cs typeface="Open Sans"/>
              </a:rPr>
              <a:t>then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55" dirty="0">
                <a:solidFill>
                  <a:srgbClr val="254E72"/>
                </a:solidFill>
                <a:latin typeface="Open Sans"/>
                <a:cs typeface="Open Sans"/>
              </a:rPr>
              <a:t>the</a:t>
            </a:r>
            <a:r>
              <a:rPr sz="2550" spc="-5" dirty="0">
                <a:solidFill>
                  <a:srgbClr val="254E72"/>
                </a:solidFill>
                <a:latin typeface="Open Sans"/>
                <a:cs typeface="Open Sans"/>
              </a:rPr>
              <a:t> </a:t>
            </a:r>
            <a:r>
              <a:rPr sz="2550" spc="-60" dirty="0">
                <a:solidFill>
                  <a:srgbClr val="254E72"/>
                </a:solidFill>
                <a:latin typeface="Open Sans"/>
                <a:cs typeface="Open Sans"/>
              </a:rPr>
              <a:t>North-west</a:t>
            </a:r>
            <a:endParaRPr sz="255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776" y="1003968"/>
            <a:ext cx="22396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" dirty="0">
                <a:latin typeface="Open Sans"/>
                <a:cs typeface="Open Sans"/>
              </a:rPr>
              <a:t>Resu</a:t>
            </a:r>
            <a:r>
              <a:rPr sz="5200" dirty="0">
                <a:latin typeface="Open Sans"/>
                <a:cs typeface="Open Sans"/>
              </a:rPr>
              <a:t>lts</a:t>
            </a:r>
            <a:endParaRPr sz="5200">
              <a:latin typeface="Open Sans"/>
              <a:cs typeface="Ope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7080" y="4662557"/>
            <a:ext cx="6722109" cy="171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00"/>
              </a:lnSpc>
              <a:spcBef>
                <a:spcPts val="100"/>
              </a:spcBef>
            </a:pPr>
            <a:r>
              <a:rPr sz="3200" spc="-80" dirty="0">
                <a:latin typeface="Open Sans"/>
                <a:cs typeface="Open Sans"/>
              </a:rPr>
              <a:t>This</a:t>
            </a:r>
            <a:r>
              <a:rPr sz="3200" spc="-10" dirty="0">
                <a:latin typeface="Open Sans"/>
                <a:cs typeface="Open Sans"/>
              </a:rPr>
              <a:t> </a:t>
            </a:r>
            <a:r>
              <a:rPr sz="3200" spc="-85" dirty="0">
                <a:latin typeface="Open Sans"/>
                <a:cs typeface="Open Sans"/>
              </a:rPr>
              <a:t>graph</a:t>
            </a:r>
            <a:r>
              <a:rPr sz="3200" spc="-5" dirty="0">
                <a:latin typeface="Open Sans"/>
                <a:cs typeface="Open Sans"/>
              </a:rPr>
              <a:t> </a:t>
            </a:r>
            <a:r>
              <a:rPr sz="3200" spc="-85" dirty="0">
                <a:latin typeface="Open Sans"/>
                <a:cs typeface="Open Sans"/>
              </a:rPr>
              <a:t>highlights</a:t>
            </a:r>
            <a:r>
              <a:rPr sz="3200" spc="-5" dirty="0">
                <a:latin typeface="Open Sans"/>
                <a:cs typeface="Open Sans"/>
              </a:rPr>
              <a:t> </a:t>
            </a:r>
            <a:r>
              <a:rPr sz="3200" spc="-65" dirty="0">
                <a:latin typeface="Open Sans"/>
                <a:cs typeface="Open Sans"/>
              </a:rPr>
              <a:t>the</a:t>
            </a:r>
            <a:r>
              <a:rPr sz="3200" spc="-10" dirty="0">
                <a:latin typeface="Open Sans"/>
                <a:cs typeface="Open Sans"/>
              </a:rPr>
              <a:t> </a:t>
            </a:r>
            <a:r>
              <a:rPr sz="3200" spc="-80" dirty="0">
                <a:latin typeface="Open Sans"/>
                <a:cs typeface="Open Sans"/>
              </a:rPr>
              <a:t>religion</a:t>
            </a:r>
            <a:r>
              <a:rPr sz="3200" spc="-5" dirty="0">
                <a:latin typeface="Open Sans"/>
                <a:cs typeface="Open Sans"/>
              </a:rPr>
              <a:t> </a:t>
            </a:r>
            <a:r>
              <a:rPr sz="3200" spc="-85" dirty="0">
                <a:latin typeface="Open Sans"/>
                <a:cs typeface="Open Sans"/>
              </a:rPr>
              <a:t>and </a:t>
            </a:r>
            <a:r>
              <a:rPr sz="3200" spc="-815" dirty="0">
                <a:latin typeface="Open Sans"/>
                <a:cs typeface="Open Sans"/>
              </a:rPr>
              <a:t> </a:t>
            </a:r>
            <a:r>
              <a:rPr sz="3200" spc="-70" dirty="0">
                <a:latin typeface="Open Sans"/>
                <a:cs typeface="Open Sans"/>
              </a:rPr>
              <a:t>education</a:t>
            </a:r>
            <a:r>
              <a:rPr sz="3200" spc="-10" dirty="0">
                <a:latin typeface="Open Sans"/>
                <a:cs typeface="Open Sans"/>
              </a:rPr>
              <a:t> </a:t>
            </a:r>
            <a:r>
              <a:rPr sz="3200" spc="-85" dirty="0">
                <a:latin typeface="Open Sans"/>
                <a:cs typeface="Open Sans"/>
              </a:rPr>
              <a:t>level</a:t>
            </a:r>
            <a:r>
              <a:rPr sz="3200" spc="-10" dirty="0">
                <a:latin typeface="Open Sans"/>
                <a:cs typeface="Open Sans"/>
              </a:rPr>
              <a:t> </a:t>
            </a:r>
            <a:r>
              <a:rPr sz="3200" spc="-100" dirty="0">
                <a:latin typeface="Open Sans"/>
                <a:cs typeface="Open Sans"/>
              </a:rPr>
              <a:t>of</a:t>
            </a:r>
            <a:r>
              <a:rPr sz="3200" spc="-5" dirty="0">
                <a:latin typeface="Open Sans"/>
                <a:cs typeface="Open Sans"/>
              </a:rPr>
              <a:t> </a:t>
            </a:r>
            <a:r>
              <a:rPr sz="3200" spc="-65" dirty="0">
                <a:latin typeface="Open Sans"/>
                <a:cs typeface="Open Sans"/>
              </a:rPr>
              <a:t>those</a:t>
            </a:r>
            <a:r>
              <a:rPr sz="3200" spc="-10" dirty="0">
                <a:latin typeface="Open Sans"/>
                <a:cs typeface="Open Sans"/>
              </a:rPr>
              <a:t> </a:t>
            </a:r>
            <a:r>
              <a:rPr sz="3200" spc="-114" dirty="0">
                <a:latin typeface="Open Sans"/>
                <a:cs typeface="Open Sans"/>
              </a:rPr>
              <a:t>who</a:t>
            </a:r>
            <a:r>
              <a:rPr sz="3200" spc="-10" dirty="0">
                <a:latin typeface="Open Sans"/>
                <a:cs typeface="Open Sans"/>
              </a:rPr>
              <a:t> </a:t>
            </a:r>
            <a:r>
              <a:rPr sz="3200" spc="-85" dirty="0">
                <a:latin typeface="Open Sans"/>
                <a:cs typeface="Open Sans"/>
              </a:rPr>
              <a:t>had </a:t>
            </a:r>
            <a:r>
              <a:rPr sz="3200" spc="-80" dirty="0">
                <a:latin typeface="Open Sans"/>
                <a:cs typeface="Open Sans"/>
              </a:rPr>
              <a:t> </a:t>
            </a:r>
            <a:r>
              <a:rPr sz="3200" spc="-75" dirty="0">
                <a:latin typeface="Open Sans"/>
                <a:cs typeface="Open Sans"/>
              </a:rPr>
              <a:t>abortions.</a:t>
            </a:r>
            <a:endParaRPr sz="32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12182475" cy="876300"/>
          </a:xfrm>
          <a:custGeom>
            <a:avLst/>
            <a:gdLst/>
            <a:ahLst/>
            <a:cxnLst/>
            <a:rect l="l" t="t" r="r" b="b"/>
            <a:pathLst>
              <a:path w="12182475" h="876300">
                <a:moveTo>
                  <a:pt x="12182474" y="876299"/>
                </a:moveTo>
                <a:lnTo>
                  <a:pt x="0" y="876299"/>
                </a:lnTo>
                <a:lnTo>
                  <a:pt x="0" y="0"/>
                </a:lnTo>
                <a:lnTo>
                  <a:pt x="12182474" y="0"/>
                </a:lnTo>
                <a:lnTo>
                  <a:pt x="12182474" y="876299"/>
                </a:lnTo>
                <a:close/>
              </a:path>
            </a:pathLst>
          </a:custGeom>
          <a:solidFill>
            <a:srgbClr val="BFE7D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393" y="2425826"/>
            <a:ext cx="9848848" cy="7238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3147" y="963083"/>
            <a:ext cx="2555240" cy="934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950" b="1" spc="295" dirty="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endParaRPr sz="5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3416" y="5048571"/>
            <a:ext cx="7123430" cy="276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99"/>
              </a:lnSpc>
              <a:spcBef>
                <a:spcPts val="100"/>
              </a:spcBef>
            </a:pPr>
            <a:r>
              <a:rPr sz="3100" spc="-90" dirty="0">
                <a:latin typeface="Open Sans"/>
                <a:cs typeface="Open Sans"/>
              </a:rPr>
              <a:t>Women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105" dirty="0">
                <a:latin typeface="Open Sans"/>
                <a:cs typeface="Open Sans"/>
              </a:rPr>
              <a:t>who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85" dirty="0">
                <a:latin typeface="Open Sans"/>
                <a:cs typeface="Open Sans"/>
              </a:rPr>
              <a:t>have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80" dirty="0">
                <a:latin typeface="Open Sans"/>
                <a:cs typeface="Open Sans"/>
              </a:rPr>
              <a:t>already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75" dirty="0">
                <a:latin typeface="Open Sans"/>
                <a:cs typeface="Open Sans"/>
              </a:rPr>
              <a:t>had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85" dirty="0">
                <a:latin typeface="Open Sans"/>
                <a:cs typeface="Open Sans"/>
              </a:rPr>
              <a:t>an </a:t>
            </a:r>
            <a:r>
              <a:rPr sz="3100" spc="-80" dirty="0">
                <a:latin typeface="Open Sans"/>
                <a:cs typeface="Open Sans"/>
              </a:rPr>
              <a:t> </a:t>
            </a:r>
            <a:r>
              <a:rPr sz="3100" spc="-70" dirty="0">
                <a:latin typeface="Open Sans"/>
                <a:cs typeface="Open Sans"/>
              </a:rPr>
              <a:t>abortion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80" dirty="0">
                <a:latin typeface="Open Sans"/>
                <a:cs typeface="Open Sans"/>
              </a:rPr>
              <a:t>in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75" dirty="0">
                <a:latin typeface="Open Sans"/>
                <a:cs typeface="Open Sans"/>
              </a:rPr>
              <a:t>rural</a:t>
            </a:r>
            <a:r>
              <a:rPr sz="3100" dirty="0">
                <a:latin typeface="Open Sans"/>
                <a:cs typeface="Open Sans"/>
              </a:rPr>
              <a:t> </a:t>
            </a:r>
            <a:r>
              <a:rPr sz="3100" spc="-65" dirty="0">
                <a:latin typeface="Open Sans"/>
                <a:cs typeface="Open Sans"/>
              </a:rPr>
              <a:t>areas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85" dirty="0">
                <a:latin typeface="Open Sans"/>
                <a:cs typeface="Open Sans"/>
              </a:rPr>
              <a:t>have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80" dirty="0">
                <a:latin typeface="Open Sans"/>
                <a:cs typeface="Open Sans"/>
              </a:rPr>
              <a:t>more </a:t>
            </a:r>
            <a:r>
              <a:rPr sz="3100" spc="-75" dirty="0">
                <a:latin typeface="Open Sans"/>
                <a:cs typeface="Open Sans"/>
              </a:rPr>
              <a:t> </a:t>
            </a:r>
            <a:r>
              <a:rPr sz="3100" spc="-65" dirty="0">
                <a:latin typeface="Open Sans"/>
                <a:cs typeface="Open Sans"/>
              </a:rPr>
              <a:t>children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75" dirty="0">
                <a:latin typeface="Open Sans"/>
                <a:cs typeface="Open Sans"/>
              </a:rPr>
              <a:t>than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80" dirty="0">
                <a:latin typeface="Open Sans"/>
                <a:cs typeface="Open Sans"/>
              </a:rPr>
              <a:t>in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75" dirty="0">
                <a:latin typeface="Open Sans"/>
                <a:cs typeface="Open Sans"/>
              </a:rPr>
              <a:t>urban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65" dirty="0">
                <a:latin typeface="Open Sans"/>
                <a:cs typeface="Open Sans"/>
              </a:rPr>
              <a:t>areas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75" dirty="0">
                <a:latin typeface="Open Sans"/>
                <a:cs typeface="Open Sans"/>
              </a:rPr>
              <a:t>and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60" dirty="0">
                <a:latin typeface="Open Sans"/>
                <a:cs typeface="Open Sans"/>
              </a:rPr>
              <a:t>the </a:t>
            </a:r>
            <a:r>
              <a:rPr sz="3100" spc="-55" dirty="0">
                <a:latin typeface="Open Sans"/>
                <a:cs typeface="Open Sans"/>
              </a:rPr>
              <a:t> </a:t>
            </a:r>
            <a:r>
              <a:rPr sz="3100" spc="-65" dirty="0">
                <a:latin typeface="Open Sans"/>
                <a:cs typeface="Open Sans"/>
              </a:rPr>
              <a:t>older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60" dirty="0">
                <a:latin typeface="Open Sans"/>
                <a:cs typeface="Open Sans"/>
              </a:rPr>
              <a:t>the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110" dirty="0">
                <a:latin typeface="Open Sans"/>
                <a:cs typeface="Open Sans"/>
              </a:rPr>
              <a:t>woman,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60" dirty="0">
                <a:latin typeface="Open Sans"/>
                <a:cs typeface="Open Sans"/>
              </a:rPr>
              <a:t>the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80" dirty="0">
                <a:latin typeface="Open Sans"/>
                <a:cs typeface="Open Sans"/>
              </a:rPr>
              <a:t>more</a:t>
            </a:r>
            <a:r>
              <a:rPr sz="3100" spc="-10" dirty="0">
                <a:latin typeface="Open Sans"/>
                <a:cs typeface="Open Sans"/>
              </a:rPr>
              <a:t> </a:t>
            </a:r>
            <a:r>
              <a:rPr sz="3100" spc="-65" dirty="0">
                <a:latin typeface="Open Sans"/>
                <a:cs typeface="Open Sans"/>
              </a:rPr>
              <a:t>children</a:t>
            </a:r>
            <a:r>
              <a:rPr sz="3100" spc="-5" dirty="0">
                <a:latin typeface="Open Sans"/>
                <a:cs typeface="Open Sans"/>
              </a:rPr>
              <a:t> </a:t>
            </a:r>
            <a:r>
              <a:rPr sz="3100" spc="-55" dirty="0">
                <a:latin typeface="Open Sans"/>
                <a:cs typeface="Open Sans"/>
              </a:rPr>
              <a:t>she</a:t>
            </a:r>
            <a:endParaRPr sz="3100">
              <a:latin typeface="Open Sans"/>
              <a:cs typeface="Open Sans"/>
            </a:endParaRPr>
          </a:p>
          <a:p>
            <a:pPr marR="196215" algn="ctr">
              <a:lnSpc>
                <a:spcPct val="100000"/>
              </a:lnSpc>
              <a:spcBef>
                <a:spcPts val="590"/>
              </a:spcBef>
            </a:pPr>
            <a:r>
              <a:rPr sz="3100" spc="-75" dirty="0">
                <a:latin typeface="Open Sans"/>
                <a:cs typeface="Open Sans"/>
              </a:rPr>
              <a:t>has.</a:t>
            </a:r>
            <a:endParaRPr sz="31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168" y="2573095"/>
            <a:ext cx="8953498" cy="6162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8700" y="1028705"/>
            <a:ext cx="12182475" cy="876300"/>
          </a:xfrm>
          <a:prstGeom prst="rect">
            <a:avLst/>
          </a:prstGeom>
          <a:solidFill>
            <a:srgbClr val="BFE7DE"/>
          </a:solidFill>
        </p:spPr>
        <p:txBody>
          <a:bodyPr vert="horz" wrap="square" lIns="0" tIns="508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40"/>
              </a:spcBef>
            </a:pPr>
            <a:r>
              <a:rPr sz="5500" b="1" spc="285" dirty="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endParaRPr sz="5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8569" y="3883659"/>
            <a:ext cx="684403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99"/>
              </a:lnSpc>
              <a:spcBef>
                <a:spcPts val="100"/>
              </a:spcBef>
            </a:pPr>
            <a:r>
              <a:rPr sz="3400" spc="-70" dirty="0">
                <a:latin typeface="Open Sans"/>
                <a:cs typeface="Open Sans"/>
              </a:rPr>
              <a:t>There</a:t>
            </a:r>
            <a:r>
              <a:rPr sz="3400" spc="-20" dirty="0">
                <a:latin typeface="Open Sans"/>
                <a:cs typeface="Open Sans"/>
              </a:rPr>
              <a:t> </a:t>
            </a:r>
            <a:r>
              <a:rPr sz="3400" spc="-65" dirty="0">
                <a:latin typeface="Open Sans"/>
                <a:cs typeface="Open Sans"/>
              </a:rPr>
              <a:t>is</a:t>
            </a:r>
            <a:r>
              <a:rPr sz="3400" spc="-15" dirty="0">
                <a:latin typeface="Open Sans"/>
                <a:cs typeface="Open Sans"/>
              </a:rPr>
              <a:t> </a:t>
            </a:r>
            <a:r>
              <a:rPr sz="3400" spc="-90" dirty="0">
                <a:latin typeface="Open Sans"/>
                <a:cs typeface="Open Sans"/>
              </a:rPr>
              <a:t>a</a:t>
            </a:r>
            <a:r>
              <a:rPr sz="3400" spc="-15" dirty="0">
                <a:latin typeface="Open Sans"/>
                <a:cs typeface="Open Sans"/>
              </a:rPr>
              <a:t> </a:t>
            </a:r>
            <a:r>
              <a:rPr sz="3400" spc="-75" dirty="0">
                <a:latin typeface="Open Sans"/>
                <a:cs typeface="Open Sans"/>
              </a:rPr>
              <a:t>relationship</a:t>
            </a:r>
            <a:r>
              <a:rPr sz="3400" spc="-20" dirty="0">
                <a:latin typeface="Open Sans"/>
                <a:cs typeface="Open Sans"/>
              </a:rPr>
              <a:t> </a:t>
            </a:r>
            <a:r>
              <a:rPr sz="3400" spc="-80" dirty="0">
                <a:latin typeface="Open Sans"/>
                <a:cs typeface="Open Sans"/>
              </a:rPr>
              <a:t>between</a:t>
            </a:r>
            <a:r>
              <a:rPr sz="3400" spc="-15" dirty="0">
                <a:latin typeface="Open Sans"/>
                <a:cs typeface="Open Sans"/>
              </a:rPr>
              <a:t> </a:t>
            </a:r>
            <a:r>
              <a:rPr sz="3400" spc="-65" dirty="0">
                <a:latin typeface="Open Sans"/>
                <a:cs typeface="Open Sans"/>
              </a:rPr>
              <a:t>the </a:t>
            </a:r>
            <a:r>
              <a:rPr sz="3400" spc="-869" dirty="0">
                <a:latin typeface="Open Sans"/>
                <a:cs typeface="Open Sans"/>
              </a:rPr>
              <a:t> </a:t>
            </a:r>
            <a:r>
              <a:rPr sz="3400" spc="-90" dirty="0">
                <a:latin typeface="Open Sans"/>
                <a:cs typeface="Open Sans"/>
              </a:rPr>
              <a:t>number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100" dirty="0">
                <a:latin typeface="Open Sans"/>
                <a:cs typeface="Open Sans"/>
              </a:rPr>
              <a:t>of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90" dirty="0">
                <a:latin typeface="Open Sans"/>
                <a:cs typeface="Open Sans"/>
              </a:rPr>
              <a:t>failed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75" dirty="0">
                <a:latin typeface="Open Sans"/>
                <a:cs typeface="Open Sans"/>
              </a:rPr>
              <a:t>abortions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85" dirty="0">
                <a:latin typeface="Open Sans"/>
                <a:cs typeface="Open Sans"/>
              </a:rPr>
              <a:t>and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65" dirty="0">
                <a:latin typeface="Open Sans"/>
                <a:cs typeface="Open Sans"/>
              </a:rPr>
              <a:t>the </a:t>
            </a:r>
            <a:r>
              <a:rPr sz="3400" spc="-865" dirty="0">
                <a:latin typeface="Open Sans"/>
                <a:cs typeface="Open Sans"/>
              </a:rPr>
              <a:t> </a:t>
            </a:r>
            <a:r>
              <a:rPr sz="3400" spc="-90" dirty="0">
                <a:latin typeface="Open Sans"/>
                <a:cs typeface="Open Sans"/>
              </a:rPr>
              <a:t>number</a:t>
            </a:r>
            <a:r>
              <a:rPr sz="3400" spc="-10" dirty="0">
                <a:latin typeface="Open Sans"/>
                <a:cs typeface="Open Sans"/>
              </a:rPr>
              <a:t> </a:t>
            </a:r>
            <a:r>
              <a:rPr sz="3400" spc="-100" dirty="0">
                <a:latin typeface="Open Sans"/>
                <a:cs typeface="Open Sans"/>
              </a:rPr>
              <a:t>of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100" dirty="0">
                <a:latin typeface="Open Sans"/>
                <a:cs typeface="Open Sans"/>
              </a:rPr>
              <a:t>living</a:t>
            </a:r>
            <a:r>
              <a:rPr sz="3400" spc="-10" dirty="0">
                <a:latin typeface="Open Sans"/>
                <a:cs typeface="Open Sans"/>
              </a:rPr>
              <a:t> </a:t>
            </a:r>
            <a:r>
              <a:rPr sz="3400" spc="-75" dirty="0">
                <a:latin typeface="Open Sans"/>
                <a:cs typeface="Open Sans"/>
              </a:rPr>
              <a:t>children;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70" dirty="0">
                <a:latin typeface="Open Sans"/>
                <a:cs typeface="Open Sans"/>
              </a:rPr>
              <a:t>this </a:t>
            </a:r>
            <a:r>
              <a:rPr sz="3400" spc="-65" dirty="0">
                <a:latin typeface="Open Sans"/>
                <a:cs typeface="Open Sans"/>
              </a:rPr>
              <a:t> </a:t>
            </a:r>
            <a:r>
              <a:rPr sz="3400" spc="-75" dirty="0">
                <a:latin typeface="Open Sans"/>
                <a:cs typeface="Open Sans"/>
              </a:rPr>
              <a:t>relationship</a:t>
            </a:r>
            <a:r>
              <a:rPr sz="3400" spc="-10" dirty="0">
                <a:latin typeface="Open Sans"/>
                <a:cs typeface="Open Sans"/>
              </a:rPr>
              <a:t> </a:t>
            </a:r>
            <a:r>
              <a:rPr sz="3400" spc="-65" dirty="0">
                <a:latin typeface="Open Sans"/>
                <a:cs typeface="Open Sans"/>
              </a:rPr>
              <a:t>is</a:t>
            </a:r>
            <a:r>
              <a:rPr sz="3400" spc="-5" dirty="0">
                <a:latin typeface="Open Sans"/>
                <a:cs typeface="Open Sans"/>
              </a:rPr>
              <a:t> </a:t>
            </a:r>
            <a:r>
              <a:rPr sz="3400" spc="-80" dirty="0">
                <a:latin typeface="Open Sans"/>
                <a:cs typeface="Open Sans"/>
              </a:rPr>
              <a:t>proportional.</a:t>
            </a:r>
            <a:endParaRPr sz="34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4E7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Personnalisé</PresentationFormat>
  <Slides>12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Office Theme</vt:lpstr>
      <vt:lpstr>Présentation PowerPoint</vt:lpstr>
      <vt:lpstr>Table of methodology</vt:lpstr>
      <vt:lpstr>Problem and the audience.</vt:lpstr>
      <vt:lpstr>METHODOLOGY</vt:lpstr>
      <vt:lpstr>Results</vt:lpstr>
      <vt:lpstr>Results</vt:lpstr>
      <vt:lpstr>Présentation PowerPoint</vt:lpstr>
      <vt:lpstr>Results</vt:lpstr>
      <vt:lpstr>Results</vt:lpstr>
      <vt:lpstr>Recommendations</vt:lpstr>
      <vt:lpstr>Conclusion</vt:lpstr>
      <vt:lpstr>Talk to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Modern Mental Health Medical Presentation</dc:title>
  <dc:creator>chrismond versailles</dc:creator>
  <cp:keywords>DAEq937p7GY,BAEq90dEmOc</cp:keywords>
  <cp:lastModifiedBy>Utilisateur inconnu</cp:lastModifiedBy>
  <cp:revision>1</cp:revision>
  <dcterms:created xsi:type="dcterms:W3CDTF">2021-09-25T13:05:07Z</dcterms:created>
  <dcterms:modified xsi:type="dcterms:W3CDTF">2021-09-25T15:09:51Z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2021-09-25T00:00:00Z</vt:filetime>
  </property>
  <property fmtid="{D5CDD505-2E9C-101B-9397-08002B2CF9AE}" pid="3" name="Creator">
    <vt:lpwstr>Canva</vt:lpwstr>
  </property>
  <property fmtid="{D5CDD505-2E9C-101B-9397-08002B2CF9AE}" pid="4" name="LastSaved">
    <vt:filetime>2021-09-25T00:00:00Z</vt:filetime>
  </property>
</Properties>
</file>