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8288000" cy="10287000"/>
  <p:notesSz cx="18288000" cy="10287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1028700"/>
            <a:ext cx="12182475" cy="876300"/>
          </a:xfrm>
          <a:custGeom>
            <a:avLst/>
            <a:gdLst/>
            <a:ahLst/>
            <a:cxnLst/>
            <a:rect l="l" t="t" r="r" b="b"/>
            <a:pathLst>
              <a:path w="12182475" h="876300">
                <a:moveTo>
                  <a:pt x="12182474" y="876299"/>
                </a:moveTo>
                <a:lnTo>
                  <a:pt x="0" y="876299"/>
                </a:lnTo>
                <a:lnTo>
                  <a:pt x="0" y="0"/>
                </a:lnTo>
                <a:lnTo>
                  <a:pt x="12182474" y="0"/>
                </a:lnTo>
                <a:lnTo>
                  <a:pt x="12182474" y="8762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164" y="2551604"/>
            <a:ext cx="8353424" cy="6705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3776" y="1003968"/>
            <a:ext cx="15640447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3565" y="1238249"/>
            <a:ext cx="9525" cy="9048750"/>
          </a:xfrm>
          <a:custGeom>
            <a:avLst/>
            <a:gdLst/>
            <a:ahLst/>
            <a:cxnLst/>
            <a:rect l="l" t="t" r="r" b="b"/>
            <a:pathLst>
              <a:path w="9525" h="9048750">
                <a:moveTo>
                  <a:pt x="0" y="9048749"/>
                </a:moveTo>
                <a:lnTo>
                  <a:pt x="9524" y="9048749"/>
                </a:lnTo>
                <a:lnTo>
                  <a:pt x="9524" y="0"/>
                </a:lnTo>
                <a:lnTo>
                  <a:pt x="0" y="0"/>
                </a:lnTo>
                <a:lnTo>
                  <a:pt x="0" y="904874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6594" y="0"/>
            <a:ext cx="66675" cy="1238250"/>
          </a:xfrm>
          <a:custGeom>
            <a:avLst/>
            <a:gdLst/>
            <a:ahLst/>
            <a:cxnLst/>
            <a:rect l="l" t="t" r="r" b="b"/>
            <a:pathLst>
              <a:path w="66675" h="1238250">
                <a:moveTo>
                  <a:pt x="66674" y="1238249"/>
                </a:moveTo>
                <a:lnTo>
                  <a:pt x="0" y="1238249"/>
                </a:lnTo>
                <a:lnTo>
                  <a:pt x="0" y="0"/>
                </a:lnTo>
                <a:lnTo>
                  <a:pt x="66674" y="0"/>
                </a:lnTo>
                <a:lnTo>
                  <a:pt x="66674" y="123824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8207" y="1013809"/>
            <a:ext cx="17050385" cy="9525"/>
          </a:xfrm>
          <a:custGeom>
            <a:avLst/>
            <a:gdLst/>
            <a:ahLst/>
            <a:cxnLst/>
            <a:rect l="l" t="t" r="r" b="b"/>
            <a:pathLst>
              <a:path w="17050385" h="9525">
                <a:moveTo>
                  <a:pt x="0" y="9524"/>
                </a:moveTo>
                <a:lnTo>
                  <a:pt x="17049791" y="9524"/>
                </a:lnTo>
                <a:lnTo>
                  <a:pt x="17049791" y="0"/>
                </a:lnTo>
                <a:lnTo>
                  <a:pt x="0" y="0"/>
                </a:lnTo>
                <a:lnTo>
                  <a:pt x="0" y="952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42" y="983605"/>
            <a:ext cx="1238250" cy="66675"/>
          </a:xfrm>
          <a:custGeom>
            <a:avLst/>
            <a:gdLst/>
            <a:ahLst/>
            <a:cxnLst/>
            <a:rect l="l" t="t" r="r" b="b"/>
            <a:pathLst>
              <a:path w="1238250" h="66675">
                <a:moveTo>
                  <a:pt x="1238249" y="0"/>
                </a:moveTo>
                <a:lnTo>
                  <a:pt x="1238249" y="66674"/>
                </a:lnTo>
                <a:lnTo>
                  <a:pt x="0" y="66674"/>
                </a:lnTo>
                <a:lnTo>
                  <a:pt x="0" y="0"/>
                </a:lnTo>
                <a:lnTo>
                  <a:pt x="1238249" y="0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70214" y="8769215"/>
            <a:ext cx="488950" cy="488950"/>
          </a:xfrm>
          <a:custGeom>
            <a:avLst/>
            <a:gdLst/>
            <a:ahLst/>
            <a:cxnLst/>
            <a:rect l="l" t="t" r="r" b="b"/>
            <a:pathLst>
              <a:path w="488950" h="488950">
                <a:moveTo>
                  <a:pt x="244305" y="488611"/>
                </a:moveTo>
                <a:lnTo>
                  <a:pt x="196279" y="483922"/>
                </a:lnTo>
                <a:lnTo>
                  <a:pt x="150762" y="470144"/>
                </a:lnTo>
                <a:lnTo>
                  <a:pt x="108833" y="447706"/>
                </a:lnTo>
                <a:lnTo>
                  <a:pt x="71573" y="417038"/>
                </a:lnTo>
                <a:lnTo>
                  <a:pt x="40905" y="379777"/>
                </a:lnTo>
                <a:lnTo>
                  <a:pt x="18466" y="337848"/>
                </a:lnTo>
                <a:lnTo>
                  <a:pt x="4688" y="292331"/>
                </a:lnTo>
                <a:lnTo>
                  <a:pt x="0" y="244305"/>
                </a:lnTo>
                <a:lnTo>
                  <a:pt x="4688" y="196280"/>
                </a:lnTo>
                <a:lnTo>
                  <a:pt x="18466" y="150762"/>
                </a:lnTo>
                <a:lnTo>
                  <a:pt x="40905" y="108833"/>
                </a:lnTo>
                <a:lnTo>
                  <a:pt x="71573" y="71573"/>
                </a:lnTo>
                <a:lnTo>
                  <a:pt x="108833" y="40905"/>
                </a:lnTo>
                <a:lnTo>
                  <a:pt x="150762" y="18466"/>
                </a:lnTo>
                <a:lnTo>
                  <a:pt x="196280" y="4688"/>
                </a:lnTo>
                <a:lnTo>
                  <a:pt x="244305" y="0"/>
                </a:lnTo>
                <a:lnTo>
                  <a:pt x="292331" y="4688"/>
                </a:lnTo>
                <a:lnTo>
                  <a:pt x="325228" y="14646"/>
                </a:lnTo>
                <a:lnTo>
                  <a:pt x="244305" y="14646"/>
                </a:lnTo>
                <a:lnTo>
                  <a:pt x="199160" y="19061"/>
                </a:lnTo>
                <a:lnTo>
                  <a:pt x="156377" y="32027"/>
                </a:lnTo>
                <a:lnTo>
                  <a:pt x="116962" y="53121"/>
                </a:lnTo>
                <a:lnTo>
                  <a:pt x="81923" y="81923"/>
                </a:lnTo>
                <a:lnTo>
                  <a:pt x="53121" y="116962"/>
                </a:lnTo>
                <a:lnTo>
                  <a:pt x="32027" y="156377"/>
                </a:lnTo>
                <a:lnTo>
                  <a:pt x="19061" y="199160"/>
                </a:lnTo>
                <a:lnTo>
                  <a:pt x="14646" y="244305"/>
                </a:lnTo>
                <a:lnTo>
                  <a:pt x="19061" y="289450"/>
                </a:lnTo>
                <a:lnTo>
                  <a:pt x="32027" y="332234"/>
                </a:lnTo>
                <a:lnTo>
                  <a:pt x="53121" y="371649"/>
                </a:lnTo>
                <a:lnTo>
                  <a:pt x="81923" y="406688"/>
                </a:lnTo>
                <a:lnTo>
                  <a:pt x="116962" y="435489"/>
                </a:lnTo>
                <a:lnTo>
                  <a:pt x="156377" y="456584"/>
                </a:lnTo>
                <a:lnTo>
                  <a:pt x="199160" y="469549"/>
                </a:lnTo>
                <a:lnTo>
                  <a:pt x="244305" y="473964"/>
                </a:lnTo>
                <a:lnTo>
                  <a:pt x="325228" y="473964"/>
                </a:lnTo>
                <a:lnTo>
                  <a:pt x="292331" y="483923"/>
                </a:lnTo>
                <a:lnTo>
                  <a:pt x="244305" y="488611"/>
                </a:lnTo>
                <a:close/>
              </a:path>
              <a:path w="488950" h="488950">
                <a:moveTo>
                  <a:pt x="325228" y="473964"/>
                </a:moveTo>
                <a:lnTo>
                  <a:pt x="244305" y="473964"/>
                </a:lnTo>
                <a:lnTo>
                  <a:pt x="289450" y="469549"/>
                </a:lnTo>
                <a:lnTo>
                  <a:pt x="332234" y="456584"/>
                </a:lnTo>
                <a:lnTo>
                  <a:pt x="371648" y="435489"/>
                </a:lnTo>
                <a:lnTo>
                  <a:pt x="406687" y="406688"/>
                </a:lnTo>
                <a:lnTo>
                  <a:pt x="435489" y="371649"/>
                </a:lnTo>
                <a:lnTo>
                  <a:pt x="456584" y="332234"/>
                </a:lnTo>
                <a:lnTo>
                  <a:pt x="469549" y="289450"/>
                </a:lnTo>
                <a:lnTo>
                  <a:pt x="473964" y="244305"/>
                </a:lnTo>
                <a:lnTo>
                  <a:pt x="469549" y="199160"/>
                </a:lnTo>
                <a:lnTo>
                  <a:pt x="456584" y="156377"/>
                </a:lnTo>
                <a:lnTo>
                  <a:pt x="435489" y="116962"/>
                </a:lnTo>
                <a:lnTo>
                  <a:pt x="406687" y="81923"/>
                </a:lnTo>
                <a:lnTo>
                  <a:pt x="371648" y="53121"/>
                </a:lnTo>
                <a:lnTo>
                  <a:pt x="332234" y="32027"/>
                </a:lnTo>
                <a:lnTo>
                  <a:pt x="289450" y="19061"/>
                </a:lnTo>
                <a:lnTo>
                  <a:pt x="244305" y="14646"/>
                </a:lnTo>
                <a:lnTo>
                  <a:pt x="325228" y="14646"/>
                </a:lnTo>
                <a:lnTo>
                  <a:pt x="379777" y="40905"/>
                </a:lnTo>
                <a:lnTo>
                  <a:pt x="417038" y="71573"/>
                </a:lnTo>
                <a:lnTo>
                  <a:pt x="447706" y="108874"/>
                </a:lnTo>
                <a:lnTo>
                  <a:pt x="470144" y="150799"/>
                </a:lnTo>
                <a:lnTo>
                  <a:pt x="483922" y="196293"/>
                </a:lnTo>
                <a:lnTo>
                  <a:pt x="488611" y="244305"/>
                </a:lnTo>
                <a:lnTo>
                  <a:pt x="483922" y="292331"/>
                </a:lnTo>
                <a:lnTo>
                  <a:pt x="470144" y="337848"/>
                </a:lnTo>
                <a:lnTo>
                  <a:pt x="447706" y="379777"/>
                </a:lnTo>
                <a:lnTo>
                  <a:pt x="417038" y="417038"/>
                </a:lnTo>
                <a:lnTo>
                  <a:pt x="379777" y="447706"/>
                </a:lnTo>
                <a:lnTo>
                  <a:pt x="337848" y="470144"/>
                </a:lnTo>
                <a:lnTo>
                  <a:pt x="325228" y="47396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8103" y="8932356"/>
            <a:ext cx="100819" cy="1631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260230"/>
            <a:ext cx="9020174" cy="7505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081660"/>
            <a:ext cx="18288000" cy="831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5068" y="3550871"/>
            <a:ext cx="14957862" cy="400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regression" TargetMode="External"/><Relationship Id="rId2" Type="http://schemas.openxmlformats.org/officeDocument/2006/relationships/hyperlink" Target="https://scikit-learn.org/stable/modules/tree.html#tree-class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932" y="3613142"/>
            <a:ext cx="27457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40" dirty="0">
                <a:solidFill>
                  <a:srgbClr val="BFE7DE"/>
                </a:solidFill>
                <a:latin typeface="Calibri"/>
                <a:cs typeface="Calibri"/>
              </a:rPr>
              <a:t>AYITI</a:t>
            </a:r>
            <a:r>
              <a:rPr sz="2700" b="1" spc="125" dirty="0">
                <a:solidFill>
                  <a:srgbClr val="BFE7DE"/>
                </a:solidFill>
                <a:latin typeface="Calibri"/>
                <a:cs typeface="Calibri"/>
              </a:rPr>
              <a:t> </a:t>
            </a:r>
            <a:r>
              <a:rPr sz="2700" b="1" spc="185" dirty="0">
                <a:solidFill>
                  <a:srgbClr val="BFE7DE"/>
                </a:solidFill>
                <a:latin typeface="Calibri"/>
                <a:cs typeface="Calibri"/>
              </a:rPr>
              <a:t>ANALYTICS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931" y="4387423"/>
            <a:ext cx="8210550" cy="43853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345"/>
              </a:spcBef>
            </a:pPr>
            <a:r>
              <a:rPr sz="5550" spc="145" dirty="0">
                <a:solidFill>
                  <a:srgbClr val="FEFFFF"/>
                </a:solidFill>
                <a:latin typeface="Arial"/>
                <a:cs typeface="Arial"/>
              </a:rPr>
              <a:t>“</a:t>
            </a:r>
            <a:r>
              <a:rPr sz="5650" spc="145" dirty="0">
                <a:solidFill>
                  <a:srgbClr val="FEFFFF"/>
                </a:solidFill>
                <a:latin typeface="Verdana"/>
                <a:cs typeface="Verdana"/>
              </a:rPr>
              <a:t>Determinants </a:t>
            </a:r>
            <a:r>
              <a:rPr sz="5650" spc="320" dirty="0">
                <a:solidFill>
                  <a:srgbClr val="FEFFFF"/>
                </a:solidFill>
                <a:latin typeface="Verdana"/>
                <a:cs typeface="Verdana"/>
              </a:rPr>
              <a:t>of </a:t>
            </a:r>
            <a:r>
              <a:rPr sz="5650" spc="32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170" dirty="0">
                <a:solidFill>
                  <a:srgbClr val="FEFFFF"/>
                </a:solidFill>
                <a:latin typeface="Verdana"/>
                <a:cs typeface="Verdana"/>
              </a:rPr>
              <a:t>abortion </a:t>
            </a:r>
            <a:r>
              <a:rPr sz="5650" spc="200" dirty="0">
                <a:solidFill>
                  <a:srgbClr val="FEFFFF"/>
                </a:solidFill>
                <a:latin typeface="Verdana"/>
                <a:cs typeface="Verdana"/>
              </a:rPr>
              <a:t>choice</a:t>
            </a:r>
            <a:r>
              <a:rPr sz="5550" spc="200" dirty="0">
                <a:solidFill>
                  <a:srgbClr val="FEFFFF"/>
                </a:solidFill>
                <a:latin typeface="Arial"/>
                <a:cs typeface="Arial"/>
              </a:rPr>
              <a:t>: </a:t>
            </a:r>
            <a:r>
              <a:rPr sz="5650" spc="260" dirty="0">
                <a:solidFill>
                  <a:srgbClr val="FEFFFF"/>
                </a:solidFill>
                <a:latin typeface="Verdana"/>
                <a:cs typeface="Verdana"/>
              </a:rPr>
              <a:t>The </a:t>
            </a:r>
            <a:r>
              <a:rPr sz="5650" spc="26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45" dirty="0">
                <a:solidFill>
                  <a:srgbClr val="FEFFFF"/>
                </a:solidFill>
                <a:latin typeface="Verdana"/>
                <a:cs typeface="Verdana"/>
              </a:rPr>
              <a:t>Case</a:t>
            </a:r>
            <a:r>
              <a:rPr sz="5650" spc="-49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20" dirty="0">
                <a:solidFill>
                  <a:srgbClr val="FEFFFF"/>
                </a:solidFill>
                <a:latin typeface="Verdana"/>
                <a:cs typeface="Verdana"/>
              </a:rPr>
              <a:t>of</a:t>
            </a:r>
            <a:r>
              <a:rPr sz="5650" spc="-490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15" dirty="0">
                <a:solidFill>
                  <a:srgbClr val="FEFFFF"/>
                </a:solidFill>
                <a:latin typeface="Verdana"/>
                <a:cs typeface="Verdana"/>
              </a:rPr>
              <a:t>Women</a:t>
            </a:r>
            <a:r>
              <a:rPr sz="5650" spc="-49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65" dirty="0">
                <a:solidFill>
                  <a:srgbClr val="FEFFFF"/>
                </a:solidFill>
                <a:latin typeface="Verdana"/>
                <a:cs typeface="Verdana"/>
              </a:rPr>
              <a:t>Aged </a:t>
            </a:r>
            <a:r>
              <a:rPr sz="5650" spc="-1970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550" spc="480" dirty="0">
                <a:solidFill>
                  <a:srgbClr val="FEFFFF"/>
                </a:solidFill>
                <a:latin typeface="Arial"/>
                <a:cs typeface="Arial"/>
              </a:rPr>
              <a:t>15-49.</a:t>
            </a:r>
            <a:endParaRPr sz="5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3000" spc="-35" dirty="0">
                <a:solidFill>
                  <a:srgbClr val="BFE7DE"/>
                </a:solidFill>
                <a:latin typeface="Arial Unicode MS"/>
                <a:cs typeface="Arial Unicode MS"/>
              </a:rPr>
              <a:t>Presenter:</a:t>
            </a:r>
            <a:r>
              <a:rPr sz="3000" spc="-60" dirty="0">
                <a:solidFill>
                  <a:srgbClr val="BFE7DE"/>
                </a:solidFill>
                <a:latin typeface="Arial Unicode MS"/>
                <a:cs typeface="Arial Unicode MS"/>
              </a:rPr>
              <a:t> </a:t>
            </a:r>
            <a:r>
              <a:rPr sz="3000" b="1" spc="130" dirty="0">
                <a:solidFill>
                  <a:srgbClr val="BFE7DE"/>
                </a:solidFill>
                <a:latin typeface="Calibri"/>
                <a:cs typeface="Calibri"/>
              </a:rPr>
              <a:t>Chrismond</a:t>
            </a:r>
            <a:r>
              <a:rPr sz="3000" b="1" spc="100" dirty="0">
                <a:solidFill>
                  <a:srgbClr val="BFE7DE"/>
                </a:solidFill>
                <a:latin typeface="Calibri"/>
                <a:cs typeface="Calibri"/>
              </a:rPr>
              <a:t> </a:t>
            </a:r>
            <a:r>
              <a:rPr sz="3000" b="1" spc="90" dirty="0">
                <a:solidFill>
                  <a:srgbClr val="BFE7DE"/>
                </a:solidFill>
                <a:latin typeface="Calibri"/>
                <a:cs typeface="Calibri"/>
              </a:rPr>
              <a:t>Versailles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5"/>
            <a:ext cx="66675" cy="10287000"/>
            <a:chOff x="1028700" y="5"/>
            <a:chExt cx="66675" cy="10287000"/>
          </a:xfrm>
        </p:grpSpPr>
        <p:sp>
          <p:nvSpPr>
            <p:cNvPr id="4" name="object 4"/>
            <p:cNvSpPr/>
            <p:nvPr/>
          </p:nvSpPr>
          <p:spPr>
            <a:xfrm>
              <a:off x="1055671" y="1238255"/>
              <a:ext cx="9525" cy="9048750"/>
            </a:xfrm>
            <a:custGeom>
              <a:avLst/>
              <a:gdLst/>
              <a:ahLst/>
              <a:cxnLst/>
              <a:rect l="l" t="t" r="r" b="b"/>
              <a:pathLst>
                <a:path w="9525" h="9048750">
                  <a:moveTo>
                    <a:pt x="0" y="9048749"/>
                  </a:moveTo>
                  <a:lnTo>
                    <a:pt x="9524" y="9048749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9048749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5"/>
              <a:ext cx="66675" cy="1238250"/>
            </a:xfrm>
            <a:custGeom>
              <a:avLst/>
              <a:gdLst/>
              <a:ahLst/>
              <a:cxnLst/>
              <a:rect l="l" t="t" r="r" b="b"/>
              <a:pathLst>
                <a:path w="66675" h="1238250">
                  <a:moveTo>
                    <a:pt x="6667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1238249"/>
                  </a:lnTo>
                  <a:close/>
                </a:path>
              </a:pathLst>
            </a:custGeom>
            <a:solidFill>
              <a:srgbClr val="BFE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1211" y="1336185"/>
            <a:ext cx="10912475" cy="1344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650" spc="375" dirty="0"/>
              <a:t>Recommendations</a:t>
            </a:r>
            <a:endParaRPr sz="8650"/>
          </a:p>
        </p:txBody>
      </p:sp>
      <p:sp>
        <p:nvSpPr>
          <p:cNvPr id="7" name="object 7"/>
          <p:cNvSpPr txBox="1"/>
          <p:nvPr/>
        </p:nvSpPr>
        <p:spPr>
          <a:xfrm>
            <a:off x="2521211" y="3311124"/>
            <a:ext cx="10902950" cy="264287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700" b="1" spc="190" dirty="0">
                <a:solidFill>
                  <a:srgbClr val="BFE7DE"/>
                </a:solidFill>
                <a:latin typeface="Calibri"/>
                <a:cs typeface="Calibri"/>
              </a:rPr>
              <a:t>GLOBAL</a:t>
            </a:r>
            <a:r>
              <a:rPr sz="2700" b="1" spc="130" dirty="0">
                <a:solidFill>
                  <a:srgbClr val="BFE7DE"/>
                </a:solidFill>
                <a:latin typeface="Calibri"/>
                <a:cs typeface="Calibri"/>
              </a:rPr>
              <a:t> </a:t>
            </a:r>
            <a:r>
              <a:rPr sz="2700" b="1" spc="240" dirty="0">
                <a:solidFill>
                  <a:srgbClr val="BFE7DE"/>
                </a:solidFill>
                <a:latin typeface="Calibri"/>
                <a:cs typeface="Calibri"/>
              </a:rPr>
              <a:t>PERSPECTIVE</a:t>
            </a:r>
            <a:endParaRPr sz="2700" dirty="0">
              <a:latin typeface="Calibri"/>
              <a:cs typeface="Calibri"/>
            </a:endParaRPr>
          </a:p>
          <a:p>
            <a:pPr marL="12700" marR="5080">
              <a:lnSpc>
                <a:spcPct val="125400"/>
              </a:lnSpc>
              <a:spcBef>
                <a:spcPts val="765"/>
              </a:spcBef>
            </a:pP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1)</a:t>
            </a:r>
            <a:r>
              <a:rPr sz="1950" spc="-13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lang="fr-HT" sz="1950" spc="-65" dirty="0">
                <a:solidFill>
                  <a:srgbClr val="FEFFFF"/>
                </a:solidFill>
                <a:latin typeface="Arial Unicode MS"/>
                <a:cs typeface="Arial Unicode MS"/>
              </a:rPr>
              <a:t>C</a:t>
            </a:r>
            <a:r>
              <a:rPr sz="1950" spc="-65" dirty="0" err="1">
                <a:solidFill>
                  <a:srgbClr val="FEFFFF"/>
                </a:solidFill>
                <a:latin typeface="Arial Unicode MS"/>
                <a:cs typeface="Arial Unicode MS"/>
              </a:rPr>
              <a:t>omprehensive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sexuality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education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15" dirty="0">
                <a:solidFill>
                  <a:srgbClr val="FEFFFF"/>
                </a:solidFill>
                <a:latin typeface="Arial Unicode MS"/>
                <a:cs typeface="Arial Unicode MS"/>
              </a:rPr>
              <a:t>that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includes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medically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0" dirty="0">
                <a:solidFill>
                  <a:srgbClr val="FEFFFF"/>
                </a:solidFill>
                <a:latin typeface="Arial Unicode MS"/>
                <a:cs typeface="Arial Unicode MS"/>
              </a:rPr>
              <a:t>accurate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" dirty="0">
                <a:solidFill>
                  <a:srgbClr val="FEFFFF"/>
                </a:solidFill>
                <a:latin typeface="Arial Unicode MS"/>
                <a:cs typeface="Arial Unicode MS"/>
              </a:rPr>
              <a:t>information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0" dirty="0">
                <a:solidFill>
                  <a:srgbClr val="FEFFFF"/>
                </a:solidFill>
                <a:latin typeface="Arial Unicode MS"/>
                <a:cs typeface="Arial Unicode MS"/>
              </a:rPr>
              <a:t>about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abstinence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 </a:t>
            </a:r>
            <a:r>
              <a:rPr sz="1950" spc="-53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contraception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0" dirty="0">
                <a:solidFill>
                  <a:srgbClr val="FEFFFF"/>
                </a:solidFill>
                <a:latin typeface="Arial Unicode MS"/>
                <a:cs typeface="Arial Unicode MS"/>
              </a:rPr>
              <a:t>especially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after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primary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school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5" dirty="0">
                <a:solidFill>
                  <a:srgbClr val="FEFFFF"/>
                </a:solidFill>
                <a:latin typeface="Arial Unicode MS"/>
                <a:cs typeface="Arial Unicode MS"/>
              </a:rPr>
              <a:t>also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5" dirty="0">
                <a:solidFill>
                  <a:srgbClr val="FEFFFF"/>
                </a:solidFill>
                <a:latin typeface="Arial Unicode MS"/>
                <a:cs typeface="Arial Unicode MS"/>
              </a:rPr>
              <a:t>in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5" dirty="0">
                <a:solidFill>
                  <a:srgbClr val="FEFFFF"/>
                </a:solidFill>
                <a:latin typeface="Arial Unicode MS"/>
                <a:cs typeface="Arial Unicode MS"/>
              </a:rPr>
              <a:t>a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40" dirty="0">
                <a:solidFill>
                  <a:srgbClr val="FEFFFF"/>
                </a:solidFill>
                <a:latin typeface="Arial Unicode MS"/>
                <a:cs typeface="Arial Unicode MS"/>
              </a:rPr>
              <a:t>religious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environment.</a:t>
            </a:r>
            <a:endParaRPr sz="1950" dirty="0">
              <a:latin typeface="Arial Unicode MS"/>
              <a:cs typeface="Arial Unicode MS"/>
            </a:endParaRPr>
          </a:p>
          <a:p>
            <a:pPr marL="62230">
              <a:lnSpc>
                <a:spcPct val="100000"/>
              </a:lnSpc>
              <a:spcBef>
                <a:spcPts val="595"/>
              </a:spcBef>
            </a:pPr>
            <a:r>
              <a:rPr sz="1950" spc="-100" dirty="0">
                <a:solidFill>
                  <a:srgbClr val="FEFFFF"/>
                </a:solidFill>
                <a:latin typeface="Arial Unicode MS"/>
                <a:cs typeface="Arial Unicode MS"/>
              </a:rPr>
              <a:t>2)</a:t>
            </a:r>
            <a:r>
              <a:rPr sz="1950" spc="2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70" dirty="0">
                <a:solidFill>
                  <a:srgbClr val="FEFFFF"/>
                </a:solidFill>
                <a:latin typeface="Arial Unicode MS"/>
                <a:cs typeface="Arial Unicode MS"/>
              </a:rPr>
              <a:t>Insurance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5" dirty="0">
                <a:solidFill>
                  <a:srgbClr val="FEFFFF"/>
                </a:solidFill>
                <a:latin typeface="Arial Unicode MS"/>
                <a:cs typeface="Arial Unicode MS"/>
              </a:rPr>
              <a:t>coverage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" dirty="0">
                <a:solidFill>
                  <a:srgbClr val="FEFFFF"/>
                </a:solidFill>
                <a:latin typeface="Arial Unicode MS"/>
                <a:cs typeface="Arial Unicode MS"/>
              </a:rPr>
              <a:t>of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" dirty="0">
                <a:solidFill>
                  <a:srgbClr val="FEFFFF"/>
                </a:solidFill>
                <a:latin typeface="Arial Unicode MS"/>
                <a:cs typeface="Arial Unicode MS"/>
              </a:rPr>
              <a:t>public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funding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" dirty="0">
                <a:solidFill>
                  <a:srgbClr val="FEFFFF"/>
                </a:solidFill>
                <a:latin typeface="Arial Unicode MS"/>
                <a:cs typeface="Arial Unicode MS"/>
              </a:rPr>
              <a:t>for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0" dirty="0">
                <a:solidFill>
                  <a:srgbClr val="FEFFFF"/>
                </a:solidFill>
                <a:latin typeface="Arial Unicode MS"/>
                <a:cs typeface="Arial Unicode MS"/>
              </a:rPr>
              <a:t>family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0" dirty="0">
                <a:solidFill>
                  <a:srgbClr val="FEFFFF"/>
                </a:solidFill>
                <a:latin typeface="Arial Unicode MS"/>
                <a:cs typeface="Arial Unicode MS"/>
              </a:rPr>
              <a:t>planning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90" dirty="0">
                <a:solidFill>
                  <a:srgbClr val="FEFFFF"/>
                </a:solidFill>
                <a:latin typeface="Arial Unicode MS"/>
                <a:cs typeface="Arial Unicode MS"/>
              </a:rPr>
              <a:t>services.</a:t>
            </a:r>
            <a:endParaRPr sz="19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50" spc="-100" dirty="0">
                <a:solidFill>
                  <a:srgbClr val="FEFFFF"/>
                </a:solidFill>
                <a:latin typeface="Arial Unicode MS"/>
                <a:cs typeface="Arial Unicode MS"/>
              </a:rPr>
              <a:t>3)</a:t>
            </a:r>
            <a:r>
              <a:rPr sz="1950" spc="2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0" dirty="0">
                <a:solidFill>
                  <a:srgbClr val="FEFFFF"/>
                </a:solidFill>
                <a:latin typeface="Arial Unicode MS"/>
                <a:cs typeface="Arial Unicode MS"/>
              </a:rPr>
              <a:t>Greater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25" dirty="0">
                <a:solidFill>
                  <a:srgbClr val="FEFFFF"/>
                </a:solidFill>
                <a:latin typeface="Arial Unicode MS"/>
                <a:cs typeface="Arial Unicode MS"/>
              </a:rPr>
              <a:t>access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35" dirty="0">
                <a:solidFill>
                  <a:srgbClr val="FEFFFF"/>
                </a:solidFill>
                <a:latin typeface="Arial Unicode MS"/>
                <a:cs typeface="Arial Unicode MS"/>
              </a:rPr>
              <a:t>to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0" dirty="0">
                <a:solidFill>
                  <a:srgbClr val="FEFFFF"/>
                </a:solidFill>
                <a:latin typeface="Arial Unicode MS"/>
                <a:cs typeface="Arial Unicode MS"/>
              </a:rPr>
              <a:t>emergency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contraception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40" dirty="0">
                <a:solidFill>
                  <a:srgbClr val="FEFFFF"/>
                </a:solidFill>
                <a:latin typeface="Arial Unicode MS"/>
                <a:cs typeface="Arial Unicode MS"/>
              </a:rPr>
              <a:t>(which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prevents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5" dirty="0">
                <a:solidFill>
                  <a:srgbClr val="FEFFFF"/>
                </a:solidFill>
                <a:latin typeface="Arial Unicode MS"/>
                <a:cs typeface="Arial Unicode MS"/>
              </a:rPr>
              <a:t>pregnancy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5" dirty="0">
                <a:solidFill>
                  <a:srgbClr val="FEFFFF"/>
                </a:solidFill>
                <a:latin typeface="Arial Unicode MS"/>
                <a:cs typeface="Arial Unicode MS"/>
              </a:rPr>
              <a:t>does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15" dirty="0">
                <a:solidFill>
                  <a:srgbClr val="FEFFFF"/>
                </a:solidFill>
                <a:latin typeface="Arial Unicode MS"/>
                <a:cs typeface="Arial Unicode MS"/>
              </a:rPr>
              <a:t>not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5" dirty="0">
                <a:solidFill>
                  <a:srgbClr val="FEFFFF"/>
                </a:solidFill>
                <a:latin typeface="Arial Unicode MS"/>
                <a:cs typeface="Arial Unicode MS"/>
              </a:rPr>
              <a:t>cause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abortion).</a:t>
            </a:r>
            <a:endParaRPr sz="195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50" spc="-100" dirty="0">
                <a:solidFill>
                  <a:srgbClr val="FEFFFF"/>
                </a:solidFill>
                <a:latin typeface="Arial Unicode MS"/>
                <a:cs typeface="Arial Unicode MS"/>
              </a:rPr>
              <a:t>4)</a:t>
            </a:r>
            <a:r>
              <a:rPr sz="1950" spc="2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0" dirty="0">
                <a:solidFill>
                  <a:srgbClr val="FEFFFF"/>
                </a:solidFill>
                <a:latin typeface="Arial Unicode MS"/>
                <a:cs typeface="Arial Unicode MS"/>
              </a:rPr>
              <a:t>Programs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15" dirty="0">
                <a:solidFill>
                  <a:srgbClr val="FEFFFF"/>
                </a:solidFill>
                <a:latin typeface="Arial Unicode MS"/>
                <a:cs typeface="Arial Unicode MS"/>
              </a:rPr>
              <a:t>that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curb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40" dirty="0">
                <a:solidFill>
                  <a:srgbClr val="FEFFFF"/>
                </a:solidFill>
                <a:latin typeface="Arial Unicode MS"/>
                <a:cs typeface="Arial Unicode MS"/>
              </a:rPr>
              <a:t>domestic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violence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5" dirty="0">
                <a:solidFill>
                  <a:srgbClr val="FEFFFF"/>
                </a:solidFill>
                <a:latin typeface="Arial Unicode MS"/>
                <a:cs typeface="Arial Unicode MS"/>
              </a:rPr>
              <a:t>sexual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90" dirty="0">
                <a:solidFill>
                  <a:srgbClr val="FEFFFF"/>
                </a:solidFill>
                <a:latin typeface="Arial Unicode MS"/>
                <a:cs typeface="Arial Unicode MS"/>
              </a:rPr>
              <a:t>abuse.</a:t>
            </a:r>
            <a:endParaRPr sz="1950" dirty="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770215" y="1028622"/>
            <a:ext cx="488950" cy="488950"/>
            <a:chOff x="16770215" y="1028622"/>
            <a:chExt cx="488950" cy="488950"/>
          </a:xfrm>
        </p:grpSpPr>
        <p:sp>
          <p:nvSpPr>
            <p:cNvPr id="9" name="object 9"/>
            <p:cNvSpPr/>
            <p:nvPr/>
          </p:nvSpPr>
          <p:spPr>
            <a:xfrm>
              <a:off x="16770215" y="1028622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8103" y="1191760"/>
              <a:ext cx="100819" cy="1631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121598" y="1029078"/>
            <a:ext cx="488950" cy="488950"/>
            <a:chOff x="16121598" y="1029078"/>
            <a:chExt cx="488950" cy="488950"/>
          </a:xfrm>
        </p:grpSpPr>
        <p:sp>
          <p:nvSpPr>
            <p:cNvPr id="12" name="object 12"/>
            <p:cNvSpPr/>
            <p:nvPr/>
          </p:nvSpPr>
          <p:spPr>
            <a:xfrm>
              <a:off x="16121598" y="102907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1501" y="1191390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95775" y="11"/>
            <a:ext cx="66675" cy="10287000"/>
          </a:xfrm>
          <a:custGeom>
            <a:avLst/>
            <a:gdLst/>
            <a:ahLst/>
            <a:cxnLst/>
            <a:rect l="l" t="t" r="r" b="b"/>
            <a:pathLst>
              <a:path w="66675" h="10287000">
                <a:moveTo>
                  <a:pt x="66675" y="0"/>
                </a:moveTo>
                <a:lnTo>
                  <a:pt x="0" y="0"/>
                </a:lnTo>
                <a:lnTo>
                  <a:pt x="0" y="1238250"/>
                </a:lnTo>
                <a:lnTo>
                  <a:pt x="26974" y="1238250"/>
                </a:lnTo>
                <a:lnTo>
                  <a:pt x="26974" y="10286987"/>
                </a:lnTo>
                <a:lnTo>
                  <a:pt x="36499" y="10286987"/>
                </a:lnTo>
                <a:lnTo>
                  <a:pt x="36499" y="1238250"/>
                </a:lnTo>
                <a:lnTo>
                  <a:pt x="66675" y="1238250"/>
                </a:lnTo>
                <a:lnTo>
                  <a:pt x="66675" y="0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5068" y="1853973"/>
            <a:ext cx="5118735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994" dirty="0">
                <a:solidFill>
                  <a:srgbClr val="254E72"/>
                </a:solidFill>
              </a:rPr>
              <a:t>C</a:t>
            </a:r>
            <a:r>
              <a:rPr sz="6800" spc="440" dirty="0">
                <a:solidFill>
                  <a:srgbClr val="254E72"/>
                </a:solidFill>
              </a:rPr>
              <a:t>o</a:t>
            </a:r>
            <a:r>
              <a:rPr sz="6800" spc="165" dirty="0">
                <a:solidFill>
                  <a:srgbClr val="254E72"/>
                </a:solidFill>
              </a:rPr>
              <a:t>n</a:t>
            </a:r>
            <a:r>
              <a:rPr sz="6800" spc="869" dirty="0">
                <a:solidFill>
                  <a:srgbClr val="254E72"/>
                </a:solidFill>
              </a:rPr>
              <a:t>c</a:t>
            </a:r>
            <a:r>
              <a:rPr sz="6800" spc="-114" dirty="0">
                <a:solidFill>
                  <a:srgbClr val="254E72"/>
                </a:solidFill>
              </a:rPr>
              <a:t>l</a:t>
            </a:r>
            <a:r>
              <a:rPr sz="6800" spc="155" dirty="0">
                <a:solidFill>
                  <a:srgbClr val="254E72"/>
                </a:solidFill>
              </a:rPr>
              <a:t>u</a:t>
            </a:r>
            <a:r>
              <a:rPr sz="6800" spc="400" dirty="0">
                <a:solidFill>
                  <a:srgbClr val="254E72"/>
                </a:solidFill>
              </a:rPr>
              <a:t>s</a:t>
            </a:r>
            <a:r>
              <a:rPr sz="6800" spc="-90" dirty="0">
                <a:solidFill>
                  <a:srgbClr val="254E72"/>
                </a:solidFill>
              </a:rPr>
              <a:t>i</a:t>
            </a:r>
            <a:r>
              <a:rPr sz="6800" spc="440" dirty="0">
                <a:solidFill>
                  <a:srgbClr val="254E72"/>
                </a:solidFill>
              </a:rPr>
              <a:t>o</a:t>
            </a:r>
            <a:r>
              <a:rPr sz="6800" spc="90" dirty="0">
                <a:solidFill>
                  <a:srgbClr val="254E72"/>
                </a:solidFill>
              </a:rPr>
              <a:t>n</a:t>
            </a:r>
            <a:endParaRPr sz="6800"/>
          </a:p>
        </p:txBody>
      </p:sp>
      <p:sp>
        <p:nvSpPr>
          <p:cNvPr id="5" name="object 5"/>
          <p:cNvSpPr txBox="1"/>
          <p:nvPr/>
        </p:nvSpPr>
        <p:spPr>
          <a:xfrm>
            <a:off x="1665068" y="3550871"/>
            <a:ext cx="10201275" cy="22506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5250" spc="345" dirty="0">
                <a:solidFill>
                  <a:srgbClr val="254E72"/>
                </a:solidFill>
                <a:latin typeface="Verdana"/>
                <a:cs typeface="Verdana"/>
              </a:rPr>
              <a:t>Top</a:t>
            </a:r>
            <a:r>
              <a:rPr sz="5250" spc="-46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5250" spc="185" dirty="0">
                <a:solidFill>
                  <a:srgbClr val="254E72"/>
                </a:solidFill>
                <a:latin typeface="Verdana"/>
                <a:cs typeface="Verdana"/>
              </a:rPr>
              <a:t>features</a:t>
            </a:r>
            <a:endParaRPr sz="5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0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Religion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135" dirty="0">
                <a:solidFill>
                  <a:srgbClr val="254E72"/>
                </a:solidFill>
                <a:latin typeface="Verdana"/>
                <a:cs typeface="Verdana"/>
              </a:rPr>
              <a:t>Ed</a:t>
            </a:r>
            <a:r>
              <a:rPr sz="2100" spc="35" dirty="0">
                <a:solidFill>
                  <a:srgbClr val="254E72"/>
                </a:solidFill>
                <a:latin typeface="Verdana"/>
                <a:cs typeface="Verdana"/>
              </a:rPr>
              <a:t>u</a:t>
            </a:r>
            <a:r>
              <a:rPr sz="2100" spc="260" dirty="0">
                <a:solidFill>
                  <a:srgbClr val="254E72"/>
                </a:solidFill>
                <a:latin typeface="Verdana"/>
                <a:cs typeface="Verdana"/>
              </a:rPr>
              <a:t>c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-35" dirty="0">
                <a:solidFill>
                  <a:srgbClr val="254E72"/>
                </a:solidFill>
                <a:latin typeface="Verdana"/>
                <a:cs typeface="Verdana"/>
              </a:rPr>
              <a:t>i</a:t>
            </a:r>
            <a:r>
              <a:rPr sz="2100" spc="125" dirty="0">
                <a:solidFill>
                  <a:srgbClr val="254E72"/>
                </a:solidFill>
                <a:latin typeface="Verdana"/>
                <a:cs typeface="Verdana"/>
              </a:rPr>
              <a:t>o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n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54E72"/>
                </a:solidFill>
                <a:latin typeface="Verdana"/>
                <a:cs typeface="Verdana"/>
              </a:rPr>
              <a:t>l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v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-60" dirty="0">
                <a:solidFill>
                  <a:srgbClr val="254E72"/>
                </a:solidFill>
                <a:latin typeface="Verdana"/>
                <a:cs typeface="Verdana"/>
              </a:rPr>
              <a:t>l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17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h</a:t>
            </a:r>
            <a:r>
              <a:rPr sz="2100" spc="7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10" dirty="0">
                <a:solidFill>
                  <a:srgbClr val="254E72"/>
                </a:solidFill>
                <a:latin typeface="Verdana"/>
                <a:cs typeface="Verdana"/>
              </a:rPr>
              <a:t>r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295" dirty="0">
                <a:solidFill>
                  <a:srgbClr val="254E72"/>
                </a:solidFill>
                <a:latin typeface="Verdana"/>
                <a:cs typeface="Verdana"/>
              </a:rPr>
              <a:t>C</a:t>
            </a:r>
            <a:r>
              <a:rPr sz="2100" spc="35" dirty="0">
                <a:solidFill>
                  <a:srgbClr val="254E72"/>
                </a:solidFill>
                <a:latin typeface="Verdana"/>
                <a:cs typeface="Verdana"/>
              </a:rPr>
              <a:t>u</a:t>
            </a:r>
            <a:r>
              <a:rPr sz="2100" spc="10" dirty="0">
                <a:solidFill>
                  <a:srgbClr val="254E72"/>
                </a:solidFill>
                <a:latin typeface="Verdana"/>
                <a:cs typeface="Verdana"/>
              </a:rPr>
              <a:t>rr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n</a:t>
            </a:r>
            <a:r>
              <a:rPr sz="2100" spc="7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m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10" dirty="0">
                <a:solidFill>
                  <a:srgbClr val="254E72"/>
                </a:solidFill>
                <a:latin typeface="Verdana"/>
                <a:cs typeface="Verdana"/>
              </a:rPr>
              <a:t>r</a:t>
            </a:r>
            <a:r>
              <a:rPr sz="2100" spc="-35" dirty="0">
                <a:solidFill>
                  <a:srgbClr val="254E72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-60" dirty="0">
                <a:solidFill>
                  <a:srgbClr val="254E72"/>
                </a:solidFill>
                <a:latin typeface="Verdana"/>
                <a:cs typeface="Verdana"/>
              </a:rPr>
              <a:t>l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54E72"/>
                </a:solidFill>
                <a:latin typeface="Verdana"/>
                <a:cs typeface="Verdana"/>
              </a:rPr>
              <a:t>s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35" dirty="0">
                <a:solidFill>
                  <a:srgbClr val="254E72"/>
                </a:solidFill>
                <a:latin typeface="Verdana"/>
                <a:cs typeface="Verdana"/>
              </a:rPr>
              <a:t>u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s</a:t>
            </a:r>
            <a:endParaRPr sz="2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7686" y="1028616"/>
            <a:ext cx="488950" cy="488950"/>
            <a:chOff x="1677686" y="1028616"/>
            <a:chExt cx="488950" cy="488950"/>
          </a:xfrm>
        </p:grpSpPr>
        <p:sp>
          <p:nvSpPr>
            <p:cNvPr id="7" name="object 7"/>
            <p:cNvSpPr/>
            <p:nvPr/>
          </p:nvSpPr>
          <p:spPr>
            <a:xfrm>
              <a:off x="1677686" y="1028616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5575" y="1191754"/>
              <a:ext cx="100819" cy="163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9071" y="1029078"/>
            <a:ext cx="488950" cy="488950"/>
            <a:chOff x="1029071" y="1029078"/>
            <a:chExt cx="488950" cy="488950"/>
          </a:xfrm>
        </p:grpSpPr>
        <p:sp>
          <p:nvSpPr>
            <p:cNvPr id="10" name="object 10"/>
            <p:cNvSpPr/>
            <p:nvPr/>
          </p:nvSpPr>
          <p:spPr>
            <a:xfrm>
              <a:off x="1029071" y="102907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974" y="1191390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8" y="983601"/>
            <a:ext cx="18288635" cy="66675"/>
          </a:xfrm>
          <a:custGeom>
            <a:avLst/>
            <a:gdLst/>
            <a:ahLst/>
            <a:cxnLst/>
            <a:rect l="l" t="t" r="r" b="b"/>
            <a:pathLst>
              <a:path w="18288635" h="66675">
                <a:moveTo>
                  <a:pt x="18288026" y="30213"/>
                </a:moveTo>
                <a:lnTo>
                  <a:pt x="1238237" y="30213"/>
                </a:lnTo>
                <a:lnTo>
                  <a:pt x="1238237" y="0"/>
                </a:lnTo>
                <a:lnTo>
                  <a:pt x="0" y="0"/>
                </a:lnTo>
                <a:lnTo>
                  <a:pt x="0" y="66675"/>
                </a:lnTo>
                <a:lnTo>
                  <a:pt x="1238237" y="66675"/>
                </a:lnTo>
                <a:lnTo>
                  <a:pt x="1238237" y="39738"/>
                </a:lnTo>
                <a:lnTo>
                  <a:pt x="18288026" y="39738"/>
                </a:lnTo>
                <a:lnTo>
                  <a:pt x="18288026" y="30213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0369" y="3374997"/>
            <a:ext cx="4488815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200" dirty="0">
                <a:solidFill>
                  <a:srgbClr val="254E72"/>
                </a:solidFill>
              </a:rPr>
              <a:t>Talk</a:t>
            </a:r>
            <a:r>
              <a:rPr sz="6800" spc="-595" dirty="0">
                <a:solidFill>
                  <a:srgbClr val="254E72"/>
                </a:solidFill>
              </a:rPr>
              <a:t> </a:t>
            </a:r>
            <a:r>
              <a:rPr sz="6800" spc="345" dirty="0">
                <a:solidFill>
                  <a:srgbClr val="254E72"/>
                </a:solidFill>
              </a:rPr>
              <a:t>to</a:t>
            </a:r>
            <a:r>
              <a:rPr sz="6800" spc="-595" dirty="0">
                <a:solidFill>
                  <a:srgbClr val="254E72"/>
                </a:solidFill>
              </a:rPr>
              <a:t> </a:t>
            </a:r>
            <a:r>
              <a:rPr sz="6800" spc="235" dirty="0">
                <a:solidFill>
                  <a:srgbClr val="254E72"/>
                </a:solidFill>
              </a:rPr>
              <a:t>Us</a:t>
            </a:r>
            <a:endParaRPr sz="6800"/>
          </a:p>
        </p:txBody>
      </p:sp>
      <p:sp>
        <p:nvSpPr>
          <p:cNvPr id="5" name="object 5"/>
          <p:cNvSpPr txBox="1"/>
          <p:nvPr/>
        </p:nvSpPr>
        <p:spPr>
          <a:xfrm>
            <a:off x="9318421" y="3391856"/>
            <a:ext cx="50647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0" dirty="0">
                <a:solidFill>
                  <a:srgbClr val="254E72"/>
                </a:solidFill>
                <a:latin typeface="Calibri"/>
                <a:cs typeface="Calibri"/>
              </a:rPr>
              <a:t>Mailing</a:t>
            </a:r>
            <a:r>
              <a:rPr sz="2500" b="1" spc="95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500" b="1" spc="100" dirty="0">
                <a:solidFill>
                  <a:srgbClr val="254E72"/>
                </a:solidFill>
                <a:latin typeface="Calibri"/>
                <a:cs typeface="Calibri"/>
              </a:rPr>
              <a:t>Address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lang="en-US" sz="2000" dirty="0">
                <a:latin typeface="Arial Unicode MS"/>
                <a:cs typeface="Arial Unicode MS"/>
              </a:rPr>
              <a:t>39,Delmas 75,  Rue Michel.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421" y="5321978"/>
            <a:ext cx="21945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14" dirty="0">
                <a:solidFill>
                  <a:srgbClr val="254E72"/>
                </a:solidFill>
                <a:latin typeface="Calibri"/>
                <a:cs typeface="Calibri"/>
              </a:rPr>
              <a:t>Phone</a:t>
            </a:r>
            <a:r>
              <a:rPr sz="2500" b="1" spc="7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500" b="1" spc="100" dirty="0">
                <a:solidFill>
                  <a:srgbClr val="254E72"/>
                </a:solidFill>
                <a:latin typeface="Calibri"/>
                <a:cs typeface="Calibri"/>
              </a:rPr>
              <a:t>Number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lang="en-US" sz="2000" spc="-80" dirty="0">
                <a:solidFill>
                  <a:srgbClr val="254E72"/>
                </a:solidFill>
                <a:latin typeface="Arial Unicode MS"/>
                <a:cs typeface="Arial Unicode MS"/>
              </a:rPr>
              <a:t>(509) 4923-5765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8420" y="7252100"/>
            <a:ext cx="3122961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0" dirty="0">
                <a:solidFill>
                  <a:srgbClr val="254E72"/>
                </a:solidFill>
                <a:latin typeface="Calibri"/>
                <a:cs typeface="Calibri"/>
              </a:rPr>
              <a:t>E-mail</a:t>
            </a:r>
            <a:r>
              <a:rPr sz="2500" b="1" spc="9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500" b="1" spc="100" dirty="0">
                <a:solidFill>
                  <a:srgbClr val="254E72"/>
                </a:solidFill>
                <a:latin typeface="Calibri"/>
                <a:cs typeface="Calibri"/>
              </a:rPr>
              <a:t>Address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lang="en-US" sz="2000" spc="-55" dirty="0">
                <a:solidFill>
                  <a:srgbClr val="254E72"/>
                </a:solidFill>
                <a:latin typeface="Arial Unicode MS"/>
                <a:cs typeface="Arial Unicode MS"/>
              </a:rPr>
              <a:t>Chrsversailles@gmail.com</a:t>
            </a:r>
            <a:endParaRPr sz="20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4280" y="1028700"/>
            <a:ext cx="4552949" cy="82251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86975" cy="10287000"/>
          </a:xfrm>
          <a:custGeom>
            <a:avLst/>
            <a:gdLst/>
            <a:ahLst/>
            <a:cxnLst/>
            <a:rect l="l" t="t" r="r" b="b"/>
            <a:pathLst>
              <a:path w="10086975" h="10287000">
                <a:moveTo>
                  <a:pt x="100869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086974" y="0"/>
                </a:lnTo>
                <a:lnTo>
                  <a:pt x="10086974" y="102869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868" y="2916588"/>
            <a:ext cx="8041640" cy="861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50" spc="215" dirty="0">
                <a:solidFill>
                  <a:srgbClr val="254E72"/>
                </a:solidFill>
              </a:rPr>
              <a:t>Table</a:t>
            </a:r>
            <a:r>
              <a:rPr sz="5450" spc="-475" dirty="0">
                <a:solidFill>
                  <a:srgbClr val="254E72"/>
                </a:solidFill>
              </a:rPr>
              <a:t> </a:t>
            </a:r>
            <a:r>
              <a:rPr sz="5450" spc="330" dirty="0">
                <a:solidFill>
                  <a:srgbClr val="254E72"/>
                </a:solidFill>
              </a:rPr>
              <a:t>of</a:t>
            </a:r>
            <a:r>
              <a:rPr sz="5450" spc="-470" dirty="0">
                <a:solidFill>
                  <a:srgbClr val="254E72"/>
                </a:solidFill>
              </a:rPr>
              <a:t> </a:t>
            </a:r>
            <a:r>
              <a:rPr sz="5450" spc="254" dirty="0">
                <a:solidFill>
                  <a:srgbClr val="254E72"/>
                </a:solidFill>
              </a:rPr>
              <a:t>methodology</a:t>
            </a:r>
            <a:endParaRPr sz="5450"/>
          </a:p>
        </p:txBody>
      </p:sp>
      <p:sp>
        <p:nvSpPr>
          <p:cNvPr id="5" name="object 5"/>
          <p:cNvSpPr txBox="1"/>
          <p:nvPr/>
        </p:nvSpPr>
        <p:spPr>
          <a:xfrm>
            <a:off x="361869" y="4288597"/>
            <a:ext cx="4401185" cy="37130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b="1" spc="114" dirty="0">
                <a:solidFill>
                  <a:srgbClr val="254E72"/>
                </a:solidFill>
                <a:latin typeface="Calibri"/>
                <a:cs typeface="Calibri"/>
              </a:rPr>
              <a:t>OVERVIEW</a:t>
            </a:r>
            <a:r>
              <a:rPr sz="3000" b="1" spc="135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3000" b="1" spc="160" dirty="0">
                <a:solidFill>
                  <a:srgbClr val="254E72"/>
                </a:solidFill>
                <a:latin typeface="Calibri"/>
                <a:cs typeface="Calibri"/>
              </a:rPr>
              <a:t>OF</a:t>
            </a:r>
            <a:r>
              <a:rPr sz="3000" b="1" spc="14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3000" b="1" spc="200" dirty="0">
                <a:solidFill>
                  <a:srgbClr val="254E72"/>
                </a:solidFill>
                <a:latin typeface="Calibri"/>
                <a:cs typeface="Calibri"/>
              </a:rPr>
              <a:t>KEY</a:t>
            </a:r>
            <a:r>
              <a:rPr sz="3000" b="1" spc="14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3000" b="1" spc="175" dirty="0">
                <a:solidFill>
                  <a:srgbClr val="254E72"/>
                </a:solidFill>
                <a:latin typeface="Calibri"/>
                <a:cs typeface="Calibri"/>
              </a:rPr>
              <a:t>IDEAS</a:t>
            </a:r>
            <a:endParaRPr sz="3000" dirty="0">
              <a:latin typeface="Calibri"/>
              <a:cs typeface="Calibri"/>
            </a:endParaRPr>
          </a:p>
          <a:p>
            <a:pPr marL="12700" marR="1022985">
              <a:lnSpc>
                <a:spcPct val="165900"/>
              </a:lnSpc>
              <a:spcBef>
                <a:spcPts val="1790"/>
              </a:spcBef>
            </a:pPr>
            <a:r>
              <a:rPr sz="2350" spc="-24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2350" spc="15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2350" spc="65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2350" spc="-18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2350" spc="-18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13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2350" spc="-145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18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2350" spc="50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110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85" dirty="0">
                <a:solidFill>
                  <a:srgbClr val="254E72"/>
                </a:solidFill>
                <a:latin typeface="Arial Unicode MS"/>
                <a:cs typeface="Arial Unicode MS"/>
              </a:rPr>
              <a:t>. </a:t>
            </a:r>
            <a:endParaRPr sz="2350" dirty="0">
              <a:latin typeface="Arial Unicode MS"/>
              <a:cs typeface="Arial Unicode MS"/>
            </a:endParaRPr>
          </a:p>
          <a:p>
            <a:pPr marL="12700" marR="2016760">
              <a:lnSpc>
                <a:spcPct val="165900"/>
              </a:lnSpc>
            </a:pPr>
            <a:r>
              <a:rPr sz="2350" spc="-110" dirty="0">
                <a:solidFill>
                  <a:srgbClr val="254E72"/>
                </a:solidFill>
                <a:latin typeface="Arial Unicode MS"/>
                <a:cs typeface="Arial Unicode MS"/>
              </a:rPr>
              <a:t>Results </a:t>
            </a:r>
            <a:r>
              <a:rPr sz="2350" spc="-10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-375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110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2350" spc="-15" dirty="0">
                <a:solidFill>
                  <a:srgbClr val="254E72"/>
                </a:solidFill>
                <a:latin typeface="Arial Unicode MS"/>
                <a:cs typeface="Arial Unicode MS"/>
              </a:rPr>
              <a:t>mm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13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2350" spc="50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135" dirty="0">
                <a:solidFill>
                  <a:srgbClr val="254E72"/>
                </a:solidFill>
                <a:latin typeface="Arial Unicode MS"/>
                <a:cs typeface="Arial Unicode MS"/>
              </a:rPr>
              <a:t>s  </a:t>
            </a:r>
            <a:r>
              <a:rPr sz="2350" b="1" spc="50" dirty="0">
                <a:solidFill>
                  <a:srgbClr val="254E72"/>
                </a:solidFill>
                <a:latin typeface="Calibri"/>
                <a:cs typeface="Calibri"/>
              </a:rPr>
              <a:t>Conclusion</a:t>
            </a: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350" b="1" spc="45" dirty="0">
                <a:solidFill>
                  <a:srgbClr val="254E72"/>
                </a:solidFill>
                <a:latin typeface="Calibri"/>
                <a:cs typeface="Calibri"/>
              </a:rPr>
              <a:t>R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-20" dirty="0">
                <a:solidFill>
                  <a:srgbClr val="254E72"/>
                </a:solidFill>
                <a:latin typeface="Calibri"/>
                <a:cs typeface="Calibri"/>
              </a:rPr>
              <a:t>f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15" dirty="0">
                <a:solidFill>
                  <a:srgbClr val="254E72"/>
                </a:solidFill>
                <a:latin typeface="Calibri"/>
                <a:cs typeface="Calibri"/>
              </a:rPr>
              <a:t>r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40" dirty="0">
                <a:solidFill>
                  <a:srgbClr val="254E72"/>
                </a:solidFill>
                <a:latin typeface="Calibri"/>
                <a:cs typeface="Calibri"/>
              </a:rPr>
              <a:t>n</a:t>
            </a:r>
            <a:r>
              <a:rPr sz="2350" b="1" spc="95" dirty="0">
                <a:solidFill>
                  <a:srgbClr val="254E72"/>
                </a:solidFill>
                <a:latin typeface="Calibri"/>
                <a:cs typeface="Calibri"/>
              </a:rPr>
              <a:t>c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70" dirty="0">
                <a:solidFill>
                  <a:srgbClr val="254E72"/>
                </a:solidFill>
                <a:latin typeface="Calibri"/>
                <a:cs typeface="Calibri"/>
              </a:rPr>
              <a:t>s</a:t>
            </a:r>
            <a:r>
              <a:rPr sz="2350" b="1" spc="-6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350" b="1" spc="-180" dirty="0">
                <a:solidFill>
                  <a:srgbClr val="254E72"/>
                </a:solidFill>
                <a:latin typeface="Calibri"/>
                <a:cs typeface="Calibri"/>
              </a:rPr>
              <a:t>&amp;</a:t>
            </a:r>
            <a:r>
              <a:rPr sz="2350" b="1" spc="-6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350" b="1" spc="-125" dirty="0">
                <a:solidFill>
                  <a:srgbClr val="254E72"/>
                </a:solidFill>
                <a:latin typeface="Calibri"/>
                <a:cs typeface="Calibri"/>
              </a:rPr>
              <a:t>A</a:t>
            </a:r>
            <a:r>
              <a:rPr sz="2350" b="1" spc="55" dirty="0">
                <a:solidFill>
                  <a:srgbClr val="254E72"/>
                </a:solidFill>
                <a:latin typeface="Calibri"/>
                <a:cs typeface="Calibri"/>
              </a:rPr>
              <a:t>pp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40" dirty="0">
                <a:solidFill>
                  <a:srgbClr val="254E72"/>
                </a:solidFill>
                <a:latin typeface="Calibri"/>
                <a:cs typeface="Calibri"/>
              </a:rPr>
              <a:t>n</a:t>
            </a:r>
            <a:r>
              <a:rPr sz="2350" b="1" spc="55" dirty="0">
                <a:solidFill>
                  <a:srgbClr val="254E72"/>
                </a:solidFill>
                <a:latin typeface="Calibri"/>
                <a:cs typeface="Calibri"/>
              </a:rPr>
              <a:t>d</a:t>
            </a:r>
            <a:r>
              <a:rPr sz="2350" b="1" spc="25" dirty="0">
                <a:solidFill>
                  <a:srgbClr val="254E72"/>
                </a:solidFill>
                <a:latin typeface="Calibri"/>
                <a:cs typeface="Calibri"/>
              </a:rPr>
              <a:t>i</a:t>
            </a:r>
            <a:r>
              <a:rPr sz="2350" b="1" spc="95" dirty="0">
                <a:solidFill>
                  <a:srgbClr val="254E72"/>
                </a:solidFill>
                <a:latin typeface="Calibri"/>
                <a:cs typeface="Calibri"/>
              </a:rPr>
              <a:t>c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70" dirty="0">
                <a:solidFill>
                  <a:srgbClr val="254E72"/>
                </a:solidFill>
                <a:latin typeface="Calibri"/>
                <a:cs typeface="Calibri"/>
              </a:rPr>
              <a:t>s</a:t>
            </a:r>
            <a:endParaRPr sz="23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95775" y="11"/>
            <a:ext cx="66675" cy="10287000"/>
          </a:xfrm>
          <a:custGeom>
            <a:avLst/>
            <a:gdLst/>
            <a:ahLst/>
            <a:cxnLst/>
            <a:rect l="l" t="t" r="r" b="b"/>
            <a:pathLst>
              <a:path w="66675" h="10287000">
                <a:moveTo>
                  <a:pt x="66675" y="0"/>
                </a:moveTo>
                <a:lnTo>
                  <a:pt x="0" y="0"/>
                </a:lnTo>
                <a:lnTo>
                  <a:pt x="0" y="1238250"/>
                </a:lnTo>
                <a:lnTo>
                  <a:pt x="26974" y="1238250"/>
                </a:lnTo>
                <a:lnTo>
                  <a:pt x="26974" y="10287000"/>
                </a:lnTo>
                <a:lnTo>
                  <a:pt x="36499" y="10287000"/>
                </a:lnTo>
                <a:lnTo>
                  <a:pt x="36499" y="1238250"/>
                </a:lnTo>
                <a:lnTo>
                  <a:pt x="66675" y="1238250"/>
                </a:lnTo>
                <a:lnTo>
                  <a:pt x="66675" y="0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47247" y="1028618"/>
            <a:ext cx="1137285" cy="489584"/>
            <a:chOff x="1547247" y="1028618"/>
            <a:chExt cx="1137285" cy="489584"/>
          </a:xfrm>
        </p:grpSpPr>
        <p:sp>
          <p:nvSpPr>
            <p:cNvPr id="8" name="object 8"/>
            <p:cNvSpPr/>
            <p:nvPr/>
          </p:nvSpPr>
          <p:spPr>
            <a:xfrm>
              <a:off x="2195862" y="102861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3751" y="1191760"/>
              <a:ext cx="100819" cy="1631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47247" y="1029072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150" y="1191380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2" y="1"/>
            <a:ext cx="18288635" cy="5143500"/>
            <a:chOff x="-42" y="1"/>
            <a:chExt cx="18288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5143500"/>
            </a:xfrm>
            <a:custGeom>
              <a:avLst/>
              <a:gdLst/>
              <a:ahLst/>
              <a:cxnLst/>
              <a:rect l="l" t="t" r="r" b="b"/>
              <a:pathLst>
                <a:path w="18288000" h="5143500">
                  <a:moveTo>
                    <a:pt x="18287998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5143499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07" y="1013811"/>
              <a:ext cx="17050385" cy="9525"/>
            </a:xfrm>
            <a:custGeom>
              <a:avLst/>
              <a:gdLst/>
              <a:ahLst/>
              <a:cxnLst/>
              <a:rect l="l" t="t" r="r" b="b"/>
              <a:pathLst>
                <a:path w="17050385" h="9525">
                  <a:moveTo>
                    <a:pt x="0" y="9524"/>
                  </a:moveTo>
                  <a:lnTo>
                    <a:pt x="17049791" y="9524"/>
                  </a:lnTo>
                  <a:lnTo>
                    <a:pt x="17049791" y="0"/>
                  </a:lnTo>
                  <a:lnTo>
                    <a:pt x="0" y="0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42" y="983606"/>
              <a:ext cx="1238250" cy="66675"/>
            </a:xfrm>
            <a:custGeom>
              <a:avLst/>
              <a:gdLst/>
              <a:ahLst/>
              <a:cxnLst/>
              <a:rect l="l" t="t" r="r" b="b"/>
              <a:pathLst>
                <a:path w="1238250" h="66675">
                  <a:moveTo>
                    <a:pt x="1238249" y="0"/>
                  </a:moveTo>
                  <a:lnTo>
                    <a:pt x="1238249" y="66674"/>
                  </a:lnTo>
                  <a:lnTo>
                    <a:pt x="0" y="66674"/>
                  </a:lnTo>
                  <a:lnTo>
                    <a:pt x="0" y="0"/>
                  </a:lnTo>
                  <a:lnTo>
                    <a:pt x="1238249" y="0"/>
                  </a:lnTo>
                  <a:close/>
                </a:path>
              </a:pathLst>
            </a:custGeom>
            <a:solidFill>
              <a:srgbClr val="BFE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92466" y="8769216"/>
            <a:ext cx="488950" cy="488950"/>
            <a:chOff x="16692466" y="8769216"/>
            <a:chExt cx="488950" cy="488950"/>
          </a:xfrm>
        </p:grpSpPr>
        <p:sp>
          <p:nvSpPr>
            <p:cNvPr id="7" name="object 7"/>
            <p:cNvSpPr/>
            <p:nvPr/>
          </p:nvSpPr>
          <p:spPr>
            <a:xfrm>
              <a:off x="16692466" y="8769216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90354" y="8932357"/>
              <a:ext cx="100819" cy="163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00473" y="5089194"/>
            <a:ext cx="7787640" cy="5198110"/>
            <a:chOff x="10500473" y="5089194"/>
            <a:chExt cx="7787640" cy="5198110"/>
          </a:xfrm>
        </p:grpSpPr>
        <p:sp>
          <p:nvSpPr>
            <p:cNvPr id="10" name="object 10"/>
            <p:cNvSpPr/>
            <p:nvPr/>
          </p:nvSpPr>
          <p:spPr>
            <a:xfrm>
              <a:off x="16043851" y="876966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3755" y="8931978"/>
              <a:ext cx="100819" cy="163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473" y="5089194"/>
              <a:ext cx="7787525" cy="519780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30"/>
              </a:spcBef>
            </a:pPr>
            <a:r>
              <a:rPr spc="229" dirty="0"/>
              <a:t>Problem</a:t>
            </a:r>
            <a:r>
              <a:rPr spc="-434" dirty="0"/>
              <a:t> </a:t>
            </a:r>
            <a:r>
              <a:rPr spc="170" dirty="0"/>
              <a:t>and</a:t>
            </a:r>
            <a:r>
              <a:rPr spc="-430" dirty="0"/>
              <a:t> </a:t>
            </a:r>
            <a:r>
              <a:rPr spc="195" dirty="0"/>
              <a:t>the</a:t>
            </a:r>
            <a:r>
              <a:rPr spc="-434" dirty="0"/>
              <a:t> </a:t>
            </a:r>
            <a:r>
              <a:rPr spc="135" dirty="0"/>
              <a:t>audience</a:t>
            </a:r>
            <a:r>
              <a:rPr sz="5200" spc="135" dirty="0">
                <a:latin typeface="Arial"/>
                <a:cs typeface="Arial"/>
              </a:rPr>
              <a:t>.</a:t>
            </a:r>
            <a:endParaRPr sz="5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247" y="5378191"/>
            <a:ext cx="9085580" cy="3693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3995">
              <a:lnSpc>
                <a:spcPct val="126699"/>
              </a:lnSpc>
              <a:spcBef>
                <a:spcPts val="90"/>
              </a:spcBef>
            </a:pP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Abortion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5" dirty="0">
                <a:solidFill>
                  <a:srgbClr val="254E72"/>
                </a:solidFill>
                <a:latin typeface="Arial Unicode MS"/>
                <a:cs typeface="Arial Unicode MS"/>
              </a:rPr>
              <a:t>is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interruption,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before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its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term,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5" dirty="0">
                <a:solidFill>
                  <a:srgbClr val="254E72"/>
                </a:solidFill>
                <a:latin typeface="Arial Unicode MS"/>
                <a:cs typeface="Arial Unicode MS"/>
              </a:rPr>
              <a:t>gestation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process.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Abortion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5" dirty="0">
                <a:solidFill>
                  <a:srgbClr val="254E72"/>
                </a:solidFill>
                <a:latin typeface="Arial Unicode MS"/>
                <a:cs typeface="Arial Unicode MS"/>
              </a:rPr>
              <a:t>is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5" dirty="0">
                <a:solidFill>
                  <a:srgbClr val="254E72"/>
                </a:solidFill>
                <a:latin typeface="Arial Unicode MS"/>
                <a:cs typeface="Arial Unicode MS"/>
              </a:rPr>
              <a:t>topic </a:t>
            </a:r>
            <a:r>
              <a:rPr sz="1900" spc="-51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 </a:t>
            </a: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concern 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to </a:t>
            </a:r>
            <a:r>
              <a:rPr sz="1900" spc="-45" dirty="0">
                <a:solidFill>
                  <a:srgbClr val="254E72"/>
                </a:solidFill>
                <a:latin typeface="Arial Unicode MS"/>
                <a:cs typeface="Arial Unicode MS"/>
              </a:rPr>
              <a:t>demographers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and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health 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care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providers, </a:t>
            </a:r>
            <a:r>
              <a:rPr sz="1900" spc="-120" dirty="0">
                <a:solidFill>
                  <a:srgbClr val="254E72"/>
                </a:solidFill>
                <a:latin typeface="Arial Unicode MS"/>
                <a:cs typeface="Arial Unicode MS"/>
              </a:rPr>
              <a:t>as </a:t>
            </a:r>
            <a:r>
              <a:rPr sz="1900" spc="-60" dirty="0">
                <a:solidFill>
                  <a:srgbClr val="254E72"/>
                </a:solidFill>
                <a:latin typeface="Arial Unicode MS"/>
                <a:cs typeface="Arial Unicode MS"/>
              </a:rPr>
              <a:t>unsafe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abortion </a:t>
            </a:r>
            <a:r>
              <a:rPr sz="1900" spc="-55" dirty="0">
                <a:solidFill>
                  <a:srgbClr val="254E72"/>
                </a:solidFill>
                <a:latin typeface="Arial Unicode MS"/>
                <a:cs typeface="Arial Unicode MS"/>
              </a:rPr>
              <a:t>is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major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cause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maternal 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mortality 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(WHO, </a:t>
            </a:r>
            <a:r>
              <a:rPr sz="1900" spc="-120" dirty="0">
                <a:solidFill>
                  <a:srgbClr val="254E72"/>
                </a:solidFill>
                <a:latin typeface="Arial Unicode MS"/>
                <a:cs typeface="Arial Unicode MS"/>
              </a:rPr>
              <a:t>2011),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and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health </a:t>
            </a:r>
            <a:r>
              <a:rPr sz="1900" spc="-70" dirty="0">
                <a:solidFill>
                  <a:srgbClr val="254E72"/>
                </a:solidFill>
                <a:latin typeface="Arial Unicode MS"/>
                <a:cs typeface="Arial Unicode MS"/>
              </a:rPr>
              <a:t>consequences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abortion 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5" dirty="0">
                <a:solidFill>
                  <a:srgbClr val="254E72"/>
                </a:solidFill>
                <a:latin typeface="Arial Unicode MS"/>
                <a:cs typeface="Arial Unicode MS"/>
              </a:rPr>
              <a:t>remain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major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issue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5" dirty="0">
                <a:solidFill>
                  <a:srgbClr val="254E72"/>
                </a:solidFill>
                <a:latin typeface="Arial Unicode MS"/>
                <a:cs typeface="Arial Unicode MS"/>
              </a:rPr>
              <a:t>in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many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5" dirty="0">
                <a:solidFill>
                  <a:srgbClr val="254E72"/>
                </a:solidFill>
                <a:latin typeface="Arial Unicode MS"/>
                <a:cs typeface="Arial Unicode MS"/>
              </a:rPr>
              <a:t>countries.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135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: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29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ll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w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8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ho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95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f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8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2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8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 marR="5080">
              <a:lnSpc>
                <a:spcPct val="126699"/>
              </a:lnSpc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International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0" dirty="0">
                <a:solidFill>
                  <a:srgbClr val="254E72"/>
                </a:solidFill>
                <a:latin typeface="Arial Unicode MS"/>
                <a:cs typeface="Arial Unicode MS"/>
              </a:rPr>
              <a:t>organizations/donors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and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95" dirty="0">
                <a:solidFill>
                  <a:srgbClr val="254E72"/>
                </a:solidFill>
                <a:latin typeface="Arial Unicode MS"/>
                <a:cs typeface="Arial Unicode MS"/>
              </a:rPr>
              <a:t>NGOs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working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5" dirty="0">
                <a:solidFill>
                  <a:srgbClr val="254E72"/>
                </a:solidFill>
                <a:latin typeface="Arial Unicode MS"/>
                <a:cs typeface="Arial Unicode MS"/>
              </a:rPr>
              <a:t>in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field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reproductive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health </a:t>
            </a:r>
            <a:r>
              <a:rPr sz="1900" spc="-509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hu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95" dirty="0">
                <a:solidFill>
                  <a:srgbClr val="254E72"/>
                </a:solidFill>
                <a:latin typeface="Arial Unicode MS"/>
                <a:cs typeface="Arial Unicode MS"/>
              </a:rPr>
              <a:t>g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,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ll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w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100" dirty="0">
                <a:solidFill>
                  <a:srgbClr val="254E72"/>
                </a:solidFill>
                <a:latin typeface="Arial Unicode MS"/>
                <a:cs typeface="Arial Unicode MS"/>
              </a:rPr>
              <a:t>'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95" dirty="0">
                <a:solidFill>
                  <a:srgbClr val="254E72"/>
                </a:solidFill>
                <a:latin typeface="Arial Unicode MS"/>
                <a:cs typeface="Arial Unicode MS"/>
              </a:rPr>
              <a:t>g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456" y="422329"/>
            <a:ext cx="12239625" cy="904875"/>
          </a:xfrm>
          <a:custGeom>
            <a:avLst/>
            <a:gdLst/>
            <a:ahLst/>
            <a:cxnLst/>
            <a:rect l="l" t="t" r="r" b="b"/>
            <a:pathLst>
              <a:path w="12239625" h="904875">
                <a:moveTo>
                  <a:pt x="12239624" y="904874"/>
                </a:moveTo>
                <a:lnTo>
                  <a:pt x="0" y="904874"/>
                </a:lnTo>
                <a:lnTo>
                  <a:pt x="0" y="0"/>
                </a:lnTo>
                <a:lnTo>
                  <a:pt x="12239624" y="0"/>
                </a:lnTo>
                <a:lnTo>
                  <a:pt x="12239624" y="904874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87" y="11"/>
            <a:ext cx="66675" cy="10287000"/>
          </a:xfrm>
          <a:custGeom>
            <a:avLst/>
            <a:gdLst/>
            <a:ahLst/>
            <a:cxnLst/>
            <a:rect l="l" t="t" r="r" b="b"/>
            <a:pathLst>
              <a:path w="66675" h="10287000">
                <a:moveTo>
                  <a:pt x="66675" y="0"/>
                </a:moveTo>
                <a:lnTo>
                  <a:pt x="0" y="0"/>
                </a:lnTo>
                <a:lnTo>
                  <a:pt x="0" y="1238250"/>
                </a:lnTo>
                <a:lnTo>
                  <a:pt x="26974" y="1238250"/>
                </a:lnTo>
                <a:lnTo>
                  <a:pt x="26974" y="10287000"/>
                </a:lnTo>
                <a:lnTo>
                  <a:pt x="36499" y="10287000"/>
                </a:lnTo>
                <a:lnTo>
                  <a:pt x="36499" y="1238250"/>
                </a:lnTo>
                <a:lnTo>
                  <a:pt x="66675" y="1238250"/>
                </a:lnTo>
                <a:lnTo>
                  <a:pt x="66675" y="0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770215" y="1028619"/>
            <a:ext cx="488950" cy="488950"/>
            <a:chOff x="16770215" y="1028619"/>
            <a:chExt cx="488950" cy="488950"/>
          </a:xfrm>
        </p:grpSpPr>
        <p:sp>
          <p:nvSpPr>
            <p:cNvPr id="5" name="object 5"/>
            <p:cNvSpPr/>
            <p:nvPr/>
          </p:nvSpPr>
          <p:spPr>
            <a:xfrm>
              <a:off x="16770215" y="1028619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8103" y="1191760"/>
              <a:ext cx="100819" cy="163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121598" y="1029075"/>
            <a:ext cx="488950" cy="488950"/>
            <a:chOff x="16121598" y="1029075"/>
            <a:chExt cx="488950" cy="488950"/>
          </a:xfrm>
        </p:grpSpPr>
        <p:sp>
          <p:nvSpPr>
            <p:cNvPr id="8" name="object 8"/>
            <p:cNvSpPr/>
            <p:nvPr/>
          </p:nvSpPr>
          <p:spPr>
            <a:xfrm>
              <a:off x="16121598" y="1029075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1501" y="1191384"/>
              <a:ext cx="100819" cy="1631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1749194"/>
            <a:ext cx="8686799" cy="8039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26720" y="2617032"/>
            <a:ext cx="2323465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200" spc="-80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2200" dirty="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74756" y="332476"/>
            <a:ext cx="3373754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195" dirty="0">
                <a:solidFill>
                  <a:srgbClr val="254E72"/>
                </a:solidFill>
              </a:rPr>
              <a:t>R</a:t>
            </a:r>
            <a:r>
              <a:rPr sz="6800" spc="340" dirty="0">
                <a:solidFill>
                  <a:srgbClr val="254E72"/>
                </a:solidFill>
              </a:rPr>
              <a:t>e</a:t>
            </a:r>
            <a:r>
              <a:rPr sz="6800" spc="400" dirty="0">
                <a:solidFill>
                  <a:srgbClr val="254E72"/>
                </a:solidFill>
              </a:rPr>
              <a:t>s</a:t>
            </a:r>
            <a:r>
              <a:rPr sz="6800" spc="155" dirty="0">
                <a:solidFill>
                  <a:srgbClr val="254E72"/>
                </a:solidFill>
              </a:rPr>
              <a:t>u</a:t>
            </a:r>
            <a:r>
              <a:rPr sz="6800" spc="-114" dirty="0">
                <a:solidFill>
                  <a:srgbClr val="254E72"/>
                </a:solidFill>
              </a:rPr>
              <a:t>l</a:t>
            </a:r>
            <a:r>
              <a:rPr sz="6800" spc="325" dirty="0">
                <a:solidFill>
                  <a:srgbClr val="254E72"/>
                </a:solidFill>
              </a:rPr>
              <a:t>ts</a:t>
            </a:r>
            <a:endParaRPr sz="6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839" y="2208573"/>
            <a:ext cx="8693713" cy="7581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787205"/>
            <a:ext cx="12239625" cy="1143000"/>
          </a:xfrm>
          <a:prstGeom prst="rect">
            <a:avLst/>
          </a:prstGeom>
          <a:solidFill>
            <a:srgbClr val="BFE7DE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7959"/>
              </a:lnSpc>
            </a:pPr>
            <a:r>
              <a:rPr sz="6800" spc="235" dirty="0">
                <a:solidFill>
                  <a:srgbClr val="254E72"/>
                </a:solidFill>
              </a:rPr>
              <a:t>Results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0760333" y="4152294"/>
            <a:ext cx="7157084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00"/>
              </a:spcBef>
            </a:pP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70" dirty="0">
                <a:solidFill>
                  <a:srgbClr val="254E72"/>
                </a:solidFill>
                <a:latin typeface="Open Sans"/>
                <a:cs typeface="Open Sans"/>
              </a:rPr>
              <a:t>west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department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is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region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70" dirty="0">
                <a:solidFill>
                  <a:srgbClr val="254E72"/>
                </a:solidFill>
                <a:latin typeface="Open Sans"/>
                <a:cs typeface="Open Sans"/>
              </a:rPr>
              <a:t>where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there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is </a:t>
            </a:r>
            <a:r>
              <a:rPr sz="2550" spc="-65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70" dirty="0">
                <a:solidFill>
                  <a:srgbClr val="254E72"/>
                </a:solidFill>
                <a:latin typeface="Open Sans"/>
                <a:cs typeface="Open Sans"/>
              </a:rPr>
              <a:t>most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abortion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to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100" dirty="0">
                <a:solidFill>
                  <a:srgbClr val="254E72"/>
                </a:solidFill>
                <a:latin typeface="Open Sans"/>
                <a:cs typeface="Open Sans"/>
              </a:rPr>
              <a:t>know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470.6‰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then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comes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Artibonite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then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North-west</a:t>
            </a:r>
            <a:endParaRPr sz="25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776" y="1003968"/>
            <a:ext cx="22396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latin typeface="Open Sans"/>
                <a:cs typeface="Open Sans"/>
              </a:rPr>
              <a:t>Resu</a:t>
            </a:r>
            <a:r>
              <a:rPr sz="5200" dirty="0">
                <a:latin typeface="Open Sans"/>
                <a:cs typeface="Open Sans"/>
              </a:rPr>
              <a:t>lts</a:t>
            </a:r>
            <a:endParaRPr sz="52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7080" y="4662557"/>
            <a:ext cx="6722109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00"/>
              </a:lnSpc>
              <a:spcBef>
                <a:spcPts val="100"/>
              </a:spcBef>
            </a:pPr>
            <a:r>
              <a:rPr sz="3200" spc="-80" dirty="0">
                <a:latin typeface="Open Sans"/>
                <a:cs typeface="Open Sans"/>
              </a:rPr>
              <a:t>This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graph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highlights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65" dirty="0">
                <a:latin typeface="Open Sans"/>
                <a:cs typeface="Open Sans"/>
              </a:rPr>
              <a:t>the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0" dirty="0">
                <a:latin typeface="Open Sans"/>
                <a:cs typeface="Open Sans"/>
              </a:rPr>
              <a:t>religion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and </a:t>
            </a:r>
            <a:r>
              <a:rPr sz="3200" spc="-815" dirty="0">
                <a:latin typeface="Open Sans"/>
                <a:cs typeface="Open Sans"/>
              </a:rPr>
              <a:t> </a:t>
            </a:r>
            <a:r>
              <a:rPr sz="3200" spc="-70" dirty="0">
                <a:latin typeface="Open Sans"/>
                <a:cs typeface="Open Sans"/>
              </a:rPr>
              <a:t>education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level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100" dirty="0">
                <a:latin typeface="Open Sans"/>
                <a:cs typeface="Open Sans"/>
              </a:rPr>
              <a:t>of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65" dirty="0">
                <a:latin typeface="Open Sans"/>
                <a:cs typeface="Open Sans"/>
              </a:rPr>
              <a:t>those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114" dirty="0">
                <a:latin typeface="Open Sans"/>
                <a:cs typeface="Open Sans"/>
              </a:rPr>
              <a:t>who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had </a:t>
            </a:r>
            <a:r>
              <a:rPr sz="3200" spc="-80" dirty="0">
                <a:latin typeface="Open Sans"/>
                <a:cs typeface="Open Sans"/>
              </a:rPr>
              <a:t> </a:t>
            </a:r>
            <a:r>
              <a:rPr sz="3200" spc="-75" dirty="0">
                <a:latin typeface="Open Sans"/>
                <a:cs typeface="Open Sans"/>
              </a:rPr>
              <a:t>abortions.</a:t>
            </a:r>
            <a:endParaRPr sz="3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2182475" cy="876300"/>
          </a:xfrm>
          <a:custGeom>
            <a:avLst/>
            <a:gdLst/>
            <a:ahLst/>
            <a:cxnLst/>
            <a:rect l="l" t="t" r="r" b="b"/>
            <a:pathLst>
              <a:path w="12182475" h="876300">
                <a:moveTo>
                  <a:pt x="12182474" y="876299"/>
                </a:moveTo>
                <a:lnTo>
                  <a:pt x="0" y="876299"/>
                </a:lnTo>
                <a:lnTo>
                  <a:pt x="0" y="0"/>
                </a:lnTo>
                <a:lnTo>
                  <a:pt x="12182474" y="0"/>
                </a:lnTo>
                <a:lnTo>
                  <a:pt x="12182474" y="8762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93" y="2425826"/>
            <a:ext cx="9848848" cy="7238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3147" y="963083"/>
            <a:ext cx="2555240" cy="934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950" b="1" spc="295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endParaRPr sz="5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3416" y="5048571"/>
            <a:ext cx="7123430" cy="276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100" spc="-90" dirty="0">
                <a:latin typeface="Open Sans"/>
                <a:cs typeface="Open Sans"/>
              </a:rPr>
              <a:t>Women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105" dirty="0">
                <a:latin typeface="Open Sans"/>
                <a:cs typeface="Open Sans"/>
              </a:rPr>
              <a:t>who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5" dirty="0">
                <a:latin typeface="Open Sans"/>
                <a:cs typeface="Open Sans"/>
              </a:rPr>
              <a:t>have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already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had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5" dirty="0">
                <a:latin typeface="Open Sans"/>
                <a:cs typeface="Open Sans"/>
              </a:rPr>
              <a:t>an </a:t>
            </a:r>
            <a:r>
              <a:rPr sz="3100" spc="-80" dirty="0">
                <a:latin typeface="Open Sans"/>
                <a:cs typeface="Open Sans"/>
              </a:rPr>
              <a:t> </a:t>
            </a:r>
            <a:r>
              <a:rPr sz="3100" spc="-70" dirty="0">
                <a:latin typeface="Open Sans"/>
                <a:cs typeface="Open Sans"/>
              </a:rPr>
              <a:t>abortion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in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rural</a:t>
            </a:r>
            <a:r>
              <a:rPr sz="3100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areas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5" dirty="0">
                <a:latin typeface="Open Sans"/>
                <a:cs typeface="Open Sans"/>
              </a:rPr>
              <a:t>have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more </a:t>
            </a:r>
            <a:r>
              <a:rPr sz="3100" spc="-75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children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than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in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urban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areas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and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0" dirty="0">
                <a:latin typeface="Open Sans"/>
                <a:cs typeface="Open Sans"/>
              </a:rPr>
              <a:t>the </a:t>
            </a:r>
            <a:r>
              <a:rPr sz="3100" spc="-55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older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0" dirty="0">
                <a:latin typeface="Open Sans"/>
                <a:cs typeface="Open Sans"/>
              </a:rPr>
              <a:t>the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110" dirty="0">
                <a:latin typeface="Open Sans"/>
                <a:cs typeface="Open Sans"/>
              </a:rPr>
              <a:t>woman,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0" dirty="0">
                <a:latin typeface="Open Sans"/>
                <a:cs typeface="Open Sans"/>
              </a:rPr>
              <a:t>the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more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children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55" dirty="0">
                <a:latin typeface="Open Sans"/>
                <a:cs typeface="Open Sans"/>
              </a:rPr>
              <a:t>she</a:t>
            </a:r>
            <a:endParaRPr sz="3100">
              <a:latin typeface="Open Sans"/>
              <a:cs typeface="Open Sans"/>
            </a:endParaRPr>
          </a:p>
          <a:p>
            <a:pPr marR="196215" algn="ctr">
              <a:lnSpc>
                <a:spcPct val="100000"/>
              </a:lnSpc>
              <a:spcBef>
                <a:spcPts val="590"/>
              </a:spcBef>
            </a:pPr>
            <a:r>
              <a:rPr sz="3100" spc="-75" dirty="0">
                <a:latin typeface="Open Sans"/>
                <a:cs typeface="Open Sans"/>
              </a:rPr>
              <a:t>has.</a:t>
            </a:r>
            <a:endParaRPr sz="31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168" y="2573095"/>
            <a:ext cx="8953498" cy="6162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1028705"/>
            <a:ext cx="12182475" cy="876300"/>
          </a:xfrm>
          <a:prstGeom prst="rect">
            <a:avLst/>
          </a:prstGeom>
          <a:solidFill>
            <a:srgbClr val="BFE7DE"/>
          </a:solidFill>
        </p:spPr>
        <p:txBody>
          <a:bodyPr vert="horz" wrap="square" lIns="0" tIns="50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sz="5500" b="1" spc="285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8569" y="3883659"/>
            <a:ext cx="684403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70" dirty="0">
                <a:latin typeface="Open Sans"/>
                <a:cs typeface="Open Sans"/>
              </a:rPr>
              <a:t>There</a:t>
            </a:r>
            <a:r>
              <a:rPr sz="3400" spc="-20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is</a:t>
            </a:r>
            <a:r>
              <a:rPr sz="3400" spc="-15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a</a:t>
            </a:r>
            <a:r>
              <a:rPr sz="3400" spc="-15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relationship</a:t>
            </a:r>
            <a:r>
              <a:rPr sz="3400" spc="-20" dirty="0">
                <a:latin typeface="Open Sans"/>
                <a:cs typeface="Open Sans"/>
              </a:rPr>
              <a:t> </a:t>
            </a:r>
            <a:r>
              <a:rPr sz="3400" spc="-80" dirty="0">
                <a:latin typeface="Open Sans"/>
                <a:cs typeface="Open Sans"/>
              </a:rPr>
              <a:t>between</a:t>
            </a:r>
            <a:r>
              <a:rPr sz="3400" spc="-15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the </a:t>
            </a:r>
            <a:r>
              <a:rPr sz="3400" spc="-869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number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100" dirty="0">
                <a:latin typeface="Open Sans"/>
                <a:cs typeface="Open Sans"/>
              </a:rPr>
              <a:t>of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failed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abortions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85" dirty="0">
                <a:latin typeface="Open Sans"/>
                <a:cs typeface="Open Sans"/>
              </a:rPr>
              <a:t>and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the </a:t>
            </a:r>
            <a:r>
              <a:rPr sz="3400" spc="-865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number</a:t>
            </a:r>
            <a:r>
              <a:rPr sz="3400" spc="-10" dirty="0">
                <a:latin typeface="Open Sans"/>
                <a:cs typeface="Open Sans"/>
              </a:rPr>
              <a:t> </a:t>
            </a:r>
            <a:r>
              <a:rPr sz="3400" spc="-100" dirty="0">
                <a:latin typeface="Open Sans"/>
                <a:cs typeface="Open Sans"/>
              </a:rPr>
              <a:t>of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100" dirty="0">
                <a:latin typeface="Open Sans"/>
                <a:cs typeface="Open Sans"/>
              </a:rPr>
              <a:t>living</a:t>
            </a:r>
            <a:r>
              <a:rPr sz="3400" spc="-10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children;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70" dirty="0">
                <a:latin typeface="Open Sans"/>
                <a:cs typeface="Open Sans"/>
              </a:rPr>
              <a:t>this </a:t>
            </a:r>
            <a:r>
              <a:rPr sz="3400" spc="-65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relationship</a:t>
            </a:r>
            <a:r>
              <a:rPr sz="3400" spc="-10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is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80" dirty="0">
                <a:latin typeface="Open Sans"/>
                <a:cs typeface="Open Sans"/>
              </a:rPr>
              <a:t>proportional.</a:t>
            </a:r>
            <a:endParaRPr sz="3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0292-2D52-4955-85FE-E3AC7051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111"/>
            <a:ext cx="18288000" cy="831214"/>
          </a:xfrm>
        </p:spPr>
        <p:txBody>
          <a:bodyPr/>
          <a:lstStyle/>
          <a:p>
            <a:r>
              <a:rPr lang="fr-HT" dirty="0">
                <a:solidFill>
                  <a:srgbClr val="FF0000"/>
                </a:solidFill>
              </a:rPr>
              <a:t> Machine Learning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01CEC-E9E0-42AE-A609-3AB007E1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0" y="2224551"/>
            <a:ext cx="7478930" cy="3077766"/>
          </a:xfrm>
        </p:spPr>
        <p:txBody>
          <a:bodyPr/>
          <a:lstStyle/>
          <a:p>
            <a:r>
              <a:rPr lang="en-US" sz="2000" b="1" i="0" dirty="0">
                <a:solidFill>
                  <a:srgbClr val="212529"/>
                </a:solidFill>
                <a:effectLst/>
                <a:latin typeface="-apple-system"/>
              </a:rPr>
              <a:t>Decision Trees (DTs)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are a non-parametric supervised learning method used for </a:t>
            </a:r>
            <a:r>
              <a:rPr lang="en-US" sz="2000" b="0" i="0" u="none" strike="noStrike" dirty="0">
                <a:solidFill>
                  <a:srgbClr val="2878A2"/>
                </a:solidFill>
                <a:effectLst/>
                <a:latin typeface="-apple-system"/>
                <a:hlinkClick r:id="rId2"/>
              </a:rPr>
              <a:t>classification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lang="en-US" sz="2000" b="0" i="0" u="none" strike="noStrike" dirty="0">
                <a:solidFill>
                  <a:srgbClr val="2878A2"/>
                </a:solidFill>
                <a:effectLst/>
                <a:latin typeface="-apple-system"/>
                <a:hlinkClick r:id="rId3"/>
              </a:rPr>
              <a:t>regression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. The goal is to create a model that predicts the value of a target variable by learning simple decision rules inferred from the data features. A tree can be seen as a piecewise constant approximation. </a:t>
            </a:r>
          </a:p>
          <a:p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We have chosen this model because it allows us to explain the decision to abort in a simple way according to the factors that influence this decision. It allows us to predict whether there will be an abortion with an accuracy of 78% and requires less than two seconds. </a:t>
            </a:r>
            <a:endParaRPr lang="fr-H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C1AB4-F57F-4FFB-9B07-FF474866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62" y="2224550"/>
            <a:ext cx="7300105" cy="332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889DA-2318-4B0F-9002-26C35B4E0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09" y="6282653"/>
            <a:ext cx="6385461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4E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457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 Unicode MS</vt:lpstr>
      <vt:lpstr>Calibri</vt:lpstr>
      <vt:lpstr>Open Sans</vt:lpstr>
      <vt:lpstr>Verdana</vt:lpstr>
      <vt:lpstr>Office Theme</vt:lpstr>
      <vt:lpstr>PowerPoint Presentation</vt:lpstr>
      <vt:lpstr>Table of methodology</vt:lpstr>
      <vt:lpstr>Problem and the audience.</vt:lpstr>
      <vt:lpstr>Results</vt:lpstr>
      <vt:lpstr>Results</vt:lpstr>
      <vt:lpstr>PowerPoint Presentation</vt:lpstr>
      <vt:lpstr>Results</vt:lpstr>
      <vt:lpstr>Results</vt:lpstr>
      <vt:lpstr> Machine Learning model</vt:lpstr>
      <vt:lpstr>Recommendations</vt:lpstr>
      <vt:lpstr>Conclusion</vt:lpstr>
      <vt:lpstr>Talk to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Camille Jackyvens</cp:lastModifiedBy>
  <cp:revision>2</cp:revision>
  <dcterms:modified xsi:type="dcterms:W3CDTF">2021-09-30T19:26:55Z</dcterms:modified>
</cp:coreProperties>
</file>