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Trebuchet MS" pitchFamily="34" charset="0"/>
      <p:regular r:id="rId25"/>
      <p:bold r:id="rId26"/>
      <p:italic r:id="rId27"/>
      <p:boldItalic r:id="rId28"/>
    </p:embeddedFont>
    <p:embeddedFont>
      <p:font typeface="Montserrat" charset="0"/>
      <p:regular r:id="rId29"/>
      <p:bold r:id="rId30"/>
      <p:italic r:id="rId31"/>
      <p:boldItalic r:id="rId32"/>
    </p:embeddedFont>
    <p:embeddedFont>
      <p:font typeface="Tahoma" pitchFamily="34" charset="0"/>
      <p:regular r:id="rId33"/>
      <p:bold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22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a-bank-payments-simulator-for-fraud-Lopez-Rojas-Axelsson/7a85ddf1ff49b04d3ff619a087a8d527001be639/figure/3"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327900" y="3066375"/>
            <a:ext cx="2632842" cy="1723549"/>
          </a:xfrm>
        </p:spPr>
        <p:txBody>
          <a:bodyPr/>
          <a:lstStyle/>
          <a:p>
            <a:pPr algn="ctr"/>
            <a:r>
              <a:rPr lang="en-US" dirty="0"/>
              <a:t>On the other hand, the fraudulent transactions are a lot of different than normal. The mean of the transactions is 530,92 and a std of 835,58.</a:t>
            </a:r>
          </a:p>
        </p:txBody>
      </p:sp>
      <p:pic>
        <p:nvPicPr>
          <p:cNvPr id="6" name="Picture 5">
            <a:extLst>
              <a:ext uri="{FF2B5EF4-FFF2-40B4-BE49-F238E27FC236}">
                <a16:creationId xmlns:a16="http://schemas.microsoft.com/office/drawing/2014/main" xmlns=""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xmlns="" id="{5016A5BB-24B9-49C4-9DB1-BBAC6442630F}"/>
              </a:ext>
            </a:extLst>
          </p:cNvPr>
          <p:cNvPicPr>
            <a:picLocks noChangeAspect="1"/>
          </p:cNvPicPr>
          <p:nvPr/>
        </p:nvPicPr>
        <p:blipFill>
          <a:blip r:embed="rId3"/>
          <a:stretch>
            <a:fillRect/>
          </a:stretch>
        </p:blipFill>
        <p:spPr>
          <a:xfrm>
            <a:off x="5216554" y="1239354"/>
            <a:ext cx="2219635" cy="1619476"/>
          </a:xfrm>
          <a:prstGeom prst="rect">
            <a:avLst/>
          </a:prstGeom>
        </p:spPr>
      </p:pic>
    </p:spTree>
    <p:extLst>
      <p:ext uri="{BB962C8B-B14F-4D97-AF65-F5344CB8AC3E}">
        <p14:creationId xmlns:p14="http://schemas.microsoft.com/office/powerpoint/2010/main" xmlns=""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xmlns=""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 </a:t>
            </a:r>
          </a:p>
        </p:txBody>
      </p:sp>
      <p:pic>
        <p:nvPicPr>
          <p:cNvPr id="4" name="Picture 3">
            <a:extLst>
              <a:ext uri="{FF2B5EF4-FFF2-40B4-BE49-F238E27FC236}">
                <a16:creationId xmlns:a16="http://schemas.microsoft.com/office/drawing/2014/main" xmlns=""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xmlns=""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xmlns=""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xmlns=""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xmlns=""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xmlns=""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185049"/>
          </a:xfrm>
        </p:spPr>
        <p:txBody>
          <a:bodyPr/>
          <a:lstStyle/>
          <a:p>
            <a:r>
              <a:rPr lang="en-US" dirty="0"/>
              <a:t>In this graph, we can see that the females has a higher chance to be victims of fraud. We confirm it with a chi-square test to know if the gender and fraud variable are independent. Using bayes formula, A customer victim of fraud has a 70,07 % to be a women</a:t>
            </a:r>
          </a:p>
        </p:txBody>
      </p:sp>
      <p:pic>
        <p:nvPicPr>
          <p:cNvPr id="7" name="Picture 6">
            <a:extLst>
              <a:ext uri="{FF2B5EF4-FFF2-40B4-BE49-F238E27FC236}">
                <a16:creationId xmlns:a16="http://schemas.microsoft.com/office/drawing/2014/main" xmlns=""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xmlns=""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independent. </a:t>
            </a:r>
          </a:p>
        </p:txBody>
      </p:sp>
      <p:pic>
        <p:nvPicPr>
          <p:cNvPr id="6" name="Picture 5">
            <a:extLst>
              <a:ext uri="{FF2B5EF4-FFF2-40B4-BE49-F238E27FC236}">
                <a16:creationId xmlns:a16="http://schemas.microsoft.com/office/drawing/2014/main" xmlns=""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xmlns=""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72967" y="998484"/>
            <a:ext cx="4971393" cy="3363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7">
                                            <p:txEl>
                                              <p:pRg st="0" end="0"/>
                                            </p:txEl>
                                          </p:spTgt>
                                        </p:tgtEl>
                                        <p:attrNameLst>
                                          <p:attrName>style.visibility</p:attrName>
                                        </p:attrNameLst>
                                      </p:cBhvr>
                                      <p:to>
                                        <p:strVal val="visible"/>
                                      </p:to>
                                    </p:set>
                                    <p:animEffect transition="in" filter="wipe(down)">
                                      <p:cBhvr>
                                        <p:cTn id="13" dur="500"/>
                                        <p:tgtEl>
                                          <p:spTgt spid="137">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7">
                                            <p:txEl>
                                              <p:pRg st="1" end="1"/>
                                            </p:txEl>
                                          </p:spTgt>
                                        </p:tgtEl>
                                        <p:attrNameLst>
                                          <p:attrName>style.visibility</p:attrName>
                                        </p:attrNameLst>
                                      </p:cBhvr>
                                      <p:to>
                                        <p:strVal val="visible"/>
                                      </p:to>
                                    </p:set>
                                    <p:animEffect transition="in" filter="wipe(down)">
                                      <p:cBhvr>
                                        <p:cTn id="16" dur="500"/>
                                        <p:tgtEl>
                                          <p:spTgt spid="137">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wipe(down)">
                                      <p:cBhvr>
                                        <p:cTn id="19" dur="500"/>
                                        <p:tgtEl>
                                          <p:spTgt spid="137">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wipe(down)">
                                      <p:cBhvr>
                                        <p:cTn id="22" dur="500"/>
                                        <p:tgtEl>
                                          <p:spTgt spid="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77462" y="113511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xmlns="" val="20000"/>
                    </a:ext>
                  </a:extLst>
                </a:gridCol>
                <a:gridCol w="4155683">
                  <a:extLst>
                    <a:ext uri="{9D8B030D-6E8A-4147-A177-3AD203B41FA5}">
                      <a16:colId xmlns:a16="http://schemas.microsoft.com/office/drawing/2014/main" xmlns=""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xmlns=""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xmlns=""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xmlns=""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671410990"/>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xmlns="" val="20000"/>
                    </a:ext>
                  </a:extLst>
                </a:gridCol>
                <a:gridCol w="3626070">
                  <a:extLst>
                    <a:ext uri="{9D8B030D-6E8A-4147-A177-3AD203B41FA5}">
                      <a16:colId xmlns:a16="http://schemas.microsoft.com/office/drawing/2014/main" xmlns=""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xmlns=""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xmlns=""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xmlns=""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r>
                        <a:rPr lang="en-US" dirty="0"/>
                        <a:t> </a:t>
                      </a:r>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r>
              <a:rPr lang="en-US" sz="1600" dirty="0">
                <a:solidFill>
                  <a:srgbClr val="595959"/>
                </a:solidFill>
                <a:latin typeface="Tahoma"/>
                <a:ea typeface="Tahoma"/>
                <a:cs typeface="Tahoma"/>
                <a:sym typeface="Tahoma"/>
              </a:rPr>
              <a:t/>
            </a: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r>
              <a:rPr lang="en-US" dirty="0"/>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2000"/>
                                        <p:tgtEl>
                                          <p:spTgt spid="5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2000"/>
                                        <p:tgtEl>
                                          <p:spTgt spid="5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xEl>
                                              <p:pRg st="2" end="2"/>
                                            </p:txEl>
                                          </p:spTgt>
                                        </p:tgtEl>
                                        <p:attrNameLst>
                                          <p:attrName>style.visibility</p:attrName>
                                        </p:attrNameLst>
                                      </p:cBhvr>
                                      <p:to>
                                        <p:strVal val="visible"/>
                                      </p:to>
                                    </p:set>
                                    <p:animEffect transition="in" filter="fade">
                                      <p:cBhvr>
                                        <p:cTn id="13" dur="2000"/>
                                        <p:tgtEl>
                                          <p:spTgt spid="5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xEl>
                                              <p:pRg st="3" end="3"/>
                                            </p:txEl>
                                          </p:spTgt>
                                        </p:tgtEl>
                                        <p:attrNameLst>
                                          <p:attrName>style.visibility</p:attrName>
                                        </p:attrNameLst>
                                      </p:cBhvr>
                                      <p:to>
                                        <p:strVal val="visible"/>
                                      </p:to>
                                    </p:set>
                                    <p:animEffect transition="in" filter="fade">
                                      <p:cBhvr>
                                        <p:cTn id="16" dur="2000"/>
                                        <p:tgtEl>
                                          <p:spTgt spid="5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down)">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2"/>
                                        </p:tgtEl>
                                        <p:attrNameLst>
                                          <p:attrName>style.visibility</p:attrName>
                                        </p:attrNameLst>
                                      </p:cBhvr>
                                      <p:to>
                                        <p:strVal val="visible"/>
                                      </p:to>
                                    </p:set>
                                    <p:anim calcmode="lin" valueType="num">
                                      <p:cBhvr additive="base">
                                        <p:cTn id="26" dur="500" fill="hold"/>
                                        <p:tgtEl>
                                          <p:spTgt spid="112"/>
                                        </p:tgtEl>
                                        <p:attrNameLst>
                                          <p:attrName>ppt_x</p:attrName>
                                        </p:attrNameLst>
                                      </p:cBhvr>
                                      <p:tavLst>
                                        <p:tav tm="0">
                                          <p:val>
                                            <p:strVal val="#ppt_x"/>
                                          </p:val>
                                        </p:tav>
                                        <p:tav tm="100000">
                                          <p:val>
                                            <p:strVal val="#ppt_x"/>
                                          </p:val>
                                        </p:tav>
                                      </p:tavLst>
                                    </p:anim>
                                    <p:anim calcmode="lin" valueType="num">
                                      <p:cBhvr additive="base">
                                        <p:cTn id="27"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A03AB-0F66-4D1E-BAF0-5361DCB2069D}"/>
              </a:ext>
            </a:extLst>
          </p:cNvPr>
          <p:cNvSpPr>
            <a:spLocks noGrp="1"/>
          </p:cNvSpPr>
          <p:nvPr>
            <p:ph type="title"/>
          </p:nvPr>
        </p:nvSpPr>
        <p:spPr>
          <a:xfrm>
            <a:off x="821750" y="303367"/>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xmlns=""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 </a:t>
            </a:r>
            <a:endParaRPr lang="fr-HT" dirty="0"/>
          </a:p>
        </p:txBody>
      </p:sp>
    </p:spTree>
    <p:extLst>
      <p:ext uri="{BB962C8B-B14F-4D97-AF65-F5344CB8AC3E}">
        <p14:creationId xmlns:p14="http://schemas.microsoft.com/office/powerpoint/2010/main" xmlns="" val="3652483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xmlns="" id="{E7390608-0B85-407C-A220-FE43985AD5EA}"/>
              </a:ext>
            </a:extLst>
          </p:cNvPr>
          <p:cNvSpPr>
            <a:spLocks noGrp="1"/>
          </p:cNvSpPr>
          <p:nvPr>
            <p:ph type="subTitle" idx="1"/>
          </p:nvPr>
        </p:nvSpPr>
        <p:spPr>
          <a:xfrm>
            <a:off x="1137684" y="1391803"/>
            <a:ext cx="6400800" cy="1477328"/>
          </a:xfrm>
        </p:spPr>
        <p:txBody>
          <a:bodyPr/>
          <a:lstStyle/>
          <a:p>
            <a:pPr marL="514350" indent="-285750">
              <a:buFont typeface="Arial" panose="020B0604020202020204" pitchFamily="34" charset="0"/>
              <a:buChar char="•"/>
            </a:pPr>
            <a:r>
              <a:rPr lang="fr-HT" dirty="0"/>
              <a:t>Bank </a:t>
            </a:r>
            <a:r>
              <a:rPr lang="fr-HT" dirty="0">
                <a:hlinkClick r:id="rId2"/>
              </a:rPr>
              <a:t>simulation</a:t>
            </a: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r>
              <a:rPr lang="fr-HT" dirty="0">
                <a:hlinkClick r:id="rId3"/>
              </a:rPr>
              <a:t>Pandas</a:t>
            </a:r>
            <a:r>
              <a:rPr lang="fr-HT" dirty="0"/>
              <a:t> </a:t>
            </a:r>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r>
              <a:rPr lang="en-US" dirty="0"/>
              <a:t/>
            </a:r>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a:t>
            </a: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xmlns=""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xmlns=""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xmlns="" id="{595424FC-207D-460C-9370-8755769B19B2}"/>
              </a:ext>
            </a:extLst>
          </p:cNvPr>
          <p:cNvSpPr>
            <a:spLocks noGrp="1"/>
          </p:cNvSpPr>
          <p:nvPr>
            <p:ph type="body" idx="2"/>
          </p:nvPr>
        </p:nvSpPr>
        <p:spPr>
          <a:xfrm>
            <a:off x="4709160" y="1499191"/>
            <a:ext cx="3977640" cy="1477328"/>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p:txBody>
      </p:sp>
      <p:pic>
        <p:nvPicPr>
          <p:cNvPr id="4" name="Picture 3">
            <a:extLst>
              <a:ext uri="{FF2B5EF4-FFF2-40B4-BE49-F238E27FC236}">
                <a16:creationId xmlns:a16="http://schemas.microsoft.com/office/drawing/2014/main" xmlns=""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xmlns=""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xmlns=""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xmlns=""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xmlns=""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xmlns=""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xmlns=""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1050</TotalTime>
  <Words>1060</Words>
  <Application>Microsoft Office PowerPoint</Application>
  <PresentationFormat>On-screen Show (16:9)</PresentationFormat>
  <Paragraphs>118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Trebuchet MS</vt:lpstr>
      <vt:lpstr>Montserrat</vt:lpstr>
      <vt:lpstr>Tahoma</vt:lpstr>
      <vt:lpstr>Calibri</vt:lpstr>
      <vt:lpstr>Office Theme</vt:lpstr>
      <vt:lpstr>Slide 1</vt:lpstr>
      <vt:lpstr>Introduction</vt:lpstr>
      <vt:lpstr>Problem</vt:lpstr>
      <vt:lpstr>Slide 4</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Slide 19</vt:lpstr>
      <vt:lpstr> 5 -What are your recommendations to the bank's management and describe how your solution will help regain trust from customers?</vt:lpstr>
      <vt:lpstr>References &amp; Appendices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lalan_nppf58w</cp:lastModifiedBy>
  <cp:revision>100</cp:revision>
  <dcterms:created xsi:type="dcterms:W3CDTF">2021-05-25T12:22:41Z</dcterms:created>
  <dcterms:modified xsi:type="dcterms:W3CDTF">2021-07-02T16:01:43Z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