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71" r:id="rId3"/>
    <p:sldId id="272" r:id="rId4"/>
    <p:sldId id="273" r:id="rId5"/>
    <p:sldId id="274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75" r:id="rId14"/>
    <p:sldId id="28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3B3B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513"/>
    <p:restoredTop sz="95909"/>
  </p:normalViewPr>
  <p:slideViewPr>
    <p:cSldViewPr snapToGrid="0">
      <p:cViewPr varScale="1">
        <p:scale>
          <a:sx n="81" d="100"/>
          <a:sy n="81" d="100"/>
        </p:scale>
        <p:origin x="200" y="9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232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809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620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94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173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881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6/21/23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126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621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6/21/23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478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815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847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6/21/23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718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B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41DC996-1A4B-4D4F-A733-3A00E5ABC2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332" y="328247"/>
            <a:ext cx="2325467" cy="232546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0CC22B5-8500-2C45-91DE-A596A6DF1C3B}"/>
              </a:ext>
            </a:extLst>
          </p:cNvPr>
          <p:cNvSpPr txBox="1"/>
          <p:nvPr/>
        </p:nvSpPr>
        <p:spPr>
          <a:xfrm>
            <a:off x="870857" y="2380343"/>
            <a:ext cx="8873711" cy="3200876"/>
          </a:xfrm>
          <a:prstGeom prst="rect">
            <a:avLst/>
          </a:prstGeom>
          <a:solidFill>
            <a:srgbClr val="3B3B3B"/>
          </a:solidFill>
        </p:spPr>
        <p:txBody>
          <a:bodyPr wrap="none" rtlCol="0">
            <a:spAutoFit/>
          </a:bodyPr>
          <a:lstStyle/>
          <a:p>
            <a:r>
              <a:rPr lang="en-US" sz="6600" dirty="0">
                <a:solidFill>
                  <a:srgbClr val="FF6600"/>
                </a:solidFill>
              </a:rPr>
              <a:t>Exploratory Data Analysis</a:t>
            </a:r>
          </a:p>
          <a:p>
            <a:r>
              <a:rPr lang="en-US" sz="4000" dirty="0"/>
              <a:t>Cab Investment Firm Insight</a:t>
            </a:r>
          </a:p>
          <a:p>
            <a:endParaRPr lang="en-US" sz="4000" dirty="0"/>
          </a:p>
          <a:p>
            <a:r>
              <a:rPr lang="en-US" sz="2800" b="1" dirty="0"/>
              <a:t>June 14, 2023</a:t>
            </a:r>
          </a:p>
          <a:p>
            <a:r>
              <a:rPr lang="en-US" sz="2800" b="1" dirty="0"/>
              <a:t>Christopher </a:t>
            </a:r>
            <a:r>
              <a:rPr lang="en-US" sz="2800" b="1" dirty="0" err="1"/>
              <a:t>Perng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5334000" y="-5334000"/>
            <a:ext cx="1524000" cy="12192003"/>
          </a:xfrm>
          <a:solidFill>
            <a:srgbClr val="3B3B3B"/>
          </a:solidFill>
        </p:spPr>
        <p:txBody>
          <a:bodyPr vert="vert270" anchor="ctr" anchorCtr="0">
            <a:normAutofit/>
          </a:bodyPr>
          <a:lstStyle/>
          <a:p>
            <a:r>
              <a:rPr lang="en-US" b="1" dirty="0">
                <a:solidFill>
                  <a:srgbClr val="FF6600"/>
                </a:solidFill>
                <a:latin typeface="+mn-lt"/>
              </a:rPr>
              <a:t>Age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7212724" y="2025872"/>
            <a:ext cx="4430110" cy="3878317"/>
          </a:xfrm>
        </p:spPr>
        <p:txBody>
          <a:bodyPr vert="vert270">
            <a:normAutofit/>
          </a:bodyPr>
          <a:lstStyle/>
          <a:p>
            <a:pPr algn="l"/>
            <a:r>
              <a:rPr lang="en-US" dirty="0"/>
              <a:t>Most customer are aged from 26 to 40 years old. Has same distribution for both companies.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1D264BA6-C9DE-A911-E0A7-06953F76EF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86862"/>
            <a:ext cx="1524000" cy="1524000"/>
          </a:xfrm>
          <a:prstGeom prst="rect">
            <a:avLst/>
          </a:prstGeom>
        </p:spPr>
      </p:pic>
      <p:pic>
        <p:nvPicPr>
          <p:cNvPr id="6" name="圖片 5" descr="一張含有 文字, 螢幕擷取畫面, 圖表, 繪圖 的圖片&#10;&#10;自動產生的描述">
            <a:extLst>
              <a:ext uri="{FF2B5EF4-FFF2-40B4-BE49-F238E27FC236}">
                <a16:creationId xmlns:a16="http://schemas.microsoft.com/office/drawing/2014/main" id="{0A9FD8AA-D09E-1535-026A-A43F923F09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449" y="1524001"/>
            <a:ext cx="6773516" cy="5141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3672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5334000" y="-5334000"/>
            <a:ext cx="1524000" cy="12192003"/>
          </a:xfrm>
          <a:solidFill>
            <a:srgbClr val="3B3B3B"/>
          </a:solidFill>
        </p:spPr>
        <p:txBody>
          <a:bodyPr vert="vert270" anchor="ctr" anchorCtr="0">
            <a:normAutofit/>
          </a:bodyPr>
          <a:lstStyle/>
          <a:p>
            <a:r>
              <a:rPr lang="en-US" b="1" dirty="0">
                <a:solidFill>
                  <a:srgbClr val="FF6600"/>
                </a:solidFill>
                <a:latin typeface="+mn-lt"/>
              </a:rPr>
              <a:t>Return Frequency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7963633" y="2476375"/>
            <a:ext cx="4552139" cy="3421117"/>
          </a:xfrm>
        </p:spPr>
        <p:txBody>
          <a:bodyPr vert="vert270">
            <a:normAutofit/>
          </a:bodyPr>
          <a:lstStyle/>
          <a:p>
            <a:pPr algn="l"/>
            <a:r>
              <a:rPr lang="en-US" dirty="0"/>
              <a:t>The Yellow Cab company has 4 times more regular customer than the Pink Cab company. This might be the reason for the significant difference in profit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1D264BA6-C9DE-A911-E0A7-06953F76EF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86862"/>
            <a:ext cx="1524000" cy="1524000"/>
          </a:xfrm>
          <a:prstGeom prst="rect">
            <a:avLst/>
          </a:prstGeom>
        </p:spPr>
      </p:pic>
      <p:pic>
        <p:nvPicPr>
          <p:cNvPr id="6" name="圖片 5" descr="一張含有 文字, 螢幕擷取畫面, 圖表, 繪圖 的圖片&#10;&#10;自動產生的描述">
            <a:extLst>
              <a:ext uri="{FF2B5EF4-FFF2-40B4-BE49-F238E27FC236}">
                <a16:creationId xmlns:a16="http://schemas.microsoft.com/office/drawing/2014/main" id="{DF114C7E-8A92-2E27-A545-2F7128C95B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507" y="1590754"/>
            <a:ext cx="7772400" cy="487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0830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5334000" y="-5334000"/>
            <a:ext cx="1524000" cy="12192003"/>
          </a:xfrm>
          <a:solidFill>
            <a:srgbClr val="3B3B3B"/>
          </a:solidFill>
        </p:spPr>
        <p:txBody>
          <a:bodyPr vert="vert270" anchor="ctr" anchorCtr="0">
            <a:normAutofit/>
          </a:bodyPr>
          <a:lstStyle/>
          <a:p>
            <a:r>
              <a:rPr lang="en-US" b="1" dirty="0">
                <a:solidFill>
                  <a:srgbClr val="FF6600"/>
                </a:solidFill>
                <a:latin typeface="+mn-lt"/>
              </a:rPr>
              <a:t>Weekly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7772064" y="2336201"/>
            <a:ext cx="4114800" cy="3264134"/>
          </a:xfrm>
        </p:spPr>
        <p:txBody>
          <a:bodyPr vert="vert270">
            <a:normAutofit/>
          </a:bodyPr>
          <a:lstStyle/>
          <a:p>
            <a:pPr algn="l"/>
            <a:r>
              <a:rPr lang="en-US" dirty="0"/>
              <a:t>Both company have the same trend weekly, most customers take a cab on Friday, Saturday and Sunday.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1D264BA6-C9DE-A911-E0A7-06953F76EF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86862"/>
            <a:ext cx="1524000" cy="1524000"/>
          </a:xfrm>
          <a:prstGeom prst="rect">
            <a:avLst/>
          </a:prstGeom>
        </p:spPr>
      </p:pic>
      <p:pic>
        <p:nvPicPr>
          <p:cNvPr id="6" name="圖片 5" descr="一張含有 文字, 螢幕擷取畫面, 圖表, 繪圖 的圖片&#10;&#10;自動產生的描述">
            <a:extLst>
              <a:ext uri="{FF2B5EF4-FFF2-40B4-BE49-F238E27FC236}">
                <a16:creationId xmlns:a16="http://schemas.microsoft.com/office/drawing/2014/main" id="{4FA04E1D-3B85-BD28-3874-C684E8BE6E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997" y="1602944"/>
            <a:ext cx="7772400" cy="4847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0705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5334000" y="-5334000"/>
            <a:ext cx="1524000" cy="12192003"/>
          </a:xfrm>
          <a:solidFill>
            <a:srgbClr val="3B3B3B"/>
          </a:solidFill>
        </p:spPr>
        <p:txBody>
          <a:bodyPr vert="vert270" anchor="ctr" anchorCtr="0">
            <a:normAutofit/>
          </a:bodyPr>
          <a:lstStyle/>
          <a:p>
            <a:r>
              <a:rPr lang="en-US" b="1" dirty="0">
                <a:solidFill>
                  <a:srgbClr val="FF6600"/>
                </a:solidFill>
                <a:latin typeface="+mn-lt"/>
              </a:rPr>
              <a:t>Recommendations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3921368" y="-1072661"/>
            <a:ext cx="3997573" cy="10199080"/>
          </a:xfrm>
        </p:spPr>
        <p:txBody>
          <a:bodyPr vert="vert270">
            <a:normAutofit/>
          </a:bodyPr>
          <a:lstStyle/>
          <a:p>
            <a:pPr algn="l"/>
            <a:r>
              <a:rPr lang="en" altLang="zh-TW" b="0" i="0" dirty="0">
                <a:effectLst/>
                <a:latin typeface="-apple-system"/>
              </a:rPr>
              <a:t>To summarize, here are some insights from the analysis:</a:t>
            </a:r>
          </a:p>
          <a:p>
            <a:pPr algn="l"/>
            <a:endParaRPr lang="en" altLang="zh-TW" b="0" i="0" dirty="0">
              <a:effectLst/>
              <a:latin typeface="-apple-system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" altLang="zh-TW" sz="2000" b="0" i="0" dirty="0">
                <a:effectLst/>
                <a:latin typeface="-apple-system"/>
              </a:rPr>
              <a:t>Yellow Cab company has more percentage of users in most of the cities except for 4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" altLang="zh-TW" sz="2000" b="0" i="0" dirty="0">
                <a:effectLst/>
                <a:latin typeface="-apple-system"/>
              </a:rPr>
              <a:t>Yellow Cab company has earned </a:t>
            </a:r>
            <a:r>
              <a:rPr lang="en" altLang="zh-TW" sz="2000" b="1" i="0" dirty="0">
                <a:effectLst/>
                <a:latin typeface="-apple-system"/>
              </a:rPr>
              <a:t>8.25</a:t>
            </a:r>
            <a:r>
              <a:rPr lang="en" altLang="zh-TW" sz="2000" b="0" i="0" dirty="0">
                <a:effectLst/>
                <a:latin typeface="-apple-system"/>
              </a:rPr>
              <a:t> times more profit in total than the Pink Cab company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" altLang="zh-TW" sz="2000" b="0" i="0" dirty="0">
                <a:effectLst/>
                <a:latin typeface="-apple-system"/>
              </a:rPr>
              <a:t>Yellow Cab company made </a:t>
            </a:r>
            <a:r>
              <a:rPr lang="en" altLang="zh-TW" sz="2000" b="1" i="0" dirty="0">
                <a:effectLst/>
                <a:latin typeface="-apple-system"/>
              </a:rPr>
              <a:t>2.55</a:t>
            </a:r>
            <a:r>
              <a:rPr lang="en" altLang="zh-TW" sz="2000" b="0" i="0" dirty="0">
                <a:effectLst/>
                <a:latin typeface="-apple-system"/>
              </a:rPr>
              <a:t> times more profit per ride than the Pink Cab company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" altLang="zh-TW" sz="2000" b="0" i="0" dirty="0">
                <a:effectLst/>
                <a:latin typeface="-apple-system"/>
              </a:rPr>
              <a:t>Yellow Cab company has </a:t>
            </a:r>
            <a:r>
              <a:rPr lang="en" altLang="zh-TW" sz="2000" b="1" i="0" dirty="0">
                <a:effectLst/>
                <a:latin typeface="-apple-system"/>
              </a:rPr>
              <a:t>38%</a:t>
            </a:r>
            <a:r>
              <a:rPr lang="en" altLang="zh-TW" sz="2000" b="0" i="0" dirty="0">
                <a:effectLst/>
                <a:latin typeface="-apple-system"/>
              </a:rPr>
              <a:t> less non-profit trips than the Pink Cab company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" altLang="zh-TW" sz="2000" b="0" i="0" dirty="0">
                <a:effectLst/>
                <a:latin typeface="-apple-system"/>
              </a:rPr>
              <a:t>The Yellow Cab company has </a:t>
            </a:r>
            <a:r>
              <a:rPr lang="en" altLang="zh-TW" sz="2000" b="1" i="0" dirty="0">
                <a:effectLst/>
                <a:latin typeface="-apple-system"/>
              </a:rPr>
              <a:t>4</a:t>
            </a:r>
            <a:r>
              <a:rPr lang="en" altLang="zh-TW" sz="2000" b="0" i="0" dirty="0">
                <a:effectLst/>
                <a:latin typeface="-apple-system"/>
              </a:rPr>
              <a:t> times more regular customers than the Pink Cab company</a:t>
            </a:r>
          </a:p>
          <a:p>
            <a:pPr algn="l"/>
            <a:endParaRPr lang="en" altLang="zh-TW" sz="2000" b="0" i="0" dirty="0">
              <a:effectLst/>
              <a:latin typeface="-apple-system"/>
            </a:endParaRPr>
          </a:p>
          <a:p>
            <a:pPr algn="l"/>
            <a:r>
              <a:rPr lang="en" altLang="zh-TW" b="0" i="0" dirty="0">
                <a:effectLst/>
                <a:latin typeface="-apple-system"/>
              </a:rPr>
              <a:t>Based on our analysis, we recommend </a:t>
            </a:r>
            <a:r>
              <a:rPr lang="en" altLang="zh-TW" b="1" i="0" dirty="0">
                <a:effectLst/>
                <a:highlight>
                  <a:srgbClr val="FFFF00"/>
                </a:highlight>
                <a:latin typeface="-apple-system"/>
              </a:rPr>
              <a:t>Yellow Cab</a:t>
            </a:r>
            <a:r>
              <a:rPr lang="en" altLang="zh-TW" b="0" i="0" dirty="0">
                <a:effectLst/>
                <a:highlight>
                  <a:srgbClr val="FFFF00"/>
                </a:highlight>
                <a:latin typeface="-apple-system"/>
              </a:rPr>
              <a:t> </a:t>
            </a:r>
            <a:r>
              <a:rPr lang="en" altLang="zh-TW" b="0" i="0" dirty="0">
                <a:effectLst/>
                <a:latin typeface="-apple-system"/>
              </a:rPr>
              <a:t>for investment.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1D264BA6-C9DE-A911-E0A7-06953F76EF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86862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3145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5334000" y="-5334000"/>
            <a:ext cx="1524000" cy="12192003"/>
          </a:xfrm>
          <a:solidFill>
            <a:srgbClr val="3B3B3B"/>
          </a:solidFill>
        </p:spPr>
        <p:txBody>
          <a:bodyPr vert="vert270" anchor="ctr" anchorCtr="0">
            <a:normAutofit/>
          </a:bodyPr>
          <a:lstStyle/>
          <a:p>
            <a:r>
              <a:rPr lang="en-US" b="1" dirty="0">
                <a:solidFill>
                  <a:srgbClr val="FF6600"/>
                </a:solidFill>
                <a:latin typeface="+mn-lt"/>
              </a:rPr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3921368" y="-1072661"/>
            <a:ext cx="3997573" cy="10199080"/>
          </a:xfrm>
        </p:spPr>
        <p:txBody>
          <a:bodyPr vert="vert270" anchor="ctr">
            <a:normAutofit/>
          </a:bodyPr>
          <a:lstStyle/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FF6600"/>
              </a:solidFill>
            </a:endParaRPr>
          </a:p>
          <a:p>
            <a:r>
              <a:rPr lang="en-US" sz="9600" dirty="0">
                <a:solidFill>
                  <a:srgbClr val="FF6600"/>
                </a:solidFill>
              </a:rPr>
              <a:t>THANK YOU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1D264BA6-C9DE-A911-E0A7-06953F76EF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86862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703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5334000" y="-5334000"/>
            <a:ext cx="1524000" cy="12192003"/>
          </a:xfrm>
          <a:solidFill>
            <a:srgbClr val="3B3B3B"/>
          </a:solidFill>
        </p:spPr>
        <p:txBody>
          <a:bodyPr vert="vert270" anchor="ctr" anchorCtr="0">
            <a:normAutofit/>
          </a:bodyPr>
          <a:lstStyle/>
          <a:p>
            <a:r>
              <a:rPr lang="en-US" b="1" dirty="0">
                <a:solidFill>
                  <a:srgbClr val="FF6600"/>
                </a:solidFill>
                <a:latin typeface="+mn-lt"/>
              </a:rPr>
              <a:t>Data Exploration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3921368" y="-1072661"/>
            <a:ext cx="3997573" cy="10199080"/>
          </a:xfrm>
        </p:spPr>
        <p:txBody>
          <a:bodyPr vert="vert270">
            <a:normAutofit/>
          </a:bodyPr>
          <a:lstStyle/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altLang="zh-TW" sz="2800" dirty="0"/>
              <a:t>Data Sets: 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altLang="zh-TW" dirty="0" err="1"/>
              <a:t>Cab_Data.csv</a:t>
            </a:r>
            <a:endParaRPr lang="en-US" altLang="zh-TW" dirty="0"/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altLang="zh-TW" dirty="0" err="1"/>
              <a:t>Customer_ID.csv</a:t>
            </a:r>
            <a:endParaRPr lang="en-US" altLang="zh-TW" dirty="0"/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altLang="zh-TW" dirty="0" err="1"/>
              <a:t>Transaction_ID.csv</a:t>
            </a:r>
            <a:endParaRPr lang="en-US" altLang="zh-TW" dirty="0"/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altLang="zh-TW" dirty="0" err="1"/>
              <a:t>City.csv</a:t>
            </a: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800" dirty="0"/>
              <a:t>Master data includes 355,032 rows of data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800" dirty="0"/>
              <a:t>Created ‘Profit’ column from price charged and cost of trip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800" dirty="0"/>
              <a:t>Created ‘Year’, ‘Month’, ‘Day’, ‘Week’, 4 columns for further analysis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800" dirty="0"/>
              <a:t>Time period included: 2016/01/31 – 2018/12/31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algn="l"/>
            <a:endParaRPr lang="en-US" dirty="0">
              <a:solidFill>
                <a:srgbClr val="FF6600"/>
              </a:solidFill>
            </a:endParaRP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1D264BA6-C9DE-A911-E0A7-06953F76EF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86862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929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5334000" y="-5334000"/>
            <a:ext cx="1524000" cy="12192003"/>
          </a:xfrm>
          <a:solidFill>
            <a:srgbClr val="3B3B3B"/>
          </a:solidFill>
        </p:spPr>
        <p:txBody>
          <a:bodyPr vert="vert270" anchor="ctr" anchorCtr="0">
            <a:normAutofit/>
          </a:bodyPr>
          <a:lstStyle/>
          <a:p>
            <a:r>
              <a:rPr lang="en-US" b="1" dirty="0">
                <a:solidFill>
                  <a:srgbClr val="FF6600"/>
                </a:solidFill>
                <a:latin typeface="+mn-lt"/>
              </a:rPr>
              <a:t>Questions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3862754" y="-1372206"/>
            <a:ext cx="3997573" cy="10199080"/>
          </a:xfrm>
        </p:spPr>
        <p:txBody>
          <a:bodyPr vert="vert270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" altLang="zh-TW" sz="2800" b="0" i="0" dirty="0">
                <a:effectLst/>
                <a:latin typeface="-apple-system"/>
              </a:rPr>
              <a:t> Which company has maximum cab users at a particular time period?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" altLang="zh-TW" sz="2800" b="0" i="0" dirty="0">
                <a:effectLst/>
                <a:latin typeface="-apple-system"/>
              </a:rPr>
              <a:t> Which company makes the most profit from time to time?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" altLang="zh-TW" sz="2800" b="0" i="0" dirty="0">
                <a:effectLst/>
                <a:latin typeface="-apple-system"/>
              </a:rPr>
              <a:t> Is there a significant difference in customer gender?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" altLang="zh-TW" sz="2800" b="0" i="0" dirty="0">
                <a:effectLst/>
                <a:latin typeface="-apple-system"/>
              </a:rPr>
              <a:t> What kind of income level take cab more often?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" altLang="zh-TW" sz="2800" b="0" i="0" dirty="0">
                <a:effectLst/>
                <a:latin typeface="-apple-system"/>
              </a:rPr>
              <a:t> Is there a difference in customer age?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" altLang="zh-TW" sz="2800" b="0" i="0" dirty="0">
                <a:effectLst/>
                <a:latin typeface="-apple-system"/>
              </a:rPr>
              <a:t> Which company has a better return frequency?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" altLang="zh-TW" sz="2800" b="0" i="0" dirty="0">
                <a:effectLst/>
                <a:latin typeface="-apple-system"/>
              </a:rPr>
              <a:t> Is there a seasonality trend in the data?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" altLang="zh-TW" sz="2800" b="0" i="0" dirty="0">
                <a:effectLst/>
                <a:latin typeface="-apple-system"/>
              </a:rPr>
              <a:t> Which distance travelled has the most customer?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" altLang="zh-TW" sz="2800" b="0" i="0" dirty="0">
                <a:effectLst/>
                <a:latin typeface="-apple-system"/>
              </a:rPr>
              <a:t> Which company is likely to perform better in the future?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FF6600"/>
              </a:solidFill>
            </a:endParaRPr>
          </a:p>
          <a:p>
            <a:pPr algn="l"/>
            <a:endParaRPr lang="en-US" sz="2800" dirty="0">
              <a:solidFill>
                <a:srgbClr val="FF6600"/>
              </a:solidFill>
            </a:endParaRP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1D264BA6-C9DE-A911-E0A7-06953F76EF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86862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315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5334000" y="-5334000"/>
            <a:ext cx="1524000" cy="12192003"/>
          </a:xfrm>
          <a:solidFill>
            <a:srgbClr val="3B3B3B"/>
          </a:solidFill>
        </p:spPr>
        <p:txBody>
          <a:bodyPr vert="vert270" anchor="ctr" anchorCtr="0">
            <a:normAutofit/>
          </a:bodyPr>
          <a:lstStyle/>
          <a:p>
            <a:r>
              <a:rPr lang="en-US" b="1" dirty="0">
                <a:solidFill>
                  <a:srgbClr val="FF6600"/>
                </a:solidFill>
                <a:latin typeface="+mn-lt"/>
              </a:rPr>
              <a:t>Data relationship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3921368" y="-1072661"/>
            <a:ext cx="3997573" cy="10199080"/>
          </a:xfrm>
        </p:spPr>
        <p:txBody>
          <a:bodyPr vert="vert270">
            <a:normAutofit/>
          </a:bodyPr>
          <a:lstStyle/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FF6600"/>
              </a:solidFill>
            </a:endParaRPr>
          </a:p>
          <a:p>
            <a:pPr algn="l"/>
            <a:endParaRPr lang="en-US" dirty="0">
              <a:solidFill>
                <a:srgbClr val="FF6600"/>
              </a:solidFill>
            </a:endParaRP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1D264BA6-C9DE-A911-E0A7-06953F76EF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86862"/>
            <a:ext cx="1524000" cy="1524000"/>
          </a:xfrm>
          <a:prstGeom prst="rect">
            <a:avLst/>
          </a:prstGeom>
        </p:spPr>
      </p:pic>
      <p:pic>
        <p:nvPicPr>
          <p:cNvPr id="6" name="圖片 5" descr="一張含有 文字, 螢幕擷取畫面, 數字, 字型 的圖片&#10;&#10;自動產生的描述">
            <a:extLst>
              <a:ext uri="{FF2B5EF4-FFF2-40B4-BE49-F238E27FC236}">
                <a16:creationId xmlns:a16="http://schemas.microsoft.com/office/drawing/2014/main" id="{DC8635FF-C244-2273-3191-A4EBD6C78E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553" y="1532250"/>
            <a:ext cx="5965611" cy="4989257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EAB71613-E856-070C-6A03-4480506472D8}"/>
              </a:ext>
            </a:extLst>
          </p:cNvPr>
          <p:cNvSpPr txBox="1"/>
          <p:nvPr/>
        </p:nvSpPr>
        <p:spPr>
          <a:xfrm>
            <a:off x="6968360" y="1930363"/>
            <a:ext cx="507649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dirty="0"/>
              <a:t>We the correlation heatmap, we can observe that:</a:t>
            </a:r>
          </a:p>
          <a:p>
            <a:endParaRPr kumimoji="1" lang="en-US" altLang="zh-TW" sz="2400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" altLang="zh-TW" sz="2400" b="0" i="0" dirty="0">
                <a:effectLst/>
                <a:latin typeface="-apple-system"/>
              </a:rPr>
              <a:t>Cost of Trip to KM Travelled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" altLang="zh-TW" sz="2400" b="0" i="0" dirty="0">
                <a:effectLst/>
                <a:latin typeface="-apple-system"/>
              </a:rPr>
              <a:t>Cost of Trip to Price Charged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" altLang="zh-TW" sz="2400" b="0" i="0" dirty="0">
                <a:effectLst/>
                <a:latin typeface="-apple-system"/>
              </a:rPr>
              <a:t>Price Charged to KM Travelled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" altLang="zh-TW" sz="2400" b="0" i="0" dirty="0">
                <a:effectLst/>
                <a:latin typeface="-apple-system"/>
              </a:rPr>
              <a:t>Users to Population</a:t>
            </a:r>
          </a:p>
          <a:p>
            <a:endParaRPr kumimoji="1" lang="en-US" altLang="zh-TW" sz="2400" dirty="0"/>
          </a:p>
          <a:p>
            <a:r>
              <a:rPr kumimoji="1" lang="en-US" altLang="zh-TW" sz="2400" dirty="0"/>
              <a:t> These 4 variables have a strong relationship</a:t>
            </a:r>
            <a:endParaRPr kumimoji="1"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15261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5334000" y="-5334000"/>
            <a:ext cx="1524000" cy="12192003"/>
          </a:xfrm>
          <a:solidFill>
            <a:srgbClr val="3B3B3B"/>
          </a:solidFill>
        </p:spPr>
        <p:txBody>
          <a:bodyPr vert="vert270" anchor="ctr" anchorCtr="0">
            <a:normAutofit/>
          </a:bodyPr>
          <a:lstStyle/>
          <a:p>
            <a:r>
              <a:rPr lang="en-US" b="1" dirty="0">
                <a:solidFill>
                  <a:srgbClr val="FF6600"/>
                </a:solidFill>
                <a:latin typeface="+mn-lt"/>
              </a:rPr>
              <a:t>User % for each city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7039103" y="1827593"/>
            <a:ext cx="4114799" cy="4256288"/>
          </a:xfrm>
        </p:spPr>
        <p:txBody>
          <a:bodyPr vert="vert270">
            <a:normAutofit/>
          </a:bodyPr>
          <a:lstStyle/>
          <a:p>
            <a:pPr algn="l"/>
            <a:r>
              <a:rPr lang="en" altLang="zh-TW" dirty="0">
                <a:latin typeface="-apple-system"/>
              </a:rPr>
              <a:t>--</a:t>
            </a:r>
            <a:r>
              <a:rPr lang="en" altLang="zh-TW" b="0" i="0" dirty="0">
                <a:effectLst/>
                <a:latin typeface="-apple-system"/>
              </a:rPr>
              <a:t>Yellow Cab Company has more percentage of users in almost every cities, except for:</a:t>
            </a:r>
          </a:p>
          <a:p>
            <a:pPr algn="l"/>
            <a:endParaRPr lang="en" altLang="zh-TW" b="0" i="0" dirty="0"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" altLang="zh-TW" b="0" i="0" dirty="0">
                <a:effectLst/>
                <a:latin typeface="-apple-system"/>
              </a:rPr>
              <a:t>Nashville TN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" altLang="zh-TW" b="0" i="0" dirty="0" err="1">
                <a:effectLst/>
                <a:latin typeface="-apple-system"/>
              </a:rPr>
              <a:t>Sacremento</a:t>
            </a:r>
            <a:r>
              <a:rPr lang="en" altLang="zh-TW" b="0" i="0" dirty="0">
                <a:effectLst/>
                <a:latin typeface="-apple-system"/>
              </a:rPr>
              <a:t> CA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" altLang="zh-TW" b="0" i="0" dirty="0">
                <a:effectLst/>
                <a:latin typeface="-apple-system"/>
              </a:rPr>
              <a:t>Pittsburgh PA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" altLang="zh-TW" b="0" i="0" dirty="0">
                <a:effectLst/>
                <a:latin typeface="-apple-system"/>
              </a:rPr>
              <a:t>San Diego CA</a:t>
            </a:r>
          </a:p>
          <a:p>
            <a:pPr algn="l"/>
            <a:endParaRPr lang="en-US" dirty="0">
              <a:solidFill>
                <a:srgbClr val="FF6600"/>
              </a:solidFill>
            </a:endParaRP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1D264BA6-C9DE-A911-E0A7-06953F76EF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86862"/>
            <a:ext cx="1524000" cy="1524000"/>
          </a:xfrm>
          <a:prstGeom prst="rect">
            <a:avLst/>
          </a:prstGeom>
        </p:spPr>
      </p:pic>
      <p:pic>
        <p:nvPicPr>
          <p:cNvPr id="6" name="圖片 5" descr="一張含有 文字, 螢幕擷取畫面, 繪圖, 圖表 的圖片&#10;&#10;自動產生的描述">
            <a:extLst>
              <a:ext uri="{FF2B5EF4-FFF2-40B4-BE49-F238E27FC236}">
                <a16:creationId xmlns:a16="http://schemas.microsoft.com/office/drawing/2014/main" id="{E3C42E57-2DCF-4C83-9EEE-74DF2F0F98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297" y="1704049"/>
            <a:ext cx="6035566" cy="4528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252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5334000" y="-5334000"/>
            <a:ext cx="1524000" cy="12192003"/>
          </a:xfrm>
          <a:solidFill>
            <a:srgbClr val="3B3B3B"/>
          </a:solidFill>
        </p:spPr>
        <p:txBody>
          <a:bodyPr vert="vert270" anchor="ctr" anchorCtr="0">
            <a:normAutofit/>
          </a:bodyPr>
          <a:lstStyle/>
          <a:p>
            <a:r>
              <a:rPr lang="en-US" b="1" dirty="0">
                <a:solidFill>
                  <a:srgbClr val="FF6600"/>
                </a:solidFill>
                <a:latin typeface="+mn-lt"/>
              </a:rPr>
              <a:t>Profit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3921368" y="-1072661"/>
            <a:ext cx="3997573" cy="10199080"/>
          </a:xfrm>
        </p:spPr>
        <p:txBody>
          <a:bodyPr vert="vert270">
            <a:normAutofit/>
          </a:bodyPr>
          <a:lstStyle/>
          <a:p>
            <a:pPr algn="l"/>
            <a:r>
              <a:rPr lang="en-US" dirty="0"/>
              <a:t> 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1D264BA6-C9DE-A911-E0A7-06953F76EF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86862"/>
            <a:ext cx="1524000" cy="1524000"/>
          </a:xfrm>
          <a:prstGeom prst="rect">
            <a:avLst/>
          </a:prstGeom>
        </p:spPr>
      </p:pic>
      <p:pic>
        <p:nvPicPr>
          <p:cNvPr id="6" name="圖片 5" descr="一張含有 文字, 字型, 螢幕擷取畫面, 收據 的圖片&#10;&#10;自動產生的描述">
            <a:extLst>
              <a:ext uri="{FF2B5EF4-FFF2-40B4-BE49-F238E27FC236}">
                <a16:creationId xmlns:a16="http://schemas.microsoft.com/office/drawing/2014/main" id="{26740907-5BD1-DA7B-8F07-F53870FD58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910865"/>
            <a:ext cx="6515100" cy="1397000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D40C34AF-31F5-A2B5-3DDF-E8075013D329}"/>
              </a:ext>
            </a:extLst>
          </p:cNvPr>
          <p:cNvSpPr txBox="1"/>
          <p:nvPr/>
        </p:nvSpPr>
        <p:spPr>
          <a:xfrm>
            <a:off x="349847" y="3881935"/>
            <a:ext cx="1184215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" altLang="zh-TW" sz="2400" b="0" i="0" dirty="0">
                <a:effectLst/>
                <a:latin typeface="-apple-system"/>
              </a:rPr>
              <a:t>Yellow Cab company has earned </a:t>
            </a:r>
            <a:r>
              <a:rPr lang="en" altLang="zh-TW" sz="2400" b="1" i="0" dirty="0">
                <a:effectLst/>
                <a:latin typeface="-apple-system"/>
              </a:rPr>
              <a:t>8.25</a:t>
            </a:r>
            <a:r>
              <a:rPr lang="en" altLang="zh-TW" sz="2400" b="0" i="0" dirty="0">
                <a:effectLst/>
                <a:latin typeface="-apple-system"/>
              </a:rPr>
              <a:t> times more profit in total than the Pink Cab company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" altLang="zh-TW" sz="2400" b="0" i="0" dirty="0">
                <a:effectLst/>
                <a:latin typeface="-apple-system"/>
              </a:rPr>
              <a:t>Yellow Cab company made </a:t>
            </a:r>
            <a:r>
              <a:rPr lang="en" altLang="zh-TW" sz="2400" b="1" i="0" dirty="0">
                <a:effectLst/>
                <a:latin typeface="-apple-system"/>
              </a:rPr>
              <a:t>2.55</a:t>
            </a:r>
            <a:r>
              <a:rPr lang="en" altLang="zh-TW" sz="2400" b="0" i="0" dirty="0">
                <a:effectLst/>
                <a:latin typeface="-apple-system"/>
              </a:rPr>
              <a:t> times more profit per ride than the Pink Cab company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" altLang="zh-TW" sz="2400" b="0" i="0" dirty="0">
                <a:effectLst/>
                <a:latin typeface="-apple-system"/>
              </a:rPr>
              <a:t>Yellow Cab company has </a:t>
            </a:r>
            <a:r>
              <a:rPr lang="en" altLang="zh-TW" sz="2400" b="1" i="0" dirty="0">
                <a:effectLst/>
                <a:latin typeface="-apple-system"/>
              </a:rPr>
              <a:t>38%</a:t>
            </a:r>
            <a:r>
              <a:rPr lang="en" altLang="zh-TW" sz="2400" b="0" i="0" dirty="0">
                <a:effectLst/>
                <a:latin typeface="-apple-system"/>
              </a:rPr>
              <a:t> less non-profit trips than the Pink Cab company</a:t>
            </a:r>
          </a:p>
          <a:p>
            <a:endParaRPr kumimoji="1"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45563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5334000" y="-5334000"/>
            <a:ext cx="1524000" cy="12192003"/>
          </a:xfrm>
          <a:solidFill>
            <a:srgbClr val="3B3B3B"/>
          </a:solidFill>
        </p:spPr>
        <p:txBody>
          <a:bodyPr vert="vert270" anchor="ctr" anchorCtr="0">
            <a:normAutofit/>
          </a:bodyPr>
          <a:lstStyle/>
          <a:p>
            <a:r>
              <a:rPr lang="en-US" b="1" dirty="0">
                <a:solidFill>
                  <a:srgbClr val="FF6600"/>
                </a:solidFill>
                <a:latin typeface="+mn-lt"/>
              </a:rPr>
              <a:t>Profit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3921368" y="-1072661"/>
            <a:ext cx="3997573" cy="10199080"/>
          </a:xfrm>
        </p:spPr>
        <p:txBody>
          <a:bodyPr vert="vert270">
            <a:normAutofit/>
          </a:bodyPr>
          <a:lstStyle/>
          <a:p>
            <a:pPr algn="l"/>
            <a:r>
              <a:rPr lang="en-US" dirty="0"/>
              <a:t> 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1D264BA6-C9DE-A911-E0A7-06953F76EF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86862"/>
            <a:ext cx="1524000" cy="1524000"/>
          </a:xfrm>
          <a:prstGeom prst="rect">
            <a:avLst/>
          </a:prstGeom>
        </p:spPr>
      </p:pic>
      <p:pic>
        <p:nvPicPr>
          <p:cNvPr id="6" name="圖片 5" descr="一張含有 文字, 螢幕擷取畫面, 圖表, 字型 的圖片&#10;&#10;自動產生的描述">
            <a:extLst>
              <a:ext uri="{FF2B5EF4-FFF2-40B4-BE49-F238E27FC236}">
                <a16:creationId xmlns:a16="http://schemas.microsoft.com/office/drawing/2014/main" id="{3A181587-1EA5-50B2-8A75-BCDCC8D7B2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33" y="1910865"/>
            <a:ext cx="5374493" cy="3825323"/>
          </a:xfrm>
          <a:prstGeom prst="rect">
            <a:avLst/>
          </a:prstGeom>
        </p:spPr>
      </p:pic>
      <p:pic>
        <p:nvPicPr>
          <p:cNvPr id="8" name="圖片 7" descr="一張含有 文字, 螢幕擷取畫面, 圖表, 字型 的圖片&#10;&#10;自動產生的描述">
            <a:extLst>
              <a:ext uri="{FF2B5EF4-FFF2-40B4-BE49-F238E27FC236}">
                <a16:creationId xmlns:a16="http://schemas.microsoft.com/office/drawing/2014/main" id="{AC234024-34F6-231D-8429-A9916D5C83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0154" y="1770165"/>
            <a:ext cx="5605364" cy="5048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1763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5334000" y="-5334000"/>
            <a:ext cx="1524000" cy="12192003"/>
          </a:xfrm>
          <a:solidFill>
            <a:srgbClr val="3B3B3B"/>
          </a:solidFill>
        </p:spPr>
        <p:txBody>
          <a:bodyPr vert="vert270" anchor="ctr" anchorCtr="0">
            <a:normAutofit/>
          </a:bodyPr>
          <a:lstStyle/>
          <a:p>
            <a:r>
              <a:rPr lang="en-US" b="1" dirty="0">
                <a:solidFill>
                  <a:srgbClr val="FF6600"/>
                </a:solidFill>
                <a:latin typeface="+mn-lt"/>
              </a:rPr>
              <a:t>Gender Wise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3921368" y="-1072661"/>
            <a:ext cx="3997573" cy="10199080"/>
          </a:xfrm>
        </p:spPr>
        <p:txBody>
          <a:bodyPr vert="vert270">
            <a:normAutofit/>
          </a:bodyPr>
          <a:lstStyle/>
          <a:p>
            <a:pPr algn="l"/>
            <a:r>
              <a:rPr lang="en-US" dirty="0"/>
              <a:t> 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1D264BA6-C9DE-A911-E0A7-06953F76EF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86862"/>
            <a:ext cx="1524000" cy="1524000"/>
          </a:xfrm>
          <a:prstGeom prst="rect">
            <a:avLst/>
          </a:prstGeom>
        </p:spPr>
      </p:pic>
      <p:pic>
        <p:nvPicPr>
          <p:cNvPr id="6" name="圖片 5" descr="一張含有 文字, 螢幕擷取畫面, 圖表, 繪圖 的圖片&#10;&#10;自動產生的描述">
            <a:extLst>
              <a:ext uri="{FF2B5EF4-FFF2-40B4-BE49-F238E27FC236}">
                <a16:creationId xmlns:a16="http://schemas.microsoft.com/office/drawing/2014/main" id="{81B703B2-1466-4446-4370-2B7E386E5D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9544" y="1631039"/>
            <a:ext cx="6579505" cy="5038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6277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5334000" y="-5334000"/>
            <a:ext cx="1524000" cy="12192003"/>
          </a:xfrm>
          <a:solidFill>
            <a:srgbClr val="3B3B3B"/>
          </a:solidFill>
        </p:spPr>
        <p:txBody>
          <a:bodyPr vert="vert270" anchor="ctr" anchorCtr="0">
            <a:normAutofit/>
          </a:bodyPr>
          <a:lstStyle/>
          <a:p>
            <a:r>
              <a:rPr lang="en-US" b="1" dirty="0">
                <a:solidFill>
                  <a:srgbClr val="FF6600"/>
                </a:solidFill>
                <a:latin typeface="+mn-lt"/>
              </a:rPr>
              <a:t>Income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3921368" y="-1072661"/>
            <a:ext cx="3997573" cy="10199080"/>
          </a:xfrm>
        </p:spPr>
        <p:txBody>
          <a:bodyPr vert="vert270">
            <a:normAutofit/>
          </a:bodyPr>
          <a:lstStyle/>
          <a:p>
            <a:pPr algn="l"/>
            <a:r>
              <a:rPr lang="en-US" dirty="0"/>
              <a:t> 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1D264BA6-C9DE-A911-E0A7-06953F76EF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86862"/>
            <a:ext cx="1524000" cy="1524000"/>
          </a:xfrm>
          <a:prstGeom prst="rect">
            <a:avLst/>
          </a:prstGeom>
        </p:spPr>
      </p:pic>
      <p:pic>
        <p:nvPicPr>
          <p:cNvPr id="6" name="圖片 5" descr="一張含有 文字, 螢幕擷取畫面, 圖表, 繪圖 的圖片&#10;&#10;自動產生的描述">
            <a:extLst>
              <a:ext uri="{FF2B5EF4-FFF2-40B4-BE49-F238E27FC236}">
                <a16:creationId xmlns:a16="http://schemas.microsoft.com/office/drawing/2014/main" id="{D41DFCD7-E827-DB60-22B5-4CFE0DF918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862" y="1702050"/>
            <a:ext cx="6921276" cy="5143421"/>
          </a:xfrm>
          <a:prstGeom prst="rect">
            <a:avLst/>
          </a:prstGeom>
        </p:spPr>
      </p:pic>
      <p:pic>
        <p:nvPicPr>
          <p:cNvPr id="8" name="圖片 7" descr="一張含有 文字, 字型, 白色, 螢幕擷取畫面 的圖片&#10;&#10;自動產生的描述">
            <a:extLst>
              <a:ext uri="{FF2B5EF4-FFF2-40B4-BE49-F238E27FC236}">
                <a16:creationId xmlns:a16="http://schemas.microsoft.com/office/drawing/2014/main" id="{BF412B13-BE53-05A9-8914-407BF4FE81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1890" y="1910865"/>
            <a:ext cx="3556000" cy="965200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CC4BEE01-20D4-81D0-870E-41BE2FBC8C53}"/>
              </a:ext>
            </a:extLst>
          </p:cNvPr>
          <p:cNvSpPr txBox="1"/>
          <p:nvPr/>
        </p:nvSpPr>
        <p:spPr>
          <a:xfrm>
            <a:off x="7376148" y="3304264"/>
            <a:ext cx="784348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dirty="0"/>
              <a:t>We can see that the distribution of</a:t>
            </a:r>
            <a:br>
              <a:rPr kumimoji="1" lang="en-US" altLang="zh-TW" sz="2400" dirty="0"/>
            </a:br>
            <a:r>
              <a:rPr kumimoji="1" lang="en-US" altLang="zh-TW" sz="2400" dirty="0"/>
              <a:t>the income has the same percentage</a:t>
            </a:r>
            <a:br>
              <a:rPr kumimoji="1" lang="en-US" altLang="zh-TW" sz="2400" dirty="0"/>
            </a:br>
            <a:r>
              <a:rPr kumimoji="1" lang="en-US" altLang="zh-TW" sz="2400" dirty="0"/>
              <a:t>for both companies. Both companies</a:t>
            </a:r>
            <a:br>
              <a:rPr kumimoji="1" lang="en-US" altLang="zh-TW" sz="2400" dirty="0"/>
            </a:br>
            <a:r>
              <a:rPr kumimoji="1" lang="en-US" altLang="zh-TW" sz="2400" dirty="0"/>
              <a:t>have customer based from the </a:t>
            </a:r>
            <a:br>
              <a:rPr kumimoji="1" lang="en-US" altLang="zh-TW" sz="2400" dirty="0"/>
            </a:br>
            <a:r>
              <a:rPr kumimoji="1" lang="en-US" altLang="zh-TW" sz="2400" dirty="0"/>
              <a:t>Middle and High income class</a:t>
            </a:r>
            <a:endParaRPr kumimoji="1"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52136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ta Glacier Internship" id="{2B17C0A9-4F1A-394C-9305-82F12CA26E4F}" vid="{F9955FDF-826E-7C4D-B52C-017E9540C8B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佈景主題</Template>
  <TotalTime>3134</TotalTime>
  <Words>512</Words>
  <Application>Microsoft Macintosh PowerPoint</Application>
  <PresentationFormat>寬螢幕</PresentationFormat>
  <Paragraphs>73</Paragraphs>
  <Slides>14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19" baseType="lpstr">
      <vt:lpstr>-apple-system</vt:lpstr>
      <vt:lpstr>Arial</vt:lpstr>
      <vt:lpstr>Calibri</vt:lpstr>
      <vt:lpstr>Calibri Light</vt:lpstr>
      <vt:lpstr>Office 佈景主題</vt:lpstr>
      <vt:lpstr>PowerPoint 簡報</vt:lpstr>
      <vt:lpstr>Data Exploration</vt:lpstr>
      <vt:lpstr>Questions</vt:lpstr>
      <vt:lpstr>Data relationship</vt:lpstr>
      <vt:lpstr>User % for each city</vt:lpstr>
      <vt:lpstr>Profit Analysis</vt:lpstr>
      <vt:lpstr>Profit Analysis</vt:lpstr>
      <vt:lpstr>Gender Wise Analysis</vt:lpstr>
      <vt:lpstr>Income Analysis</vt:lpstr>
      <vt:lpstr>Age Analysis</vt:lpstr>
      <vt:lpstr>Return Frequency</vt:lpstr>
      <vt:lpstr>Weekly Analysis</vt:lpstr>
      <vt:lpstr>Recommendations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凡軒 彭</dc:creator>
  <cp:lastModifiedBy>凡軒 彭</cp:lastModifiedBy>
  <cp:revision>5</cp:revision>
  <dcterms:created xsi:type="dcterms:W3CDTF">2023-06-13T16:01:47Z</dcterms:created>
  <dcterms:modified xsi:type="dcterms:W3CDTF">2023-06-22T01:48:53Z</dcterms:modified>
</cp:coreProperties>
</file>