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7" r:id="rId8"/>
    <p:sldId id="264" r:id="rId9"/>
    <p:sldId id="268" r:id="rId10"/>
    <p:sldId id="265" r:id="rId11"/>
    <p:sldId id="269" r:id="rId12"/>
    <p:sldId id="270" r:id="rId13"/>
    <p:sldId id="262" r:id="rId14"/>
    <p:sldId id="263" r:id="rId15"/>
    <p:sldId id="266" r:id="rId16"/>
  </p:sldIdLst>
  <p:sldSz cx="9756775" cy="6188075"/>
  <p:notesSz cx="6858000" cy="9144000"/>
  <p:embeddedFontLst>
    <p:embeddedFont>
      <p:font typeface="Bahnschrift" panose="020B0502040204020203" pitchFamily="34" charset="0"/>
      <p:regular r:id="rId18"/>
      <p:bold r:id="rId19"/>
    </p:embeddedFont>
    <p:embeddedFont>
      <p:font typeface="Merriweather" pitchFamily="2" charset="77"/>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49" userDrawn="1">
          <p15:clr>
            <a:srgbClr val="747775"/>
          </p15:clr>
        </p15:guide>
        <p15:guide id="2" pos="3073"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54"/>
    <p:restoredTop sz="62689"/>
  </p:normalViewPr>
  <p:slideViewPr>
    <p:cSldViewPr snapToGrid="0">
      <p:cViewPr varScale="1">
        <p:scale>
          <a:sx n="85" d="100"/>
          <a:sy n="85" d="100"/>
        </p:scale>
        <p:origin x="2224" y="176"/>
      </p:cViewPr>
      <p:guideLst>
        <p:guide orient="horz" pos="1949"/>
        <p:guide pos="30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725488" y="685800"/>
            <a:ext cx="54070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62"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75fceb_0_0:notes"/>
          <p:cNvSpPr>
            <a:spLocks noGrp="1" noRot="1" noChangeAspect="1"/>
          </p:cNvSpPr>
          <p:nvPr>
            <p:ph type="sldImg" idx="2"/>
          </p:nvPr>
        </p:nvSpPr>
        <p:spPr>
          <a:xfrm>
            <a:off x="725488" y="685800"/>
            <a:ext cx="54070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target audience is UCT students who have internet access.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8cf0c1bec0_0_1:notes"/>
          <p:cNvSpPr>
            <a:spLocks noGrp="1" noRot="1" noChangeAspect="1"/>
          </p:cNvSpPr>
          <p:nvPr>
            <p:ph type="sldImg" idx="2"/>
          </p:nvPr>
        </p:nvSpPr>
        <p:spPr>
          <a:xfrm>
            <a:off x="725488" y="685800"/>
            <a:ext cx="54070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8cf0c1bec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rgbClr val="666666"/>
                </a:solidFill>
              </a:rPr>
              <a:t>We also have a drop down menus so students can’t choose an incorrect option.</a:t>
            </a:r>
            <a:endParaRPr sz="1300">
              <a:solidFill>
                <a:srgbClr val="666666"/>
              </a:solidFill>
            </a:endParaRPr>
          </a:p>
          <a:p>
            <a:pPr marL="0" lvl="0" indent="0" algn="l" rtl="0">
              <a:lnSpc>
                <a:spcPct val="115000"/>
              </a:lnSpc>
              <a:spcBef>
                <a:spcPts val="0"/>
              </a:spcBef>
              <a:spcAft>
                <a:spcPts val="0"/>
              </a:spcAft>
              <a:buClr>
                <a:schemeClr val="dk1"/>
              </a:buClr>
              <a:buSzPts val="1100"/>
              <a:buFont typeface="Arial"/>
              <a:buNone/>
            </a:pPr>
            <a:r>
              <a:rPr lang="en" sz="1300">
                <a:solidFill>
                  <a:srgbClr val="666666"/>
                </a:solidFill>
              </a:rPr>
              <a:t>This ensures that no incorrect values may be entered. </a:t>
            </a:r>
            <a:endParaRPr sz="1300">
              <a:solidFill>
                <a:srgbClr val="666666"/>
              </a:solidFill>
            </a:endParaRPr>
          </a:p>
          <a:p>
            <a:pPr marL="0" lvl="0" indent="0" algn="l" rtl="0">
              <a:lnSpc>
                <a:spcPct val="115000"/>
              </a:lnSpc>
              <a:spcBef>
                <a:spcPts val="0"/>
              </a:spcBef>
              <a:spcAft>
                <a:spcPts val="0"/>
              </a:spcAft>
              <a:buClr>
                <a:schemeClr val="dk1"/>
              </a:buClr>
              <a:buSzPts val="1100"/>
              <a:buFont typeface="Arial"/>
              <a:buNone/>
            </a:pPr>
            <a:endParaRPr sz="1300">
              <a:solidFill>
                <a:srgbClr val="666666"/>
              </a:solidFill>
            </a:endParaRPr>
          </a:p>
          <a:p>
            <a:pPr marL="0" lvl="0" indent="0" algn="l" rtl="0">
              <a:lnSpc>
                <a:spcPct val="115000"/>
              </a:lnSpc>
              <a:spcBef>
                <a:spcPts val="0"/>
              </a:spcBef>
              <a:spcAft>
                <a:spcPts val="0"/>
              </a:spcAft>
              <a:buClr>
                <a:schemeClr val="dk1"/>
              </a:buClr>
              <a:buSzPts val="1100"/>
              <a:buFont typeface="Arial"/>
              <a:buNone/>
            </a:pPr>
            <a:endParaRPr sz="1300">
              <a:solidFill>
                <a:srgbClr val="666666"/>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300">
              <a:solidFill>
                <a:srgbClr val="666666"/>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8cf0c1bec0_0_1:notes"/>
          <p:cNvSpPr>
            <a:spLocks noGrp="1" noRot="1" noChangeAspect="1"/>
          </p:cNvSpPr>
          <p:nvPr>
            <p:ph type="sldImg" idx="2"/>
          </p:nvPr>
        </p:nvSpPr>
        <p:spPr>
          <a:xfrm>
            <a:off x="725488" y="685800"/>
            <a:ext cx="54070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8cf0c1bec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en-ZA" sz="1300" dirty="0">
              <a:solidFill>
                <a:srgbClr val="666666"/>
              </a:solidFill>
            </a:endParaRPr>
          </a:p>
          <a:p>
            <a:pPr marL="0" marR="0" lvl="0" indent="0" algn="l" defTabSz="914400" rtl="0" eaLnBrk="1" fontAlgn="auto" latinLnBrk="0" hangingPunct="1">
              <a:lnSpc>
                <a:spcPct val="115000"/>
              </a:lnSpc>
              <a:spcBef>
                <a:spcPts val="0"/>
              </a:spcBef>
              <a:spcAft>
                <a:spcPts val="0"/>
              </a:spcAft>
              <a:buClr>
                <a:srgbClr val="000000"/>
              </a:buClr>
              <a:buSzPts val="1400"/>
              <a:buFont typeface="Arial"/>
              <a:buNone/>
              <a:tabLst/>
              <a:defRPr/>
            </a:pPr>
            <a:r>
              <a:rPr lang="en-ZA" sz="1300" dirty="0">
                <a:solidFill>
                  <a:srgbClr val="666666"/>
                </a:solidFill>
              </a:rPr>
              <a:t>We have kept with the same consistency with a green back arrow that will undo a user’s action which will also take them back to the menu.</a:t>
            </a:r>
          </a:p>
          <a:p>
            <a:pPr marL="0" lvl="0" indent="0" algn="l" rtl="0">
              <a:lnSpc>
                <a:spcPct val="115000"/>
              </a:lnSpc>
              <a:spcBef>
                <a:spcPts val="0"/>
              </a:spcBef>
              <a:spcAft>
                <a:spcPts val="0"/>
              </a:spcAft>
              <a:buNone/>
            </a:pPr>
            <a:r>
              <a:rPr lang="en-ZA" sz="1300" dirty="0">
                <a:solidFill>
                  <a:srgbClr val="666666"/>
                </a:solidFill>
              </a:rPr>
              <a:t> </a:t>
            </a:r>
            <a:endParaRPr sz="1300" dirty="0">
              <a:solidFill>
                <a:srgbClr val="666666"/>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300" dirty="0">
              <a:solidFill>
                <a:srgbClr val="666666"/>
              </a:solidFill>
            </a:endParaRPr>
          </a:p>
        </p:txBody>
      </p:sp>
    </p:spTree>
    <p:extLst>
      <p:ext uri="{BB962C8B-B14F-4D97-AF65-F5344CB8AC3E}">
        <p14:creationId xmlns:p14="http://schemas.microsoft.com/office/powerpoint/2010/main" val="1667949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8cf0c1bec0_0_16:notes"/>
          <p:cNvSpPr>
            <a:spLocks noGrp="1" noRot="1" noChangeAspect="1"/>
          </p:cNvSpPr>
          <p:nvPr>
            <p:ph type="sldImg" idx="2"/>
          </p:nvPr>
        </p:nvSpPr>
        <p:spPr>
          <a:xfrm>
            <a:off x="725488" y="685800"/>
            <a:ext cx="54070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8cf0c1bec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1300" dirty="0">
                <a:solidFill>
                  <a:srgbClr val="666666"/>
                </a:solidFill>
                <a:latin typeface="Roboto"/>
                <a:ea typeface="Roboto"/>
                <a:cs typeface="Roboto"/>
                <a:sym typeface="Roboto"/>
              </a:rPr>
              <a:t>Now onto the second feature, the student forum!</a:t>
            </a:r>
            <a:endParaRPr sz="1300" dirty="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1637464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cf13a4889_0_291:notes"/>
          <p:cNvSpPr>
            <a:spLocks noGrp="1" noRot="1" noChangeAspect="1"/>
          </p:cNvSpPr>
          <p:nvPr>
            <p:ph type="sldImg" idx="2"/>
          </p:nvPr>
        </p:nvSpPr>
        <p:spPr>
          <a:xfrm>
            <a:off x="725488" y="685800"/>
            <a:ext cx="54070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8cf13a4889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dirty="0">
                <a:solidFill>
                  <a:srgbClr val="666666"/>
                </a:solidFill>
                <a:latin typeface="Roboto"/>
                <a:ea typeface="Roboto"/>
                <a:cs typeface="Roboto"/>
                <a:sym typeface="Roboto"/>
              </a:rPr>
              <a:t>Looking at </a:t>
            </a:r>
            <a:r>
              <a:rPr lang="en" sz="1300" dirty="0" err="1">
                <a:solidFill>
                  <a:srgbClr val="666666"/>
                </a:solidFill>
                <a:latin typeface="Roboto"/>
                <a:ea typeface="Roboto"/>
                <a:cs typeface="Roboto"/>
                <a:sym typeface="Roboto"/>
              </a:rPr>
              <a:t>Inha</a:t>
            </a:r>
            <a:r>
              <a:rPr lang="en" sz="1300" dirty="0">
                <a:solidFill>
                  <a:srgbClr val="666666"/>
                </a:solidFill>
                <a:latin typeface="Roboto"/>
                <a:ea typeface="Roboto"/>
                <a:cs typeface="Roboto"/>
                <a:sym typeface="Roboto"/>
              </a:rPr>
              <a:t> University, we saw that they had a messaging board. </a:t>
            </a:r>
            <a:endParaRPr sz="1300" dirty="0">
              <a:solidFill>
                <a:srgbClr val="666666"/>
              </a:solidFill>
              <a:latin typeface="Roboto"/>
              <a:ea typeface="Roboto"/>
              <a:cs typeface="Roboto"/>
              <a:sym typeface="Roboto"/>
            </a:endParaRPr>
          </a:p>
          <a:p>
            <a:pPr marL="0" lvl="0" indent="0" algn="l" rtl="0">
              <a:lnSpc>
                <a:spcPct val="115000"/>
              </a:lnSpc>
              <a:spcBef>
                <a:spcPts val="0"/>
              </a:spcBef>
              <a:spcAft>
                <a:spcPts val="0"/>
              </a:spcAft>
              <a:buNone/>
            </a:pPr>
            <a:endParaRPr sz="1300" dirty="0">
              <a:solidFill>
                <a:srgbClr val="666666"/>
              </a:solidFill>
              <a:latin typeface="Roboto"/>
              <a:ea typeface="Roboto"/>
              <a:cs typeface="Roboto"/>
              <a:sym typeface="Roboto"/>
            </a:endParaRPr>
          </a:p>
          <a:p>
            <a:pPr marL="0" lvl="0" indent="0" algn="l" rtl="0">
              <a:lnSpc>
                <a:spcPct val="115000"/>
              </a:lnSpc>
              <a:spcBef>
                <a:spcPts val="0"/>
              </a:spcBef>
              <a:spcAft>
                <a:spcPts val="0"/>
              </a:spcAft>
              <a:buNone/>
            </a:pPr>
            <a:r>
              <a:rPr lang="en" sz="1300" dirty="0">
                <a:solidFill>
                  <a:srgbClr val="666666"/>
                </a:solidFill>
                <a:latin typeface="Roboto"/>
                <a:ea typeface="Roboto"/>
                <a:cs typeface="Roboto"/>
                <a:sym typeface="Roboto"/>
              </a:rPr>
              <a:t>We believe that this is a feature that the University of Cape Town needs to input as it provides a platform for clubs and societies to be developed naturally.</a:t>
            </a:r>
            <a:endParaRPr sz="1300" dirty="0">
              <a:solidFill>
                <a:srgbClr val="666666"/>
              </a:solidFill>
              <a:latin typeface="Roboto"/>
              <a:ea typeface="Roboto"/>
              <a:cs typeface="Roboto"/>
              <a:sym typeface="Roboto"/>
            </a:endParaRPr>
          </a:p>
          <a:p>
            <a:pPr marL="0" lvl="0" indent="0" algn="l" rtl="0">
              <a:lnSpc>
                <a:spcPct val="115000"/>
              </a:lnSpc>
              <a:spcBef>
                <a:spcPts val="0"/>
              </a:spcBef>
              <a:spcAft>
                <a:spcPts val="0"/>
              </a:spcAft>
              <a:buNone/>
            </a:pPr>
            <a:r>
              <a:rPr lang="en" sz="1300" dirty="0">
                <a:solidFill>
                  <a:srgbClr val="666666"/>
                </a:solidFill>
                <a:latin typeface="Roboto"/>
                <a:ea typeface="Roboto"/>
                <a:cs typeface="Roboto"/>
                <a:sym typeface="Roboto"/>
              </a:rPr>
              <a:t>This also will have the benefit of promoting events held at the university, significantly boosting attendance for said events. </a:t>
            </a:r>
            <a:endParaRPr sz="1300" dirty="0">
              <a:solidFill>
                <a:srgbClr val="666666"/>
              </a:solidFill>
              <a:latin typeface="Roboto"/>
              <a:ea typeface="Roboto"/>
              <a:cs typeface="Roboto"/>
              <a:sym typeface="Roboto"/>
            </a:endParaRPr>
          </a:p>
          <a:p>
            <a:pPr marL="0" lvl="0" indent="0" algn="l" rtl="0">
              <a:lnSpc>
                <a:spcPct val="115000"/>
              </a:lnSpc>
              <a:spcBef>
                <a:spcPts val="0"/>
              </a:spcBef>
              <a:spcAft>
                <a:spcPts val="0"/>
              </a:spcAft>
              <a:buNone/>
            </a:pPr>
            <a:r>
              <a:rPr lang="en" sz="1300" dirty="0">
                <a:solidFill>
                  <a:srgbClr val="666666"/>
                </a:solidFill>
                <a:latin typeface="Roboto"/>
                <a:ea typeface="Roboto"/>
                <a:cs typeface="Roboto"/>
                <a:sym typeface="Roboto"/>
              </a:rPr>
              <a:t>Finally, with the pandemic as well as the digital world stifling interaction between students, this may provide an avenue for students to meet like minded people and make new friends</a:t>
            </a:r>
            <a:endParaRPr sz="1300" dirty="0">
              <a:solidFill>
                <a:srgbClr val="666666"/>
              </a:solidFill>
              <a:latin typeface="Roboto"/>
              <a:ea typeface="Roboto"/>
              <a:cs typeface="Roboto"/>
              <a:sym typeface="Roboto"/>
            </a:endParaRPr>
          </a:p>
          <a:p>
            <a:pPr marL="0" lvl="0" indent="0" algn="l" rtl="0">
              <a:lnSpc>
                <a:spcPct val="115000"/>
              </a:lnSpc>
              <a:spcBef>
                <a:spcPts val="0"/>
              </a:spcBef>
              <a:spcAft>
                <a:spcPts val="0"/>
              </a:spcAft>
              <a:buNone/>
            </a:pPr>
            <a:endParaRPr sz="1300" dirty="0">
              <a:solidFill>
                <a:srgbClr val="666666"/>
              </a:solidFill>
              <a:latin typeface="Roboto"/>
              <a:ea typeface="Roboto"/>
              <a:cs typeface="Roboto"/>
              <a:sym typeface="Roboto"/>
            </a:endParaRPr>
          </a:p>
          <a:p>
            <a:pPr marL="0" lvl="0" indent="0" algn="l" rtl="0">
              <a:lnSpc>
                <a:spcPct val="115000"/>
              </a:lnSpc>
              <a:spcBef>
                <a:spcPts val="0"/>
              </a:spcBef>
              <a:spcAft>
                <a:spcPts val="0"/>
              </a:spcAft>
              <a:buNone/>
            </a:pPr>
            <a:r>
              <a:rPr lang="en" sz="1300" dirty="0">
                <a:solidFill>
                  <a:srgbClr val="666666"/>
                </a:solidFill>
                <a:latin typeface="Roboto"/>
                <a:ea typeface="Roboto"/>
                <a:cs typeface="Roboto"/>
                <a:sym typeface="Roboto"/>
              </a:rPr>
              <a:t>The green, white and blue keeps the app consistent with the </a:t>
            </a:r>
            <a:r>
              <a:rPr lang="en" sz="1300" dirty="0" err="1">
                <a:solidFill>
                  <a:srgbClr val="666666"/>
                </a:solidFill>
                <a:latin typeface="Roboto"/>
                <a:ea typeface="Roboto"/>
                <a:cs typeface="Roboto"/>
                <a:sym typeface="Roboto"/>
              </a:rPr>
              <a:t>Amathuba</a:t>
            </a:r>
            <a:r>
              <a:rPr lang="en" sz="1300" dirty="0">
                <a:solidFill>
                  <a:srgbClr val="666666"/>
                </a:solidFill>
                <a:latin typeface="Roboto"/>
                <a:ea typeface="Roboto"/>
                <a:cs typeface="Roboto"/>
                <a:sym typeface="Roboto"/>
              </a:rPr>
              <a:t> aesthetic that we have in mind for this redesign.</a:t>
            </a:r>
            <a:endParaRPr sz="1300" dirty="0">
              <a:solidFill>
                <a:srgbClr val="666666"/>
              </a:solidFill>
              <a:latin typeface="Roboto"/>
              <a:ea typeface="Roboto"/>
              <a:cs typeface="Roboto"/>
              <a:sym typeface="Roboto"/>
            </a:endParaRPr>
          </a:p>
          <a:p>
            <a:pPr marL="0" lvl="0" indent="0" algn="l" rtl="0">
              <a:lnSpc>
                <a:spcPct val="115000"/>
              </a:lnSpc>
              <a:spcBef>
                <a:spcPts val="0"/>
              </a:spcBef>
              <a:spcAft>
                <a:spcPts val="0"/>
              </a:spcAft>
              <a:buNone/>
            </a:pPr>
            <a:r>
              <a:rPr lang="en" sz="1300" dirty="0">
                <a:solidFill>
                  <a:srgbClr val="666666"/>
                </a:solidFill>
                <a:latin typeface="Roboto"/>
                <a:ea typeface="Roboto"/>
                <a:cs typeface="Roboto"/>
                <a:sym typeface="Roboto"/>
              </a:rPr>
              <a:t>The title of each forum is large and bold so that it presents itself to the user and ensures that they pay attention to the important information on the screen. </a:t>
            </a:r>
            <a:endParaRPr sz="1300" dirty="0">
              <a:solidFill>
                <a:srgbClr val="666666"/>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300" dirty="0">
                <a:solidFill>
                  <a:srgbClr val="666666"/>
                </a:solidFill>
                <a:latin typeface="Roboto"/>
                <a:ea typeface="Roboto"/>
                <a:cs typeface="Roboto"/>
                <a:sym typeface="Roboto"/>
              </a:rPr>
              <a:t>The back button and new chat button are a green that catch the user’s eye to ensure that they are able to easily navigate to the home menu as well as create a new chat.</a:t>
            </a:r>
            <a:endParaRPr sz="1300" dirty="0">
              <a:solidFill>
                <a:srgbClr val="666666"/>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8cf13a4889_0_331:notes"/>
          <p:cNvSpPr>
            <a:spLocks noGrp="1" noRot="1" noChangeAspect="1"/>
          </p:cNvSpPr>
          <p:nvPr>
            <p:ph type="sldImg" idx="2"/>
          </p:nvPr>
        </p:nvSpPr>
        <p:spPr>
          <a:xfrm>
            <a:off x="725488" y="685800"/>
            <a:ext cx="54070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8cf13a4889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666666"/>
                </a:solidFill>
                <a:latin typeface="Roboto"/>
                <a:ea typeface="Roboto"/>
                <a:cs typeface="Roboto"/>
                <a:sym typeface="Roboto"/>
              </a:rPr>
              <a:t>Once the user has tapped on a message, they will be displayed with a screen including the title of the forum as well as the original message starting the forum. </a:t>
            </a:r>
            <a:endParaRPr sz="1300">
              <a:solidFill>
                <a:srgbClr val="666666"/>
              </a:solidFill>
              <a:latin typeface="Roboto"/>
              <a:ea typeface="Roboto"/>
              <a:cs typeface="Roboto"/>
              <a:sym typeface="Roboto"/>
            </a:endParaRPr>
          </a:p>
          <a:p>
            <a:pPr marL="0" lvl="0" indent="0" algn="l" rtl="0">
              <a:lnSpc>
                <a:spcPct val="115000"/>
              </a:lnSpc>
              <a:spcBef>
                <a:spcPts val="0"/>
              </a:spcBef>
              <a:spcAft>
                <a:spcPts val="0"/>
              </a:spcAft>
              <a:buNone/>
            </a:pPr>
            <a:r>
              <a:rPr lang="en" sz="1300">
                <a:solidFill>
                  <a:srgbClr val="666666"/>
                </a:solidFill>
                <a:latin typeface="Roboto"/>
                <a:ea typeface="Roboto"/>
                <a:cs typeface="Roboto"/>
                <a:sym typeface="Roboto"/>
              </a:rPr>
              <a:t>They will then be presented with the messages of the forum including the messages of each person. </a:t>
            </a:r>
            <a:endParaRPr sz="1300">
              <a:solidFill>
                <a:srgbClr val="666666"/>
              </a:solidFill>
              <a:latin typeface="Roboto"/>
              <a:ea typeface="Roboto"/>
              <a:cs typeface="Roboto"/>
              <a:sym typeface="Roboto"/>
            </a:endParaRPr>
          </a:p>
          <a:p>
            <a:pPr marL="0" lvl="0" indent="0" algn="l" rtl="0">
              <a:lnSpc>
                <a:spcPct val="115000"/>
              </a:lnSpc>
              <a:spcBef>
                <a:spcPts val="0"/>
              </a:spcBef>
              <a:spcAft>
                <a:spcPts val="0"/>
              </a:spcAft>
              <a:buNone/>
            </a:pPr>
            <a:r>
              <a:rPr lang="en" sz="1300">
                <a:solidFill>
                  <a:srgbClr val="666666"/>
                </a:solidFill>
                <a:latin typeface="Roboto"/>
                <a:ea typeface="Roboto"/>
                <a:cs typeface="Roboto"/>
                <a:sym typeface="Roboto"/>
              </a:rPr>
              <a:t>The owner of the forum will have the option to delete any of the messages on the post, which can be seen by the red x button there. (The X also follows conventions) </a:t>
            </a:r>
            <a:endParaRPr sz="1300">
              <a:solidFill>
                <a:srgbClr val="666666"/>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8cf0c1bec0_0_9:notes"/>
          <p:cNvSpPr>
            <a:spLocks noGrp="1" noRot="1" noChangeAspect="1"/>
          </p:cNvSpPr>
          <p:nvPr>
            <p:ph type="sldImg" idx="2"/>
          </p:nvPr>
        </p:nvSpPr>
        <p:spPr>
          <a:xfrm>
            <a:off x="725488" y="685800"/>
            <a:ext cx="54070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8cf0c1bec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rgbClr val="666666"/>
                </a:solidFill>
              </a:rPr>
              <a:t>Here is the data collected from UCT students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75fceb_0_5:notes"/>
          <p:cNvSpPr>
            <a:spLocks noGrp="1" noRot="1" noChangeAspect="1"/>
          </p:cNvSpPr>
          <p:nvPr>
            <p:ph type="sldImg" idx="2"/>
          </p:nvPr>
        </p:nvSpPr>
        <p:spPr>
          <a:xfrm>
            <a:off x="725488" y="685800"/>
            <a:ext cx="54070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666666"/>
                </a:solidFill>
                <a:latin typeface="Roboto"/>
                <a:ea typeface="Roboto"/>
                <a:cs typeface="Roboto"/>
                <a:sym typeface="Roboto"/>
              </a:rPr>
              <a:t>So while the design of the current UCT app is flawed, it has certain design aspects that follow design principles which are as follows:</a:t>
            </a:r>
            <a:endParaRPr sz="1300">
              <a:solidFill>
                <a:srgbClr val="666666"/>
              </a:solidFill>
              <a:latin typeface="Roboto"/>
              <a:ea typeface="Roboto"/>
              <a:cs typeface="Roboto"/>
              <a:sym typeface="Roboto"/>
            </a:endParaRPr>
          </a:p>
          <a:p>
            <a:pPr marL="457200" lvl="0" indent="-311150" algn="l" rtl="0">
              <a:lnSpc>
                <a:spcPct val="115000"/>
              </a:lnSpc>
              <a:spcBef>
                <a:spcPts val="120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The menu layout allows for a large number of options while keeping the signal to noise ratio low enough as to not degrade the viewer’s interest.</a:t>
            </a:r>
            <a:endParaRPr sz="1300">
              <a:solidFill>
                <a:srgbClr val="666666"/>
              </a:solidFill>
              <a:latin typeface="Roboto"/>
              <a:ea typeface="Roboto"/>
              <a:cs typeface="Roboto"/>
              <a:sym typeface="Roboto"/>
            </a:endParaRPr>
          </a:p>
          <a:p>
            <a:pPr marL="0" lvl="0" indent="0" algn="l" rtl="0">
              <a:lnSpc>
                <a:spcPct val="115000"/>
              </a:lnSpc>
              <a:spcBef>
                <a:spcPts val="1200"/>
              </a:spcBef>
              <a:spcAft>
                <a:spcPts val="0"/>
              </a:spcAft>
              <a:buNone/>
            </a:pPr>
            <a:endParaRPr sz="1300">
              <a:solidFill>
                <a:srgbClr val="666666"/>
              </a:solidFill>
              <a:latin typeface="Roboto"/>
              <a:ea typeface="Roboto"/>
              <a:cs typeface="Roboto"/>
              <a:sym typeface="Roboto"/>
            </a:endParaRPr>
          </a:p>
          <a:p>
            <a:pPr marL="457200" lvl="0" indent="-311150" algn="l" rtl="0">
              <a:lnSpc>
                <a:spcPct val="115000"/>
              </a:lnSpc>
              <a:spcBef>
                <a:spcPts val="120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The top level view of the application is quite appealing and aesthetic as it allows for a large number of options (This was seen by our consulting of multiple students), allowing the user to choose a large number of functionalities, which is also aided by the addition of recognisable symbols in the blocks allowing the user to map the functionality and quickly choose and perform the action that they want </a:t>
            </a:r>
            <a:endParaRPr sz="1300">
              <a:solidFill>
                <a:srgbClr val="666666"/>
              </a:solidFill>
              <a:latin typeface="Roboto"/>
              <a:ea typeface="Roboto"/>
              <a:cs typeface="Roboto"/>
              <a:sym typeface="Roboto"/>
            </a:endParaRPr>
          </a:p>
          <a:p>
            <a:pPr marL="0" lvl="0" indent="0" algn="l" rtl="0">
              <a:lnSpc>
                <a:spcPct val="115000"/>
              </a:lnSpc>
              <a:spcBef>
                <a:spcPts val="1200"/>
              </a:spcBef>
              <a:spcAft>
                <a:spcPts val="0"/>
              </a:spcAft>
              <a:buNone/>
            </a:pPr>
            <a:r>
              <a:rPr lang="en" sz="1300">
                <a:solidFill>
                  <a:srgbClr val="666666"/>
                </a:solidFill>
                <a:latin typeface="Roboto"/>
                <a:ea typeface="Roboto"/>
                <a:cs typeface="Roboto"/>
                <a:sym typeface="Roboto"/>
              </a:rPr>
              <a:t>While the app has some positive design aspects, it also has quite a few negative aspects.</a:t>
            </a:r>
            <a:endParaRPr sz="1300">
              <a:solidFill>
                <a:srgbClr val="666666"/>
              </a:solidFill>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8cf13a4889_0_55:notes"/>
          <p:cNvSpPr>
            <a:spLocks noGrp="1" noRot="1" noChangeAspect="1"/>
          </p:cNvSpPr>
          <p:nvPr>
            <p:ph type="sldImg" idx="2"/>
          </p:nvPr>
        </p:nvSpPr>
        <p:spPr>
          <a:xfrm>
            <a:off x="725488" y="685800"/>
            <a:ext cx="54070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8cf13a488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300">
                <a:solidFill>
                  <a:srgbClr val="666666"/>
                </a:solidFill>
                <a:latin typeface="Roboto"/>
                <a:ea typeface="Roboto"/>
                <a:cs typeface="Roboto"/>
                <a:sym typeface="Roboto"/>
              </a:rPr>
              <a:t>Now, you know that we wouldn’t be here with a prototype of a new app if the existing design didn’t have any flaws but unfortunately, here we are. </a:t>
            </a:r>
            <a:endParaRPr sz="1300">
              <a:solidFill>
                <a:srgbClr val="666666"/>
              </a:solidFill>
              <a:latin typeface="Roboto"/>
              <a:ea typeface="Roboto"/>
              <a:cs typeface="Roboto"/>
              <a:sym typeface="Roboto"/>
            </a:endParaRPr>
          </a:p>
          <a:p>
            <a:pPr marL="0" lvl="0" indent="0" algn="l" rtl="0">
              <a:lnSpc>
                <a:spcPct val="115000"/>
              </a:lnSpc>
              <a:spcBef>
                <a:spcPts val="1200"/>
              </a:spcBef>
              <a:spcAft>
                <a:spcPts val="0"/>
              </a:spcAft>
              <a:buNone/>
            </a:pPr>
            <a:r>
              <a:rPr lang="en" sz="1300">
                <a:solidFill>
                  <a:srgbClr val="666666"/>
                </a:solidFill>
                <a:latin typeface="Roboto"/>
                <a:ea typeface="Roboto"/>
                <a:cs typeface="Roboto"/>
                <a:sym typeface="Roboto"/>
              </a:rPr>
              <a:t>Some of the flaws with the app’s visual design are as follows: </a:t>
            </a:r>
            <a:endParaRPr sz="1300">
              <a:solidFill>
                <a:srgbClr val="666666"/>
              </a:solidFill>
              <a:latin typeface="Roboto"/>
              <a:ea typeface="Roboto"/>
              <a:cs typeface="Roboto"/>
              <a:sym typeface="Roboto"/>
            </a:endParaRPr>
          </a:p>
          <a:p>
            <a:pPr marL="457200" lvl="0" indent="-311150" algn="l" rtl="0">
              <a:lnSpc>
                <a:spcPct val="115000"/>
              </a:lnSpc>
              <a:spcBef>
                <a:spcPts val="120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The inability to remove certain banners results in a design that may not be aesthetically pleasing as to optimise the menu for the user’s specific requirements will typically result in an awkward menu layout. </a:t>
            </a:r>
            <a:endParaRPr sz="1300">
              <a:solidFill>
                <a:srgbClr val="666666"/>
              </a:solidFill>
              <a:latin typeface="Roboto"/>
              <a:ea typeface="Roboto"/>
              <a:cs typeface="Roboto"/>
              <a:sym typeface="Roboto"/>
            </a:endParaRPr>
          </a:p>
          <a:p>
            <a:pPr marL="457200" lvl="0" indent="-311150" algn="l"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Many of these awkward banners are out of date as well </a:t>
            </a:r>
            <a:endParaRPr sz="1300">
              <a:solidFill>
                <a:srgbClr val="666666"/>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endParaRPr sz="1300">
              <a:solidFill>
                <a:srgbClr val="666666"/>
              </a:solidFill>
              <a:latin typeface="Roboto"/>
              <a:ea typeface="Roboto"/>
              <a:cs typeface="Roboto"/>
              <a:sym typeface="Roboto"/>
            </a:endParaRPr>
          </a:p>
          <a:p>
            <a:pPr marL="457200" lvl="0" indent="-311150" algn="l" rtl="0">
              <a:lnSpc>
                <a:spcPct val="115000"/>
              </a:lnSpc>
              <a:spcBef>
                <a:spcPts val="120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Due to the colour scheme of the menu, a large number of the options blend in with one another. Nothing sticks out as the blue and while of all menu items symbols as well as their text blend in together making it difficult for the user to find the option that they wish to choose.</a:t>
            </a:r>
            <a:endParaRPr sz="1300">
              <a:solidFill>
                <a:srgbClr val="666666"/>
              </a:solidFill>
              <a:latin typeface="Roboto"/>
              <a:ea typeface="Roboto"/>
              <a:cs typeface="Roboto"/>
              <a:sym typeface="Roboto"/>
            </a:endParaRPr>
          </a:p>
          <a:p>
            <a:pPr marL="457200" lvl="0" indent="0" algn="l" rtl="0">
              <a:lnSpc>
                <a:spcPct val="115000"/>
              </a:lnSpc>
              <a:spcBef>
                <a:spcPts val="1200"/>
              </a:spcBef>
              <a:spcAft>
                <a:spcPts val="0"/>
              </a:spcAft>
              <a:buClr>
                <a:schemeClr val="dk1"/>
              </a:buClr>
              <a:buSzPts val="1100"/>
              <a:buFont typeface="Arial"/>
              <a:buNone/>
            </a:pPr>
            <a:endParaRPr sz="1300">
              <a:solidFill>
                <a:srgbClr val="666666"/>
              </a:solidFill>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8cf13a4889_0_286:notes"/>
          <p:cNvSpPr>
            <a:spLocks noGrp="1" noRot="1" noChangeAspect="1"/>
          </p:cNvSpPr>
          <p:nvPr>
            <p:ph type="sldImg" idx="2"/>
          </p:nvPr>
        </p:nvSpPr>
        <p:spPr>
          <a:xfrm>
            <a:off x="725488" y="685800"/>
            <a:ext cx="54070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8cf13a4889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300" dirty="0">
                <a:solidFill>
                  <a:srgbClr val="666666"/>
                </a:solidFill>
                <a:latin typeface="Roboto"/>
                <a:ea typeface="Roboto"/>
                <a:cs typeface="Roboto"/>
                <a:sym typeface="Roboto"/>
              </a:rPr>
              <a:t>For our App, we decided to redo it with the look of </a:t>
            </a:r>
            <a:r>
              <a:rPr lang="en" sz="1300" dirty="0" err="1">
                <a:solidFill>
                  <a:srgbClr val="666666"/>
                </a:solidFill>
                <a:latin typeface="Roboto"/>
                <a:ea typeface="Roboto"/>
                <a:cs typeface="Roboto"/>
                <a:sym typeface="Roboto"/>
              </a:rPr>
              <a:t>Amathuba</a:t>
            </a:r>
            <a:r>
              <a:rPr lang="en" sz="1300" dirty="0">
                <a:solidFill>
                  <a:srgbClr val="666666"/>
                </a:solidFill>
                <a:latin typeface="Roboto"/>
                <a:ea typeface="Roboto"/>
                <a:cs typeface="Roboto"/>
                <a:sym typeface="Roboto"/>
              </a:rPr>
              <a:t> in mind. This allows for the student portals of UCT to be consistent.</a:t>
            </a:r>
            <a:endParaRPr sz="1300" dirty="0">
              <a:solidFill>
                <a:srgbClr val="666666"/>
              </a:solidFill>
              <a:latin typeface="Roboto"/>
              <a:ea typeface="Roboto"/>
              <a:cs typeface="Roboto"/>
              <a:sym typeface="Roboto"/>
            </a:endParaRPr>
          </a:p>
          <a:p>
            <a:pPr marL="0" lvl="0" indent="0" algn="l" rtl="0">
              <a:lnSpc>
                <a:spcPct val="115000"/>
              </a:lnSpc>
              <a:spcBef>
                <a:spcPts val="1200"/>
              </a:spcBef>
              <a:spcAft>
                <a:spcPts val="0"/>
              </a:spcAft>
              <a:buNone/>
            </a:pPr>
            <a:r>
              <a:rPr lang="en" sz="1300" dirty="0">
                <a:solidFill>
                  <a:srgbClr val="666666"/>
                </a:solidFill>
                <a:latin typeface="Roboto"/>
                <a:ea typeface="Roboto"/>
                <a:cs typeface="Roboto"/>
                <a:sym typeface="Roboto"/>
              </a:rPr>
              <a:t>We have fixed the logo banner as well as offering a </a:t>
            </a:r>
            <a:r>
              <a:rPr lang="en" sz="1300" dirty="0" err="1">
                <a:solidFill>
                  <a:srgbClr val="666666"/>
                </a:solidFill>
                <a:latin typeface="Roboto"/>
                <a:ea typeface="Roboto"/>
                <a:cs typeface="Roboto"/>
                <a:sym typeface="Roboto"/>
              </a:rPr>
              <a:t>sleak</a:t>
            </a:r>
            <a:r>
              <a:rPr lang="en" sz="1300" dirty="0">
                <a:solidFill>
                  <a:srgbClr val="666666"/>
                </a:solidFill>
                <a:latin typeface="Roboto"/>
                <a:ea typeface="Roboto"/>
                <a:cs typeface="Roboto"/>
                <a:sym typeface="Roboto"/>
              </a:rPr>
              <a:t> bottom banner with icons that are widely used among the industry. </a:t>
            </a:r>
            <a:endParaRPr sz="1300" dirty="0">
              <a:solidFill>
                <a:srgbClr val="666666"/>
              </a:solidFill>
              <a:latin typeface="Roboto"/>
              <a:ea typeface="Roboto"/>
              <a:cs typeface="Roboto"/>
              <a:sym typeface="Roboto"/>
            </a:endParaRPr>
          </a:p>
          <a:p>
            <a:pPr marL="0" lvl="0" indent="0" algn="l" rtl="0">
              <a:lnSpc>
                <a:spcPct val="115000"/>
              </a:lnSpc>
              <a:spcBef>
                <a:spcPts val="1200"/>
              </a:spcBef>
              <a:spcAft>
                <a:spcPts val="0"/>
              </a:spcAft>
              <a:buNone/>
            </a:pPr>
            <a:r>
              <a:rPr lang="en" sz="1300" dirty="0">
                <a:solidFill>
                  <a:srgbClr val="666666"/>
                </a:solidFill>
                <a:latin typeface="Roboto"/>
                <a:ea typeface="Roboto"/>
                <a:cs typeface="Roboto"/>
                <a:sym typeface="Roboto"/>
              </a:rPr>
              <a:t>We have decided to use the 80/20 rule and thus, the icons in red and green are displayed first to ensure that the user has quick access to these features. </a:t>
            </a:r>
            <a:endParaRPr sz="1300" dirty="0">
              <a:solidFill>
                <a:srgbClr val="666666"/>
              </a:solidFill>
              <a:latin typeface="Roboto"/>
              <a:ea typeface="Roboto"/>
              <a:cs typeface="Roboto"/>
              <a:sym typeface="Roboto"/>
            </a:endParaRPr>
          </a:p>
          <a:p>
            <a:pPr marL="0" lvl="0" indent="0" algn="l" rtl="0">
              <a:lnSpc>
                <a:spcPct val="115000"/>
              </a:lnSpc>
              <a:spcBef>
                <a:spcPts val="1200"/>
              </a:spcBef>
              <a:spcAft>
                <a:spcPts val="0"/>
              </a:spcAft>
              <a:buNone/>
            </a:pPr>
            <a:r>
              <a:rPr lang="en" sz="1300" dirty="0">
                <a:solidFill>
                  <a:srgbClr val="666666"/>
                </a:solidFill>
                <a:latin typeface="Roboto"/>
                <a:ea typeface="Roboto"/>
                <a:cs typeface="Roboto"/>
                <a:sym typeface="Roboto"/>
              </a:rPr>
              <a:t>We also have decided to make the icons of the services stand out with a dark outline to ensure that the user can quickly identify them. This has been taken to a further step with the </a:t>
            </a:r>
            <a:r>
              <a:rPr lang="en" sz="1300" dirty="0" err="1">
                <a:solidFill>
                  <a:srgbClr val="666666"/>
                </a:solidFill>
                <a:latin typeface="Roboto"/>
                <a:ea typeface="Roboto"/>
                <a:cs typeface="Roboto"/>
                <a:sym typeface="Roboto"/>
              </a:rPr>
              <a:t>Vula</a:t>
            </a:r>
            <a:r>
              <a:rPr lang="en" sz="1300" dirty="0">
                <a:solidFill>
                  <a:srgbClr val="666666"/>
                </a:solidFill>
                <a:latin typeface="Roboto"/>
                <a:ea typeface="Roboto"/>
                <a:cs typeface="Roboto"/>
                <a:sym typeface="Roboto"/>
              </a:rPr>
              <a:t> and </a:t>
            </a:r>
            <a:r>
              <a:rPr lang="en" sz="1300" dirty="0" err="1">
                <a:solidFill>
                  <a:srgbClr val="666666"/>
                </a:solidFill>
                <a:latin typeface="Roboto"/>
                <a:ea typeface="Roboto"/>
                <a:cs typeface="Roboto"/>
                <a:sym typeface="Roboto"/>
              </a:rPr>
              <a:t>Amathuba</a:t>
            </a:r>
            <a:r>
              <a:rPr lang="en" sz="1300" dirty="0">
                <a:solidFill>
                  <a:srgbClr val="666666"/>
                </a:solidFill>
                <a:latin typeface="Roboto"/>
                <a:ea typeface="Roboto"/>
                <a:cs typeface="Roboto"/>
                <a:sym typeface="Roboto"/>
              </a:rPr>
              <a:t> widgets which have their respective </a:t>
            </a:r>
            <a:r>
              <a:rPr lang="en" sz="1300" dirty="0" err="1">
                <a:solidFill>
                  <a:srgbClr val="666666"/>
                </a:solidFill>
                <a:latin typeface="Roboto"/>
                <a:ea typeface="Roboto"/>
                <a:cs typeface="Roboto"/>
                <a:sym typeface="Roboto"/>
              </a:rPr>
              <a:t>colours</a:t>
            </a:r>
            <a:r>
              <a:rPr lang="en" sz="1300" dirty="0">
                <a:solidFill>
                  <a:srgbClr val="666666"/>
                </a:solidFill>
                <a:latin typeface="Roboto"/>
                <a:ea typeface="Roboto"/>
                <a:cs typeface="Roboto"/>
                <a:sym typeface="Roboto"/>
              </a:rPr>
              <a:t> to jump out at students allowing them to quickly access those features (as those features are going to be some of the most used) </a:t>
            </a:r>
          </a:p>
          <a:p>
            <a:pPr marL="0" lvl="0" indent="0" algn="l" rtl="0">
              <a:lnSpc>
                <a:spcPct val="115000"/>
              </a:lnSpc>
              <a:spcBef>
                <a:spcPts val="1200"/>
              </a:spcBef>
              <a:spcAft>
                <a:spcPts val="1200"/>
              </a:spcAft>
              <a:buClr>
                <a:schemeClr val="dk1"/>
              </a:buClr>
              <a:buSzPts val="1100"/>
              <a:buFont typeface="Arial"/>
              <a:buNone/>
            </a:pPr>
            <a:r>
              <a:rPr lang="en" sz="1300" dirty="0">
                <a:solidFill>
                  <a:srgbClr val="666666"/>
                </a:solidFill>
                <a:latin typeface="Roboto"/>
                <a:ea typeface="Roboto"/>
                <a:cs typeface="Roboto"/>
                <a:sym typeface="Roboto"/>
              </a:rPr>
              <a:t>As there are only widgets, the user can not try select an option that is not available nor supported by the application which prevents error.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8cf0c1bec0_0_16:notes"/>
          <p:cNvSpPr>
            <a:spLocks noGrp="1" noRot="1" noChangeAspect="1"/>
          </p:cNvSpPr>
          <p:nvPr>
            <p:ph type="sldImg" idx="2"/>
          </p:nvPr>
        </p:nvSpPr>
        <p:spPr>
          <a:xfrm>
            <a:off x="725488" y="685800"/>
            <a:ext cx="54070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8cf0c1bec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300" dirty="0">
                <a:solidFill>
                  <a:srgbClr val="666666"/>
                </a:solidFill>
                <a:latin typeface="Roboto"/>
                <a:ea typeface="Roboto"/>
                <a:cs typeface="Roboto"/>
                <a:sym typeface="Roboto"/>
              </a:rPr>
              <a:t>Now as we said that we wanted to cater with the 80/20 rule, we can’t know exactly what every student will need, so we allow for an option for the users to customize their home screen. </a:t>
            </a:r>
            <a:br>
              <a:rPr lang="en" sz="1300" dirty="0">
                <a:solidFill>
                  <a:srgbClr val="666666"/>
                </a:solidFill>
                <a:latin typeface="Roboto"/>
                <a:ea typeface="Roboto"/>
                <a:cs typeface="Roboto"/>
                <a:sym typeface="Roboto"/>
              </a:rPr>
            </a:br>
            <a:r>
              <a:rPr lang="en" sz="1300" dirty="0">
                <a:solidFill>
                  <a:srgbClr val="666666"/>
                </a:solidFill>
                <a:latin typeface="Roboto"/>
                <a:ea typeface="Roboto"/>
                <a:cs typeface="Roboto"/>
                <a:sym typeface="Roboto"/>
              </a:rPr>
              <a:t>For this, they have the option of choosing a </a:t>
            </a:r>
            <a:r>
              <a:rPr lang="en" sz="1300" dirty="0" err="1">
                <a:solidFill>
                  <a:srgbClr val="666666"/>
                </a:solidFill>
                <a:latin typeface="Roboto"/>
                <a:ea typeface="Roboto"/>
                <a:cs typeface="Roboto"/>
                <a:sym typeface="Roboto"/>
              </a:rPr>
              <a:t>colour</a:t>
            </a:r>
            <a:r>
              <a:rPr lang="en" sz="1300" dirty="0">
                <a:solidFill>
                  <a:srgbClr val="666666"/>
                </a:solidFill>
                <a:latin typeface="Roboto"/>
                <a:ea typeface="Roboto"/>
                <a:cs typeface="Roboto"/>
                <a:sym typeface="Roboto"/>
              </a:rPr>
              <a:t>, red which is the most important and will be displayed at the top, green which is somewhat important and will be displayed in the middle, and finally blue which is the least important and will be displayed at the bottom.</a:t>
            </a:r>
            <a:endParaRPr sz="1300" dirty="0">
              <a:solidFill>
                <a:srgbClr val="666666"/>
              </a:solidFill>
              <a:latin typeface="Roboto"/>
              <a:ea typeface="Roboto"/>
              <a:cs typeface="Roboto"/>
              <a:sym typeface="Roboto"/>
            </a:endParaRPr>
          </a:p>
          <a:p>
            <a:pPr marL="0" lvl="0" indent="0" algn="l" rtl="0">
              <a:lnSpc>
                <a:spcPct val="115000"/>
              </a:lnSpc>
              <a:spcBef>
                <a:spcPts val="1200"/>
              </a:spcBef>
              <a:spcAft>
                <a:spcPts val="0"/>
              </a:spcAft>
              <a:buNone/>
            </a:pPr>
            <a:r>
              <a:rPr lang="en" sz="1300" dirty="0">
                <a:solidFill>
                  <a:srgbClr val="666666"/>
                </a:solidFill>
                <a:latin typeface="Roboto"/>
                <a:ea typeface="Roboto"/>
                <a:cs typeface="Roboto"/>
                <a:sym typeface="Roboto"/>
              </a:rPr>
              <a:t>They also have the option to remove some tiles to ensure that useless tiles are not overcrowding the menu ensuring that the noise of the menu is limited to not hindering the user’s attention.</a:t>
            </a:r>
            <a:endParaRPr sz="1300" dirty="0">
              <a:solidFill>
                <a:srgbClr val="666666"/>
              </a:solidFill>
              <a:latin typeface="Roboto"/>
              <a:ea typeface="Roboto"/>
              <a:cs typeface="Roboto"/>
              <a:sym typeface="Roboto"/>
            </a:endParaRPr>
          </a:p>
          <a:p>
            <a:pPr marL="0" lvl="0" indent="0" algn="l" rtl="0">
              <a:lnSpc>
                <a:spcPct val="115000"/>
              </a:lnSpc>
              <a:spcBef>
                <a:spcPts val="1200"/>
              </a:spcBef>
              <a:spcAft>
                <a:spcPts val="1200"/>
              </a:spcAft>
              <a:buNone/>
            </a:pPr>
            <a:r>
              <a:rPr lang="en" sz="1300" dirty="0">
                <a:solidFill>
                  <a:srgbClr val="666666"/>
                </a:solidFill>
                <a:latin typeface="Roboto"/>
                <a:ea typeface="Roboto"/>
                <a:cs typeface="Roboto"/>
                <a:sym typeface="Roboto"/>
              </a:rPr>
              <a:t>These options keep the user in control of their menu while also keeping a consistent interface. </a:t>
            </a:r>
          </a:p>
          <a:p>
            <a:pPr marL="0" lvl="0" indent="0" algn="l" rtl="0">
              <a:lnSpc>
                <a:spcPct val="115000"/>
              </a:lnSpc>
              <a:spcBef>
                <a:spcPts val="1200"/>
              </a:spcBef>
              <a:spcAft>
                <a:spcPts val="1200"/>
              </a:spcAft>
              <a:buNone/>
            </a:pPr>
            <a:endParaRPr lang="en" sz="1300" dirty="0">
              <a:solidFill>
                <a:srgbClr val="666666"/>
              </a:solidFill>
              <a:latin typeface="Roboto"/>
              <a:ea typeface="Roboto"/>
              <a:cs typeface="Roboto"/>
              <a:sym typeface="Roboto"/>
            </a:endParaRPr>
          </a:p>
          <a:p>
            <a:pPr marL="0" lvl="0" indent="0" algn="l" rtl="0">
              <a:lnSpc>
                <a:spcPct val="115000"/>
              </a:lnSpc>
              <a:spcBef>
                <a:spcPts val="1200"/>
              </a:spcBef>
              <a:spcAft>
                <a:spcPts val="1200"/>
              </a:spcAft>
              <a:buClr>
                <a:schemeClr val="dk1"/>
              </a:buClr>
              <a:buSzPts val="1100"/>
              <a:buFont typeface="Arial"/>
              <a:buNone/>
            </a:pPr>
            <a:endParaRPr lang="en" sz="1300" dirty="0">
              <a:solidFill>
                <a:srgbClr val="666666"/>
              </a:solidFill>
              <a:latin typeface="Roboto"/>
              <a:ea typeface="Roboto"/>
              <a:cs typeface="Roboto"/>
              <a:sym typeface="Roboto"/>
            </a:endParaRPr>
          </a:p>
          <a:p>
            <a:pPr marL="0" lvl="0" indent="0" algn="l" rtl="0">
              <a:lnSpc>
                <a:spcPct val="115000"/>
              </a:lnSpc>
              <a:spcBef>
                <a:spcPts val="1200"/>
              </a:spcBef>
              <a:spcAft>
                <a:spcPts val="1200"/>
              </a:spcAft>
              <a:buClr>
                <a:schemeClr val="dk1"/>
              </a:buClr>
              <a:buSzPts val="1100"/>
              <a:buFont typeface="Arial"/>
              <a:buNone/>
            </a:pPr>
            <a:r>
              <a:rPr lang="en" sz="1300" dirty="0">
                <a:solidFill>
                  <a:srgbClr val="666666"/>
                </a:solidFill>
                <a:latin typeface="Roboto"/>
                <a:ea typeface="Roboto"/>
                <a:cs typeface="Roboto"/>
                <a:sym typeface="Roboto"/>
              </a:rPr>
              <a:t>We also want to provide the user feedback for every action that they do, as you could see by how the widget pulsed when tapped on, this is the aim for all features of our app</a:t>
            </a:r>
          </a:p>
          <a:p>
            <a:pPr marL="0" lvl="0" indent="0" algn="l" rtl="0">
              <a:lnSpc>
                <a:spcPct val="115000"/>
              </a:lnSpc>
              <a:spcBef>
                <a:spcPts val="1200"/>
              </a:spcBef>
              <a:spcAft>
                <a:spcPts val="1200"/>
              </a:spcAft>
              <a:buNone/>
            </a:pPr>
            <a:endParaRPr sz="1300" dirty="0">
              <a:solidFill>
                <a:srgbClr val="666666"/>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8cf13a4889_0_297:notes"/>
          <p:cNvSpPr>
            <a:spLocks noGrp="1" noRot="1" noChangeAspect="1"/>
          </p:cNvSpPr>
          <p:nvPr>
            <p:ph type="sldImg" idx="2"/>
          </p:nvPr>
        </p:nvSpPr>
        <p:spPr>
          <a:xfrm>
            <a:off x="725488" y="685800"/>
            <a:ext cx="54070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8cf13a4889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300">
                <a:solidFill>
                  <a:srgbClr val="666666"/>
                </a:solidFill>
                <a:latin typeface="Roboto"/>
                <a:ea typeface="Roboto"/>
                <a:cs typeface="Roboto"/>
                <a:sym typeface="Roboto"/>
              </a:rPr>
              <a:t>When evaluating the UCT app, we also realized that it could be better as it was missing some key features. </a:t>
            </a:r>
            <a:endParaRPr sz="1300">
              <a:solidFill>
                <a:srgbClr val="666666"/>
              </a:solidFill>
              <a:latin typeface="Roboto"/>
              <a:ea typeface="Roboto"/>
              <a:cs typeface="Roboto"/>
              <a:sym typeface="Roboto"/>
            </a:endParaRPr>
          </a:p>
          <a:p>
            <a:pPr marL="0" lvl="0" indent="0" algn="l" rtl="0">
              <a:lnSpc>
                <a:spcPct val="115000"/>
              </a:lnSpc>
              <a:spcBef>
                <a:spcPts val="1200"/>
              </a:spcBef>
              <a:spcAft>
                <a:spcPts val="0"/>
              </a:spcAft>
              <a:buNone/>
            </a:pPr>
            <a:endParaRPr sz="1300">
              <a:solidFill>
                <a:srgbClr val="666666"/>
              </a:solidFill>
              <a:latin typeface="Roboto"/>
              <a:ea typeface="Roboto"/>
              <a:cs typeface="Roboto"/>
              <a:sym typeface="Roboto"/>
            </a:endParaRPr>
          </a:p>
          <a:p>
            <a:pPr marL="0" lvl="0" indent="0" algn="l" rtl="0">
              <a:lnSpc>
                <a:spcPct val="115000"/>
              </a:lnSpc>
              <a:spcBef>
                <a:spcPts val="1200"/>
              </a:spcBef>
              <a:spcAft>
                <a:spcPts val="1200"/>
              </a:spcAft>
              <a:buClr>
                <a:schemeClr val="dk1"/>
              </a:buClr>
              <a:buSzPts val="1100"/>
              <a:buFont typeface="Arial"/>
              <a:buNone/>
            </a:pPr>
            <a:r>
              <a:rPr lang="en" sz="1300">
                <a:solidFill>
                  <a:srgbClr val="666666"/>
                </a:solidFill>
                <a:latin typeface="Roboto"/>
                <a:ea typeface="Roboto"/>
                <a:cs typeface="Roboto"/>
                <a:sym typeface="Roboto"/>
              </a:rPr>
              <a:t>After brainstorming for a while, we eventually settled on incorporating a messaging board (like stack overflow) and a venue finder.</a:t>
            </a:r>
            <a:endParaRPr sz="1300">
              <a:solidFill>
                <a:srgbClr val="666666"/>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8cf0c1bec0_0_16:notes"/>
          <p:cNvSpPr>
            <a:spLocks noGrp="1" noRot="1" noChangeAspect="1"/>
          </p:cNvSpPr>
          <p:nvPr>
            <p:ph type="sldImg" idx="2"/>
          </p:nvPr>
        </p:nvSpPr>
        <p:spPr>
          <a:xfrm>
            <a:off x="725488" y="685800"/>
            <a:ext cx="54070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8cf0c1bec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1300" dirty="0">
                <a:solidFill>
                  <a:srgbClr val="666666"/>
                </a:solidFill>
                <a:latin typeface="Roboto"/>
                <a:ea typeface="Roboto"/>
                <a:cs typeface="Roboto"/>
                <a:sym typeface="Roboto"/>
              </a:rPr>
              <a:t>So to navigate to the first feature, lets start at the main menu</a:t>
            </a:r>
            <a:endParaRPr sz="1300" dirty="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4200138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8cf13a4889_0_310:notes"/>
          <p:cNvSpPr>
            <a:spLocks noGrp="1" noRot="1" noChangeAspect="1"/>
          </p:cNvSpPr>
          <p:nvPr>
            <p:ph type="sldImg" idx="2"/>
          </p:nvPr>
        </p:nvSpPr>
        <p:spPr>
          <a:xfrm>
            <a:off x="725488" y="685800"/>
            <a:ext cx="54070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8cf13a4889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666666"/>
                </a:solidFill>
              </a:rPr>
              <a:t>When deciding a second feature, we saw the library desks and some of the red tape stains still left from the pandemic. From this, we remembered the lines outside of the library while students waited for a tag to gain access to the study space.  </a:t>
            </a:r>
            <a:endParaRPr sz="1300">
              <a:solidFill>
                <a:srgbClr val="666666"/>
              </a:solidFill>
            </a:endParaRPr>
          </a:p>
          <a:p>
            <a:pPr marL="0" lvl="0" indent="0" algn="l" rtl="0">
              <a:lnSpc>
                <a:spcPct val="115000"/>
              </a:lnSpc>
              <a:spcBef>
                <a:spcPts val="0"/>
              </a:spcBef>
              <a:spcAft>
                <a:spcPts val="0"/>
              </a:spcAft>
              <a:buNone/>
            </a:pPr>
            <a:endParaRPr sz="1300">
              <a:solidFill>
                <a:srgbClr val="666666"/>
              </a:solidFill>
            </a:endParaRPr>
          </a:p>
          <a:p>
            <a:pPr marL="0" lvl="0" indent="0" algn="l" rtl="0">
              <a:lnSpc>
                <a:spcPct val="115000"/>
              </a:lnSpc>
              <a:spcBef>
                <a:spcPts val="0"/>
              </a:spcBef>
              <a:spcAft>
                <a:spcPts val="0"/>
              </a:spcAft>
              <a:buNone/>
            </a:pPr>
            <a:r>
              <a:rPr lang="en" sz="1300">
                <a:solidFill>
                  <a:srgbClr val="666666"/>
                </a:solidFill>
              </a:rPr>
              <a:t>We realised that UCT has a lot of classrooms, however, a lot of students struggle to find these empty venues as they need to check each and every classroom’s availability. We asked one of our fellow students (DNDMAN001) as to how long, in average, it takes them to find an empty classroom, and the answer was that it takes up to 20 minutes of their precious time. </a:t>
            </a:r>
            <a:endParaRPr sz="1300">
              <a:solidFill>
                <a:srgbClr val="666666"/>
              </a:solidFill>
            </a:endParaRPr>
          </a:p>
          <a:p>
            <a:pPr marL="0" lvl="0" indent="0" algn="l" rtl="0">
              <a:lnSpc>
                <a:spcPct val="115000"/>
              </a:lnSpc>
              <a:spcBef>
                <a:spcPts val="0"/>
              </a:spcBef>
              <a:spcAft>
                <a:spcPts val="0"/>
              </a:spcAft>
              <a:buNone/>
            </a:pPr>
            <a:endParaRPr sz="1300">
              <a:solidFill>
                <a:srgbClr val="666666"/>
              </a:solidFill>
            </a:endParaRPr>
          </a:p>
          <a:p>
            <a:pPr marL="0" lvl="0" indent="0" algn="l" rtl="0">
              <a:lnSpc>
                <a:spcPct val="115000"/>
              </a:lnSpc>
              <a:spcBef>
                <a:spcPts val="0"/>
              </a:spcBef>
              <a:spcAft>
                <a:spcPts val="0"/>
              </a:spcAft>
              <a:buNone/>
            </a:pPr>
            <a:r>
              <a:rPr lang="en" sz="1300">
                <a:solidFill>
                  <a:srgbClr val="666666"/>
                </a:solidFill>
              </a:rPr>
              <a:t>To make use of these empty classrooms, we decided to implement a venue finder which shows students what venues are currently open and for how long they will be open. This in turn will allow students to make more efficient use of the University space and their time.</a:t>
            </a:r>
            <a:endParaRPr sz="1300">
              <a:solidFill>
                <a:srgbClr val="666666"/>
              </a:solidFill>
            </a:endParaRPr>
          </a:p>
          <a:p>
            <a:pPr marL="0" lvl="0" indent="0" algn="l" rtl="0">
              <a:lnSpc>
                <a:spcPct val="115000"/>
              </a:lnSpc>
              <a:spcBef>
                <a:spcPts val="0"/>
              </a:spcBef>
              <a:spcAft>
                <a:spcPts val="0"/>
              </a:spcAft>
              <a:buNone/>
            </a:pPr>
            <a:endParaRPr sz="1300">
              <a:solidFill>
                <a:srgbClr val="666666"/>
              </a:solidFill>
            </a:endParaRPr>
          </a:p>
          <a:p>
            <a:pPr marL="0" lvl="0" indent="0" algn="l" rtl="0">
              <a:lnSpc>
                <a:spcPct val="115000"/>
              </a:lnSpc>
              <a:spcBef>
                <a:spcPts val="0"/>
              </a:spcBef>
              <a:spcAft>
                <a:spcPts val="0"/>
              </a:spcAft>
              <a:buNone/>
            </a:pPr>
            <a:r>
              <a:rPr lang="en" sz="1300">
                <a:solidFill>
                  <a:srgbClr val="666666"/>
                </a:solidFill>
              </a:rPr>
              <a:t>We have kept with the same consistency with blue and a green back arrow. </a:t>
            </a:r>
            <a:endParaRPr sz="1300">
              <a:solidFill>
                <a:srgbClr val="666666"/>
              </a:solidFill>
            </a:endParaRPr>
          </a:p>
          <a:p>
            <a:pPr marL="0" lvl="0" indent="0" algn="l" rtl="0">
              <a:lnSpc>
                <a:spcPct val="115000"/>
              </a:lnSpc>
              <a:spcBef>
                <a:spcPts val="0"/>
              </a:spcBef>
              <a:spcAft>
                <a:spcPts val="0"/>
              </a:spcAft>
              <a:buNone/>
            </a:pPr>
            <a:r>
              <a:rPr lang="en" sz="1300">
                <a:solidFill>
                  <a:srgbClr val="666666"/>
                </a:solidFill>
              </a:rPr>
              <a:t>The user is presented with a list of the venues in the building that they have chosen which shows if it is occupied or not. </a:t>
            </a:r>
            <a:endParaRPr sz="1300">
              <a:solidFill>
                <a:srgbClr val="666666"/>
              </a:solidFill>
            </a:endParaRPr>
          </a:p>
          <a:p>
            <a:pPr marL="0" lvl="0" indent="0" algn="l" rtl="0">
              <a:lnSpc>
                <a:spcPct val="115000"/>
              </a:lnSpc>
              <a:spcBef>
                <a:spcPts val="0"/>
              </a:spcBef>
              <a:spcAft>
                <a:spcPts val="0"/>
              </a:spcAft>
              <a:buNone/>
            </a:pPr>
            <a:endParaRPr sz="1300">
              <a:solidFill>
                <a:srgbClr val="666666"/>
              </a:solidFill>
            </a:endParaRPr>
          </a:p>
          <a:p>
            <a:pPr marL="0" lvl="0" indent="0" algn="l" rtl="0">
              <a:lnSpc>
                <a:spcPct val="115000"/>
              </a:lnSpc>
              <a:spcBef>
                <a:spcPts val="0"/>
              </a:spcBef>
              <a:spcAft>
                <a:spcPts val="0"/>
              </a:spcAft>
              <a:buNone/>
            </a:pPr>
            <a:r>
              <a:rPr lang="en" sz="1300">
                <a:solidFill>
                  <a:srgbClr val="666666"/>
                </a:solidFill>
              </a:rPr>
              <a:t>The LOAD MORE button is in all caps and larger text to ensure that the user will not have to struggle to find the feature. </a:t>
            </a:r>
            <a:endParaRPr sz="1300">
              <a:solidFill>
                <a:srgbClr val="666666"/>
              </a:solidFill>
            </a:endParaRPr>
          </a:p>
          <a:p>
            <a:pPr marL="0" lvl="0" indent="0" algn="l" rtl="0">
              <a:lnSpc>
                <a:spcPct val="115000"/>
              </a:lnSpc>
              <a:spcBef>
                <a:spcPts val="0"/>
              </a:spcBef>
              <a:spcAft>
                <a:spcPts val="0"/>
              </a:spcAft>
              <a:buNone/>
            </a:pPr>
            <a:endParaRPr sz="1300">
              <a:solidFill>
                <a:srgbClr val="666666"/>
              </a:solidFill>
            </a:endParaRPr>
          </a:p>
          <a:p>
            <a:pPr marL="0" lvl="0" indent="0" algn="l" rtl="0">
              <a:lnSpc>
                <a:spcPct val="115000"/>
              </a:lnSpc>
              <a:spcBef>
                <a:spcPts val="0"/>
              </a:spcBef>
              <a:spcAft>
                <a:spcPts val="0"/>
              </a:spcAft>
              <a:buNone/>
            </a:pPr>
            <a:r>
              <a:rPr lang="en" sz="1300">
                <a:solidFill>
                  <a:srgbClr val="666666"/>
                </a:solidFill>
              </a:rPr>
              <a:t>The search button is also blue to grab the user’s attention so that they actually press the search button.</a:t>
            </a:r>
            <a:endParaRPr sz="1300">
              <a:solidFill>
                <a:srgbClr val="666666"/>
              </a:solidFill>
            </a:endParaRPr>
          </a:p>
          <a:p>
            <a:pPr marL="0" lvl="0" indent="0" algn="l" rtl="0">
              <a:lnSpc>
                <a:spcPct val="115000"/>
              </a:lnSpc>
              <a:spcBef>
                <a:spcPts val="0"/>
              </a:spcBef>
              <a:spcAft>
                <a:spcPts val="0"/>
              </a:spcAft>
              <a:buClr>
                <a:schemeClr val="dk1"/>
              </a:buClr>
              <a:buSzPts val="1100"/>
              <a:buFont typeface="Arial"/>
              <a:buNone/>
            </a:pPr>
            <a:endParaRPr sz="1300">
              <a:solidFill>
                <a:srgbClr val="666666"/>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8cf13a4889_0_310:notes"/>
          <p:cNvSpPr>
            <a:spLocks noGrp="1" noRot="1" noChangeAspect="1"/>
          </p:cNvSpPr>
          <p:nvPr>
            <p:ph type="sldImg" idx="2"/>
          </p:nvPr>
        </p:nvSpPr>
        <p:spPr>
          <a:xfrm>
            <a:off x="725488" y="685800"/>
            <a:ext cx="54070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8cf13a4889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dirty="0">
                <a:solidFill>
                  <a:srgbClr val="666666"/>
                </a:solidFill>
              </a:rPr>
              <a:t>When deciding a second feature, we saw the library desks and some of the red tape stains still left from the pandemic. From this, we remembered the lines outside of the library while students waited for a tag to gain access to the study space.  </a:t>
            </a:r>
            <a:endParaRPr sz="1300" dirty="0">
              <a:solidFill>
                <a:srgbClr val="666666"/>
              </a:solidFill>
            </a:endParaRPr>
          </a:p>
          <a:p>
            <a:pPr marL="0" lvl="0" indent="0" algn="l" rtl="0">
              <a:lnSpc>
                <a:spcPct val="115000"/>
              </a:lnSpc>
              <a:spcBef>
                <a:spcPts val="0"/>
              </a:spcBef>
              <a:spcAft>
                <a:spcPts val="0"/>
              </a:spcAft>
              <a:buNone/>
            </a:pPr>
            <a:endParaRPr sz="1300" dirty="0">
              <a:solidFill>
                <a:srgbClr val="666666"/>
              </a:solidFill>
            </a:endParaRPr>
          </a:p>
          <a:p>
            <a:pPr marL="0" lvl="0" indent="0" algn="l" rtl="0">
              <a:lnSpc>
                <a:spcPct val="115000"/>
              </a:lnSpc>
              <a:spcBef>
                <a:spcPts val="0"/>
              </a:spcBef>
              <a:spcAft>
                <a:spcPts val="0"/>
              </a:spcAft>
              <a:buNone/>
            </a:pPr>
            <a:r>
              <a:rPr lang="en" sz="1300" dirty="0">
                <a:solidFill>
                  <a:srgbClr val="666666"/>
                </a:solidFill>
              </a:rPr>
              <a:t>We </a:t>
            </a:r>
            <a:r>
              <a:rPr lang="en" sz="1300" dirty="0" err="1">
                <a:solidFill>
                  <a:srgbClr val="666666"/>
                </a:solidFill>
              </a:rPr>
              <a:t>realised</a:t>
            </a:r>
            <a:r>
              <a:rPr lang="en" sz="1300" dirty="0">
                <a:solidFill>
                  <a:srgbClr val="666666"/>
                </a:solidFill>
              </a:rPr>
              <a:t> that UCT has a lot of classrooms, however, a lot of students struggle to find these empty venues as they need to check each and every classroom’s availability. We asked one of our fellow students (DNDMAN001) as to how long, in average, it takes them to find an empty classroom, and the answer was that it takes up to 20 minutes of their precious time. </a:t>
            </a:r>
            <a:endParaRPr sz="1300" dirty="0">
              <a:solidFill>
                <a:srgbClr val="666666"/>
              </a:solidFill>
            </a:endParaRPr>
          </a:p>
          <a:p>
            <a:pPr marL="0" lvl="0" indent="0" algn="l" rtl="0">
              <a:lnSpc>
                <a:spcPct val="115000"/>
              </a:lnSpc>
              <a:spcBef>
                <a:spcPts val="0"/>
              </a:spcBef>
              <a:spcAft>
                <a:spcPts val="0"/>
              </a:spcAft>
              <a:buNone/>
            </a:pPr>
            <a:endParaRPr sz="1300" dirty="0">
              <a:solidFill>
                <a:srgbClr val="666666"/>
              </a:solidFill>
            </a:endParaRPr>
          </a:p>
          <a:p>
            <a:pPr marL="0" lvl="0" indent="0" algn="l" rtl="0">
              <a:lnSpc>
                <a:spcPct val="115000"/>
              </a:lnSpc>
              <a:spcBef>
                <a:spcPts val="0"/>
              </a:spcBef>
              <a:spcAft>
                <a:spcPts val="0"/>
              </a:spcAft>
              <a:buNone/>
            </a:pPr>
            <a:r>
              <a:rPr lang="en" sz="1300" dirty="0">
                <a:solidFill>
                  <a:srgbClr val="666666"/>
                </a:solidFill>
              </a:rPr>
              <a:t>To make use of these empty classrooms, we decided to implement a venue finder which shows students what venues are currently open and for how long they will be open. This in turn will allow students to make more efficient use of the University space and their time.</a:t>
            </a:r>
            <a:endParaRPr sz="1300" dirty="0">
              <a:solidFill>
                <a:srgbClr val="666666"/>
              </a:solidFill>
            </a:endParaRPr>
          </a:p>
          <a:p>
            <a:pPr marL="0" lvl="0" indent="0" algn="l" rtl="0">
              <a:lnSpc>
                <a:spcPct val="115000"/>
              </a:lnSpc>
              <a:spcBef>
                <a:spcPts val="0"/>
              </a:spcBef>
              <a:spcAft>
                <a:spcPts val="0"/>
              </a:spcAft>
              <a:buNone/>
            </a:pPr>
            <a:endParaRPr lang="en" sz="1300" dirty="0">
              <a:solidFill>
                <a:srgbClr val="666666"/>
              </a:solidFill>
            </a:endParaRPr>
          </a:p>
          <a:p>
            <a:pPr marL="0" lvl="0" indent="0" algn="l" rtl="0">
              <a:lnSpc>
                <a:spcPct val="115000"/>
              </a:lnSpc>
              <a:spcBef>
                <a:spcPts val="0"/>
              </a:spcBef>
              <a:spcAft>
                <a:spcPts val="0"/>
              </a:spcAft>
              <a:buNone/>
            </a:pPr>
            <a:r>
              <a:rPr lang="en" sz="1300" dirty="0">
                <a:solidFill>
                  <a:srgbClr val="666666"/>
                </a:solidFill>
              </a:rPr>
              <a:t>We have implemented the feedback here as well</a:t>
            </a:r>
            <a:endParaRPr sz="1300" dirty="0">
              <a:solidFill>
                <a:srgbClr val="666666"/>
              </a:solidFill>
            </a:endParaRPr>
          </a:p>
          <a:p>
            <a:pPr marL="0" lvl="0" indent="0" algn="l" rtl="0">
              <a:lnSpc>
                <a:spcPct val="115000"/>
              </a:lnSpc>
              <a:spcBef>
                <a:spcPts val="0"/>
              </a:spcBef>
              <a:spcAft>
                <a:spcPts val="0"/>
              </a:spcAft>
              <a:buNone/>
            </a:pPr>
            <a:r>
              <a:rPr lang="en" sz="1300" dirty="0">
                <a:solidFill>
                  <a:srgbClr val="666666"/>
                </a:solidFill>
              </a:rPr>
              <a:t>The user is presented with a list of the venues in the building that they have chosen which shows if it is occupied or not. </a:t>
            </a:r>
            <a:endParaRPr sz="1300" dirty="0">
              <a:solidFill>
                <a:srgbClr val="666666"/>
              </a:solidFill>
            </a:endParaRPr>
          </a:p>
          <a:p>
            <a:pPr marL="0" lvl="0" indent="0" algn="l" rtl="0">
              <a:lnSpc>
                <a:spcPct val="115000"/>
              </a:lnSpc>
              <a:spcBef>
                <a:spcPts val="0"/>
              </a:spcBef>
              <a:spcAft>
                <a:spcPts val="0"/>
              </a:spcAft>
              <a:buNone/>
            </a:pPr>
            <a:endParaRPr sz="1300" dirty="0">
              <a:solidFill>
                <a:srgbClr val="666666"/>
              </a:solidFill>
            </a:endParaRPr>
          </a:p>
          <a:p>
            <a:pPr marL="0" lvl="0" indent="0" algn="l" rtl="0">
              <a:lnSpc>
                <a:spcPct val="115000"/>
              </a:lnSpc>
              <a:spcBef>
                <a:spcPts val="0"/>
              </a:spcBef>
              <a:spcAft>
                <a:spcPts val="0"/>
              </a:spcAft>
              <a:buNone/>
            </a:pPr>
            <a:r>
              <a:rPr lang="en" sz="1300" dirty="0">
                <a:solidFill>
                  <a:srgbClr val="666666"/>
                </a:solidFill>
              </a:rPr>
              <a:t>The LOAD MORE button is in all caps and larger text to ensure that the user will not have to struggle to find the feature. </a:t>
            </a:r>
            <a:endParaRPr sz="1300" dirty="0">
              <a:solidFill>
                <a:srgbClr val="666666"/>
              </a:solidFill>
            </a:endParaRPr>
          </a:p>
          <a:p>
            <a:pPr marL="0" lvl="0" indent="0" algn="l" rtl="0">
              <a:lnSpc>
                <a:spcPct val="115000"/>
              </a:lnSpc>
              <a:spcBef>
                <a:spcPts val="0"/>
              </a:spcBef>
              <a:spcAft>
                <a:spcPts val="0"/>
              </a:spcAft>
              <a:buNone/>
            </a:pPr>
            <a:endParaRPr sz="1300" dirty="0">
              <a:solidFill>
                <a:srgbClr val="666666"/>
              </a:solidFill>
            </a:endParaRPr>
          </a:p>
          <a:p>
            <a:pPr marL="0" lvl="0" indent="0" algn="l" rtl="0">
              <a:lnSpc>
                <a:spcPct val="115000"/>
              </a:lnSpc>
              <a:spcBef>
                <a:spcPts val="0"/>
              </a:spcBef>
              <a:spcAft>
                <a:spcPts val="0"/>
              </a:spcAft>
              <a:buNone/>
            </a:pPr>
            <a:r>
              <a:rPr lang="en" sz="1300" dirty="0">
                <a:solidFill>
                  <a:srgbClr val="666666"/>
                </a:solidFill>
              </a:rPr>
              <a:t>The search button is also blue to grab the user’s attention so that they actually press the search button.</a:t>
            </a:r>
            <a:endParaRPr sz="1300" dirty="0">
              <a:solidFill>
                <a:srgbClr val="666666"/>
              </a:solidFill>
            </a:endParaRPr>
          </a:p>
          <a:p>
            <a:pPr marL="0" lvl="0" indent="0" algn="l" rtl="0">
              <a:lnSpc>
                <a:spcPct val="115000"/>
              </a:lnSpc>
              <a:spcBef>
                <a:spcPts val="0"/>
              </a:spcBef>
              <a:spcAft>
                <a:spcPts val="0"/>
              </a:spcAft>
              <a:buClr>
                <a:schemeClr val="dk1"/>
              </a:buClr>
              <a:buSzPts val="1100"/>
              <a:buFont typeface="Arial"/>
              <a:buNone/>
            </a:pPr>
            <a:endParaRPr sz="1300" dirty="0">
              <a:solidFill>
                <a:srgbClr val="666666"/>
              </a:solidFill>
              <a:latin typeface="Roboto"/>
              <a:ea typeface="Roboto"/>
              <a:cs typeface="Roboto"/>
              <a:sym typeface="Roboto"/>
            </a:endParaRPr>
          </a:p>
        </p:txBody>
      </p:sp>
    </p:spTree>
    <p:extLst>
      <p:ext uri="{BB962C8B-B14F-4D97-AF65-F5344CB8AC3E}">
        <p14:creationId xmlns:p14="http://schemas.microsoft.com/office/powerpoint/2010/main" val="781777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31" y="3"/>
            <a:ext cx="9757043" cy="5291294"/>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32589" y="649337"/>
            <a:ext cx="9091599" cy="1542958"/>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841"/>
            </a:lvl1pPr>
            <a:lvl2pPr lvl="1">
              <a:spcBef>
                <a:spcPts val="0"/>
              </a:spcBef>
              <a:spcAft>
                <a:spcPts val="0"/>
              </a:spcAft>
              <a:buSzPts val="3600"/>
              <a:buNone/>
              <a:defRPr sz="3841"/>
            </a:lvl2pPr>
            <a:lvl3pPr lvl="2">
              <a:spcBef>
                <a:spcPts val="0"/>
              </a:spcBef>
              <a:spcAft>
                <a:spcPts val="0"/>
              </a:spcAft>
              <a:buSzPts val="3600"/>
              <a:buNone/>
              <a:defRPr sz="3841"/>
            </a:lvl3pPr>
            <a:lvl4pPr lvl="3">
              <a:spcBef>
                <a:spcPts val="0"/>
              </a:spcBef>
              <a:spcAft>
                <a:spcPts val="0"/>
              </a:spcAft>
              <a:buSzPts val="3600"/>
              <a:buNone/>
              <a:defRPr sz="3841"/>
            </a:lvl4pPr>
            <a:lvl5pPr lvl="4">
              <a:spcBef>
                <a:spcPts val="0"/>
              </a:spcBef>
              <a:spcAft>
                <a:spcPts val="0"/>
              </a:spcAft>
              <a:buSzPts val="3600"/>
              <a:buNone/>
              <a:defRPr sz="3841"/>
            </a:lvl5pPr>
            <a:lvl6pPr lvl="5">
              <a:spcBef>
                <a:spcPts val="0"/>
              </a:spcBef>
              <a:spcAft>
                <a:spcPts val="0"/>
              </a:spcAft>
              <a:buSzPts val="3600"/>
              <a:buNone/>
              <a:defRPr sz="3841"/>
            </a:lvl6pPr>
            <a:lvl7pPr lvl="6">
              <a:spcBef>
                <a:spcPts val="0"/>
              </a:spcBef>
              <a:spcAft>
                <a:spcPts val="0"/>
              </a:spcAft>
              <a:buSzPts val="3600"/>
              <a:buNone/>
              <a:defRPr sz="3841"/>
            </a:lvl7pPr>
            <a:lvl8pPr lvl="7">
              <a:spcBef>
                <a:spcPts val="0"/>
              </a:spcBef>
              <a:spcAft>
                <a:spcPts val="0"/>
              </a:spcAft>
              <a:buSzPts val="3600"/>
              <a:buNone/>
              <a:defRPr sz="3841"/>
            </a:lvl8pPr>
            <a:lvl9pPr lvl="8">
              <a:spcBef>
                <a:spcPts val="0"/>
              </a:spcBef>
              <a:spcAft>
                <a:spcPts val="0"/>
              </a:spcAft>
              <a:buSzPts val="3600"/>
              <a:buNone/>
              <a:defRPr sz="3841"/>
            </a:lvl9pPr>
          </a:lstStyle>
          <a:p>
            <a:endParaRPr/>
          </a:p>
        </p:txBody>
      </p:sp>
      <p:sp>
        <p:nvSpPr>
          <p:cNvPr id="12" name="Google Shape;12;p2"/>
          <p:cNvSpPr txBox="1">
            <a:spLocks noGrp="1"/>
          </p:cNvSpPr>
          <p:nvPr>
            <p:ph type="subTitle" idx="1"/>
          </p:nvPr>
        </p:nvSpPr>
        <p:spPr>
          <a:xfrm>
            <a:off x="332588" y="2260071"/>
            <a:ext cx="4526913" cy="888239"/>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707">
                <a:solidFill>
                  <a:schemeClr val="lt2"/>
                </a:solidFill>
              </a:defRPr>
            </a:lvl1pPr>
            <a:lvl2pPr lvl="1">
              <a:lnSpc>
                <a:spcPct val="100000"/>
              </a:lnSpc>
              <a:spcBef>
                <a:spcPts val="0"/>
              </a:spcBef>
              <a:spcAft>
                <a:spcPts val="0"/>
              </a:spcAft>
              <a:buClr>
                <a:schemeClr val="lt2"/>
              </a:buClr>
              <a:buSzPts val="1600"/>
              <a:buNone/>
              <a:defRPr sz="1707">
                <a:solidFill>
                  <a:schemeClr val="lt2"/>
                </a:solidFill>
              </a:defRPr>
            </a:lvl2pPr>
            <a:lvl3pPr lvl="2">
              <a:lnSpc>
                <a:spcPct val="100000"/>
              </a:lnSpc>
              <a:spcBef>
                <a:spcPts val="0"/>
              </a:spcBef>
              <a:spcAft>
                <a:spcPts val="0"/>
              </a:spcAft>
              <a:buClr>
                <a:schemeClr val="lt2"/>
              </a:buClr>
              <a:buSzPts val="1600"/>
              <a:buNone/>
              <a:defRPr sz="1707">
                <a:solidFill>
                  <a:schemeClr val="lt2"/>
                </a:solidFill>
              </a:defRPr>
            </a:lvl3pPr>
            <a:lvl4pPr lvl="3">
              <a:lnSpc>
                <a:spcPct val="100000"/>
              </a:lnSpc>
              <a:spcBef>
                <a:spcPts val="0"/>
              </a:spcBef>
              <a:spcAft>
                <a:spcPts val="0"/>
              </a:spcAft>
              <a:buClr>
                <a:schemeClr val="lt2"/>
              </a:buClr>
              <a:buSzPts val="1600"/>
              <a:buNone/>
              <a:defRPr sz="1707">
                <a:solidFill>
                  <a:schemeClr val="lt2"/>
                </a:solidFill>
              </a:defRPr>
            </a:lvl4pPr>
            <a:lvl5pPr lvl="4">
              <a:lnSpc>
                <a:spcPct val="100000"/>
              </a:lnSpc>
              <a:spcBef>
                <a:spcPts val="0"/>
              </a:spcBef>
              <a:spcAft>
                <a:spcPts val="0"/>
              </a:spcAft>
              <a:buClr>
                <a:schemeClr val="lt2"/>
              </a:buClr>
              <a:buSzPts val="1600"/>
              <a:buNone/>
              <a:defRPr sz="1707">
                <a:solidFill>
                  <a:schemeClr val="lt2"/>
                </a:solidFill>
              </a:defRPr>
            </a:lvl5pPr>
            <a:lvl6pPr lvl="5">
              <a:lnSpc>
                <a:spcPct val="100000"/>
              </a:lnSpc>
              <a:spcBef>
                <a:spcPts val="0"/>
              </a:spcBef>
              <a:spcAft>
                <a:spcPts val="0"/>
              </a:spcAft>
              <a:buClr>
                <a:schemeClr val="lt2"/>
              </a:buClr>
              <a:buSzPts val="1600"/>
              <a:buNone/>
              <a:defRPr sz="1707">
                <a:solidFill>
                  <a:schemeClr val="lt2"/>
                </a:solidFill>
              </a:defRPr>
            </a:lvl6pPr>
            <a:lvl7pPr lvl="6">
              <a:lnSpc>
                <a:spcPct val="100000"/>
              </a:lnSpc>
              <a:spcBef>
                <a:spcPts val="0"/>
              </a:spcBef>
              <a:spcAft>
                <a:spcPts val="0"/>
              </a:spcAft>
              <a:buClr>
                <a:schemeClr val="lt2"/>
              </a:buClr>
              <a:buSzPts val="1600"/>
              <a:buNone/>
              <a:defRPr sz="1707">
                <a:solidFill>
                  <a:schemeClr val="lt2"/>
                </a:solidFill>
              </a:defRPr>
            </a:lvl7pPr>
            <a:lvl8pPr lvl="7">
              <a:lnSpc>
                <a:spcPct val="100000"/>
              </a:lnSpc>
              <a:spcBef>
                <a:spcPts val="0"/>
              </a:spcBef>
              <a:spcAft>
                <a:spcPts val="0"/>
              </a:spcAft>
              <a:buClr>
                <a:schemeClr val="lt2"/>
              </a:buClr>
              <a:buSzPts val="1600"/>
              <a:buNone/>
              <a:defRPr sz="1707">
                <a:solidFill>
                  <a:schemeClr val="lt2"/>
                </a:solidFill>
              </a:defRPr>
            </a:lvl8pPr>
            <a:lvl9pPr lvl="8">
              <a:lnSpc>
                <a:spcPct val="100000"/>
              </a:lnSpc>
              <a:spcBef>
                <a:spcPts val="0"/>
              </a:spcBef>
              <a:spcAft>
                <a:spcPts val="0"/>
              </a:spcAft>
              <a:buClr>
                <a:schemeClr val="lt2"/>
              </a:buClr>
              <a:buSzPts val="1600"/>
              <a:buNone/>
              <a:defRPr sz="1707">
                <a:solidFill>
                  <a:schemeClr val="lt2"/>
                </a:solidFill>
              </a:defRPr>
            </a:lvl9pPr>
          </a:lstStyle>
          <a:p>
            <a:endParaRPr/>
          </a:p>
        </p:txBody>
      </p:sp>
      <p:sp>
        <p:nvSpPr>
          <p:cNvPr id="13" name="Google Shape;13;p2"/>
          <p:cNvSpPr txBox="1">
            <a:spLocks noGrp="1"/>
          </p:cNvSpPr>
          <p:nvPr>
            <p:ph type="sldNum" idx="12"/>
          </p:nvPr>
        </p:nvSpPr>
        <p:spPr>
          <a:xfrm>
            <a:off x="9040232" y="5610257"/>
            <a:ext cx="585471" cy="473535"/>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32643" y="999975"/>
            <a:ext cx="5692412" cy="1497482"/>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670">
                <a:solidFill>
                  <a:schemeClr val="lt1"/>
                </a:solidFill>
              </a:defRPr>
            </a:lvl1pPr>
            <a:lvl2pPr lvl="1">
              <a:spcBef>
                <a:spcPts val="0"/>
              </a:spcBef>
              <a:spcAft>
                <a:spcPts val="0"/>
              </a:spcAft>
              <a:buClr>
                <a:schemeClr val="lt1"/>
              </a:buClr>
              <a:buSzPts val="10000"/>
              <a:buNone/>
              <a:defRPr sz="10670">
                <a:solidFill>
                  <a:schemeClr val="lt1"/>
                </a:solidFill>
              </a:defRPr>
            </a:lvl2pPr>
            <a:lvl3pPr lvl="2">
              <a:spcBef>
                <a:spcPts val="0"/>
              </a:spcBef>
              <a:spcAft>
                <a:spcPts val="0"/>
              </a:spcAft>
              <a:buClr>
                <a:schemeClr val="lt1"/>
              </a:buClr>
              <a:buSzPts val="10000"/>
              <a:buNone/>
              <a:defRPr sz="10670">
                <a:solidFill>
                  <a:schemeClr val="lt1"/>
                </a:solidFill>
              </a:defRPr>
            </a:lvl3pPr>
            <a:lvl4pPr lvl="3">
              <a:spcBef>
                <a:spcPts val="0"/>
              </a:spcBef>
              <a:spcAft>
                <a:spcPts val="0"/>
              </a:spcAft>
              <a:buClr>
                <a:schemeClr val="lt1"/>
              </a:buClr>
              <a:buSzPts val="10000"/>
              <a:buNone/>
              <a:defRPr sz="10670">
                <a:solidFill>
                  <a:schemeClr val="lt1"/>
                </a:solidFill>
              </a:defRPr>
            </a:lvl4pPr>
            <a:lvl5pPr lvl="4">
              <a:spcBef>
                <a:spcPts val="0"/>
              </a:spcBef>
              <a:spcAft>
                <a:spcPts val="0"/>
              </a:spcAft>
              <a:buClr>
                <a:schemeClr val="lt1"/>
              </a:buClr>
              <a:buSzPts val="10000"/>
              <a:buNone/>
              <a:defRPr sz="10670">
                <a:solidFill>
                  <a:schemeClr val="lt1"/>
                </a:solidFill>
              </a:defRPr>
            </a:lvl5pPr>
            <a:lvl6pPr lvl="5">
              <a:spcBef>
                <a:spcPts val="0"/>
              </a:spcBef>
              <a:spcAft>
                <a:spcPts val="0"/>
              </a:spcAft>
              <a:buClr>
                <a:schemeClr val="lt1"/>
              </a:buClr>
              <a:buSzPts val="10000"/>
              <a:buNone/>
              <a:defRPr sz="10670">
                <a:solidFill>
                  <a:schemeClr val="lt1"/>
                </a:solidFill>
              </a:defRPr>
            </a:lvl6pPr>
            <a:lvl7pPr lvl="6">
              <a:spcBef>
                <a:spcPts val="0"/>
              </a:spcBef>
              <a:spcAft>
                <a:spcPts val="0"/>
              </a:spcAft>
              <a:buClr>
                <a:schemeClr val="lt1"/>
              </a:buClr>
              <a:buSzPts val="10000"/>
              <a:buNone/>
              <a:defRPr sz="10670">
                <a:solidFill>
                  <a:schemeClr val="lt1"/>
                </a:solidFill>
              </a:defRPr>
            </a:lvl7pPr>
            <a:lvl8pPr lvl="7">
              <a:spcBef>
                <a:spcPts val="0"/>
              </a:spcBef>
              <a:spcAft>
                <a:spcPts val="0"/>
              </a:spcAft>
              <a:buClr>
                <a:schemeClr val="lt1"/>
              </a:buClr>
              <a:buSzPts val="10000"/>
              <a:buNone/>
              <a:defRPr sz="10670">
                <a:solidFill>
                  <a:schemeClr val="lt1"/>
                </a:solidFill>
              </a:defRPr>
            </a:lvl8pPr>
            <a:lvl9pPr lvl="8">
              <a:spcBef>
                <a:spcPts val="0"/>
              </a:spcBef>
              <a:spcAft>
                <a:spcPts val="0"/>
              </a:spcAft>
              <a:buClr>
                <a:schemeClr val="lt1"/>
              </a:buClr>
              <a:buSzPts val="10000"/>
              <a:buNone/>
              <a:defRPr sz="10670">
                <a:solidFill>
                  <a:schemeClr val="lt1"/>
                </a:solidFill>
              </a:defRPr>
            </a:lvl9pPr>
          </a:lstStyle>
          <a:p>
            <a:r>
              <a:t>xx%</a:t>
            </a:r>
          </a:p>
        </p:txBody>
      </p:sp>
      <p:sp>
        <p:nvSpPr>
          <p:cNvPr id="56" name="Google Shape;56;p11"/>
          <p:cNvSpPr txBox="1">
            <a:spLocks noGrp="1"/>
          </p:cNvSpPr>
          <p:nvPr>
            <p:ph type="body" idx="1"/>
          </p:nvPr>
        </p:nvSpPr>
        <p:spPr>
          <a:xfrm>
            <a:off x="332589" y="2552258"/>
            <a:ext cx="5692412" cy="1134029"/>
          </a:xfrm>
          <a:prstGeom prst="rect">
            <a:avLst/>
          </a:prstGeom>
        </p:spPr>
        <p:txBody>
          <a:bodyPr spcFirstLastPara="1" wrap="square" lIns="91425" tIns="91425" rIns="91425" bIns="91425" anchor="t" anchorCtr="0">
            <a:normAutofit/>
          </a:bodyPr>
          <a:lstStyle>
            <a:lvl1pPr marL="487763" lvl="0" indent="-331950">
              <a:spcBef>
                <a:spcPts val="0"/>
              </a:spcBef>
              <a:spcAft>
                <a:spcPts val="0"/>
              </a:spcAft>
              <a:buClr>
                <a:schemeClr val="accent2"/>
              </a:buClr>
              <a:buSzPts val="1300"/>
              <a:buChar char="●"/>
              <a:defRPr>
                <a:solidFill>
                  <a:schemeClr val="accent2"/>
                </a:solidFill>
              </a:defRPr>
            </a:lvl1pPr>
            <a:lvl2pPr marL="975526" lvl="1" indent="-318402">
              <a:spcBef>
                <a:spcPts val="0"/>
              </a:spcBef>
              <a:spcAft>
                <a:spcPts val="0"/>
              </a:spcAft>
              <a:buClr>
                <a:schemeClr val="accent2"/>
              </a:buClr>
              <a:buSzPts val="1100"/>
              <a:buChar char="○"/>
              <a:defRPr>
                <a:solidFill>
                  <a:schemeClr val="accent2"/>
                </a:solidFill>
              </a:defRPr>
            </a:lvl2pPr>
            <a:lvl3pPr marL="1463288" lvl="2" indent="-318402">
              <a:spcBef>
                <a:spcPts val="0"/>
              </a:spcBef>
              <a:spcAft>
                <a:spcPts val="0"/>
              </a:spcAft>
              <a:buClr>
                <a:schemeClr val="accent2"/>
              </a:buClr>
              <a:buSzPts val="1100"/>
              <a:buChar char="■"/>
              <a:defRPr>
                <a:solidFill>
                  <a:schemeClr val="accent2"/>
                </a:solidFill>
              </a:defRPr>
            </a:lvl3pPr>
            <a:lvl4pPr marL="1951050" lvl="3" indent="-318402">
              <a:spcBef>
                <a:spcPts val="0"/>
              </a:spcBef>
              <a:spcAft>
                <a:spcPts val="0"/>
              </a:spcAft>
              <a:buClr>
                <a:schemeClr val="accent2"/>
              </a:buClr>
              <a:buSzPts val="1100"/>
              <a:buChar char="●"/>
              <a:defRPr>
                <a:solidFill>
                  <a:schemeClr val="accent2"/>
                </a:solidFill>
              </a:defRPr>
            </a:lvl4pPr>
            <a:lvl5pPr marL="2438811" lvl="4" indent="-318402">
              <a:spcBef>
                <a:spcPts val="0"/>
              </a:spcBef>
              <a:spcAft>
                <a:spcPts val="0"/>
              </a:spcAft>
              <a:buClr>
                <a:schemeClr val="accent2"/>
              </a:buClr>
              <a:buSzPts val="1100"/>
              <a:buChar char="○"/>
              <a:defRPr>
                <a:solidFill>
                  <a:schemeClr val="accent2"/>
                </a:solidFill>
              </a:defRPr>
            </a:lvl5pPr>
            <a:lvl6pPr marL="2926573" lvl="5" indent="-318402">
              <a:spcBef>
                <a:spcPts val="0"/>
              </a:spcBef>
              <a:spcAft>
                <a:spcPts val="0"/>
              </a:spcAft>
              <a:buClr>
                <a:schemeClr val="accent2"/>
              </a:buClr>
              <a:buSzPts val="1100"/>
              <a:buChar char="■"/>
              <a:defRPr>
                <a:solidFill>
                  <a:schemeClr val="accent2"/>
                </a:solidFill>
              </a:defRPr>
            </a:lvl6pPr>
            <a:lvl7pPr marL="3414337" lvl="6" indent="-318402">
              <a:spcBef>
                <a:spcPts val="0"/>
              </a:spcBef>
              <a:spcAft>
                <a:spcPts val="0"/>
              </a:spcAft>
              <a:buClr>
                <a:schemeClr val="accent2"/>
              </a:buClr>
              <a:buSzPts val="1100"/>
              <a:buChar char="●"/>
              <a:defRPr>
                <a:solidFill>
                  <a:schemeClr val="accent2"/>
                </a:solidFill>
              </a:defRPr>
            </a:lvl7pPr>
            <a:lvl8pPr marL="3902098" lvl="7" indent="-318402">
              <a:spcBef>
                <a:spcPts val="0"/>
              </a:spcBef>
              <a:spcAft>
                <a:spcPts val="0"/>
              </a:spcAft>
              <a:buClr>
                <a:schemeClr val="accent2"/>
              </a:buClr>
              <a:buSzPts val="1100"/>
              <a:buChar char="○"/>
              <a:defRPr>
                <a:solidFill>
                  <a:schemeClr val="accent2"/>
                </a:solidFill>
              </a:defRPr>
            </a:lvl8pPr>
            <a:lvl9pPr marL="4389861" lvl="8" indent="-318402">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9040232" y="5610257"/>
            <a:ext cx="585471" cy="473535"/>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9040232" y="5610257"/>
            <a:ext cx="585471" cy="473535"/>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4" y="57869"/>
            <a:ext cx="9757043" cy="5291294"/>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4" y="3"/>
            <a:ext cx="9757043" cy="5291294"/>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32589" y="649337"/>
            <a:ext cx="9091599" cy="1542958"/>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841"/>
            </a:lvl1pPr>
            <a:lvl2pPr lvl="1">
              <a:spcBef>
                <a:spcPts val="0"/>
              </a:spcBef>
              <a:spcAft>
                <a:spcPts val="0"/>
              </a:spcAft>
              <a:buSzPts val="3600"/>
              <a:buNone/>
              <a:defRPr sz="3841"/>
            </a:lvl2pPr>
            <a:lvl3pPr lvl="2">
              <a:spcBef>
                <a:spcPts val="0"/>
              </a:spcBef>
              <a:spcAft>
                <a:spcPts val="0"/>
              </a:spcAft>
              <a:buSzPts val="3600"/>
              <a:buNone/>
              <a:defRPr sz="3841"/>
            </a:lvl3pPr>
            <a:lvl4pPr lvl="3">
              <a:spcBef>
                <a:spcPts val="0"/>
              </a:spcBef>
              <a:spcAft>
                <a:spcPts val="0"/>
              </a:spcAft>
              <a:buSzPts val="3600"/>
              <a:buNone/>
              <a:defRPr sz="3841"/>
            </a:lvl4pPr>
            <a:lvl5pPr lvl="4">
              <a:spcBef>
                <a:spcPts val="0"/>
              </a:spcBef>
              <a:spcAft>
                <a:spcPts val="0"/>
              </a:spcAft>
              <a:buSzPts val="3600"/>
              <a:buNone/>
              <a:defRPr sz="3841"/>
            </a:lvl5pPr>
            <a:lvl6pPr lvl="5">
              <a:spcBef>
                <a:spcPts val="0"/>
              </a:spcBef>
              <a:spcAft>
                <a:spcPts val="0"/>
              </a:spcAft>
              <a:buSzPts val="3600"/>
              <a:buNone/>
              <a:defRPr sz="3841"/>
            </a:lvl6pPr>
            <a:lvl7pPr lvl="6">
              <a:spcBef>
                <a:spcPts val="0"/>
              </a:spcBef>
              <a:spcAft>
                <a:spcPts val="0"/>
              </a:spcAft>
              <a:buSzPts val="3600"/>
              <a:buNone/>
              <a:defRPr sz="3841"/>
            </a:lvl7pPr>
            <a:lvl8pPr lvl="7">
              <a:spcBef>
                <a:spcPts val="0"/>
              </a:spcBef>
              <a:spcAft>
                <a:spcPts val="0"/>
              </a:spcAft>
              <a:buSzPts val="3600"/>
              <a:buNone/>
              <a:defRPr sz="3841"/>
            </a:lvl8pPr>
            <a:lvl9pPr lvl="8">
              <a:spcBef>
                <a:spcPts val="0"/>
              </a:spcBef>
              <a:spcAft>
                <a:spcPts val="0"/>
              </a:spcAft>
              <a:buSzPts val="3600"/>
              <a:buNone/>
              <a:defRPr sz="3841"/>
            </a:lvl9pPr>
          </a:lstStyle>
          <a:p>
            <a:endParaRPr/>
          </a:p>
        </p:txBody>
      </p:sp>
      <p:sp>
        <p:nvSpPr>
          <p:cNvPr id="18" name="Google Shape;18;p3"/>
          <p:cNvSpPr txBox="1">
            <a:spLocks noGrp="1"/>
          </p:cNvSpPr>
          <p:nvPr>
            <p:ph type="sldNum" idx="12"/>
          </p:nvPr>
        </p:nvSpPr>
        <p:spPr>
          <a:xfrm>
            <a:off x="9040232" y="5610257"/>
            <a:ext cx="585471" cy="473535"/>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 y="1"/>
            <a:ext cx="4603098" cy="6188075"/>
          </a:xfrm>
          <a:prstGeom prst="rect">
            <a:avLst/>
          </a:prstGeom>
          <a:solidFill>
            <a:schemeClr val="dk1"/>
          </a:solidFill>
          <a:ln>
            <a:noFill/>
          </a:ln>
        </p:spPr>
        <p:txBody>
          <a:bodyPr spcFirstLastPara="1" wrap="square" lIns="97552" tIns="97552" rIns="97552" bIns="97552" anchor="ctr" anchorCtr="0">
            <a:noAutofit/>
          </a:bodyPr>
          <a:lstStyle/>
          <a:p>
            <a:pPr marL="0" lvl="0" indent="0" algn="l" rtl="0">
              <a:spcBef>
                <a:spcPts val="0"/>
              </a:spcBef>
              <a:spcAft>
                <a:spcPts val="0"/>
              </a:spcAft>
              <a:buNone/>
            </a:pPr>
            <a:endParaRPr sz="1494"/>
          </a:p>
        </p:txBody>
      </p:sp>
      <p:sp>
        <p:nvSpPr>
          <p:cNvPr id="21" name="Google Shape;21;p4"/>
          <p:cNvSpPr/>
          <p:nvPr/>
        </p:nvSpPr>
        <p:spPr>
          <a:xfrm>
            <a:off x="5" y="53092"/>
            <a:ext cx="4602698" cy="5292828"/>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31" y="2"/>
            <a:ext cx="4606192" cy="5288287"/>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32617" y="602656"/>
            <a:ext cx="3954887" cy="3018424"/>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955933" y="602660"/>
            <a:ext cx="4445607" cy="4930970"/>
          </a:xfrm>
          <a:prstGeom prst="rect">
            <a:avLst/>
          </a:prstGeom>
        </p:spPr>
        <p:txBody>
          <a:bodyPr spcFirstLastPara="1" wrap="square" lIns="91425" tIns="91425" rIns="91425" bIns="91425" anchor="t" anchorCtr="0">
            <a:normAutofit/>
          </a:bodyPr>
          <a:lstStyle>
            <a:lvl1pPr marL="487763" lvl="0" indent="-331950">
              <a:spcBef>
                <a:spcPts val="0"/>
              </a:spcBef>
              <a:spcAft>
                <a:spcPts val="0"/>
              </a:spcAft>
              <a:buSzPts val="1300"/>
              <a:buChar char="●"/>
              <a:defRPr/>
            </a:lvl1pPr>
            <a:lvl2pPr marL="975526" lvl="1" indent="-318402">
              <a:spcBef>
                <a:spcPts val="0"/>
              </a:spcBef>
              <a:spcAft>
                <a:spcPts val="0"/>
              </a:spcAft>
              <a:buSzPts val="1100"/>
              <a:buChar char="○"/>
              <a:defRPr/>
            </a:lvl2pPr>
            <a:lvl3pPr marL="1463288" lvl="2" indent="-318402">
              <a:spcBef>
                <a:spcPts val="0"/>
              </a:spcBef>
              <a:spcAft>
                <a:spcPts val="0"/>
              </a:spcAft>
              <a:buSzPts val="1100"/>
              <a:buChar char="■"/>
              <a:defRPr/>
            </a:lvl3pPr>
            <a:lvl4pPr marL="1951050" lvl="3" indent="-318402">
              <a:spcBef>
                <a:spcPts val="0"/>
              </a:spcBef>
              <a:spcAft>
                <a:spcPts val="0"/>
              </a:spcAft>
              <a:buSzPts val="1100"/>
              <a:buChar char="●"/>
              <a:defRPr/>
            </a:lvl4pPr>
            <a:lvl5pPr marL="2438811" lvl="4" indent="-318402">
              <a:spcBef>
                <a:spcPts val="0"/>
              </a:spcBef>
              <a:spcAft>
                <a:spcPts val="0"/>
              </a:spcAft>
              <a:buSzPts val="1100"/>
              <a:buChar char="○"/>
              <a:defRPr/>
            </a:lvl5pPr>
            <a:lvl6pPr marL="2926573" lvl="5" indent="-318402">
              <a:spcBef>
                <a:spcPts val="0"/>
              </a:spcBef>
              <a:spcAft>
                <a:spcPts val="0"/>
              </a:spcAft>
              <a:buSzPts val="1100"/>
              <a:buChar char="■"/>
              <a:defRPr/>
            </a:lvl6pPr>
            <a:lvl7pPr marL="3414337" lvl="6" indent="-318402">
              <a:spcBef>
                <a:spcPts val="0"/>
              </a:spcBef>
              <a:spcAft>
                <a:spcPts val="0"/>
              </a:spcAft>
              <a:buSzPts val="1100"/>
              <a:buChar char="●"/>
              <a:defRPr/>
            </a:lvl7pPr>
            <a:lvl8pPr marL="3902098" lvl="7" indent="-318402">
              <a:spcBef>
                <a:spcPts val="0"/>
              </a:spcBef>
              <a:spcAft>
                <a:spcPts val="0"/>
              </a:spcAft>
              <a:buSzPts val="1100"/>
              <a:buChar char="○"/>
              <a:defRPr/>
            </a:lvl8pPr>
            <a:lvl9pPr marL="4389861" lvl="8" indent="-318402">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9040232" y="5610257"/>
            <a:ext cx="585471" cy="473535"/>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756775" cy="1536462"/>
          </a:xfrm>
          <a:prstGeom prst="rect">
            <a:avLst/>
          </a:prstGeom>
          <a:solidFill>
            <a:schemeClr val="dk1"/>
          </a:solidFill>
          <a:ln>
            <a:noFill/>
          </a:ln>
        </p:spPr>
        <p:txBody>
          <a:bodyPr spcFirstLastPara="1" wrap="square" lIns="97552" tIns="97552" rIns="97552" bIns="97552" anchor="ctr" anchorCtr="0">
            <a:noAutofit/>
          </a:bodyPr>
          <a:lstStyle/>
          <a:p>
            <a:pPr marL="0" lvl="0" indent="0" algn="l" rtl="0">
              <a:spcBef>
                <a:spcPts val="0"/>
              </a:spcBef>
              <a:spcAft>
                <a:spcPts val="0"/>
              </a:spcAft>
              <a:buNone/>
            </a:pPr>
            <a:endParaRPr sz="1494"/>
          </a:p>
        </p:txBody>
      </p:sp>
      <p:sp>
        <p:nvSpPr>
          <p:cNvPr id="28" name="Google Shape;28;p5"/>
          <p:cNvSpPr txBox="1">
            <a:spLocks noGrp="1"/>
          </p:cNvSpPr>
          <p:nvPr>
            <p:ph type="title"/>
          </p:nvPr>
        </p:nvSpPr>
        <p:spPr>
          <a:xfrm>
            <a:off x="332616" y="602658"/>
            <a:ext cx="9091599" cy="750365"/>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32589" y="1811487"/>
            <a:ext cx="4267949" cy="3700934"/>
          </a:xfrm>
          <a:prstGeom prst="rect">
            <a:avLst/>
          </a:prstGeom>
        </p:spPr>
        <p:txBody>
          <a:bodyPr spcFirstLastPara="1" wrap="square" lIns="91425" tIns="91425" rIns="91425" bIns="91425" anchor="t" anchorCtr="0">
            <a:normAutofit/>
          </a:bodyPr>
          <a:lstStyle>
            <a:lvl1pPr marL="487763" lvl="0" indent="-331950">
              <a:spcBef>
                <a:spcPts val="0"/>
              </a:spcBef>
              <a:spcAft>
                <a:spcPts val="0"/>
              </a:spcAft>
              <a:buSzPts val="1300"/>
              <a:buChar char="●"/>
              <a:defRPr/>
            </a:lvl1pPr>
            <a:lvl2pPr marL="975526" lvl="1" indent="-318402">
              <a:spcBef>
                <a:spcPts val="0"/>
              </a:spcBef>
              <a:spcAft>
                <a:spcPts val="0"/>
              </a:spcAft>
              <a:buSzPts val="1100"/>
              <a:buChar char="○"/>
              <a:defRPr/>
            </a:lvl2pPr>
            <a:lvl3pPr marL="1463288" lvl="2" indent="-318402">
              <a:spcBef>
                <a:spcPts val="0"/>
              </a:spcBef>
              <a:spcAft>
                <a:spcPts val="0"/>
              </a:spcAft>
              <a:buSzPts val="1100"/>
              <a:buChar char="■"/>
              <a:defRPr/>
            </a:lvl3pPr>
            <a:lvl4pPr marL="1951050" lvl="3" indent="-318402">
              <a:spcBef>
                <a:spcPts val="0"/>
              </a:spcBef>
              <a:spcAft>
                <a:spcPts val="0"/>
              </a:spcAft>
              <a:buSzPts val="1100"/>
              <a:buChar char="●"/>
              <a:defRPr/>
            </a:lvl4pPr>
            <a:lvl5pPr marL="2438811" lvl="4" indent="-318402">
              <a:spcBef>
                <a:spcPts val="0"/>
              </a:spcBef>
              <a:spcAft>
                <a:spcPts val="0"/>
              </a:spcAft>
              <a:buSzPts val="1100"/>
              <a:buChar char="○"/>
              <a:defRPr/>
            </a:lvl5pPr>
            <a:lvl6pPr marL="2926573" lvl="5" indent="-318402">
              <a:spcBef>
                <a:spcPts val="0"/>
              </a:spcBef>
              <a:spcAft>
                <a:spcPts val="0"/>
              </a:spcAft>
              <a:buSzPts val="1100"/>
              <a:buChar char="■"/>
              <a:defRPr/>
            </a:lvl6pPr>
            <a:lvl7pPr marL="3414337" lvl="6" indent="-318402">
              <a:spcBef>
                <a:spcPts val="0"/>
              </a:spcBef>
              <a:spcAft>
                <a:spcPts val="0"/>
              </a:spcAft>
              <a:buSzPts val="1100"/>
              <a:buChar char="●"/>
              <a:defRPr/>
            </a:lvl7pPr>
            <a:lvl8pPr marL="3902098" lvl="7" indent="-318402">
              <a:spcBef>
                <a:spcPts val="0"/>
              </a:spcBef>
              <a:spcAft>
                <a:spcPts val="0"/>
              </a:spcAft>
              <a:buSzPts val="1100"/>
              <a:buChar char="○"/>
              <a:defRPr/>
            </a:lvl8pPr>
            <a:lvl9pPr marL="4389861" lvl="8" indent="-318402">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5156239" y="1811487"/>
            <a:ext cx="4267949" cy="3700934"/>
          </a:xfrm>
          <a:prstGeom prst="rect">
            <a:avLst/>
          </a:prstGeom>
        </p:spPr>
        <p:txBody>
          <a:bodyPr spcFirstLastPara="1" wrap="square" lIns="91425" tIns="91425" rIns="91425" bIns="91425" anchor="t" anchorCtr="0">
            <a:normAutofit/>
          </a:bodyPr>
          <a:lstStyle>
            <a:lvl1pPr marL="487763" lvl="0" indent="-331950">
              <a:spcBef>
                <a:spcPts val="0"/>
              </a:spcBef>
              <a:spcAft>
                <a:spcPts val="0"/>
              </a:spcAft>
              <a:buSzPts val="1300"/>
              <a:buChar char="●"/>
              <a:defRPr/>
            </a:lvl1pPr>
            <a:lvl2pPr marL="975526" lvl="1" indent="-318402">
              <a:spcBef>
                <a:spcPts val="0"/>
              </a:spcBef>
              <a:spcAft>
                <a:spcPts val="0"/>
              </a:spcAft>
              <a:buSzPts val="1100"/>
              <a:buChar char="○"/>
              <a:defRPr/>
            </a:lvl2pPr>
            <a:lvl3pPr marL="1463288" lvl="2" indent="-318402">
              <a:spcBef>
                <a:spcPts val="0"/>
              </a:spcBef>
              <a:spcAft>
                <a:spcPts val="0"/>
              </a:spcAft>
              <a:buSzPts val="1100"/>
              <a:buChar char="■"/>
              <a:defRPr/>
            </a:lvl3pPr>
            <a:lvl4pPr marL="1951050" lvl="3" indent="-318402">
              <a:spcBef>
                <a:spcPts val="0"/>
              </a:spcBef>
              <a:spcAft>
                <a:spcPts val="0"/>
              </a:spcAft>
              <a:buSzPts val="1100"/>
              <a:buChar char="●"/>
              <a:defRPr/>
            </a:lvl4pPr>
            <a:lvl5pPr marL="2438811" lvl="4" indent="-318402">
              <a:spcBef>
                <a:spcPts val="0"/>
              </a:spcBef>
              <a:spcAft>
                <a:spcPts val="0"/>
              </a:spcAft>
              <a:buSzPts val="1100"/>
              <a:buChar char="○"/>
              <a:defRPr/>
            </a:lvl5pPr>
            <a:lvl6pPr marL="2926573" lvl="5" indent="-318402">
              <a:spcBef>
                <a:spcPts val="0"/>
              </a:spcBef>
              <a:spcAft>
                <a:spcPts val="0"/>
              </a:spcAft>
              <a:buSzPts val="1100"/>
              <a:buChar char="■"/>
              <a:defRPr/>
            </a:lvl6pPr>
            <a:lvl7pPr marL="3414337" lvl="6" indent="-318402">
              <a:spcBef>
                <a:spcPts val="0"/>
              </a:spcBef>
              <a:spcAft>
                <a:spcPts val="0"/>
              </a:spcAft>
              <a:buSzPts val="1100"/>
              <a:buChar char="●"/>
              <a:defRPr/>
            </a:lvl7pPr>
            <a:lvl8pPr marL="3902098" lvl="7" indent="-318402">
              <a:spcBef>
                <a:spcPts val="0"/>
              </a:spcBef>
              <a:spcAft>
                <a:spcPts val="0"/>
              </a:spcAft>
              <a:buSzPts val="1100"/>
              <a:buChar char="○"/>
              <a:defRPr/>
            </a:lvl8pPr>
            <a:lvl9pPr marL="4389861" lvl="8" indent="-318402">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9040232" y="5610257"/>
            <a:ext cx="585471" cy="473535"/>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756775" cy="1536462"/>
          </a:xfrm>
          <a:prstGeom prst="rect">
            <a:avLst/>
          </a:prstGeom>
          <a:solidFill>
            <a:schemeClr val="dk1"/>
          </a:solidFill>
          <a:ln>
            <a:noFill/>
          </a:ln>
        </p:spPr>
        <p:txBody>
          <a:bodyPr spcFirstLastPara="1" wrap="square" lIns="97552" tIns="97552" rIns="97552" bIns="97552" anchor="ctr" anchorCtr="0">
            <a:noAutofit/>
          </a:bodyPr>
          <a:lstStyle/>
          <a:p>
            <a:pPr marL="0" lvl="0" indent="0" algn="l" rtl="0">
              <a:spcBef>
                <a:spcPts val="0"/>
              </a:spcBef>
              <a:spcAft>
                <a:spcPts val="0"/>
              </a:spcAft>
              <a:buNone/>
            </a:pPr>
            <a:endParaRPr sz="1494"/>
          </a:p>
        </p:txBody>
      </p:sp>
      <p:sp>
        <p:nvSpPr>
          <p:cNvPr id="34" name="Google Shape;34;p6"/>
          <p:cNvSpPr txBox="1">
            <a:spLocks noGrp="1"/>
          </p:cNvSpPr>
          <p:nvPr>
            <p:ph type="title"/>
          </p:nvPr>
        </p:nvSpPr>
        <p:spPr>
          <a:xfrm>
            <a:off x="332616" y="602658"/>
            <a:ext cx="9091599" cy="750365"/>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9040232" y="5610257"/>
            <a:ext cx="585471" cy="473535"/>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1"/>
            <a:ext cx="4016667" cy="6188075"/>
          </a:xfrm>
          <a:prstGeom prst="rect">
            <a:avLst/>
          </a:prstGeom>
          <a:solidFill>
            <a:schemeClr val="dk1"/>
          </a:solidFill>
          <a:ln>
            <a:noFill/>
          </a:ln>
        </p:spPr>
        <p:txBody>
          <a:bodyPr spcFirstLastPara="1" wrap="square" lIns="97552" tIns="97552" rIns="97552" bIns="97552" anchor="ctr" anchorCtr="0">
            <a:noAutofit/>
          </a:bodyPr>
          <a:lstStyle/>
          <a:p>
            <a:pPr marL="0" lvl="0" indent="0" algn="l" rtl="0">
              <a:spcBef>
                <a:spcPts val="0"/>
              </a:spcBef>
              <a:spcAft>
                <a:spcPts val="0"/>
              </a:spcAft>
              <a:buNone/>
            </a:pPr>
            <a:endParaRPr sz="1494"/>
          </a:p>
        </p:txBody>
      </p:sp>
      <p:sp>
        <p:nvSpPr>
          <p:cNvPr id="38" name="Google Shape;38;p7"/>
          <p:cNvSpPr txBox="1">
            <a:spLocks noGrp="1"/>
          </p:cNvSpPr>
          <p:nvPr>
            <p:ph type="title"/>
          </p:nvPr>
        </p:nvSpPr>
        <p:spPr>
          <a:xfrm>
            <a:off x="332617" y="602657"/>
            <a:ext cx="3337086" cy="2200565"/>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32589" y="2876160"/>
            <a:ext cx="3337086" cy="2764693"/>
          </a:xfrm>
          <a:prstGeom prst="rect">
            <a:avLst/>
          </a:prstGeom>
        </p:spPr>
        <p:txBody>
          <a:bodyPr spcFirstLastPara="1" wrap="square" lIns="91425" tIns="91425" rIns="91425" bIns="91425" anchor="t" anchorCtr="0">
            <a:normAutofit/>
          </a:bodyPr>
          <a:lstStyle>
            <a:lvl1pPr marL="487763" lvl="0" indent="-331950">
              <a:spcBef>
                <a:spcPts val="0"/>
              </a:spcBef>
              <a:spcAft>
                <a:spcPts val="0"/>
              </a:spcAft>
              <a:buClr>
                <a:schemeClr val="accent2"/>
              </a:buClr>
              <a:buSzPts val="1300"/>
              <a:buChar char="●"/>
              <a:defRPr>
                <a:solidFill>
                  <a:schemeClr val="accent2"/>
                </a:solidFill>
              </a:defRPr>
            </a:lvl1pPr>
            <a:lvl2pPr marL="975526" lvl="1" indent="-318402">
              <a:spcBef>
                <a:spcPts val="0"/>
              </a:spcBef>
              <a:spcAft>
                <a:spcPts val="0"/>
              </a:spcAft>
              <a:buClr>
                <a:schemeClr val="accent2"/>
              </a:buClr>
              <a:buSzPts val="1100"/>
              <a:buChar char="○"/>
              <a:defRPr>
                <a:solidFill>
                  <a:schemeClr val="accent2"/>
                </a:solidFill>
              </a:defRPr>
            </a:lvl2pPr>
            <a:lvl3pPr marL="1463288" lvl="2" indent="-318402">
              <a:spcBef>
                <a:spcPts val="0"/>
              </a:spcBef>
              <a:spcAft>
                <a:spcPts val="0"/>
              </a:spcAft>
              <a:buClr>
                <a:schemeClr val="accent2"/>
              </a:buClr>
              <a:buSzPts val="1100"/>
              <a:buChar char="■"/>
              <a:defRPr>
                <a:solidFill>
                  <a:schemeClr val="accent2"/>
                </a:solidFill>
              </a:defRPr>
            </a:lvl3pPr>
            <a:lvl4pPr marL="1951050" lvl="3" indent="-318402">
              <a:spcBef>
                <a:spcPts val="0"/>
              </a:spcBef>
              <a:spcAft>
                <a:spcPts val="0"/>
              </a:spcAft>
              <a:buClr>
                <a:schemeClr val="accent2"/>
              </a:buClr>
              <a:buSzPts val="1100"/>
              <a:buChar char="●"/>
              <a:defRPr>
                <a:solidFill>
                  <a:schemeClr val="accent2"/>
                </a:solidFill>
              </a:defRPr>
            </a:lvl4pPr>
            <a:lvl5pPr marL="2438811" lvl="4" indent="-318402">
              <a:spcBef>
                <a:spcPts val="0"/>
              </a:spcBef>
              <a:spcAft>
                <a:spcPts val="0"/>
              </a:spcAft>
              <a:buClr>
                <a:schemeClr val="accent2"/>
              </a:buClr>
              <a:buSzPts val="1100"/>
              <a:buChar char="○"/>
              <a:defRPr>
                <a:solidFill>
                  <a:schemeClr val="accent2"/>
                </a:solidFill>
              </a:defRPr>
            </a:lvl5pPr>
            <a:lvl6pPr marL="2926573" lvl="5" indent="-318402">
              <a:spcBef>
                <a:spcPts val="0"/>
              </a:spcBef>
              <a:spcAft>
                <a:spcPts val="0"/>
              </a:spcAft>
              <a:buClr>
                <a:schemeClr val="accent2"/>
              </a:buClr>
              <a:buSzPts val="1100"/>
              <a:buChar char="■"/>
              <a:defRPr>
                <a:solidFill>
                  <a:schemeClr val="accent2"/>
                </a:solidFill>
              </a:defRPr>
            </a:lvl6pPr>
            <a:lvl7pPr marL="3414337" lvl="6" indent="-318402">
              <a:spcBef>
                <a:spcPts val="0"/>
              </a:spcBef>
              <a:spcAft>
                <a:spcPts val="0"/>
              </a:spcAft>
              <a:buClr>
                <a:schemeClr val="accent2"/>
              </a:buClr>
              <a:buSzPts val="1100"/>
              <a:buChar char="●"/>
              <a:defRPr>
                <a:solidFill>
                  <a:schemeClr val="accent2"/>
                </a:solidFill>
              </a:defRPr>
            </a:lvl7pPr>
            <a:lvl8pPr marL="3902098" lvl="7" indent="-318402">
              <a:spcBef>
                <a:spcPts val="0"/>
              </a:spcBef>
              <a:spcAft>
                <a:spcPts val="0"/>
              </a:spcAft>
              <a:buClr>
                <a:schemeClr val="accent2"/>
              </a:buClr>
              <a:buSzPts val="1100"/>
              <a:buChar char="○"/>
              <a:defRPr>
                <a:solidFill>
                  <a:schemeClr val="accent2"/>
                </a:solidFill>
              </a:defRPr>
            </a:lvl8pPr>
            <a:lvl9pPr marL="4389861" lvl="8" indent="-318402">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9040232" y="5610257"/>
            <a:ext cx="585471" cy="473535"/>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32562" y="960786"/>
            <a:ext cx="6666489" cy="4266505"/>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841"/>
            </a:lvl1pPr>
            <a:lvl2pPr lvl="1">
              <a:spcBef>
                <a:spcPts val="0"/>
              </a:spcBef>
              <a:spcAft>
                <a:spcPts val="0"/>
              </a:spcAft>
              <a:buSzPts val="3600"/>
              <a:buNone/>
              <a:defRPr sz="3841"/>
            </a:lvl2pPr>
            <a:lvl3pPr lvl="2">
              <a:spcBef>
                <a:spcPts val="0"/>
              </a:spcBef>
              <a:spcAft>
                <a:spcPts val="0"/>
              </a:spcAft>
              <a:buSzPts val="3600"/>
              <a:buNone/>
              <a:defRPr sz="3841"/>
            </a:lvl3pPr>
            <a:lvl4pPr lvl="3">
              <a:spcBef>
                <a:spcPts val="0"/>
              </a:spcBef>
              <a:spcAft>
                <a:spcPts val="0"/>
              </a:spcAft>
              <a:buSzPts val="3600"/>
              <a:buNone/>
              <a:defRPr sz="3841"/>
            </a:lvl4pPr>
            <a:lvl5pPr lvl="4">
              <a:spcBef>
                <a:spcPts val="0"/>
              </a:spcBef>
              <a:spcAft>
                <a:spcPts val="0"/>
              </a:spcAft>
              <a:buSzPts val="3600"/>
              <a:buNone/>
              <a:defRPr sz="3841"/>
            </a:lvl5pPr>
            <a:lvl6pPr lvl="5">
              <a:spcBef>
                <a:spcPts val="0"/>
              </a:spcBef>
              <a:spcAft>
                <a:spcPts val="0"/>
              </a:spcAft>
              <a:buSzPts val="3600"/>
              <a:buNone/>
              <a:defRPr sz="3841"/>
            </a:lvl6pPr>
            <a:lvl7pPr lvl="6">
              <a:spcBef>
                <a:spcPts val="0"/>
              </a:spcBef>
              <a:spcAft>
                <a:spcPts val="0"/>
              </a:spcAft>
              <a:buSzPts val="3600"/>
              <a:buNone/>
              <a:defRPr sz="3841"/>
            </a:lvl7pPr>
            <a:lvl8pPr lvl="7">
              <a:spcBef>
                <a:spcPts val="0"/>
              </a:spcBef>
              <a:spcAft>
                <a:spcPts val="0"/>
              </a:spcAft>
              <a:buSzPts val="3600"/>
              <a:buNone/>
              <a:defRPr sz="3841"/>
            </a:lvl8pPr>
            <a:lvl9pPr lvl="8">
              <a:spcBef>
                <a:spcPts val="0"/>
              </a:spcBef>
              <a:spcAft>
                <a:spcPts val="0"/>
              </a:spcAft>
              <a:buSzPts val="3600"/>
              <a:buNone/>
              <a:defRPr sz="3841"/>
            </a:lvl9pPr>
          </a:lstStyle>
          <a:p>
            <a:endParaRPr/>
          </a:p>
        </p:txBody>
      </p:sp>
      <p:sp>
        <p:nvSpPr>
          <p:cNvPr id="43" name="Google Shape;43;p8"/>
          <p:cNvSpPr txBox="1">
            <a:spLocks noGrp="1"/>
          </p:cNvSpPr>
          <p:nvPr>
            <p:ph type="sldNum" idx="12"/>
          </p:nvPr>
        </p:nvSpPr>
        <p:spPr>
          <a:xfrm>
            <a:off x="9040232" y="5610257"/>
            <a:ext cx="585471" cy="473535"/>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1" y="1"/>
            <a:ext cx="4878388" cy="6188075"/>
          </a:xfrm>
          <a:prstGeom prst="rect">
            <a:avLst/>
          </a:prstGeom>
          <a:solidFill>
            <a:schemeClr val="dk1"/>
          </a:solidFill>
          <a:ln>
            <a:noFill/>
          </a:ln>
        </p:spPr>
        <p:txBody>
          <a:bodyPr spcFirstLastPara="1" wrap="square" lIns="97552" tIns="97552" rIns="97552" bIns="97552" anchor="ctr" anchorCtr="0">
            <a:noAutofit/>
          </a:bodyPr>
          <a:lstStyle/>
          <a:p>
            <a:pPr marL="0" lvl="0" indent="0" algn="l" rtl="0">
              <a:spcBef>
                <a:spcPts val="0"/>
              </a:spcBef>
              <a:spcAft>
                <a:spcPts val="0"/>
              </a:spcAft>
              <a:buNone/>
            </a:pPr>
            <a:endParaRPr sz="1494"/>
          </a:p>
        </p:txBody>
      </p:sp>
      <p:sp>
        <p:nvSpPr>
          <p:cNvPr id="46" name="Google Shape;46;p9"/>
          <p:cNvSpPr txBox="1">
            <a:spLocks noGrp="1"/>
          </p:cNvSpPr>
          <p:nvPr>
            <p:ph type="title"/>
          </p:nvPr>
        </p:nvSpPr>
        <p:spPr>
          <a:xfrm>
            <a:off x="332163" y="602660"/>
            <a:ext cx="3952646" cy="2465846"/>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25226" y="3160177"/>
            <a:ext cx="3952646" cy="1114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707">
                <a:solidFill>
                  <a:schemeClr val="accent2"/>
                </a:solidFill>
              </a:defRPr>
            </a:lvl1pPr>
            <a:lvl2pPr lvl="1">
              <a:lnSpc>
                <a:spcPct val="100000"/>
              </a:lnSpc>
              <a:spcBef>
                <a:spcPts val="0"/>
              </a:spcBef>
              <a:spcAft>
                <a:spcPts val="0"/>
              </a:spcAft>
              <a:buClr>
                <a:schemeClr val="accent2"/>
              </a:buClr>
              <a:buSzPts val="1600"/>
              <a:buNone/>
              <a:defRPr sz="1707">
                <a:solidFill>
                  <a:schemeClr val="accent2"/>
                </a:solidFill>
              </a:defRPr>
            </a:lvl2pPr>
            <a:lvl3pPr lvl="2">
              <a:lnSpc>
                <a:spcPct val="100000"/>
              </a:lnSpc>
              <a:spcBef>
                <a:spcPts val="0"/>
              </a:spcBef>
              <a:spcAft>
                <a:spcPts val="0"/>
              </a:spcAft>
              <a:buClr>
                <a:schemeClr val="accent2"/>
              </a:buClr>
              <a:buSzPts val="1600"/>
              <a:buNone/>
              <a:defRPr sz="1707">
                <a:solidFill>
                  <a:schemeClr val="accent2"/>
                </a:solidFill>
              </a:defRPr>
            </a:lvl3pPr>
            <a:lvl4pPr lvl="3">
              <a:lnSpc>
                <a:spcPct val="100000"/>
              </a:lnSpc>
              <a:spcBef>
                <a:spcPts val="0"/>
              </a:spcBef>
              <a:spcAft>
                <a:spcPts val="0"/>
              </a:spcAft>
              <a:buClr>
                <a:schemeClr val="accent2"/>
              </a:buClr>
              <a:buSzPts val="1600"/>
              <a:buNone/>
              <a:defRPr sz="1707">
                <a:solidFill>
                  <a:schemeClr val="accent2"/>
                </a:solidFill>
              </a:defRPr>
            </a:lvl4pPr>
            <a:lvl5pPr lvl="4">
              <a:lnSpc>
                <a:spcPct val="100000"/>
              </a:lnSpc>
              <a:spcBef>
                <a:spcPts val="0"/>
              </a:spcBef>
              <a:spcAft>
                <a:spcPts val="0"/>
              </a:spcAft>
              <a:buClr>
                <a:schemeClr val="accent2"/>
              </a:buClr>
              <a:buSzPts val="1600"/>
              <a:buNone/>
              <a:defRPr sz="1707">
                <a:solidFill>
                  <a:schemeClr val="accent2"/>
                </a:solidFill>
              </a:defRPr>
            </a:lvl5pPr>
            <a:lvl6pPr lvl="5">
              <a:lnSpc>
                <a:spcPct val="100000"/>
              </a:lnSpc>
              <a:spcBef>
                <a:spcPts val="0"/>
              </a:spcBef>
              <a:spcAft>
                <a:spcPts val="0"/>
              </a:spcAft>
              <a:buClr>
                <a:schemeClr val="accent2"/>
              </a:buClr>
              <a:buSzPts val="1600"/>
              <a:buNone/>
              <a:defRPr sz="1707">
                <a:solidFill>
                  <a:schemeClr val="accent2"/>
                </a:solidFill>
              </a:defRPr>
            </a:lvl6pPr>
            <a:lvl7pPr lvl="6">
              <a:lnSpc>
                <a:spcPct val="100000"/>
              </a:lnSpc>
              <a:spcBef>
                <a:spcPts val="0"/>
              </a:spcBef>
              <a:spcAft>
                <a:spcPts val="0"/>
              </a:spcAft>
              <a:buClr>
                <a:schemeClr val="accent2"/>
              </a:buClr>
              <a:buSzPts val="1600"/>
              <a:buNone/>
              <a:defRPr sz="1707">
                <a:solidFill>
                  <a:schemeClr val="accent2"/>
                </a:solidFill>
              </a:defRPr>
            </a:lvl7pPr>
            <a:lvl8pPr lvl="7">
              <a:lnSpc>
                <a:spcPct val="100000"/>
              </a:lnSpc>
              <a:spcBef>
                <a:spcPts val="0"/>
              </a:spcBef>
              <a:spcAft>
                <a:spcPts val="0"/>
              </a:spcAft>
              <a:buClr>
                <a:schemeClr val="accent2"/>
              </a:buClr>
              <a:buSzPts val="1600"/>
              <a:buNone/>
              <a:defRPr sz="1707">
                <a:solidFill>
                  <a:schemeClr val="accent2"/>
                </a:solidFill>
              </a:defRPr>
            </a:lvl8pPr>
            <a:lvl9pPr lvl="8">
              <a:lnSpc>
                <a:spcPct val="100000"/>
              </a:lnSpc>
              <a:spcBef>
                <a:spcPts val="0"/>
              </a:spcBef>
              <a:spcAft>
                <a:spcPts val="0"/>
              </a:spcAft>
              <a:buClr>
                <a:schemeClr val="accent2"/>
              </a:buClr>
              <a:buSzPts val="1600"/>
              <a:buNone/>
              <a:defRPr sz="1707">
                <a:solidFill>
                  <a:schemeClr val="accent2"/>
                </a:solidFill>
              </a:defRPr>
            </a:lvl9pPr>
          </a:lstStyle>
          <a:p>
            <a:endParaRPr/>
          </a:p>
        </p:txBody>
      </p:sp>
      <p:sp>
        <p:nvSpPr>
          <p:cNvPr id="48" name="Google Shape;48;p9"/>
          <p:cNvSpPr txBox="1">
            <a:spLocks noGrp="1"/>
          </p:cNvSpPr>
          <p:nvPr>
            <p:ph type="body" idx="2"/>
          </p:nvPr>
        </p:nvSpPr>
        <p:spPr>
          <a:xfrm>
            <a:off x="5205988" y="602661"/>
            <a:ext cx="4218973" cy="4946490"/>
          </a:xfrm>
          <a:prstGeom prst="rect">
            <a:avLst/>
          </a:prstGeom>
        </p:spPr>
        <p:txBody>
          <a:bodyPr spcFirstLastPara="1" wrap="square" lIns="91425" tIns="91425" rIns="91425" bIns="91425" anchor="t" anchorCtr="0">
            <a:normAutofit/>
          </a:bodyPr>
          <a:lstStyle>
            <a:lvl1pPr marL="487763" lvl="0" indent="-331950">
              <a:spcBef>
                <a:spcPts val="0"/>
              </a:spcBef>
              <a:spcAft>
                <a:spcPts val="0"/>
              </a:spcAft>
              <a:buSzPts val="1300"/>
              <a:buChar char="●"/>
              <a:defRPr/>
            </a:lvl1pPr>
            <a:lvl2pPr marL="975526" lvl="1" indent="-318402">
              <a:spcBef>
                <a:spcPts val="0"/>
              </a:spcBef>
              <a:spcAft>
                <a:spcPts val="0"/>
              </a:spcAft>
              <a:buSzPts val="1100"/>
              <a:buChar char="○"/>
              <a:defRPr/>
            </a:lvl2pPr>
            <a:lvl3pPr marL="1463288" lvl="2" indent="-318402">
              <a:spcBef>
                <a:spcPts val="0"/>
              </a:spcBef>
              <a:spcAft>
                <a:spcPts val="0"/>
              </a:spcAft>
              <a:buSzPts val="1100"/>
              <a:buChar char="■"/>
              <a:defRPr/>
            </a:lvl3pPr>
            <a:lvl4pPr marL="1951050" lvl="3" indent="-318402">
              <a:spcBef>
                <a:spcPts val="0"/>
              </a:spcBef>
              <a:spcAft>
                <a:spcPts val="0"/>
              </a:spcAft>
              <a:buSzPts val="1100"/>
              <a:buChar char="●"/>
              <a:defRPr/>
            </a:lvl4pPr>
            <a:lvl5pPr marL="2438811" lvl="4" indent="-318402">
              <a:spcBef>
                <a:spcPts val="0"/>
              </a:spcBef>
              <a:spcAft>
                <a:spcPts val="0"/>
              </a:spcAft>
              <a:buSzPts val="1100"/>
              <a:buChar char="○"/>
              <a:defRPr/>
            </a:lvl5pPr>
            <a:lvl6pPr marL="2926573" lvl="5" indent="-318402">
              <a:spcBef>
                <a:spcPts val="0"/>
              </a:spcBef>
              <a:spcAft>
                <a:spcPts val="0"/>
              </a:spcAft>
              <a:buSzPts val="1100"/>
              <a:buChar char="■"/>
              <a:defRPr/>
            </a:lvl6pPr>
            <a:lvl7pPr marL="3414337" lvl="6" indent="-318402">
              <a:spcBef>
                <a:spcPts val="0"/>
              </a:spcBef>
              <a:spcAft>
                <a:spcPts val="0"/>
              </a:spcAft>
              <a:buSzPts val="1100"/>
              <a:buChar char="●"/>
              <a:defRPr/>
            </a:lvl7pPr>
            <a:lvl8pPr marL="3902098" lvl="7" indent="-318402">
              <a:spcBef>
                <a:spcPts val="0"/>
              </a:spcBef>
              <a:spcAft>
                <a:spcPts val="0"/>
              </a:spcAft>
              <a:buSzPts val="1100"/>
              <a:buChar char="○"/>
              <a:defRPr/>
            </a:lvl8pPr>
            <a:lvl9pPr marL="4389861" lvl="8" indent="-318402">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9040232" y="5610257"/>
            <a:ext cx="585471" cy="473535"/>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5256289"/>
            <a:ext cx="9756775" cy="931550"/>
          </a:xfrm>
          <a:prstGeom prst="rect">
            <a:avLst/>
          </a:prstGeom>
          <a:solidFill>
            <a:schemeClr val="dk1"/>
          </a:solidFill>
          <a:ln>
            <a:noFill/>
          </a:ln>
        </p:spPr>
        <p:txBody>
          <a:bodyPr spcFirstLastPara="1" wrap="square" lIns="97552" tIns="97552" rIns="97552" bIns="97552" anchor="ctr" anchorCtr="0">
            <a:noAutofit/>
          </a:bodyPr>
          <a:lstStyle/>
          <a:p>
            <a:pPr marL="0" lvl="0" indent="0" algn="l" rtl="0">
              <a:spcBef>
                <a:spcPts val="0"/>
              </a:spcBef>
              <a:spcAft>
                <a:spcPts val="0"/>
              </a:spcAft>
              <a:buNone/>
            </a:pPr>
            <a:endParaRPr sz="1494"/>
          </a:p>
        </p:txBody>
      </p:sp>
      <p:sp>
        <p:nvSpPr>
          <p:cNvPr id="52" name="Google Shape;52;p10"/>
          <p:cNvSpPr txBox="1">
            <a:spLocks noGrp="1"/>
          </p:cNvSpPr>
          <p:nvPr>
            <p:ph type="body" idx="1"/>
          </p:nvPr>
        </p:nvSpPr>
        <p:spPr>
          <a:xfrm>
            <a:off x="332588" y="5439639"/>
            <a:ext cx="8514131" cy="554021"/>
          </a:xfrm>
          <a:prstGeom prst="rect">
            <a:avLst/>
          </a:prstGeom>
        </p:spPr>
        <p:txBody>
          <a:bodyPr spcFirstLastPara="1" wrap="square" lIns="91425" tIns="91425" rIns="91425" bIns="91425" anchor="ctr" anchorCtr="0">
            <a:normAutofit/>
          </a:bodyPr>
          <a:lstStyle>
            <a:lvl1pPr marL="487763" lvl="0" indent="-243881">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9040232" y="5610257"/>
            <a:ext cx="585471" cy="473535"/>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2589" y="535407"/>
            <a:ext cx="9091599" cy="689008"/>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32589" y="1386531"/>
            <a:ext cx="9091599" cy="4110224"/>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0232" y="5610257"/>
            <a:ext cx="585471" cy="473535"/>
          </a:xfrm>
          <a:prstGeom prst="rect">
            <a:avLst/>
          </a:prstGeom>
          <a:noFill/>
          <a:ln>
            <a:noFill/>
          </a:ln>
        </p:spPr>
        <p:txBody>
          <a:bodyPr spcFirstLastPara="1" wrap="square" lIns="91425" tIns="91425" rIns="91425" bIns="91425" anchor="ctr" anchorCtr="0">
            <a:normAutofit/>
          </a:bodyPr>
          <a:lstStyle>
            <a:lvl1pPr lvl="0" algn="r">
              <a:buNone/>
              <a:defRPr sz="1067">
                <a:solidFill>
                  <a:schemeClr val="dk2"/>
                </a:solidFill>
                <a:latin typeface="Roboto"/>
                <a:ea typeface="Roboto"/>
                <a:cs typeface="Roboto"/>
                <a:sym typeface="Roboto"/>
              </a:defRPr>
            </a:lvl1pPr>
            <a:lvl2pPr lvl="1" algn="r">
              <a:buNone/>
              <a:defRPr sz="1067">
                <a:solidFill>
                  <a:schemeClr val="dk2"/>
                </a:solidFill>
                <a:latin typeface="Roboto"/>
                <a:ea typeface="Roboto"/>
                <a:cs typeface="Roboto"/>
                <a:sym typeface="Roboto"/>
              </a:defRPr>
            </a:lvl2pPr>
            <a:lvl3pPr lvl="2" algn="r">
              <a:buNone/>
              <a:defRPr sz="1067">
                <a:solidFill>
                  <a:schemeClr val="dk2"/>
                </a:solidFill>
                <a:latin typeface="Roboto"/>
                <a:ea typeface="Roboto"/>
                <a:cs typeface="Roboto"/>
                <a:sym typeface="Roboto"/>
              </a:defRPr>
            </a:lvl3pPr>
            <a:lvl4pPr lvl="3" algn="r">
              <a:buNone/>
              <a:defRPr sz="1067">
                <a:solidFill>
                  <a:schemeClr val="dk2"/>
                </a:solidFill>
                <a:latin typeface="Roboto"/>
                <a:ea typeface="Roboto"/>
                <a:cs typeface="Roboto"/>
                <a:sym typeface="Roboto"/>
              </a:defRPr>
            </a:lvl4pPr>
            <a:lvl5pPr lvl="4" algn="r">
              <a:buNone/>
              <a:defRPr sz="1067">
                <a:solidFill>
                  <a:schemeClr val="dk2"/>
                </a:solidFill>
                <a:latin typeface="Roboto"/>
                <a:ea typeface="Roboto"/>
                <a:cs typeface="Roboto"/>
                <a:sym typeface="Roboto"/>
              </a:defRPr>
            </a:lvl5pPr>
            <a:lvl6pPr lvl="5" algn="r">
              <a:buNone/>
              <a:defRPr sz="1067">
                <a:solidFill>
                  <a:schemeClr val="dk2"/>
                </a:solidFill>
                <a:latin typeface="Roboto"/>
                <a:ea typeface="Roboto"/>
                <a:cs typeface="Roboto"/>
                <a:sym typeface="Roboto"/>
              </a:defRPr>
            </a:lvl6pPr>
            <a:lvl7pPr lvl="6" algn="r">
              <a:buNone/>
              <a:defRPr sz="1067">
                <a:solidFill>
                  <a:schemeClr val="dk2"/>
                </a:solidFill>
                <a:latin typeface="Roboto"/>
                <a:ea typeface="Roboto"/>
                <a:cs typeface="Roboto"/>
                <a:sym typeface="Roboto"/>
              </a:defRPr>
            </a:lvl7pPr>
            <a:lvl8pPr lvl="7" algn="r">
              <a:buNone/>
              <a:defRPr sz="1067">
                <a:solidFill>
                  <a:schemeClr val="dk2"/>
                </a:solidFill>
                <a:latin typeface="Roboto"/>
                <a:ea typeface="Roboto"/>
                <a:cs typeface="Roboto"/>
                <a:sym typeface="Roboto"/>
              </a:defRPr>
            </a:lvl8pPr>
            <a:lvl9pPr lvl="8" algn="r">
              <a:buNone/>
              <a:defRPr sz="1067">
                <a:solidFill>
                  <a:schemeClr val="dk2"/>
                </a:solidFill>
                <a:latin typeface="Roboto"/>
                <a:ea typeface="Roboto"/>
                <a:cs typeface="Roboto"/>
                <a:sym typeface="Roboto"/>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4"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hyperlink" Target="http://www.uct.co.za/" TargetMode="External"/><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hyperlink" Target="http://www.uct.co.za/" TargetMode="External"/><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9.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hyperlink" Target="https://uct.ac.za/" TargetMode="External"/><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7.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32591" y="925839"/>
            <a:ext cx="9091599" cy="1368445"/>
          </a:xfrm>
          <a:prstGeom prst="rect">
            <a:avLst/>
          </a:prstGeom>
        </p:spPr>
        <p:txBody>
          <a:bodyPr spcFirstLastPara="1" wrap="square" lIns="97552" tIns="97552" rIns="97552" bIns="97552" anchor="t" anchorCtr="0">
            <a:normAutofit/>
          </a:bodyPr>
          <a:lstStyle/>
          <a:p>
            <a:r>
              <a:rPr lang="en"/>
              <a:t>MDD Assignment</a:t>
            </a:r>
            <a:endParaRPr/>
          </a:p>
        </p:txBody>
      </p:sp>
      <p:sp>
        <p:nvSpPr>
          <p:cNvPr id="65" name="Google Shape;65;p13"/>
          <p:cNvSpPr txBox="1">
            <a:spLocks noGrp="1"/>
          </p:cNvSpPr>
          <p:nvPr>
            <p:ph type="subTitle" idx="1"/>
          </p:nvPr>
        </p:nvSpPr>
        <p:spPr>
          <a:xfrm>
            <a:off x="332590" y="2354384"/>
            <a:ext cx="3888305" cy="787776"/>
          </a:xfrm>
          <a:prstGeom prst="rect">
            <a:avLst/>
          </a:prstGeom>
        </p:spPr>
        <p:txBody>
          <a:bodyPr spcFirstLastPara="1" wrap="square" lIns="97552" tIns="97552" rIns="97552" bIns="97552" anchor="t" anchorCtr="0">
            <a:normAutofit/>
          </a:bodyPr>
          <a:lstStyle/>
          <a:p>
            <a:pPr marL="0" indent="0"/>
            <a:r>
              <a:rPr lang="en"/>
              <a:t>By Min Kim (KMXMIN010) &amp; Christopher Blignaut (BLGCHR003)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32163" y="884438"/>
            <a:ext cx="3952646" cy="2186952"/>
          </a:xfrm>
          <a:prstGeom prst="rect">
            <a:avLst/>
          </a:prstGeom>
        </p:spPr>
        <p:txBody>
          <a:bodyPr spcFirstLastPara="1" wrap="square" lIns="97552" tIns="97552" rIns="97552" bIns="97552" anchor="t" anchorCtr="0">
            <a:normAutofit/>
          </a:bodyPr>
          <a:lstStyle/>
          <a:p>
            <a:r>
              <a:rPr lang="en"/>
              <a:t>Venue Finder</a:t>
            </a:r>
            <a:endParaRPr/>
          </a:p>
        </p:txBody>
      </p:sp>
      <p:sp>
        <p:nvSpPr>
          <p:cNvPr id="2" name="Rectangle: Rounded Corners 3">
            <a:extLst>
              <a:ext uri="{FF2B5EF4-FFF2-40B4-BE49-F238E27FC236}">
                <a16:creationId xmlns:a16="http://schemas.microsoft.com/office/drawing/2014/main" id="{99FD24CD-AA15-56D3-DCB5-03D05E633B31}"/>
              </a:ext>
            </a:extLst>
          </p:cNvPr>
          <p:cNvSpPr/>
          <p:nvPr/>
        </p:nvSpPr>
        <p:spPr>
          <a:xfrm>
            <a:off x="6430246" y="474421"/>
            <a:ext cx="2914008" cy="5239232"/>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Rounded Corners 4">
            <a:extLst>
              <a:ext uri="{FF2B5EF4-FFF2-40B4-BE49-F238E27FC236}">
                <a16:creationId xmlns:a16="http://schemas.microsoft.com/office/drawing/2014/main" id="{0D2B4B37-0A46-707E-20AA-1F8481AC739A}"/>
              </a:ext>
            </a:extLst>
          </p:cNvPr>
          <p:cNvSpPr/>
          <p:nvPr/>
        </p:nvSpPr>
        <p:spPr>
          <a:xfrm>
            <a:off x="6523593" y="578175"/>
            <a:ext cx="2723955" cy="505660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Rectangle: Rounded Corners 5">
            <a:extLst>
              <a:ext uri="{FF2B5EF4-FFF2-40B4-BE49-F238E27FC236}">
                <a16:creationId xmlns:a16="http://schemas.microsoft.com/office/drawing/2014/main" id="{BAD26905-3914-1ADA-2370-17232A2A4AD0}"/>
              </a:ext>
            </a:extLst>
          </p:cNvPr>
          <p:cNvSpPr/>
          <p:nvPr/>
        </p:nvSpPr>
        <p:spPr>
          <a:xfrm>
            <a:off x="7400686" y="504591"/>
            <a:ext cx="969768" cy="29404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ectangle: Top Corners Rounded 6">
            <a:extLst>
              <a:ext uri="{FF2B5EF4-FFF2-40B4-BE49-F238E27FC236}">
                <a16:creationId xmlns:a16="http://schemas.microsoft.com/office/drawing/2014/main" id="{4479713B-B7EC-FAAF-AA3E-864CE816EC13}"/>
              </a:ext>
            </a:extLst>
          </p:cNvPr>
          <p:cNvSpPr/>
          <p:nvPr/>
        </p:nvSpPr>
        <p:spPr>
          <a:xfrm>
            <a:off x="6654119" y="896676"/>
            <a:ext cx="2475264" cy="2018067"/>
          </a:xfrm>
          <a:prstGeom prst="round2Same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a:extLst>
              <a:ext uri="{FF2B5EF4-FFF2-40B4-BE49-F238E27FC236}">
                <a16:creationId xmlns:a16="http://schemas.microsoft.com/office/drawing/2014/main" id="{6C41AC1C-259E-4497-6E8C-978D728AFE24}"/>
              </a:ext>
            </a:extLst>
          </p:cNvPr>
          <p:cNvSpPr/>
          <p:nvPr/>
        </p:nvSpPr>
        <p:spPr>
          <a:xfrm>
            <a:off x="6750825" y="1515849"/>
            <a:ext cx="2254250" cy="220549"/>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TextBox 6">
            <a:extLst>
              <a:ext uri="{FF2B5EF4-FFF2-40B4-BE49-F238E27FC236}">
                <a16:creationId xmlns:a16="http://schemas.microsoft.com/office/drawing/2014/main" id="{0EE1C13E-3FAE-288E-93B8-77B5DEED65A6}"/>
              </a:ext>
            </a:extLst>
          </p:cNvPr>
          <p:cNvSpPr txBox="1"/>
          <p:nvPr/>
        </p:nvSpPr>
        <p:spPr>
          <a:xfrm>
            <a:off x="6654119" y="1263494"/>
            <a:ext cx="1289050" cy="261610"/>
          </a:xfrm>
          <a:prstGeom prst="rect">
            <a:avLst/>
          </a:prstGeom>
          <a:noFill/>
        </p:spPr>
        <p:txBody>
          <a:bodyPr wrap="square" rtlCol="0">
            <a:spAutoFit/>
          </a:bodyPr>
          <a:lstStyle/>
          <a:p>
            <a:r>
              <a:rPr lang="en-US" sz="1050">
                <a:latin typeface="Bahnschrift" panose="020B0502040204020203" pitchFamily="34" charset="0"/>
              </a:rPr>
              <a:t>Building</a:t>
            </a:r>
            <a:endParaRPr lang="en-ZA">
              <a:latin typeface="Bahnschrift" panose="020B0502040204020203" pitchFamily="34" charset="0"/>
            </a:endParaRPr>
          </a:p>
        </p:txBody>
      </p:sp>
      <p:sp>
        <p:nvSpPr>
          <p:cNvPr id="8" name="Rectangle 7">
            <a:extLst>
              <a:ext uri="{FF2B5EF4-FFF2-40B4-BE49-F238E27FC236}">
                <a16:creationId xmlns:a16="http://schemas.microsoft.com/office/drawing/2014/main" id="{C67DB83A-B379-4FA8-57A5-E20FB31B8C32}"/>
              </a:ext>
            </a:extLst>
          </p:cNvPr>
          <p:cNvSpPr/>
          <p:nvPr/>
        </p:nvSpPr>
        <p:spPr>
          <a:xfrm>
            <a:off x="6755270" y="1975104"/>
            <a:ext cx="2242651" cy="220549"/>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TextBox 8">
            <a:extLst>
              <a:ext uri="{FF2B5EF4-FFF2-40B4-BE49-F238E27FC236}">
                <a16:creationId xmlns:a16="http://schemas.microsoft.com/office/drawing/2014/main" id="{80EDFE73-AB17-CA43-343F-947E81DD75C8}"/>
              </a:ext>
            </a:extLst>
          </p:cNvPr>
          <p:cNvSpPr txBox="1"/>
          <p:nvPr/>
        </p:nvSpPr>
        <p:spPr>
          <a:xfrm>
            <a:off x="6658564" y="1722749"/>
            <a:ext cx="1289050" cy="261610"/>
          </a:xfrm>
          <a:prstGeom prst="rect">
            <a:avLst/>
          </a:prstGeom>
          <a:noFill/>
        </p:spPr>
        <p:txBody>
          <a:bodyPr wrap="square" rtlCol="0">
            <a:spAutoFit/>
          </a:bodyPr>
          <a:lstStyle/>
          <a:p>
            <a:r>
              <a:rPr lang="en-US" sz="1050">
                <a:latin typeface="Bahnschrift" panose="020B0502040204020203" pitchFamily="34" charset="0"/>
              </a:rPr>
              <a:t>Period</a:t>
            </a:r>
            <a:endParaRPr lang="en-ZA">
              <a:latin typeface="Bahnschrift" panose="020B0502040204020203" pitchFamily="34" charset="0"/>
            </a:endParaRPr>
          </a:p>
        </p:txBody>
      </p:sp>
      <p:sp>
        <p:nvSpPr>
          <p:cNvPr id="10" name="TextBox 9">
            <a:extLst>
              <a:ext uri="{FF2B5EF4-FFF2-40B4-BE49-F238E27FC236}">
                <a16:creationId xmlns:a16="http://schemas.microsoft.com/office/drawing/2014/main" id="{768F3A5F-B0E3-77E6-02E1-A87617196655}"/>
              </a:ext>
            </a:extLst>
          </p:cNvPr>
          <p:cNvSpPr txBox="1"/>
          <p:nvPr/>
        </p:nvSpPr>
        <p:spPr>
          <a:xfrm>
            <a:off x="6658564" y="2164029"/>
            <a:ext cx="1289050" cy="261610"/>
          </a:xfrm>
          <a:prstGeom prst="rect">
            <a:avLst/>
          </a:prstGeom>
          <a:noFill/>
        </p:spPr>
        <p:txBody>
          <a:bodyPr wrap="square" rtlCol="0">
            <a:spAutoFit/>
          </a:bodyPr>
          <a:lstStyle/>
          <a:p>
            <a:r>
              <a:rPr lang="en-US" sz="1050">
                <a:latin typeface="Bahnschrift" panose="020B0502040204020203" pitchFamily="34" charset="0"/>
              </a:rPr>
              <a:t>Date</a:t>
            </a:r>
            <a:endParaRPr lang="en-ZA">
              <a:latin typeface="Bahnschrift" panose="020B0502040204020203" pitchFamily="34" charset="0"/>
            </a:endParaRPr>
          </a:p>
        </p:txBody>
      </p:sp>
      <p:sp>
        <p:nvSpPr>
          <p:cNvPr id="11" name="TextBox 10">
            <a:extLst>
              <a:ext uri="{FF2B5EF4-FFF2-40B4-BE49-F238E27FC236}">
                <a16:creationId xmlns:a16="http://schemas.microsoft.com/office/drawing/2014/main" id="{5758C5E1-0908-878A-B167-593AC1031DB4}"/>
              </a:ext>
            </a:extLst>
          </p:cNvPr>
          <p:cNvSpPr txBox="1"/>
          <p:nvPr/>
        </p:nvSpPr>
        <p:spPr>
          <a:xfrm>
            <a:off x="6731233" y="1499946"/>
            <a:ext cx="1949450" cy="261610"/>
          </a:xfrm>
          <a:prstGeom prst="rect">
            <a:avLst/>
          </a:prstGeom>
          <a:noFill/>
        </p:spPr>
        <p:txBody>
          <a:bodyPr wrap="square" rtlCol="0">
            <a:spAutoFit/>
          </a:bodyPr>
          <a:lstStyle/>
          <a:p>
            <a:r>
              <a:rPr lang="en-US" sz="1050">
                <a:latin typeface="Bahnschrift" panose="020B0502040204020203" pitchFamily="34" charset="0"/>
              </a:rPr>
              <a:t>Leslie Social</a:t>
            </a:r>
            <a:endParaRPr lang="en-ZA" sz="1050">
              <a:latin typeface="Bahnschrift" panose="020B0502040204020203" pitchFamily="34" charset="0"/>
            </a:endParaRPr>
          </a:p>
        </p:txBody>
      </p:sp>
      <p:sp>
        <p:nvSpPr>
          <p:cNvPr id="12" name="Isosceles Triangle 14">
            <a:extLst>
              <a:ext uri="{FF2B5EF4-FFF2-40B4-BE49-F238E27FC236}">
                <a16:creationId xmlns:a16="http://schemas.microsoft.com/office/drawing/2014/main" id="{A61CCA33-F93D-909A-53E6-29DCF176D922}"/>
              </a:ext>
            </a:extLst>
          </p:cNvPr>
          <p:cNvSpPr/>
          <p:nvPr/>
        </p:nvSpPr>
        <p:spPr>
          <a:xfrm rot="10800000">
            <a:off x="8831950" y="1601759"/>
            <a:ext cx="95881" cy="531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Isosceles Triangle 15">
            <a:extLst>
              <a:ext uri="{FF2B5EF4-FFF2-40B4-BE49-F238E27FC236}">
                <a16:creationId xmlns:a16="http://schemas.microsoft.com/office/drawing/2014/main" id="{AF3C54EB-DE62-9923-6D51-34D4D30EE630}"/>
              </a:ext>
            </a:extLst>
          </p:cNvPr>
          <p:cNvSpPr/>
          <p:nvPr/>
        </p:nvSpPr>
        <p:spPr>
          <a:xfrm rot="10800000">
            <a:off x="8831949" y="2067418"/>
            <a:ext cx="95881" cy="531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TextBox 13">
            <a:extLst>
              <a:ext uri="{FF2B5EF4-FFF2-40B4-BE49-F238E27FC236}">
                <a16:creationId xmlns:a16="http://schemas.microsoft.com/office/drawing/2014/main" id="{EEE9DF4A-685E-FE56-A260-D373B02B9A92}"/>
              </a:ext>
            </a:extLst>
          </p:cNvPr>
          <p:cNvSpPr txBox="1"/>
          <p:nvPr/>
        </p:nvSpPr>
        <p:spPr>
          <a:xfrm>
            <a:off x="6754880" y="1960095"/>
            <a:ext cx="1949450" cy="261610"/>
          </a:xfrm>
          <a:prstGeom prst="rect">
            <a:avLst/>
          </a:prstGeom>
          <a:noFill/>
        </p:spPr>
        <p:txBody>
          <a:bodyPr wrap="square" rtlCol="0">
            <a:spAutoFit/>
          </a:bodyPr>
          <a:lstStyle/>
          <a:p>
            <a:r>
              <a:rPr lang="en-US" sz="1050">
                <a:latin typeface="Bahnschrift" panose="020B0502040204020203" pitchFamily="34" charset="0"/>
              </a:rPr>
              <a:t>09:00 – 09:45</a:t>
            </a:r>
            <a:endParaRPr lang="en-ZA" sz="1050">
              <a:latin typeface="Bahnschrift" panose="020B0502040204020203" pitchFamily="34" charset="0"/>
            </a:endParaRPr>
          </a:p>
        </p:txBody>
      </p:sp>
      <p:sp>
        <p:nvSpPr>
          <p:cNvPr id="15" name="Rectangle 14">
            <a:extLst>
              <a:ext uri="{FF2B5EF4-FFF2-40B4-BE49-F238E27FC236}">
                <a16:creationId xmlns:a16="http://schemas.microsoft.com/office/drawing/2014/main" id="{14F05762-D1DD-922B-6C7E-F8B53998CED0}"/>
              </a:ext>
            </a:extLst>
          </p:cNvPr>
          <p:cNvSpPr/>
          <p:nvPr/>
        </p:nvSpPr>
        <p:spPr>
          <a:xfrm>
            <a:off x="8279615" y="2412981"/>
            <a:ext cx="708316" cy="188925"/>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Rectangle 15">
            <a:extLst>
              <a:ext uri="{FF2B5EF4-FFF2-40B4-BE49-F238E27FC236}">
                <a16:creationId xmlns:a16="http://schemas.microsoft.com/office/drawing/2014/main" id="{C09B46C2-5052-FC34-2B5F-0C282F803383}"/>
              </a:ext>
            </a:extLst>
          </p:cNvPr>
          <p:cNvSpPr/>
          <p:nvPr/>
        </p:nvSpPr>
        <p:spPr>
          <a:xfrm>
            <a:off x="6750825" y="2411827"/>
            <a:ext cx="708316" cy="188925"/>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Rectangle 16">
            <a:extLst>
              <a:ext uri="{FF2B5EF4-FFF2-40B4-BE49-F238E27FC236}">
                <a16:creationId xmlns:a16="http://schemas.microsoft.com/office/drawing/2014/main" id="{8E879169-9895-7CB4-7673-7964C23C23D0}"/>
              </a:ext>
            </a:extLst>
          </p:cNvPr>
          <p:cNvSpPr/>
          <p:nvPr/>
        </p:nvSpPr>
        <p:spPr>
          <a:xfrm>
            <a:off x="7512500" y="2410467"/>
            <a:ext cx="708316" cy="188925"/>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Isosceles Triangle 16">
            <a:extLst>
              <a:ext uri="{FF2B5EF4-FFF2-40B4-BE49-F238E27FC236}">
                <a16:creationId xmlns:a16="http://schemas.microsoft.com/office/drawing/2014/main" id="{235F76D2-6610-7A8F-EBEC-0779337CA4A8}"/>
              </a:ext>
            </a:extLst>
          </p:cNvPr>
          <p:cNvSpPr/>
          <p:nvPr/>
        </p:nvSpPr>
        <p:spPr>
          <a:xfrm rot="10800000">
            <a:off x="8075462" y="2473572"/>
            <a:ext cx="95881" cy="531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Isosceles Triangle 23">
            <a:extLst>
              <a:ext uri="{FF2B5EF4-FFF2-40B4-BE49-F238E27FC236}">
                <a16:creationId xmlns:a16="http://schemas.microsoft.com/office/drawing/2014/main" id="{580898E8-E41A-2D76-889D-CF6CE1184B6B}"/>
              </a:ext>
            </a:extLst>
          </p:cNvPr>
          <p:cNvSpPr/>
          <p:nvPr/>
        </p:nvSpPr>
        <p:spPr>
          <a:xfrm rot="10800000">
            <a:off x="8821958" y="2474627"/>
            <a:ext cx="95881" cy="531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TextBox 19">
            <a:extLst>
              <a:ext uri="{FF2B5EF4-FFF2-40B4-BE49-F238E27FC236}">
                <a16:creationId xmlns:a16="http://schemas.microsoft.com/office/drawing/2014/main" id="{B2A8E8E6-2249-8F5B-B06E-AF5E33F66807}"/>
              </a:ext>
            </a:extLst>
          </p:cNvPr>
          <p:cNvSpPr txBox="1"/>
          <p:nvPr/>
        </p:nvSpPr>
        <p:spPr>
          <a:xfrm>
            <a:off x="6870837" y="2379508"/>
            <a:ext cx="564317" cy="253916"/>
          </a:xfrm>
          <a:prstGeom prst="rect">
            <a:avLst/>
          </a:prstGeom>
          <a:noFill/>
        </p:spPr>
        <p:txBody>
          <a:bodyPr wrap="square" rtlCol="0">
            <a:spAutoFit/>
          </a:bodyPr>
          <a:lstStyle/>
          <a:p>
            <a:r>
              <a:rPr lang="en-US" sz="1050">
                <a:latin typeface="Bahnschrift" panose="020B0502040204020203" pitchFamily="34" charset="0"/>
              </a:rPr>
              <a:t>2023</a:t>
            </a:r>
            <a:endParaRPr lang="en-ZA" sz="1050">
              <a:latin typeface="Bahnschrift" panose="020B0502040204020203" pitchFamily="34" charset="0"/>
            </a:endParaRPr>
          </a:p>
        </p:txBody>
      </p:sp>
      <p:sp>
        <p:nvSpPr>
          <p:cNvPr id="21" name="TextBox 20">
            <a:extLst>
              <a:ext uri="{FF2B5EF4-FFF2-40B4-BE49-F238E27FC236}">
                <a16:creationId xmlns:a16="http://schemas.microsoft.com/office/drawing/2014/main" id="{6CD22250-1B6A-4C24-4F23-1AC9A6122B94}"/>
              </a:ext>
            </a:extLst>
          </p:cNvPr>
          <p:cNvSpPr txBox="1"/>
          <p:nvPr/>
        </p:nvSpPr>
        <p:spPr>
          <a:xfrm>
            <a:off x="7617172" y="2368418"/>
            <a:ext cx="524178" cy="253916"/>
          </a:xfrm>
          <a:prstGeom prst="rect">
            <a:avLst/>
          </a:prstGeom>
          <a:noFill/>
        </p:spPr>
        <p:txBody>
          <a:bodyPr wrap="square" rtlCol="0">
            <a:spAutoFit/>
          </a:bodyPr>
          <a:lstStyle/>
          <a:p>
            <a:r>
              <a:rPr lang="en-US" sz="1050">
                <a:latin typeface="Bahnschrift" panose="020B0502040204020203" pitchFamily="34" charset="0"/>
              </a:rPr>
              <a:t>April</a:t>
            </a:r>
            <a:endParaRPr lang="en-ZA" sz="1050">
              <a:latin typeface="Bahnschrift" panose="020B0502040204020203" pitchFamily="34" charset="0"/>
            </a:endParaRPr>
          </a:p>
        </p:txBody>
      </p:sp>
      <p:sp>
        <p:nvSpPr>
          <p:cNvPr id="22" name="TextBox 21">
            <a:extLst>
              <a:ext uri="{FF2B5EF4-FFF2-40B4-BE49-F238E27FC236}">
                <a16:creationId xmlns:a16="http://schemas.microsoft.com/office/drawing/2014/main" id="{F7E71FDD-6326-2FF2-FE30-CBDE342EF4ED}"/>
              </a:ext>
            </a:extLst>
          </p:cNvPr>
          <p:cNvSpPr txBox="1"/>
          <p:nvPr/>
        </p:nvSpPr>
        <p:spPr>
          <a:xfrm>
            <a:off x="8477110" y="2373006"/>
            <a:ext cx="344848" cy="261610"/>
          </a:xfrm>
          <a:prstGeom prst="rect">
            <a:avLst/>
          </a:prstGeom>
          <a:noFill/>
        </p:spPr>
        <p:txBody>
          <a:bodyPr wrap="square" rtlCol="0">
            <a:spAutoFit/>
          </a:bodyPr>
          <a:lstStyle/>
          <a:p>
            <a:r>
              <a:rPr lang="en-US" sz="1050">
                <a:latin typeface="Bahnschrift" panose="020B0502040204020203" pitchFamily="34" charset="0"/>
              </a:rPr>
              <a:t>15</a:t>
            </a:r>
            <a:endParaRPr lang="en-ZA" sz="1050">
              <a:latin typeface="Bahnschrift" panose="020B0502040204020203" pitchFamily="34" charset="0"/>
            </a:endParaRPr>
          </a:p>
        </p:txBody>
      </p:sp>
      <p:sp>
        <p:nvSpPr>
          <p:cNvPr id="23" name="Rectangle: Rounded Corners 29">
            <a:extLst>
              <a:ext uri="{FF2B5EF4-FFF2-40B4-BE49-F238E27FC236}">
                <a16:creationId xmlns:a16="http://schemas.microsoft.com/office/drawing/2014/main" id="{1EF57CBC-8CD9-599F-4088-D01D3EBFC097}"/>
              </a:ext>
            </a:extLst>
          </p:cNvPr>
          <p:cNvSpPr/>
          <p:nvPr/>
        </p:nvSpPr>
        <p:spPr>
          <a:xfrm>
            <a:off x="7585813" y="2649046"/>
            <a:ext cx="569582" cy="224881"/>
          </a:xfrm>
          <a:prstGeom prst="roundRect">
            <a:avLst/>
          </a:prstGeom>
          <a:solidFill>
            <a:srgbClr val="1F376A"/>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TextBox 23">
            <a:extLst>
              <a:ext uri="{FF2B5EF4-FFF2-40B4-BE49-F238E27FC236}">
                <a16:creationId xmlns:a16="http://schemas.microsoft.com/office/drawing/2014/main" id="{043F9BE6-639A-CB36-F5A9-01700A2B6F1A}"/>
              </a:ext>
            </a:extLst>
          </p:cNvPr>
          <p:cNvSpPr txBox="1"/>
          <p:nvPr/>
        </p:nvSpPr>
        <p:spPr>
          <a:xfrm>
            <a:off x="7572759" y="2626785"/>
            <a:ext cx="621507" cy="253916"/>
          </a:xfrm>
          <a:prstGeom prst="rect">
            <a:avLst/>
          </a:prstGeom>
          <a:noFill/>
          <a:ln>
            <a:noFill/>
          </a:ln>
        </p:spPr>
        <p:txBody>
          <a:bodyPr wrap="square" rtlCol="0">
            <a:spAutoFit/>
          </a:bodyPr>
          <a:lstStyle/>
          <a:p>
            <a:r>
              <a:rPr lang="en-US" sz="1050">
                <a:solidFill>
                  <a:schemeClr val="bg1"/>
                </a:solidFill>
                <a:latin typeface="Bahnschrift" panose="020B0502040204020203" pitchFamily="34" charset="0"/>
              </a:rPr>
              <a:t>Search</a:t>
            </a:r>
            <a:endParaRPr lang="en-ZA">
              <a:solidFill>
                <a:schemeClr val="bg1"/>
              </a:solidFill>
              <a:latin typeface="Bahnschrift" panose="020B0502040204020203" pitchFamily="34" charset="0"/>
            </a:endParaRPr>
          </a:p>
        </p:txBody>
      </p:sp>
      <p:cxnSp>
        <p:nvCxnSpPr>
          <p:cNvPr id="25" name="Straight Connector 24">
            <a:extLst>
              <a:ext uri="{FF2B5EF4-FFF2-40B4-BE49-F238E27FC236}">
                <a16:creationId xmlns:a16="http://schemas.microsoft.com/office/drawing/2014/main" id="{79C900FB-7F50-0F45-0880-CD035EE0F66E}"/>
              </a:ext>
            </a:extLst>
          </p:cNvPr>
          <p:cNvCxnSpPr>
            <a:cxnSpLocks/>
          </p:cNvCxnSpPr>
          <p:nvPr/>
        </p:nvCxnSpPr>
        <p:spPr>
          <a:xfrm>
            <a:off x="6659047" y="3196921"/>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78A4A9E-7CD2-0A42-5846-9692FF4B9D02}"/>
              </a:ext>
            </a:extLst>
          </p:cNvPr>
          <p:cNvSpPr txBox="1"/>
          <p:nvPr/>
        </p:nvSpPr>
        <p:spPr>
          <a:xfrm>
            <a:off x="6699241" y="2906045"/>
            <a:ext cx="1949450" cy="261610"/>
          </a:xfrm>
          <a:prstGeom prst="rect">
            <a:avLst/>
          </a:prstGeom>
          <a:noFill/>
        </p:spPr>
        <p:txBody>
          <a:bodyPr wrap="square" rtlCol="0">
            <a:spAutoFit/>
          </a:bodyPr>
          <a:lstStyle/>
          <a:p>
            <a:r>
              <a:rPr lang="en-US" sz="1050">
                <a:latin typeface="Bahnschrift" panose="020B0502040204020203" pitchFamily="34" charset="0"/>
              </a:rPr>
              <a:t>LS1A (Used)</a:t>
            </a:r>
            <a:endParaRPr lang="en-ZA" sz="1050">
              <a:latin typeface="Bahnschrift" panose="020B0502040204020203" pitchFamily="34" charset="0"/>
            </a:endParaRPr>
          </a:p>
        </p:txBody>
      </p:sp>
      <p:cxnSp>
        <p:nvCxnSpPr>
          <p:cNvPr id="27" name="Straight Connector 26">
            <a:extLst>
              <a:ext uri="{FF2B5EF4-FFF2-40B4-BE49-F238E27FC236}">
                <a16:creationId xmlns:a16="http://schemas.microsoft.com/office/drawing/2014/main" id="{42916913-0594-252D-A763-757D75170846}"/>
              </a:ext>
            </a:extLst>
          </p:cNvPr>
          <p:cNvCxnSpPr>
            <a:cxnSpLocks/>
          </p:cNvCxnSpPr>
          <p:nvPr/>
        </p:nvCxnSpPr>
        <p:spPr>
          <a:xfrm>
            <a:off x="6656978" y="3494203"/>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B98A4EF-9816-EF2A-7D14-C0AD7A64F23A}"/>
              </a:ext>
            </a:extLst>
          </p:cNvPr>
          <p:cNvSpPr txBox="1"/>
          <p:nvPr/>
        </p:nvSpPr>
        <p:spPr>
          <a:xfrm>
            <a:off x="6701446" y="3234514"/>
            <a:ext cx="1949450" cy="261610"/>
          </a:xfrm>
          <a:prstGeom prst="rect">
            <a:avLst/>
          </a:prstGeom>
          <a:noFill/>
        </p:spPr>
        <p:txBody>
          <a:bodyPr wrap="square" rtlCol="0">
            <a:spAutoFit/>
          </a:bodyPr>
          <a:lstStyle/>
          <a:p>
            <a:r>
              <a:rPr lang="en-US" sz="1050">
                <a:latin typeface="Bahnschrift" panose="020B0502040204020203" pitchFamily="34" charset="0"/>
              </a:rPr>
              <a:t>LS1B (Used)</a:t>
            </a:r>
            <a:endParaRPr lang="en-ZA" sz="1050">
              <a:latin typeface="Bahnschrift" panose="020B0502040204020203" pitchFamily="34" charset="0"/>
            </a:endParaRPr>
          </a:p>
        </p:txBody>
      </p:sp>
      <p:cxnSp>
        <p:nvCxnSpPr>
          <p:cNvPr id="29" name="Straight Connector 28">
            <a:extLst>
              <a:ext uri="{FF2B5EF4-FFF2-40B4-BE49-F238E27FC236}">
                <a16:creationId xmlns:a16="http://schemas.microsoft.com/office/drawing/2014/main" id="{F7B81746-3BEB-ED8F-5B52-53E371A35A05}"/>
              </a:ext>
            </a:extLst>
          </p:cNvPr>
          <p:cNvCxnSpPr>
            <a:cxnSpLocks/>
          </p:cNvCxnSpPr>
          <p:nvPr/>
        </p:nvCxnSpPr>
        <p:spPr>
          <a:xfrm>
            <a:off x="6656978" y="3785079"/>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BB48C2-C425-0599-415C-5274410F9F0C}"/>
              </a:ext>
            </a:extLst>
          </p:cNvPr>
          <p:cNvSpPr txBox="1"/>
          <p:nvPr/>
        </p:nvSpPr>
        <p:spPr>
          <a:xfrm>
            <a:off x="6701446" y="3517067"/>
            <a:ext cx="1949450" cy="261610"/>
          </a:xfrm>
          <a:prstGeom prst="rect">
            <a:avLst/>
          </a:prstGeom>
          <a:noFill/>
        </p:spPr>
        <p:txBody>
          <a:bodyPr wrap="square" rtlCol="0">
            <a:spAutoFit/>
          </a:bodyPr>
          <a:lstStyle/>
          <a:p>
            <a:r>
              <a:rPr lang="en-US" sz="1050">
                <a:latin typeface="Bahnschrift" panose="020B0502040204020203" pitchFamily="34" charset="0"/>
              </a:rPr>
              <a:t>LS1C (Empty)</a:t>
            </a:r>
            <a:endParaRPr lang="en-ZA" sz="1050">
              <a:latin typeface="Bahnschrift" panose="020B0502040204020203" pitchFamily="34" charset="0"/>
            </a:endParaRPr>
          </a:p>
        </p:txBody>
      </p:sp>
      <p:cxnSp>
        <p:nvCxnSpPr>
          <p:cNvPr id="31" name="Straight Connector 30">
            <a:extLst>
              <a:ext uri="{FF2B5EF4-FFF2-40B4-BE49-F238E27FC236}">
                <a16:creationId xmlns:a16="http://schemas.microsoft.com/office/drawing/2014/main" id="{BB77A2DE-CA7D-7820-CF1A-B65CE467A3B3}"/>
              </a:ext>
            </a:extLst>
          </p:cNvPr>
          <p:cNvCxnSpPr>
            <a:cxnSpLocks/>
          </p:cNvCxnSpPr>
          <p:nvPr/>
        </p:nvCxnSpPr>
        <p:spPr>
          <a:xfrm>
            <a:off x="6654119" y="4080088"/>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1545608-7887-C79B-EA4D-62FC3C516B7C}"/>
              </a:ext>
            </a:extLst>
          </p:cNvPr>
          <p:cNvSpPr txBox="1"/>
          <p:nvPr/>
        </p:nvSpPr>
        <p:spPr>
          <a:xfrm>
            <a:off x="6701446" y="3811813"/>
            <a:ext cx="1949450" cy="261610"/>
          </a:xfrm>
          <a:prstGeom prst="rect">
            <a:avLst/>
          </a:prstGeom>
          <a:noFill/>
        </p:spPr>
        <p:txBody>
          <a:bodyPr wrap="square" rtlCol="0">
            <a:spAutoFit/>
          </a:bodyPr>
          <a:lstStyle/>
          <a:p>
            <a:r>
              <a:rPr lang="en-US" sz="1050">
                <a:latin typeface="Bahnschrift" panose="020B0502040204020203" pitchFamily="34" charset="0"/>
              </a:rPr>
              <a:t>LS1D (Empty)</a:t>
            </a:r>
            <a:endParaRPr lang="en-ZA" sz="1050">
              <a:latin typeface="Bahnschrift" panose="020B0502040204020203" pitchFamily="34" charset="0"/>
            </a:endParaRPr>
          </a:p>
        </p:txBody>
      </p:sp>
      <p:cxnSp>
        <p:nvCxnSpPr>
          <p:cNvPr id="33" name="Straight Connector 32">
            <a:extLst>
              <a:ext uri="{FF2B5EF4-FFF2-40B4-BE49-F238E27FC236}">
                <a16:creationId xmlns:a16="http://schemas.microsoft.com/office/drawing/2014/main" id="{28E1051D-5E18-8980-4F5A-CF9ADE60C5A7}"/>
              </a:ext>
            </a:extLst>
          </p:cNvPr>
          <p:cNvCxnSpPr>
            <a:cxnSpLocks/>
          </p:cNvCxnSpPr>
          <p:nvPr/>
        </p:nvCxnSpPr>
        <p:spPr>
          <a:xfrm>
            <a:off x="6661252" y="4377893"/>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EC16928-50FE-9CF1-4532-0175344182F7}"/>
              </a:ext>
            </a:extLst>
          </p:cNvPr>
          <p:cNvSpPr txBox="1"/>
          <p:nvPr/>
        </p:nvSpPr>
        <p:spPr>
          <a:xfrm>
            <a:off x="6701446" y="4093964"/>
            <a:ext cx="1949450" cy="261610"/>
          </a:xfrm>
          <a:prstGeom prst="rect">
            <a:avLst/>
          </a:prstGeom>
          <a:noFill/>
        </p:spPr>
        <p:txBody>
          <a:bodyPr wrap="square" rtlCol="0">
            <a:spAutoFit/>
          </a:bodyPr>
          <a:lstStyle/>
          <a:p>
            <a:r>
              <a:rPr lang="en-US" sz="1050">
                <a:latin typeface="Bahnschrift" panose="020B0502040204020203" pitchFamily="34" charset="0"/>
              </a:rPr>
              <a:t>LS2A (Used)</a:t>
            </a:r>
            <a:endParaRPr lang="en-ZA" sz="1050">
              <a:latin typeface="Bahnschrift" panose="020B0502040204020203" pitchFamily="34" charset="0"/>
            </a:endParaRPr>
          </a:p>
        </p:txBody>
      </p:sp>
      <p:cxnSp>
        <p:nvCxnSpPr>
          <p:cNvPr id="35" name="Straight Connector 34">
            <a:extLst>
              <a:ext uri="{FF2B5EF4-FFF2-40B4-BE49-F238E27FC236}">
                <a16:creationId xmlns:a16="http://schemas.microsoft.com/office/drawing/2014/main" id="{956B9C05-651B-42C7-F691-FDEB831AFD05}"/>
              </a:ext>
            </a:extLst>
          </p:cNvPr>
          <p:cNvCxnSpPr>
            <a:cxnSpLocks/>
          </p:cNvCxnSpPr>
          <p:nvPr/>
        </p:nvCxnSpPr>
        <p:spPr>
          <a:xfrm>
            <a:off x="6661252" y="4682413"/>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4E36916-620F-B507-962D-492B7B0E1443}"/>
              </a:ext>
            </a:extLst>
          </p:cNvPr>
          <p:cNvSpPr txBox="1"/>
          <p:nvPr/>
        </p:nvSpPr>
        <p:spPr>
          <a:xfrm>
            <a:off x="6701446" y="4398174"/>
            <a:ext cx="1949450" cy="261610"/>
          </a:xfrm>
          <a:prstGeom prst="rect">
            <a:avLst/>
          </a:prstGeom>
          <a:noFill/>
        </p:spPr>
        <p:txBody>
          <a:bodyPr wrap="square" rtlCol="0">
            <a:spAutoFit/>
          </a:bodyPr>
          <a:lstStyle/>
          <a:p>
            <a:r>
              <a:rPr lang="en-US" sz="1050">
                <a:latin typeface="Bahnschrift" panose="020B0502040204020203" pitchFamily="34" charset="0"/>
              </a:rPr>
              <a:t>LS2B (Used)</a:t>
            </a:r>
            <a:endParaRPr lang="en-ZA" sz="1050">
              <a:latin typeface="Bahnschrift" panose="020B0502040204020203" pitchFamily="34" charset="0"/>
            </a:endParaRPr>
          </a:p>
        </p:txBody>
      </p:sp>
      <p:cxnSp>
        <p:nvCxnSpPr>
          <p:cNvPr id="37" name="Straight Connector 36">
            <a:extLst>
              <a:ext uri="{FF2B5EF4-FFF2-40B4-BE49-F238E27FC236}">
                <a16:creationId xmlns:a16="http://schemas.microsoft.com/office/drawing/2014/main" id="{9DB22A5F-727D-5A3A-C6A6-C470043A1ED6}"/>
              </a:ext>
            </a:extLst>
          </p:cNvPr>
          <p:cNvCxnSpPr>
            <a:cxnSpLocks/>
          </p:cNvCxnSpPr>
          <p:nvPr/>
        </p:nvCxnSpPr>
        <p:spPr>
          <a:xfrm>
            <a:off x="6659047" y="4986623"/>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1D89B26-3B88-D556-6B81-2A9EAB9A90D5}"/>
              </a:ext>
            </a:extLst>
          </p:cNvPr>
          <p:cNvSpPr txBox="1"/>
          <p:nvPr/>
        </p:nvSpPr>
        <p:spPr>
          <a:xfrm>
            <a:off x="6694127" y="4704733"/>
            <a:ext cx="1949450" cy="261610"/>
          </a:xfrm>
          <a:prstGeom prst="rect">
            <a:avLst/>
          </a:prstGeom>
          <a:noFill/>
        </p:spPr>
        <p:txBody>
          <a:bodyPr wrap="square" rtlCol="0">
            <a:spAutoFit/>
          </a:bodyPr>
          <a:lstStyle/>
          <a:p>
            <a:r>
              <a:rPr lang="en-US" sz="1050">
                <a:latin typeface="Bahnschrift" panose="020B0502040204020203" pitchFamily="34" charset="0"/>
              </a:rPr>
              <a:t>LS2C (Used)</a:t>
            </a:r>
            <a:endParaRPr lang="en-ZA" sz="1050">
              <a:latin typeface="Bahnschrift" panose="020B0502040204020203" pitchFamily="34" charset="0"/>
            </a:endParaRPr>
          </a:p>
        </p:txBody>
      </p:sp>
      <p:sp>
        <p:nvSpPr>
          <p:cNvPr id="39" name="TextBox 38">
            <a:extLst>
              <a:ext uri="{FF2B5EF4-FFF2-40B4-BE49-F238E27FC236}">
                <a16:creationId xmlns:a16="http://schemas.microsoft.com/office/drawing/2014/main" id="{D6BAF425-A1FB-50DE-8E4E-8FD5DDA1FDDC}"/>
              </a:ext>
            </a:extLst>
          </p:cNvPr>
          <p:cNvSpPr txBox="1"/>
          <p:nvPr/>
        </p:nvSpPr>
        <p:spPr>
          <a:xfrm>
            <a:off x="7475162" y="5077467"/>
            <a:ext cx="1949450" cy="261610"/>
          </a:xfrm>
          <a:prstGeom prst="rect">
            <a:avLst/>
          </a:prstGeom>
          <a:noFill/>
        </p:spPr>
        <p:txBody>
          <a:bodyPr wrap="square" rtlCol="0">
            <a:spAutoFit/>
          </a:bodyPr>
          <a:lstStyle/>
          <a:p>
            <a:r>
              <a:rPr lang="en-US" sz="1050">
                <a:latin typeface="Bahnschrift" panose="020B0502040204020203" pitchFamily="34" charset="0"/>
              </a:rPr>
              <a:t>LOAD MORE</a:t>
            </a:r>
            <a:endParaRPr lang="en-ZA" sz="1050">
              <a:latin typeface="Bahnschrift" panose="020B0502040204020203" pitchFamily="34" charset="0"/>
            </a:endParaRPr>
          </a:p>
        </p:txBody>
      </p:sp>
      <p:sp>
        <p:nvSpPr>
          <p:cNvPr id="40" name="Rectangle 39">
            <a:extLst>
              <a:ext uri="{FF2B5EF4-FFF2-40B4-BE49-F238E27FC236}">
                <a16:creationId xmlns:a16="http://schemas.microsoft.com/office/drawing/2014/main" id="{4B9708CC-C56C-DBA5-6989-1E0F7D26EB69}"/>
              </a:ext>
            </a:extLst>
          </p:cNvPr>
          <p:cNvSpPr/>
          <p:nvPr/>
        </p:nvSpPr>
        <p:spPr>
          <a:xfrm>
            <a:off x="6749470" y="1057066"/>
            <a:ext cx="2254250" cy="220549"/>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1" name="TextBox 40">
            <a:extLst>
              <a:ext uri="{FF2B5EF4-FFF2-40B4-BE49-F238E27FC236}">
                <a16:creationId xmlns:a16="http://schemas.microsoft.com/office/drawing/2014/main" id="{458B01A3-6D05-FCA9-3308-0514907A15C1}"/>
              </a:ext>
            </a:extLst>
          </p:cNvPr>
          <p:cNvSpPr txBox="1"/>
          <p:nvPr/>
        </p:nvSpPr>
        <p:spPr>
          <a:xfrm>
            <a:off x="6750825" y="1036536"/>
            <a:ext cx="1949450" cy="261610"/>
          </a:xfrm>
          <a:prstGeom prst="rect">
            <a:avLst/>
          </a:prstGeom>
          <a:noFill/>
        </p:spPr>
        <p:txBody>
          <a:bodyPr wrap="square" rtlCol="0">
            <a:spAutoFit/>
          </a:bodyPr>
          <a:lstStyle/>
          <a:p>
            <a:r>
              <a:rPr lang="en-US" sz="1050">
                <a:latin typeface="Bahnschrift" panose="020B0502040204020203" pitchFamily="34" charset="0"/>
              </a:rPr>
              <a:t>Upper Campus</a:t>
            </a:r>
            <a:endParaRPr lang="en-ZA" sz="1050">
              <a:latin typeface="Bahnschrift" panose="020B0502040204020203" pitchFamily="34" charset="0"/>
            </a:endParaRPr>
          </a:p>
        </p:txBody>
      </p:sp>
      <p:sp>
        <p:nvSpPr>
          <p:cNvPr id="42" name="Isosceles Triangle 63">
            <a:extLst>
              <a:ext uri="{FF2B5EF4-FFF2-40B4-BE49-F238E27FC236}">
                <a16:creationId xmlns:a16="http://schemas.microsoft.com/office/drawing/2014/main" id="{AF94D396-714D-889D-4EF2-11E7411CAD4B}"/>
              </a:ext>
            </a:extLst>
          </p:cNvPr>
          <p:cNvSpPr/>
          <p:nvPr/>
        </p:nvSpPr>
        <p:spPr>
          <a:xfrm rot="10800000">
            <a:off x="8851542" y="1138349"/>
            <a:ext cx="95881" cy="531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3" name="Rectangle 42">
            <a:extLst>
              <a:ext uri="{FF2B5EF4-FFF2-40B4-BE49-F238E27FC236}">
                <a16:creationId xmlns:a16="http://schemas.microsoft.com/office/drawing/2014/main" id="{02CB51AD-81BA-24D8-0E9D-A685D3F14B69}"/>
              </a:ext>
            </a:extLst>
          </p:cNvPr>
          <p:cNvSpPr/>
          <p:nvPr/>
        </p:nvSpPr>
        <p:spPr>
          <a:xfrm>
            <a:off x="6749470" y="1733779"/>
            <a:ext cx="2254250" cy="89108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4" name="Rectangle: Rounded Corners 19">
            <a:extLst>
              <a:ext uri="{FF2B5EF4-FFF2-40B4-BE49-F238E27FC236}">
                <a16:creationId xmlns:a16="http://schemas.microsoft.com/office/drawing/2014/main" id="{55EDF223-95C4-69A6-7BD1-C09B2032633E}"/>
              </a:ext>
            </a:extLst>
          </p:cNvPr>
          <p:cNvSpPr/>
          <p:nvPr/>
        </p:nvSpPr>
        <p:spPr>
          <a:xfrm>
            <a:off x="8888329" y="1784150"/>
            <a:ext cx="76289" cy="773553"/>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45" name="Straight Connector 44">
            <a:extLst>
              <a:ext uri="{FF2B5EF4-FFF2-40B4-BE49-F238E27FC236}">
                <a16:creationId xmlns:a16="http://schemas.microsoft.com/office/drawing/2014/main" id="{EDD54469-D02E-0761-A79D-0ECA99C562B3}"/>
              </a:ext>
            </a:extLst>
          </p:cNvPr>
          <p:cNvCxnSpPr/>
          <p:nvPr/>
        </p:nvCxnSpPr>
        <p:spPr>
          <a:xfrm>
            <a:off x="6749470" y="1938391"/>
            <a:ext cx="21388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F51E5C3-D19A-810A-E620-409D1EE43C73}"/>
              </a:ext>
            </a:extLst>
          </p:cNvPr>
          <p:cNvSpPr txBox="1"/>
          <p:nvPr/>
        </p:nvSpPr>
        <p:spPr>
          <a:xfrm>
            <a:off x="6729878" y="1706310"/>
            <a:ext cx="1949450" cy="261610"/>
          </a:xfrm>
          <a:prstGeom prst="rect">
            <a:avLst/>
          </a:prstGeom>
          <a:noFill/>
        </p:spPr>
        <p:txBody>
          <a:bodyPr wrap="square" rtlCol="0">
            <a:spAutoFit/>
          </a:bodyPr>
          <a:lstStyle/>
          <a:p>
            <a:r>
              <a:rPr lang="en-US" sz="1050">
                <a:latin typeface="Bahnschrift" panose="020B0502040204020203" pitchFamily="34" charset="0"/>
              </a:rPr>
              <a:t>AC Jordan</a:t>
            </a:r>
            <a:endParaRPr lang="en-ZA" sz="1050">
              <a:latin typeface="Bahnschrift" panose="020B0502040204020203" pitchFamily="34" charset="0"/>
            </a:endParaRPr>
          </a:p>
        </p:txBody>
      </p:sp>
      <p:cxnSp>
        <p:nvCxnSpPr>
          <p:cNvPr id="47" name="Straight Connector 46">
            <a:extLst>
              <a:ext uri="{FF2B5EF4-FFF2-40B4-BE49-F238E27FC236}">
                <a16:creationId xmlns:a16="http://schemas.microsoft.com/office/drawing/2014/main" id="{7BE0FC3E-9ED7-10A3-7910-E0B4BA66EA96}"/>
              </a:ext>
            </a:extLst>
          </p:cNvPr>
          <p:cNvCxnSpPr/>
          <p:nvPr/>
        </p:nvCxnSpPr>
        <p:spPr>
          <a:xfrm>
            <a:off x="6749470" y="2160618"/>
            <a:ext cx="21388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5AC7FF7-4D04-B28B-DE5B-DBC41EC62929}"/>
              </a:ext>
            </a:extLst>
          </p:cNvPr>
          <p:cNvSpPr txBox="1"/>
          <p:nvPr/>
        </p:nvSpPr>
        <p:spPr>
          <a:xfrm>
            <a:off x="6729878" y="1928537"/>
            <a:ext cx="1949450" cy="261610"/>
          </a:xfrm>
          <a:prstGeom prst="rect">
            <a:avLst/>
          </a:prstGeom>
          <a:noFill/>
        </p:spPr>
        <p:txBody>
          <a:bodyPr wrap="square" rtlCol="0">
            <a:spAutoFit/>
          </a:bodyPr>
          <a:lstStyle/>
          <a:p>
            <a:r>
              <a:rPr lang="en-US" sz="1050">
                <a:latin typeface="Bahnschrift" panose="020B0502040204020203" pitchFamily="34" charset="0"/>
              </a:rPr>
              <a:t>Beattie</a:t>
            </a:r>
            <a:endParaRPr lang="en-ZA" sz="1050">
              <a:latin typeface="Bahnschrift" panose="020B0502040204020203" pitchFamily="34" charset="0"/>
            </a:endParaRPr>
          </a:p>
        </p:txBody>
      </p:sp>
      <p:cxnSp>
        <p:nvCxnSpPr>
          <p:cNvPr id="49" name="Straight Connector 48">
            <a:extLst>
              <a:ext uri="{FF2B5EF4-FFF2-40B4-BE49-F238E27FC236}">
                <a16:creationId xmlns:a16="http://schemas.microsoft.com/office/drawing/2014/main" id="{55084B40-D89C-2BB8-12E1-85E8344AB96B}"/>
              </a:ext>
            </a:extLst>
          </p:cNvPr>
          <p:cNvCxnSpPr/>
          <p:nvPr/>
        </p:nvCxnSpPr>
        <p:spPr>
          <a:xfrm>
            <a:off x="6749470" y="2389238"/>
            <a:ext cx="21388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086009A-3C37-3CE9-7B5E-D494559CE102}"/>
              </a:ext>
            </a:extLst>
          </p:cNvPr>
          <p:cNvSpPr txBox="1"/>
          <p:nvPr/>
        </p:nvSpPr>
        <p:spPr>
          <a:xfrm>
            <a:off x="6729878" y="2157157"/>
            <a:ext cx="1949450" cy="261610"/>
          </a:xfrm>
          <a:prstGeom prst="rect">
            <a:avLst/>
          </a:prstGeom>
          <a:noFill/>
        </p:spPr>
        <p:txBody>
          <a:bodyPr wrap="square" rtlCol="0">
            <a:spAutoFit/>
          </a:bodyPr>
          <a:lstStyle/>
          <a:p>
            <a:r>
              <a:rPr lang="en-US" sz="1050" err="1">
                <a:latin typeface="Bahnschrift" panose="020B0502040204020203" pitchFamily="34" charset="0"/>
              </a:rPr>
              <a:t>Centlivres</a:t>
            </a:r>
            <a:endParaRPr lang="en-ZA" sz="1050">
              <a:latin typeface="Bahnschrift" panose="020B0502040204020203" pitchFamily="34" charset="0"/>
            </a:endParaRPr>
          </a:p>
        </p:txBody>
      </p:sp>
      <p:sp>
        <p:nvSpPr>
          <p:cNvPr id="51" name="TextBox 50">
            <a:extLst>
              <a:ext uri="{FF2B5EF4-FFF2-40B4-BE49-F238E27FC236}">
                <a16:creationId xmlns:a16="http://schemas.microsoft.com/office/drawing/2014/main" id="{1287056E-53AC-EF4F-C49A-07E939586FB7}"/>
              </a:ext>
            </a:extLst>
          </p:cNvPr>
          <p:cNvSpPr txBox="1"/>
          <p:nvPr/>
        </p:nvSpPr>
        <p:spPr>
          <a:xfrm>
            <a:off x="6729878" y="2372792"/>
            <a:ext cx="1949450" cy="261610"/>
          </a:xfrm>
          <a:prstGeom prst="rect">
            <a:avLst/>
          </a:prstGeom>
          <a:noFill/>
        </p:spPr>
        <p:txBody>
          <a:bodyPr wrap="square" rtlCol="0">
            <a:spAutoFit/>
          </a:bodyPr>
          <a:lstStyle/>
          <a:p>
            <a:r>
              <a:rPr lang="en-US" sz="1050">
                <a:latin typeface="Bahnschrift" panose="020B0502040204020203" pitchFamily="34" charset="0"/>
              </a:rPr>
              <a:t>Chris Hani</a:t>
            </a:r>
            <a:endParaRPr lang="en-ZA" sz="1050">
              <a:latin typeface="Bahnschrift" panose="020B0502040204020203" pitchFamily="34" charset="0"/>
            </a:endParaRPr>
          </a:p>
        </p:txBody>
      </p:sp>
      <p:sp>
        <p:nvSpPr>
          <p:cNvPr id="52" name="Rectangle: Rounded Corners 37">
            <a:extLst>
              <a:ext uri="{FF2B5EF4-FFF2-40B4-BE49-F238E27FC236}">
                <a16:creationId xmlns:a16="http://schemas.microsoft.com/office/drawing/2014/main" id="{420816F2-E21E-6ACA-4075-B3568E95AC09}"/>
              </a:ext>
            </a:extLst>
          </p:cNvPr>
          <p:cNvSpPr/>
          <p:nvPr/>
        </p:nvSpPr>
        <p:spPr>
          <a:xfrm>
            <a:off x="6870837" y="652244"/>
            <a:ext cx="467271" cy="193016"/>
          </a:xfrm>
          <a:prstGeom prst="roundRect">
            <a:avLst>
              <a:gd name="adj" fmla="val 39903"/>
            </a:avLst>
          </a:prstGeom>
          <a:solidFill>
            <a:srgbClr val="63C2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3" name="Flowchart: Merge 38">
            <a:extLst>
              <a:ext uri="{FF2B5EF4-FFF2-40B4-BE49-F238E27FC236}">
                <a16:creationId xmlns:a16="http://schemas.microsoft.com/office/drawing/2014/main" id="{C457AA65-AE21-93C6-A34A-D988A6EE97E6}"/>
              </a:ext>
            </a:extLst>
          </p:cNvPr>
          <p:cNvSpPr/>
          <p:nvPr/>
        </p:nvSpPr>
        <p:spPr>
          <a:xfrm rot="5400000">
            <a:off x="7025575" y="702839"/>
            <a:ext cx="112388" cy="103618"/>
          </a:xfrm>
          <a:prstGeom prst="flowChartMerg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3"/>
                                        </p:tgtEl>
                                      </p:cBhvr>
                                    </p:animEffect>
                                    <p:animScale>
                                      <p:cBhvr>
                                        <p:cTn id="7" dur="250" autoRev="1" fill="hold"/>
                                        <p:tgtEl>
                                          <p:spTgt spid="53"/>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52"/>
                                        </p:tgtEl>
                                      </p:cBhvr>
                                    </p:animEffect>
                                    <p:animScale>
                                      <p:cBhvr>
                                        <p:cTn id="10" dur="250" autoRev="1" fill="hold"/>
                                        <p:tgtEl>
                                          <p:spTgt spid="5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32163" y="884438"/>
            <a:ext cx="3952646" cy="2186952"/>
          </a:xfrm>
          <a:prstGeom prst="rect">
            <a:avLst/>
          </a:prstGeom>
        </p:spPr>
        <p:txBody>
          <a:bodyPr spcFirstLastPara="1" wrap="square" lIns="97552" tIns="97552" rIns="97552" bIns="97552" anchor="t" anchorCtr="0">
            <a:normAutofit/>
          </a:bodyPr>
          <a:lstStyle/>
          <a:p>
            <a:r>
              <a:rPr lang="en"/>
              <a:t>Venue Finder</a:t>
            </a:r>
            <a:endParaRPr/>
          </a:p>
        </p:txBody>
      </p:sp>
      <p:sp>
        <p:nvSpPr>
          <p:cNvPr id="54" name="Rectangle: Rounded Corners 3">
            <a:extLst>
              <a:ext uri="{FF2B5EF4-FFF2-40B4-BE49-F238E27FC236}">
                <a16:creationId xmlns:a16="http://schemas.microsoft.com/office/drawing/2014/main" id="{57C455B4-EE4B-669D-19DB-25D8303802A2}"/>
              </a:ext>
            </a:extLst>
          </p:cNvPr>
          <p:cNvSpPr/>
          <p:nvPr/>
        </p:nvSpPr>
        <p:spPr>
          <a:xfrm>
            <a:off x="6430246" y="474421"/>
            <a:ext cx="2914008" cy="5239232"/>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5" name="Rectangle: Rounded Corners 4">
            <a:extLst>
              <a:ext uri="{FF2B5EF4-FFF2-40B4-BE49-F238E27FC236}">
                <a16:creationId xmlns:a16="http://schemas.microsoft.com/office/drawing/2014/main" id="{87891186-2416-80C3-AACB-D45E5D0CE9C3}"/>
              </a:ext>
            </a:extLst>
          </p:cNvPr>
          <p:cNvSpPr/>
          <p:nvPr/>
        </p:nvSpPr>
        <p:spPr>
          <a:xfrm>
            <a:off x="6523593" y="578175"/>
            <a:ext cx="2723955" cy="505660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6" name="Rectangle: Rounded Corners 5">
            <a:extLst>
              <a:ext uri="{FF2B5EF4-FFF2-40B4-BE49-F238E27FC236}">
                <a16:creationId xmlns:a16="http://schemas.microsoft.com/office/drawing/2014/main" id="{1B3137D9-B999-0402-E903-C9C4A10E66DA}"/>
              </a:ext>
            </a:extLst>
          </p:cNvPr>
          <p:cNvSpPr/>
          <p:nvPr/>
        </p:nvSpPr>
        <p:spPr>
          <a:xfrm>
            <a:off x="7400686" y="504591"/>
            <a:ext cx="969768" cy="29404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7" name="Rectangle: Top Corners Rounded 6">
            <a:extLst>
              <a:ext uri="{FF2B5EF4-FFF2-40B4-BE49-F238E27FC236}">
                <a16:creationId xmlns:a16="http://schemas.microsoft.com/office/drawing/2014/main" id="{A6A3CE32-A916-52AF-9812-C772CB3DABE5}"/>
              </a:ext>
            </a:extLst>
          </p:cNvPr>
          <p:cNvSpPr/>
          <p:nvPr/>
        </p:nvSpPr>
        <p:spPr>
          <a:xfrm>
            <a:off x="6654119" y="902389"/>
            <a:ext cx="2475263" cy="2012354"/>
          </a:xfrm>
          <a:prstGeom prst="round2Same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8" name="Rectangle 57">
            <a:extLst>
              <a:ext uri="{FF2B5EF4-FFF2-40B4-BE49-F238E27FC236}">
                <a16:creationId xmlns:a16="http://schemas.microsoft.com/office/drawing/2014/main" id="{513453E6-0642-55F3-6EDB-353B94D5E75C}"/>
              </a:ext>
            </a:extLst>
          </p:cNvPr>
          <p:cNvSpPr/>
          <p:nvPr/>
        </p:nvSpPr>
        <p:spPr>
          <a:xfrm>
            <a:off x="6750825" y="1515849"/>
            <a:ext cx="2254250" cy="220549"/>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9" name="TextBox 58">
            <a:extLst>
              <a:ext uri="{FF2B5EF4-FFF2-40B4-BE49-F238E27FC236}">
                <a16:creationId xmlns:a16="http://schemas.microsoft.com/office/drawing/2014/main" id="{E9077196-662D-66FA-C82C-5E149C6FC7FC}"/>
              </a:ext>
            </a:extLst>
          </p:cNvPr>
          <p:cNvSpPr txBox="1"/>
          <p:nvPr/>
        </p:nvSpPr>
        <p:spPr>
          <a:xfrm>
            <a:off x="6654119" y="1263494"/>
            <a:ext cx="1289050" cy="261610"/>
          </a:xfrm>
          <a:prstGeom prst="rect">
            <a:avLst/>
          </a:prstGeom>
          <a:noFill/>
        </p:spPr>
        <p:txBody>
          <a:bodyPr wrap="square" rtlCol="0">
            <a:spAutoFit/>
          </a:bodyPr>
          <a:lstStyle/>
          <a:p>
            <a:r>
              <a:rPr lang="en-US" sz="1050">
                <a:latin typeface="Bahnschrift" panose="020B0502040204020203" pitchFamily="34" charset="0"/>
              </a:rPr>
              <a:t>Building</a:t>
            </a:r>
            <a:endParaRPr lang="en-ZA">
              <a:latin typeface="Bahnschrift" panose="020B0502040204020203" pitchFamily="34" charset="0"/>
            </a:endParaRPr>
          </a:p>
        </p:txBody>
      </p:sp>
      <p:sp>
        <p:nvSpPr>
          <p:cNvPr id="60" name="Rectangle 59">
            <a:extLst>
              <a:ext uri="{FF2B5EF4-FFF2-40B4-BE49-F238E27FC236}">
                <a16:creationId xmlns:a16="http://schemas.microsoft.com/office/drawing/2014/main" id="{BFCFA7C9-A97D-90EF-1382-03B57E6C6086}"/>
              </a:ext>
            </a:extLst>
          </p:cNvPr>
          <p:cNvSpPr/>
          <p:nvPr/>
        </p:nvSpPr>
        <p:spPr>
          <a:xfrm>
            <a:off x="6755270" y="1975104"/>
            <a:ext cx="2242651" cy="220549"/>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1" name="TextBox 60">
            <a:extLst>
              <a:ext uri="{FF2B5EF4-FFF2-40B4-BE49-F238E27FC236}">
                <a16:creationId xmlns:a16="http://schemas.microsoft.com/office/drawing/2014/main" id="{BFF51911-84CA-4404-4359-1A872E7DB9BA}"/>
              </a:ext>
            </a:extLst>
          </p:cNvPr>
          <p:cNvSpPr txBox="1"/>
          <p:nvPr/>
        </p:nvSpPr>
        <p:spPr>
          <a:xfrm>
            <a:off x="6658564" y="1722749"/>
            <a:ext cx="1289050" cy="261610"/>
          </a:xfrm>
          <a:prstGeom prst="rect">
            <a:avLst/>
          </a:prstGeom>
          <a:noFill/>
        </p:spPr>
        <p:txBody>
          <a:bodyPr wrap="square" rtlCol="0">
            <a:spAutoFit/>
          </a:bodyPr>
          <a:lstStyle/>
          <a:p>
            <a:r>
              <a:rPr lang="en-US" sz="1050">
                <a:latin typeface="Bahnschrift" panose="020B0502040204020203" pitchFamily="34" charset="0"/>
              </a:rPr>
              <a:t>Period</a:t>
            </a:r>
            <a:endParaRPr lang="en-ZA">
              <a:latin typeface="Bahnschrift" panose="020B0502040204020203" pitchFamily="34" charset="0"/>
            </a:endParaRPr>
          </a:p>
        </p:txBody>
      </p:sp>
      <p:sp>
        <p:nvSpPr>
          <p:cNvPr id="62" name="TextBox 61">
            <a:extLst>
              <a:ext uri="{FF2B5EF4-FFF2-40B4-BE49-F238E27FC236}">
                <a16:creationId xmlns:a16="http://schemas.microsoft.com/office/drawing/2014/main" id="{1DFCA31E-86F5-6C2F-0F4C-8C298D2C7B56}"/>
              </a:ext>
            </a:extLst>
          </p:cNvPr>
          <p:cNvSpPr txBox="1"/>
          <p:nvPr/>
        </p:nvSpPr>
        <p:spPr>
          <a:xfrm>
            <a:off x="6658564" y="2164029"/>
            <a:ext cx="1289050" cy="261610"/>
          </a:xfrm>
          <a:prstGeom prst="rect">
            <a:avLst/>
          </a:prstGeom>
          <a:noFill/>
        </p:spPr>
        <p:txBody>
          <a:bodyPr wrap="square" rtlCol="0">
            <a:spAutoFit/>
          </a:bodyPr>
          <a:lstStyle/>
          <a:p>
            <a:r>
              <a:rPr lang="en-US" sz="1050">
                <a:latin typeface="Bahnschrift" panose="020B0502040204020203" pitchFamily="34" charset="0"/>
              </a:rPr>
              <a:t>Date</a:t>
            </a:r>
            <a:endParaRPr lang="en-ZA">
              <a:latin typeface="Bahnschrift" panose="020B0502040204020203" pitchFamily="34" charset="0"/>
            </a:endParaRPr>
          </a:p>
        </p:txBody>
      </p:sp>
      <p:sp>
        <p:nvSpPr>
          <p:cNvPr id="63" name="TextBox 62">
            <a:extLst>
              <a:ext uri="{FF2B5EF4-FFF2-40B4-BE49-F238E27FC236}">
                <a16:creationId xmlns:a16="http://schemas.microsoft.com/office/drawing/2014/main" id="{DBF3CBA9-D394-650A-4D7B-FB4E7EBABC45}"/>
              </a:ext>
            </a:extLst>
          </p:cNvPr>
          <p:cNvSpPr txBox="1"/>
          <p:nvPr/>
        </p:nvSpPr>
        <p:spPr>
          <a:xfrm>
            <a:off x="6731233" y="1499946"/>
            <a:ext cx="1949450" cy="261610"/>
          </a:xfrm>
          <a:prstGeom prst="rect">
            <a:avLst/>
          </a:prstGeom>
          <a:noFill/>
        </p:spPr>
        <p:txBody>
          <a:bodyPr wrap="square" rtlCol="0">
            <a:spAutoFit/>
          </a:bodyPr>
          <a:lstStyle/>
          <a:p>
            <a:r>
              <a:rPr lang="en-US" sz="1050">
                <a:latin typeface="Bahnschrift" panose="020B0502040204020203" pitchFamily="34" charset="0"/>
              </a:rPr>
              <a:t>Leslie Social</a:t>
            </a:r>
            <a:endParaRPr lang="en-ZA" sz="1050">
              <a:latin typeface="Bahnschrift" panose="020B0502040204020203" pitchFamily="34" charset="0"/>
            </a:endParaRPr>
          </a:p>
        </p:txBody>
      </p:sp>
      <p:sp>
        <p:nvSpPr>
          <p:cNvPr id="64" name="Isosceles Triangle 14">
            <a:extLst>
              <a:ext uri="{FF2B5EF4-FFF2-40B4-BE49-F238E27FC236}">
                <a16:creationId xmlns:a16="http://schemas.microsoft.com/office/drawing/2014/main" id="{92BAB71E-EA2D-494E-DA38-342114396A13}"/>
              </a:ext>
            </a:extLst>
          </p:cNvPr>
          <p:cNvSpPr/>
          <p:nvPr/>
        </p:nvSpPr>
        <p:spPr>
          <a:xfrm rot="10800000">
            <a:off x="8831950" y="1601759"/>
            <a:ext cx="95881" cy="531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5" name="Isosceles Triangle 15">
            <a:extLst>
              <a:ext uri="{FF2B5EF4-FFF2-40B4-BE49-F238E27FC236}">
                <a16:creationId xmlns:a16="http://schemas.microsoft.com/office/drawing/2014/main" id="{25055005-C002-CB06-4916-E589A950DB9C}"/>
              </a:ext>
            </a:extLst>
          </p:cNvPr>
          <p:cNvSpPr/>
          <p:nvPr/>
        </p:nvSpPr>
        <p:spPr>
          <a:xfrm rot="10800000">
            <a:off x="8831949" y="2067418"/>
            <a:ext cx="95881" cy="531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6" name="TextBox 65">
            <a:extLst>
              <a:ext uri="{FF2B5EF4-FFF2-40B4-BE49-F238E27FC236}">
                <a16:creationId xmlns:a16="http://schemas.microsoft.com/office/drawing/2014/main" id="{0DE7337C-98CB-0E00-4852-F9794DF6108D}"/>
              </a:ext>
            </a:extLst>
          </p:cNvPr>
          <p:cNvSpPr txBox="1"/>
          <p:nvPr/>
        </p:nvSpPr>
        <p:spPr>
          <a:xfrm>
            <a:off x="6754880" y="1960095"/>
            <a:ext cx="1949450" cy="261610"/>
          </a:xfrm>
          <a:prstGeom prst="rect">
            <a:avLst/>
          </a:prstGeom>
          <a:noFill/>
        </p:spPr>
        <p:txBody>
          <a:bodyPr wrap="square" rtlCol="0">
            <a:spAutoFit/>
          </a:bodyPr>
          <a:lstStyle/>
          <a:p>
            <a:r>
              <a:rPr lang="en-US" sz="1050">
                <a:latin typeface="Bahnschrift" panose="020B0502040204020203" pitchFamily="34" charset="0"/>
              </a:rPr>
              <a:t>09:00 – 09:45</a:t>
            </a:r>
            <a:endParaRPr lang="en-ZA" sz="1050">
              <a:latin typeface="Bahnschrift" panose="020B0502040204020203" pitchFamily="34" charset="0"/>
            </a:endParaRPr>
          </a:p>
        </p:txBody>
      </p:sp>
      <p:sp>
        <p:nvSpPr>
          <p:cNvPr id="67" name="Rectangle 66">
            <a:extLst>
              <a:ext uri="{FF2B5EF4-FFF2-40B4-BE49-F238E27FC236}">
                <a16:creationId xmlns:a16="http://schemas.microsoft.com/office/drawing/2014/main" id="{70609588-5C0D-DBE5-94B5-2C946CE27BBE}"/>
              </a:ext>
            </a:extLst>
          </p:cNvPr>
          <p:cNvSpPr/>
          <p:nvPr/>
        </p:nvSpPr>
        <p:spPr>
          <a:xfrm>
            <a:off x="8279615" y="2412981"/>
            <a:ext cx="708316" cy="188925"/>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8" name="Rectangle 67">
            <a:extLst>
              <a:ext uri="{FF2B5EF4-FFF2-40B4-BE49-F238E27FC236}">
                <a16:creationId xmlns:a16="http://schemas.microsoft.com/office/drawing/2014/main" id="{79312633-2D3F-C774-1DD8-8C49555FD7F2}"/>
              </a:ext>
            </a:extLst>
          </p:cNvPr>
          <p:cNvSpPr/>
          <p:nvPr/>
        </p:nvSpPr>
        <p:spPr>
          <a:xfrm>
            <a:off x="6750825" y="2411827"/>
            <a:ext cx="708316" cy="188925"/>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9" name="Rectangle 68">
            <a:extLst>
              <a:ext uri="{FF2B5EF4-FFF2-40B4-BE49-F238E27FC236}">
                <a16:creationId xmlns:a16="http://schemas.microsoft.com/office/drawing/2014/main" id="{6B448F7F-1545-9A7D-C515-FB78C12E0F11}"/>
              </a:ext>
            </a:extLst>
          </p:cNvPr>
          <p:cNvSpPr/>
          <p:nvPr/>
        </p:nvSpPr>
        <p:spPr>
          <a:xfrm>
            <a:off x="7512500" y="2410467"/>
            <a:ext cx="708316" cy="188925"/>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0" name="Isosceles Triangle 16">
            <a:extLst>
              <a:ext uri="{FF2B5EF4-FFF2-40B4-BE49-F238E27FC236}">
                <a16:creationId xmlns:a16="http://schemas.microsoft.com/office/drawing/2014/main" id="{C1C490ED-2944-4340-A24A-CD92C669DDD3}"/>
              </a:ext>
            </a:extLst>
          </p:cNvPr>
          <p:cNvSpPr/>
          <p:nvPr/>
        </p:nvSpPr>
        <p:spPr>
          <a:xfrm rot="10800000">
            <a:off x="8075462" y="2473572"/>
            <a:ext cx="95881" cy="531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1" name="Isosceles Triangle 23">
            <a:extLst>
              <a:ext uri="{FF2B5EF4-FFF2-40B4-BE49-F238E27FC236}">
                <a16:creationId xmlns:a16="http://schemas.microsoft.com/office/drawing/2014/main" id="{A3B3B0DB-9046-E736-1CD0-8BCD9B9D05DC}"/>
              </a:ext>
            </a:extLst>
          </p:cNvPr>
          <p:cNvSpPr/>
          <p:nvPr/>
        </p:nvSpPr>
        <p:spPr>
          <a:xfrm rot="10800000">
            <a:off x="8821958" y="2474627"/>
            <a:ext cx="95881" cy="531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2" name="TextBox 71">
            <a:extLst>
              <a:ext uri="{FF2B5EF4-FFF2-40B4-BE49-F238E27FC236}">
                <a16:creationId xmlns:a16="http://schemas.microsoft.com/office/drawing/2014/main" id="{F03CA726-02B7-38D2-BDCD-75CFB230AF94}"/>
              </a:ext>
            </a:extLst>
          </p:cNvPr>
          <p:cNvSpPr txBox="1"/>
          <p:nvPr/>
        </p:nvSpPr>
        <p:spPr>
          <a:xfrm>
            <a:off x="6870837" y="2379508"/>
            <a:ext cx="564317" cy="253916"/>
          </a:xfrm>
          <a:prstGeom prst="rect">
            <a:avLst/>
          </a:prstGeom>
          <a:noFill/>
        </p:spPr>
        <p:txBody>
          <a:bodyPr wrap="square" rtlCol="0">
            <a:spAutoFit/>
          </a:bodyPr>
          <a:lstStyle/>
          <a:p>
            <a:r>
              <a:rPr lang="en-US" sz="1050">
                <a:latin typeface="Bahnschrift" panose="020B0502040204020203" pitchFamily="34" charset="0"/>
              </a:rPr>
              <a:t>2023</a:t>
            </a:r>
            <a:endParaRPr lang="en-ZA" sz="1050">
              <a:latin typeface="Bahnschrift" panose="020B0502040204020203" pitchFamily="34" charset="0"/>
            </a:endParaRPr>
          </a:p>
        </p:txBody>
      </p:sp>
      <p:sp>
        <p:nvSpPr>
          <p:cNvPr id="73" name="TextBox 72">
            <a:extLst>
              <a:ext uri="{FF2B5EF4-FFF2-40B4-BE49-F238E27FC236}">
                <a16:creationId xmlns:a16="http://schemas.microsoft.com/office/drawing/2014/main" id="{010908F8-F68C-5E00-3600-1C57CB776943}"/>
              </a:ext>
            </a:extLst>
          </p:cNvPr>
          <p:cNvSpPr txBox="1"/>
          <p:nvPr/>
        </p:nvSpPr>
        <p:spPr>
          <a:xfrm>
            <a:off x="7617172" y="2368418"/>
            <a:ext cx="524178" cy="253916"/>
          </a:xfrm>
          <a:prstGeom prst="rect">
            <a:avLst/>
          </a:prstGeom>
          <a:noFill/>
        </p:spPr>
        <p:txBody>
          <a:bodyPr wrap="square" rtlCol="0">
            <a:spAutoFit/>
          </a:bodyPr>
          <a:lstStyle/>
          <a:p>
            <a:r>
              <a:rPr lang="en-US" sz="1050">
                <a:latin typeface="Bahnschrift" panose="020B0502040204020203" pitchFamily="34" charset="0"/>
              </a:rPr>
              <a:t>April</a:t>
            </a:r>
            <a:endParaRPr lang="en-ZA" sz="1050">
              <a:latin typeface="Bahnschrift" panose="020B0502040204020203" pitchFamily="34" charset="0"/>
            </a:endParaRPr>
          </a:p>
        </p:txBody>
      </p:sp>
      <p:sp>
        <p:nvSpPr>
          <p:cNvPr id="74" name="TextBox 73">
            <a:extLst>
              <a:ext uri="{FF2B5EF4-FFF2-40B4-BE49-F238E27FC236}">
                <a16:creationId xmlns:a16="http://schemas.microsoft.com/office/drawing/2014/main" id="{AC1DAAFC-A428-5703-E991-5F56278E09E1}"/>
              </a:ext>
            </a:extLst>
          </p:cNvPr>
          <p:cNvSpPr txBox="1"/>
          <p:nvPr/>
        </p:nvSpPr>
        <p:spPr>
          <a:xfrm>
            <a:off x="8477110" y="2373006"/>
            <a:ext cx="344848" cy="261610"/>
          </a:xfrm>
          <a:prstGeom prst="rect">
            <a:avLst/>
          </a:prstGeom>
          <a:noFill/>
        </p:spPr>
        <p:txBody>
          <a:bodyPr wrap="square" rtlCol="0">
            <a:spAutoFit/>
          </a:bodyPr>
          <a:lstStyle/>
          <a:p>
            <a:r>
              <a:rPr lang="en-US" sz="1050">
                <a:latin typeface="Bahnschrift" panose="020B0502040204020203" pitchFamily="34" charset="0"/>
              </a:rPr>
              <a:t>15</a:t>
            </a:r>
            <a:endParaRPr lang="en-ZA" sz="1050">
              <a:latin typeface="Bahnschrift" panose="020B0502040204020203" pitchFamily="34" charset="0"/>
            </a:endParaRPr>
          </a:p>
        </p:txBody>
      </p:sp>
      <p:sp>
        <p:nvSpPr>
          <p:cNvPr id="75" name="Rectangle: Rounded Corners 29">
            <a:extLst>
              <a:ext uri="{FF2B5EF4-FFF2-40B4-BE49-F238E27FC236}">
                <a16:creationId xmlns:a16="http://schemas.microsoft.com/office/drawing/2014/main" id="{F591D852-CAF3-06C1-9A3A-48062FB30911}"/>
              </a:ext>
            </a:extLst>
          </p:cNvPr>
          <p:cNvSpPr/>
          <p:nvPr/>
        </p:nvSpPr>
        <p:spPr>
          <a:xfrm>
            <a:off x="7585813" y="2649046"/>
            <a:ext cx="569582" cy="224881"/>
          </a:xfrm>
          <a:prstGeom prst="roundRect">
            <a:avLst/>
          </a:prstGeom>
          <a:solidFill>
            <a:srgbClr val="1F376A"/>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76" name="Straight Connector 75">
            <a:extLst>
              <a:ext uri="{FF2B5EF4-FFF2-40B4-BE49-F238E27FC236}">
                <a16:creationId xmlns:a16="http://schemas.microsoft.com/office/drawing/2014/main" id="{723A3EA6-619D-3C9D-456C-479AF5D86032}"/>
              </a:ext>
            </a:extLst>
          </p:cNvPr>
          <p:cNvCxnSpPr>
            <a:cxnSpLocks/>
          </p:cNvCxnSpPr>
          <p:nvPr/>
        </p:nvCxnSpPr>
        <p:spPr>
          <a:xfrm>
            <a:off x="6659047" y="3196921"/>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EBF912DB-D9DD-FC80-1F3D-1AD6A8A2B653}"/>
              </a:ext>
            </a:extLst>
          </p:cNvPr>
          <p:cNvSpPr txBox="1"/>
          <p:nvPr/>
        </p:nvSpPr>
        <p:spPr>
          <a:xfrm>
            <a:off x="6699241" y="2906045"/>
            <a:ext cx="1949450" cy="261610"/>
          </a:xfrm>
          <a:prstGeom prst="rect">
            <a:avLst/>
          </a:prstGeom>
          <a:noFill/>
        </p:spPr>
        <p:txBody>
          <a:bodyPr wrap="square" rtlCol="0">
            <a:spAutoFit/>
          </a:bodyPr>
          <a:lstStyle/>
          <a:p>
            <a:r>
              <a:rPr lang="en-US" sz="1050">
                <a:latin typeface="Bahnschrift" panose="020B0502040204020203" pitchFamily="34" charset="0"/>
              </a:rPr>
              <a:t>LS1A (Used)</a:t>
            </a:r>
            <a:endParaRPr lang="en-ZA" sz="1050">
              <a:latin typeface="Bahnschrift" panose="020B0502040204020203" pitchFamily="34" charset="0"/>
            </a:endParaRPr>
          </a:p>
        </p:txBody>
      </p:sp>
      <p:cxnSp>
        <p:nvCxnSpPr>
          <p:cNvPr id="78" name="Straight Connector 77">
            <a:extLst>
              <a:ext uri="{FF2B5EF4-FFF2-40B4-BE49-F238E27FC236}">
                <a16:creationId xmlns:a16="http://schemas.microsoft.com/office/drawing/2014/main" id="{A320303E-EBBD-B3CA-AF95-E3392C15C238}"/>
              </a:ext>
            </a:extLst>
          </p:cNvPr>
          <p:cNvCxnSpPr>
            <a:cxnSpLocks/>
          </p:cNvCxnSpPr>
          <p:nvPr/>
        </p:nvCxnSpPr>
        <p:spPr>
          <a:xfrm>
            <a:off x="6656978" y="3494203"/>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F6271252-88D2-54EB-21A5-D36E6F1150A7}"/>
              </a:ext>
            </a:extLst>
          </p:cNvPr>
          <p:cNvSpPr txBox="1"/>
          <p:nvPr/>
        </p:nvSpPr>
        <p:spPr>
          <a:xfrm>
            <a:off x="6701446" y="3234514"/>
            <a:ext cx="1949450" cy="261610"/>
          </a:xfrm>
          <a:prstGeom prst="rect">
            <a:avLst/>
          </a:prstGeom>
          <a:noFill/>
        </p:spPr>
        <p:txBody>
          <a:bodyPr wrap="square" rtlCol="0">
            <a:spAutoFit/>
          </a:bodyPr>
          <a:lstStyle/>
          <a:p>
            <a:r>
              <a:rPr lang="en-US" sz="1050">
                <a:latin typeface="Bahnschrift" panose="020B0502040204020203" pitchFamily="34" charset="0"/>
              </a:rPr>
              <a:t>LS1B (Used)</a:t>
            </a:r>
            <a:endParaRPr lang="en-ZA" sz="1050">
              <a:latin typeface="Bahnschrift" panose="020B0502040204020203" pitchFamily="34" charset="0"/>
            </a:endParaRPr>
          </a:p>
        </p:txBody>
      </p:sp>
      <p:cxnSp>
        <p:nvCxnSpPr>
          <p:cNvPr id="80" name="Straight Connector 79">
            <a:extLst>
              <a:ext uri="{FF2B5EF4-FFF2-40B4-BE49-F238E27FC236}">
                <a16:creationId xmlns:a16="http://schemas.microsoft.com/office/drawing/2014/main" id="{10D1D1D0-42FC-9500-C79D-E368AB7591D3}"/>
              </a:ext>
            </a:extLst>
          </p:cNvPr>
          <p:cNvCxnSpPr>
            <a:cxnSpLocks/>
          </p:cNvCxnSpPr>
          <p:nvPr/>
        </p:nvCxnSpPr>
        <p:spPr>
          <a:xfrm>
            <a:off x="6656978" y="3785079"/>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DFEEF5E2-C345-9960-9D1A-2A4234B12FB5}"/>
              </a:ext>
            </a:extLst>
          </p:cNvPr>
          <p:cNvSpPr txBox="1"/>
          <p:nvPr/>
        </p:nvSpPr>
        <p:spPr>
          <a:xfrm>
            <a:off x="6701446" y="3517067"/>
            <a:ext cx="1949450" cy="261610"/>
          </a:xfrm>
          <a:prstGeom prst="rect">
            <a:avLst/>
          </a:prstGeom>
          <a:noFill/>
        </p:spPr>
        <p:txBody>
          <a:bodyPr wrap="square" rtlCol="0">
            <a:spAutoFit/>
          </a:bodyPr>
          <a:lstStyle/>
          <a:p>
            <a:r>
              <a:rPr lang="en-US" sz="1050">
                <a:latin typeface="Bahnschrift" panose="020B0502040204020203" pitchFamily="34" charset="0"/>
              </a:rPr>
              <a:t>LS1C (Empty)</a:t>
            </a:r>
            <a:endParaRPr lang="en-ZA" sz="1050">
              <a:latin typeface="Bahnschrift" panose="020B0502040204020203" pitchFamily="34" charset="0"/>
            </a:endParaRPr>
          </a:p>
        </p:txBody>
      </p:sp>
      <p:cxnSp>
        <p:nvCxnSpPr>
          <p:cNvPr id="82" name="Straight Connector 81">
            <a:extLst>
              <a:ext uri="{FF2B5EF4-FFF2-40B4-BE49-F238E27FC236}">
                <a16:creationId xmlns:a16="http://schemas.microsoft.com/office/drawing/2014/main" id="{789254B5-75E7-6200-63E0-2B0F37E13102}"/>
              </a:ext>
            </a:extLst>
          </p:cNvPr>
          <p:cNvCxnSpPr>
            <a:cxnSpLocks/>
          </p:cNvCxnSpPr>
          <p:nvPr/>
        </p:nvCxnSpPr>
        <p:spPr>
          <a:xfrm>
            <a:off x="6654119" y="4080088"/>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2A56094B-1C32-EDF7-3745-E87E9CBE0450}"/>
              </a:ext>
            </a:extLst>
          </p:cNvPr>
          <p:cNvSpPr txBox="1"/>
          <p:nvPr/>
        </p:nvSpPr>
        <p:spPr>
          <a:xfrm>
            <a:off x="6701446" y="3811813"/>
            <a:ext cx="1949450" cy="261610"/>
          </a:xfrm>
          <a:prstGeom prst="rect">
            <a:avLst/>
          </a:prstGeom>
          <a:noFill/>
        </p:spPr>
        <p:txBody>
          <a:bodyPr wrap="square" rtlCol="0">
            <a:spAutoFit/>
          </a:bodyPr>
          <a:lstStyle/>
          <a:p>
            <a:r>
              <a:rPr lang="en-US" sz="1050">
                <a:latin typeface="Bahnschrift" panose="020B0502040204020203" pitchFamily="34" charset="0"/>
              </a:rPr>
              <a:t>LS1D (Empty)</a:t>
            </a:r>
            <a:endParaRPr lang="en-ZA" sz="1050">
              <a:latin typeface="Bahnschrift" panose="020B0502040204020203" pitchFamily="34" charset="0"/>
            </a:endParaRPr>
          </a:p>
        </p:txBody>
      </p:sp>
      <p:cxnSp>
        <p:nvCxnSpPr>
          <p:cNvPr id="84" name="Straight Connector 83">
            <a:extLst>
              <a:ext uri="{FF2B5EF4-FFF2-40B4-BE49-F238E27FC236}">
                <a16:creationId xmlns:a16="http://schemas.microsoft.com/office/drawing/2014/main" id="{7A631E7D-FB81-2D39-CCF1-5B3FD94A713D}"/>
              </a:ext>
            </a:extLst>
          </p:cNvPr>
          <p:cNvCxnSpPr>
            <a:cxnSpLocks/>
          </p:cNvCxnSpPr>
          <p:nvPr/>
        </p:nvCxnSpPr>
        <p:spPr>
          <a:xfrm>
            <a:off x="6661252" y="4377893"/>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F1C810EE-6157-52F0-8984-3A3CFDD3F387}"/>
              </a:ext>
            </a:extLst>
          </p:cNvPr>
          <p:cNvSpPr txBox="1"/>
          <p:nvPr/>
        </p:nvSpPr>
        <p:spPr>
          <a:xfrm>
            <a:off x="6701446" y="4093964"/>
            <a:ext cx="1949450" cy="261610"/>
          </a:xfrm>
          <a:prstGeom prst="rect">
            <a:avLst/>
          </a:prstGeom>
          <a:noFill/>
        </p:spPr>
        <p:txBody>
          <a:bodyPr wrap="square" rtlCol="0">
            <a:spAutoFit/>
          </a:bodyPr>
          <a:lstStyle/>
          <a:p>
            <a:r>
              <a:rPr lang="en-US" sz="1050">
                <a:latin typeface="Bahnschrift" panose="020B0502040204020203" pitchFamily="34" charset="0"/>
              </a:rPr>
              <a:t>LS2A (Used)</a:t>
            </a:r>
            <a:endParaRPr lang="en-ZA" sz="1050">
              <a:latin typeface="Bahnschrift" panose="020B0502040204020203" pitchFamily="34" charset="0"/>
            </a:endParaRPr>
          </a:p>
        </p:txBody>
      </p:sp>
      <p:cxnSp>
        <p:nvCxnSpPr>
          <p:cNvPr id="86" name="Straight Connector 85">
            <a:extLst>
              <a:ext uri="{FF2B5EF4-FFF2-40B4-BE49-F238E27FC236}">
                <a16:creationId xmlns:a16="http://schemas.microsoft.com/office/drawing/2014/main" id="{F5E1552E-5E15-3C8C-3A7C-A222C5B3F08A}"/>
              </a:ext>
            </a:extLst>
          </p:cNvPr>
          <p:cNvCxnSpPr>
            <a:cxnSpLocks/>
          </p:cNvCxnSpPr>
          <p:nvPr/>
        </p:nvCxnSpPr>
        <p:spPr>
          <a:xfrm>
            <a:off x="6661252" y="4682413"/>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4721E72F-B615-997A-1807-8CFD9FC581D5}"/>
              </a:ext>
            </a:extLst>
          </p:cNvPr>
          <p:cNvSpPr txBox="1"/>
          <p:nvPr/>
        </p:nvSpPr>
        <p:spPr>
          <a:xfrm>
            <a:off x="6701446" y="4398174"/>
            <a:ext cx="1949450" cy="261610"/>
          </a:xfrm>
          <a:prstGeom prst="rect">
            <a:avLst/>
          </a:prstGeom>
          <a:noFill/>
        </p:spPr>
        <p:txBody>
          <a:bodyPr wrap="square" rtlCol="0">
            <a:spAutoFit/>
          </a:bodyPr>
          <a:lstStyle/>
          <a:p>
            <a:r>
              <a:rPr lang="en-US" sz="1050">
                <a:latin typeface="Bahnschrift" panose="020B0502040204020203" pitchFamily="34" charset="0"/>
              </a:rPr>
              <a:t>LS2B (Used)</a:t>
            </a:r>
            <a:endParaRPr lang="en-ZA" sz="1050">
              <a:latin typeface="Bahnschrift" panose="020B0502040204020203" pitchFamily="34" charset="0"/>
            </a:endParaRPr>
          </a:p>
        </p:txBody>
      </p:sp>
      <p:cxnSp>
        <p:nvCxnSpPr>
          <p:cNvPr id="88" name="Straight Connector 87">
            <a:extLst>
              <a:ext uri="{FF2B5EF4-FFF2-40B4-BE49-F238E27FC236}">
                <a16:creationId xmlns:a16="http://schemas.microsoft.com/office/drawing/2014/main" id="{5B6461E3-429C-A2DE-ED23-D0412676056C}"/>
              </a:ext>
            </a:extLst>
          </p:cNvPr>
          <p:cNvCxnSpPr>
            <a:cxnSpLocks/>
          </p:cNvCxnSpPr>
          <p:nvPr/>
        </p:nvCxnSpPr>
        <p:spPr>
          <a:xfrm>
            <a:off x="6659047" y="4986623"/>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B00CF3EE-6B6A-7249-50C2-D94BB97650DB}"/>
              </a:ext>
            </a:extLst>
          </p:cNvPr>
          <p:cNvSpPr txBox="1"/>
          <p:nvPr/>
        </p:nvSpPr>
        <p:spPr>
          <a:xfrm>
            <a:off x="6694127" y="4704733"/>
            <a:ext cx="1949450" cy="261610"/>
          </a:xfrm>
          <a:prstGeom prst="rect">
            <a:avLst/>
          </a:prstGeom>
          <a:noFill/>
        </p:spPr>
        <p:txBody>
          <a:bodyPr wrap="square" rtlCol="0">
            <a:spAutoFit/>
          </a:bodyPr>
          <a:lstStyle/>
          <a:p>
            <a:r>
              <a:rPr lang="en-US" sz="1050">
                <a:latin typeface="Bahnschrift" panose="020B0502040204020203" pitchFamily="34" charset="0"/>
              </a:rPr>
              <a:t>LS2C (Used)</a:t>
            </a:r>
            <a:endParaRPr lang="en-ZA" sz="1050">
              <a:latin typeface="Bahnschrift" panose="020B0502040204020203" pitchFamily="34" charset="0"/>
            </a:endParaRPr>
          </a:p>
        </p:txBody>
      </p:sp>
      <p:sp>
        <p:nvSpPr>
          <p:cNvPr id="90" name="TextBox 89">
            <a:extLst>
              <a:ext uri="{FF2B5EF4-FFF2-40B4-BE49-F238E27FC236}">
                <a16:creationId xmlns:a16="http://schemas.microsoft.com/office/drawing/2014/main" id="{5F23E29F-5A79-9896-7A5C-47C3330606EB}"/>
              </a:ext>
            </a:extLst>
          </p:cNvPr>
          <p:cNvSpPr txBox="1"/>
          <p:nvPr/>
        </p:nvSpPr>
        <p:spPr>
          <a:xfrm>
            <a:off x="7475162" y="5077467"/>
            <a:ext cx="1949450" cy="261610"/>
          </a:xfrm>
          <a:prstGeom prst="rect">
            <a:avLst/>
          </a:prstGeom>
          <a:noFill/>
        </p:spPr>
        <p:txBody>
          <a:bodyPr wrap="square" rtlCol="0">
            <a:spAutoFit/>
          </a:bodyPr>
          <a:lstStyle/>
          <a:p>
            <a:r>
              <a:rPr lang="en-US" sz="1050">
                <a:latin typeface="Bahnschrift" panose="020B0502040204020203" pitchFamily="34" charset="0"/>
              </a:rPr>
              <a:t>LOAD MORE</a:t>
            </a:r>
            <a:endParaRPr lang="en-ZA" sz="1050">
              <a:latin typeface="Bahnschrift" panose="020B0502040204020203" pitchFamily="34" charset="0"/>
            </a:endParaRPr>
          </a:p>
        </p:txBody>
      </p:sp>
      <p:sp>
        <p:nvSpPr>
          <p:cNvPr id="91" name="Rectangle 90">
            <a:extLst>
              <a:ext uri="{FF2B5EF4-FFF2-40B4-BE49-F238E27FC236}">
                <a16:creationId xmlns:a16="http://schemas.microsoft.com/office/drawing/2014/main" id="{166D6B38-E4E2-657E-0746-3C690B40227D}"/>
              </a:ext>
            </a:extLst>
          </p:cNvPr>
          <p:cNvSpPr/>
          <p:nvPr/>
        </p:nvSpPr>
        <p:spPr>
          <a:xfrm>
            <a:off x="6749470" y="1057066"/>
            <a:ext cx="2254250" cy="220549"/>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2" name="TextBox 91">
            <a:extLst>
              <a:ext uri="{FF2B5EF4-FFF2-40B4-BE49-F238E27FC236}">
                <a16:creationId xmlns:a16="http://schemas.microsoft.com/office/drawing/2014/main" id="{4D1876E8-F6D0-A6B8-EB4C-EFE586CC2EFE}"/>
              </a:ext>
            </a:extLst>
          </p:cNvPr>
          <p:cNvSpPr txBox="1"/>
          <p:nvPr/>
        </p:nvSpPr>
        <p:spPr>
          <a:xfrm>
            <a:off x="6750825" y="1036536"/>
            <a:ext cx="1949450" cy="261610"/>
          </a:xfrm>
          <a:prstGeom prst="rect">
            <a:avLst/>
          </a:prstGeom>
          <a:noFill/>
        </p:spPr>
        <p:txBody>
          <a:bodyPr wrap="square" rtlCol="0">
            <a:spAutoFit/>
          </a:bodyPr>
          <a:lstStyle/>
          <a:p>
            <a:r>
              <a:rPr lang="en-US" sz="1050">
                <a:latin typeface="Bahnschrift" panose="020B0502040204020203" pitchFamily="34" charset="0"/>
              </a:rPr>
              <a:t>Upper Campus</a:t>
            </a:r>
            <a:endParaRPr lang="en-ZA" sz="1050">
              <a:latin typeface="Bahnschrift" panose="020B0502040204020203" pitchFamily="34" charset="0"/>
            </a:endParaRPr>
          </a:p>
        </p:txBody>
      </p:sp>
      <p:sp>
        <p:nvSpPr>
          <p:cNvPr id="93" name="Isosceles Triangle 63">
            <a:extLst>
              <a:ext uri="{FF2B5EF4-FFF2-40B4-BE49-F238E27FC236}">
                <a16:creationId xmlns:a16="http://schemas.microsoft.com/office/drawing/2014/main" id="{18505CB4-0864-BA15-40C9-0D2D7D537D7B}"/>
              </a:ext>
            </a:extLst>
          </p:cNvPr>
          <p:cNvSpPr/>
          <p:nvPr/>
        </p:nvSpPr>
        <p:spPr>
          <a:xfrm rot="10800000">
            <a:off x="8851542" y="1138349"/>
            <a:ext cx="95881" cy="531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4" name="Rectangle: Rounded Corners 24">
            <a:extLst>
              <a:ext uri="{FF2B5EF4-FFF2-40B4-BE49-F238E27FC236}">
                <a16:creationId xmlns:a16="http://schemas.microsoft.com/office/drawing/2014/main" id="{8C3BE35B-2CE9-170F-1F55-761B88294417}"/>
              </a:ext>
            </a:extLst>
          </p:cNvPr>
          <p:cNvSpPr/>
          <p:nvPr/>
        </p:nvSpPr>
        <p:spPr>
          <a:xfrm>
            <a:off x="6870837" y="652244"/>
            <a:ext cx="467271" cy="193016"/>
          </a:xfrm>
          <a:prstGeom prst="roundRect">
            <a:avLst>
              <a:gd name="adj" fmla="val 39903"/>
            </a:avLst>
          </a:prstGeom>
          <a:solidFill>
            <a:srgbClr val="63C2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5" name="Flowchart: Merge 44">
            <a:extLst>
              <a:ext uri="{FF2B5EF4-FFF2-40B4-BE49-F238E27FC236}">
                <a16:creationId xmlns:a16="http://schemas.microsoft.com/office/drawing/2014/main" id="{8F2D558D-5D42-0A3F-C3D2-404AABD78D48}"/>
              </a:ext>
            </a:extLst>
          </p:cNvPr>
          <p:cNvSpPr/>
          <p:nvPr/>
        </p:nvSpPr>
        <p:spPr>
          <a:xfrm rot="5400000">
            <a:off x="7025575" y="702839"/>
            <a:ext cx="112388" cy="103618"/>
          </a:xfrm>
          <a:prstGeom prst="flowChartMerg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6" name="TextBox 95">
            <a:extLst>
              <a:ext uri="{FF2B5EF4-FFF2-40B4-BE49-F238E27FC236}">
                <a16:creationId xmlns:a16="http://schemas.microsoft.com/office/drawing/2014/main" id="{624C12EF-0A17-64F5-BB5B-EB06F2C2B299}"/>
              </a:ext>
            </a:extLst>
          </p:cNvPr>
          <p:cNvSpPr txBox="1"/>
          <p:nvPr/>
        </p:nvSpPr>
        <p:spPr>
          <a:xfrm>
            <a:off x="7573745" y="2627437"/>
            <a:ext cx="623650" cy="253916"/>
          </a:xfrm>
          <a:prstGeom prst="rect">
            <a:avLst/>
          </a:prstGeom>
          <a:noFill/>
          <a:ln>
            <a:noFill/>
          </a:ln>
        </p:spPr>
        <p:txBody>
          <a:bodyPr wrap="square" rtlCol="0">
            <a:spAutoFit/>
          </a:bodyPr>
          <a:lstStyle/>
          <a:p>
            <a:r>
              <a:rPr lang="en-US" sz="1050">
                <a:solidFill>
                  <a:schemeClr val="bg1"/>
                </a:solidFill>
                <a:latin typeface="Bahnschrift" panose="020B0502040204020203" pitchFamily="34" charset="0"/>
              </a:rPr>
              <a:t>Search</a:t>
            </a:r>
            <a:endParaRPr lang="en-ZA">
              <a:solidFill>
                <a:schemeClr val="bg1"/>
              </a:solidFill>
              <a:latin typeface="Bahnschrift" panose="020B0502040204020203" pitchFamily="34" charset="0"/>
            </a:endParaRPr>
          </a:p>
        </p:txBody>
      </p:sp>
    </p:spTree>
    <p:extLst>
      <p:ext uri="{BB962C8B-B14F-4D97-AF65-F5344CB8AC3E}">
        <p14:creationId xmlns:p14="http://schemas.microsoft.com/office/powerpoint/2010/main" val="88121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94"/>
                                        </p:tgtEl>
                                      </p:cBhvr>
                                    </p:animEffect>
                                    <p:animScale>
                                      <p:cBhvr>
                                        <p:cTn id="10" dur="250" autoRev="1" fill="hold"/>
                                        <p:tgtEl>
                                          <p:spTgt spid="9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43792" y="884439"/>
            <a:ext cx="3954887" cy="2677031"/>
          </a:xfrm>
          <a:prstGeom prst="rect">
            <a:avLst/>
          </a:prstGeom>
        </p:spPr>
        <p:txBody>
          <a:bodyPr spcFirstLastPara="1" wrap="square" lIns="97552" tIns="97552" rIns="97552" bIns="97552" anchor="t" anchorCtr="0">
            <a:normAutofit/>
          </a:bodyPr>
          <a:lstStyle/>
          <a:p>
            <a:r>
              <a:rPr lang="en" dirty="0"/>
              <a:t>New Features</a:t>
            </a:r>
            <a:endParaRPr dirty="0"/>
          </a:p>
        </p:txBody>
      </p:sp>
      <p:sp>
        <p:nvSpPr>
          <p:cNvPr id="168" name="Rectangle: Rounded Corners 3">
            <a:extLst>
              <a:ext uri="{FF2B5EF4-FFF2-40B4-BE49-F238E27FC236}">
                <a16:creationId xmlns:a16="http://schemas.microsoft.com/office/drawing/2014/main" id="{048DD89C-4F5E-1257-EE1E-C6E3D551AABE}"/>
              </a:ext>
            </a:extLst>
          </p:cNvPr>
          <p:cNvSpPr/>
          <p:nvPr/>
        </p:nvSpPr>
        <p:spPr>
          <a:xfrm>
            <a:off x="6456186" y="461982"/>
            <a:ext cx="2914008" cy="5239232"/>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9" name="Rectangle: Rounded Corners 8">
            <a:extLst>
              <a:ext uri="{FF2B5EF4-FFF2-40B4-BE49-F238E27FC236}">
                <a16:creationId xmlns:a16="http://schemas.microsoft.com/office/drawing/2014/main" id="{76D86D84-E23C-E054-D845-0C52EA2A92AC}"/>
              </a:ext>
            </a:extLst>
          </p:cNvPr>
          <p:cNvSpPr/>
          <p:nvPr/>
        </p:nvSpPr>
        <p:spPr>
          <a:xfrm>
            <a:off x="6549533" y="565736"/>
            <a:ext cx="2723955" cy="505660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0" name="Rectangle: Rounded Corners 9">
            <a:extLst>
              <a:ext uri="{FF2B5EF4-FFF2-40B4-BE49-F238E27FC236}">
                <a16:creationId xmlns:a16="http://schemas.microsoft.com/office/drawing/2014/main" id="{9594C945-2E3E-FAD5-1B3E-6A1A9CCE658F}"/>
              </a:ext>
            </a:extLst>
          </p:cNvPr>
          <p:cNvSpPr/>
          <p:nvPr/>
        </p:nvSpPr>
        <p:spPr>
          <a:xfrm>
            <a:off x="7426626" y="492152"/>
            <a:ext cx="969768" cy="29404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1" name="Rectangle: Rounded Corners 10">
            <a:hlinkClick r:id="rId3" highlightClick="1"/>
            <a:extLst>
              <a:ext uri="{FF2B5EF4-FFF2-40B4-BE49-F238E27FC236}">
                <a16:creationId xmlns:a16="http://schemas.microsoft.com/office/drawing/2014/main" id="{D8E36E96-717D-7D10-463F-6EAE135AE8E4}"/>
              </a:ext>
            </a:extLst>
          </p:cNvPr>
          <p:cNvSpPr/>
          <p:nvPr/>
        </p:nvSpPr>
        <p:spPr>
          <a:xfrm>
            <a:off x="6610994" y="865072"/>
            <a:ext cx="2601032" cy="377008"/>
          </a:xfrm>
          <a:prstGeom prst="roundRect">
            <a:avLst/>
          </a:prstGeom>
          <a:solidFill>
            <a:srgbClr val="1F37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pic>
        <p:nvPicPr>
          <p:cNvPr id="172" name="Picture 171">
            <a:hlinkClick r:id="rId3"/>
            <a:extLst>
              <a:ext uri="{FF2B5EF4-FFF2-40B4-BE49-F238E27FC236}">
                <a16:creationId xmlns:a16="http://schemas.microsoft.com/office/drawing/2014/main" id="{18FE13B4-DA5A-2BDF-5FAD-C2A634BE71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588" y="888090"/>
            <a:ext cx="2176109" cy="323837"/>
          </a:xfrm>
          <a:prstGeom prst="rect">
            <a:avLst/>
          </a:prstGeom>
        </p:spPr>
      </p:pic>
      <p:sp>
        <p:nvSpPr>
          <p:cNvPr id="173" name="Rectangle: Rounded Corners 6">
            <a:extLst>
              <a:ext uri="{FF2B5EF4-FFF2-40B4-BE49-F238E27FC236}">
                <a16:creationId xmlns:a16="http://schemas.microsoft.com/office/drawing/2014/main" id="{EAA888CB-EEFD-2ABE-31E9-52B4C048189A}"/>
              </a:ext>
            </a:extLst>
          </p:cNvPr>
          <p:cNvSpPr/>
          <p:nvPr/>
        </p:nvSpPr>
        <p:spPr>
          <a:xfrm>
            <a:off x="6700393" y="5046305"/>
            <a:ext cx="2422233" cy="473696"/>
          </a:xfrm>
          <a:prstGeom prst="roundRect">
            <a:avLst>
              <a:gd name="adj" fmla="val 39929"/>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4" name="Rectangle: Rounded Corners 16">
            <a:extLst>
              <a:ext uri="{FF2B5EF4-FFF2-40B4-BE49-F238E27FC236}">
                <a16:creationId xmlns:a16="http://schemas.microsoft.com/office/drawing/2014/main" id="{5ECCB23C-03D3-2BE1-79D5-82839602EF7B}"/>
              </a:ext>
            </a:extLst>
          </p:cNvPr>
          <p:cNvSpPr/>
          <p:nvPr/>
        </p:nvSpPr>
        <p:spPr>
          <a:xfrm>
            <a:off x="7721440" y="5103811"/>
            <a:ext cx="378182" cy="358684"/>
          </a:xfrm>
          <a:prstGeom prst="roundRect">
            <a:avLst>
              <a:gd name="adj" fmla="val 3567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5" name="Rectangle: Rounded Corners 31">
            <a:extLst>
              <a:ext uri="{FF2B5EF4-FFF2-40B4-BE49-F238E27FC236}">
                <a16:creationId xmlns:a16="http://schemas.microsoft.com/office/drawing/2014/main" id="{2AAD09B3-E82E-3F57-3C6E-B555CD221649}"/>
              </a:ext>
            </a:extLst>
          </p:cNvPr>
          <p:cNvSpPr/>
          <p:nvPr/>
        </p:nvSpPr>
        <p:spPr>
          <a:xfrm>
            <a:off x="7258758" y="5102799"/>
            <a:ext cx="378182" cy="358684"/>
          </a:xfrm>
          <a:prstGeom prst="roundRect">
            <a:avLst>
              <a:gd name="adj" fmla="val 3567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6" name="Rectangle: Rounded Corners 32">
            <a:extLst>
              <a:ext uri="{FF2B5EF4-FFF2-40B4-BE49-F238E27FC236}">
                <a16:creationId xmlns:a16="http://schemas.microsoft.com/office/drawing/2014/main" id="{BB90A0CB-EFDD-90C0-139C-BFAFBD0863EF}"/>
              </a:ext>
            </a:extLst>
          </p:cNvPr>
          <p:cNvSpPr/>
          <p:nvPr/>
        </p:nvSpPr>
        <p:spPr>
          <a:xfrm>
            <a:off x="6793226" y="5098303"/>
            <a:ext cx="378182" cy="358684"/>
          </a:xfrm>
          <a:prstGeom prst="roundRect">
            <a:avLst>
              <a:gd name="adj" fmla="val 3567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7" name="Rectangle: Rounded Corners 33">
            <a:extLst>
              <a:ext uri="{FF2B5EF4-FFF2-40B4-BE49-F238E27FC236}">
                <a16:creationId xmlns:a16="http://schemas.microsoft.com/office/drawing/2014/main" id="{D2541F24-29C4-F207-EDDE-6EC15065E920}"/>
              </a:ext>
            </a:extLst>
          </p:cNvPr>
          <p:cNvSpPr/>
          <p:nvPr/>
        </p:nvSpPr>
        <p:spPr>
          <a:xfrm>
            <a:off x="8192454" y="5103811"/>
            <a:ext cx="378182" cy="358684"/>
          </a:xfrm>
          <a:prstGeom prst="roundRect">
            <a:avLst>
              <a:gd name="adj" fmla="val 3567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8" name="Rectangle: Rounded Corners 34">
            <a:extLst>
              <a:ext uri="{FF2B5EF4-FFF2-40B4-BE49-F238E27FC236}">
                <a16:creationId xmlns:a16="http://schemas.microsoft.com/office/drawing/2014/main" id="{2178A154-0440-DFC8-0B1C-9AFC6F9F7208}"/>
              </a:ext>
            </a:extLst>
          </p:cNvPr>
          <p:cNvSpPr/>
          <p:nvPr/>
        </p:nvSpPr>
        <p:spPr>
          <a:xfrm>
            <a:off x="8665213" y="5103811"/>
            <a:ext cx="378182" cy="358684"/>
          </a:xfrm>
          <a:prstGeom prst="roundRect">
            <a:avLst>
              <a:gd name="adj" fmla="val 3567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79" name="Picture 178">
            <a:extLst>
              <a:ext uri="{FF2B5EF4-FFF2-40B4-BE49-F238E27FC236}">
                <a16:creationId xmlns:a16="http://schemas.microsoft.com/office/drawing/2014/main" id="{49191070-50A6-8032-1875-D595305024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7401" y="5160575"/>
            <a:ext cx="245155" cy="245155"/>
          </a:xfrm>
          <a:prstGeom prst="rect">
            <a:avLst/>
          </a:prstGeom>
        </p:spPr>
      </p:pic>
      <p:pic>
        <p:nvPicPr>
          <p:cNvPr id="180" name="Picture 179">
            <a:extLst>
              <a:ext uri="{FF2B5EF4-FFF2-40B4-BE49-F238E27FC236}">
                <a16:creationId xmlns:a16="http://schemas.microsoft.com/office/drawing/2014/main" id="{7C874E13-8F60-55A8-5147-01205A5844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8955" y="5172139"/>
            <a:ext cx="222026" cy="222026"/>
          </a:xfrm>
          <a:prstGeom prst="rect">
            <a:avLst/>
          </a:prstGeom>
        </p:spPr>
      </p:pic>
      <p:pic>
        <p:nvPicPr>
          <p:cNvPr id="181" name="Picture 180">
            <a:extLst>
              <a:ext uri="{FF2B5EF4-FFF2-40B4-BE49-F238E27FC236}">
                <a16:creationId xmlns:a16="http://schemas.microsoft.com/office/drawing/2014/main" id="{8EC1CB4B-45E9-54D8-BEA7-E742A6B5B7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41517" y="5176635"/>
            <a:ext cx="217261" cy="217261"/>
          </a:xfrm>
          <a:prstGeom prst="rect">
            <a:avLst/>
          </a:prstGeom>
        </p:spPr>
      </p:pic>
      <p:pic>
        <p:nvPicPr>
          <p:cNvPr id="182" name="Picture 181">
            <a:extLst>
              <a:ext uri="{FF2B5EF4-FFF2-40B4-BE49-F238E27FC236}">
                <a16:creationId xmlns:a16="http://schemas.microsoft.com/office/drawing/2014/main" id="{51ED0BD3-826D-B01B-614E-69F01D9C00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83414" y="5149128"/>
            <a:ext cx="268048" cy="268048"/>
          </a:xfrm>
          <a:prstGeom prst="rect">
            <a:avLst/>
          </a:prstGeom>
        </p:spPr>
      </p:pic>
      <p:pic>
        <p:nvPicPr>
          <p:cNvPr id="183" name="Picture 182">
            <a:extLst>
              <a:ext uri="{FF2B5EF4-FFF2-40B4-BE49-F238E27FC236}">
                <a16:creationId xmlns:a16="http://schemas.microsoft.com/office/drawing/2014/main" id="{D24B6BF8-9DCA-79A0-45F7-5F31A01AD6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72947" y="5154449"/>
            <a:ext cx="234951" cy="234951"/>
          </a:xfrm>
          <a:prstGeom prst="rect">
            <a:avLst/>
          </a:prstGeom>
        </p:spPr>
      </p:pic>
      <p:sp>
        <p:nvSpPr>
          <p:cNvPr id="184" name="Rectangle: Rounded Corners 36">
            <a:extLst>
              <a:ext uri="{FF2B5EF4-FFF2-40B4-BE49-F238E27FC236}">
                <a16:creationId xmlns:a16="http://schemas.microsoft.com/office/drawing/2014/main" id="{5CB2CFD7-B2F6-FF3B-1F68-C148FB53855A}"/>
              </a:ext>
            </a:extLst>
          </p:cNvPr>
          <p:cNvSpPr/>
          <p:nvPr/>
        </p:nvSpPr>
        <p:spPr>
          <a:xfrm>
            <a:off x="7516448" y="1379837"/>
            <a:ext cx="760879" cy="739140"/>
          </a:xfrm>
          <a:prstGeom prst="roundRect">
            <a:avLst/>
          </a:prstGeom>
          <a:gradFill flip="none" rotWithShape="1">
            <a:gsLst>
              <a:gs pos="0">
                <a:srgbClr val="F37167">
                  <a:tint val="66000"/>
                  <a:satMod val="160000"/>
                </a:srgbClr>
              </a:gs>
              <a:gs pos="50000">
                <a:srgbClr val="F37167">
                  <a:tint val="44500"/>
                  <a:satMod val="160000"/>
                </a:srgbClr>
              </a:gs>
              <a:gs pos="100000">
                <a:srgbClr val="F37167">
                  <a:tint val="23500"/>
                  <a:satMod val="160000"/>
                </a:srgbClr>
              </a:gs>
            </a:gsLst>
            <a:lin ang="1620000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5" name="Rectangle: Rounded Corners 37">
            <a:extLst>
              <a:ext uri="{FF2B5EF4-FFF2-40B4-BE49-F238E27FC236}">
                <a16:creationId xmlns:a16="http://schemas.microsoft.com/office/drawing/2014/main" id="{FA9DBCD9-E0B4-8380-6468-F3F430C73633}"/>
              </a:ext>
            </a:extLst>
          </p:cNvPr>
          <p:cNvSpPr/>
          <p:nvPr/>
        </p:nvSpPr>
        <p:spPr>
          <a:xfrm>
            <a:off x="8393645" y="1379837"/>
            <a:ext cx="760879" cy="739140"/>
          </a:xfrm>
          <a:prstGeom prst="roundRect">
            <a:avLst/>
          </a:prstGeom>
          <a:gradFill flip="none" rotWithShape="1">
            <a:gsLst>
              <a:gs pos="0">
                <a:srgbClr val="F37167">
                  <a:tint val="66000"/>
                  <a:satMod val="160000"/>
                </a:srgbClr>
              </a:gs>
              <a:gs pos="50000">
                <a:srgbClr val="F37167">
                  <a:tint val="44500"/>
                  <a:satMod val="160000"/>
                </a:srgbClr>
              </a:gs>
              <a:gs pos="100000">
                <a:srgbClr val="F37167">
                  <a:tint val="23500"/>
                  <a:satMod val="160000"/>
                </a:srgbClr>
              </a:gs>
            </a:gsLst>
            <a:lin ang="1080000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6" name="Rectangle: Rounded Corners 38">
            <a:extLst>
              <a:ext uri="{FF2B5EF4-FFF2-40B4-BE49-F238E27FC236}">
                <a16:creationId xmlns:a16="http://schemas.microsoft.com/office/drawing/2014/main" id="{3265A5A3-467E-5F5B-FF4A-22D946D9FD59}"/>
              </a:ext>
            </a:extLst>
          </p:cNvPr>
          <p:cNvSpPr/>
          <p:nvPr/>
        </p:nvSpPr>
        <p:spPr>
          <a:xfrm>
            <a:off x="6662222" y="1379837"/>
            <a:ext cx="760879" cy="739140"/>
          </a:xfrm>
          <a:prstGeom prst="roundRect">
            <a:avLst/>
          </a:prstGeom>
          <a:gradFill flip="none" rotWithShape="1">
            <a:gsLst>
              <a:gs pos="0">
                <a:srgbClr val="F37167">
                  <a:tint val="66000"/>
                  <a:satMod val="160000"/>
                </a:srgbClr>
              </a:gs>
              <a:gs pos="50000">
                <a:srgbClr val="F37167">
                  <a:tint val="44500"/>
                  <a:satMod val="160000"/>
                </a:srgbClr>
              </a:gs>
              <a:gs pos="100000">
                <a:srgbClr val="F37167">
                  <a:tint val="23500"/>
                  <a:satMod val="160000"/>
                </a:srgbClr>
              </a:gs>
            </a:gsLst>
            <a:lin ang="1890000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7" name="Rectangle: Rounded Corners 43">
            <a:extLst>
              <a:ext uri="{FF2B5EF4-FFF2-40B4-BE49-F238E27FC236}">
                <a16:creationId xmlns:a16="http://schemas.microsoft.com/office/drawing/2014/main" id="{DD7843DB-CB55-EF5A-A48B-116C27CEA5A0}"/>
              </a:ext>
            </a:extLst>
          </p:cNvPr>
          <p:cNvSpPr/>
          <p:nvPr/>
        </p:nvSpPr>
        <p:spPr>
          <a:xfrm>
            <a:off x="7516448" y="2241215"/>
            <a:ext cx="760879" cy="739140"/>
          </a:xfrm>
          <a:prstGeom prst="roundRect">
            <a:avLst/>
          </a:prstGeom>
          <a:gradFill flip="none" rotWithShape="1">
            <a:gsLst>
              <a:gs pos="0">
                <a:srgbClr val="63C29C">
                  <a:tint val="66000"/>
                  <a:satMod val="160000"/>
                </a:srgbClr>
              </a:gs>
              <a:gs pos="50000">
                <a:srgbClr val="63C29C">
                  <a:tint val="44500"/>
                  <a:satMod val="160000"/>
                </a:srgbClr>
              </a:gs>
              <a:gs pos="100000">
                <a:srgbClr val="63C29C">
                  <a:tint val="23500"/>
                  <a:satMod val="160000"/>
                </a:srgbClr>
              </a:gs>
            </a:gsLst>
            <a:lin ang="1620000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8" name="Rectangle: Rounded Corners 44">
            <a:extLst>
              <a:ext uri="{FF2B5EF4-FFF2-40B4-BE49-F238E27FC236}">
                <a16:creationId xmlns:a16="http://schemas.microsoft.com/office/drawing/2014/main" id="{24DCBD03-D41B-67E6-D903-31F5333DE649}"/>
              </a:ext>
            </a:extLst>
          </p:cNvPr>
          <p:cNvSpPr/>
          <p:nvPr/>
        </p:nvSpPr>
        <p:spPr>
          <a:xfrm>
            <a:off x="8393645" y="2241215"/>
            <a:ext cx="760879" cy="739140"/>
          </a:xfrm>
          <a:prstGeom prst="roundRect">
            <a:avLst/>
          </a:prstGeom>
          <a:gradFill flip="none" rotWithShape="1">
            <a:gsLst>
              <a:gs pos="0">
                <a:srgbClr val="63C29C">
                  <a:tint val="66000"/>
                  <a:satMod val="160000"/>
                </a:srgbClr>
              </a:gs>
              <a:gs pos="50000">
                <a:srgbClr val="63C29C">
                  <a:tint val="44500"/>
                  <a:satMod val="160000"/>
                </a:srgbClr>
              </a:gs>
              <a:gs pos="100000">
                <a:srgbClr val="63C29C">
                  <a:tint val="23500"/>
                  <a:satMod val="160000"/>
                </a:srgbClr>
              </a:gs>
            </a:gsLst>
            <a:lin ang="1080000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9" name="Rectangle: Rounded Corners 45">
            <a:extLst>
              <a:ext uri="{FF2B5EF4-FFF2-40B4-BE49-F238E27FC236}">
                <a16:creationId xmlns:a16="http://schemas.microsoft.com/office/drawing/2014/main" id="{CC3B04A9-224E-464D-3347-7766CA11D6C2}"/>
              </a:ext>
            </a:extLst>
          </p:cNvPr>
          <p:cNvSpPr/>
          <p:nvPr/>
        </p:nvSpPr>
        <p:spPr>
          <a:xfrm>
            <a:off x="6662222" y="2241215"/>
            <a:ext cx="760879" cy="739140"/>
          </a:xfrm>
          <a:prstGeom prst="roundRect">
            <a:avLst/>
          </a:prstGeom>
          <a:gradFill flip="none" rotWithShape="1">
            <a:gsLst>
              <a:gs pos="0">
                <a:srgbClr val="63C29C">
                  <a:tint val="66000"/>
                  <a:satMod val="160000"/>
                </a:srgbClr>
              </a:gs>
              <a:gs pos="50000">
                <a:srgbClr val="63C29C">
                  <a:tint val="44500"/>
                  <a:satMod val="160000"/>
                </a:srgbClr>
              </a:gs>
              <a:gs pos="100000">
                <a:srgbClr val="63C29C">
                  <a:tint val="23500"/>
                  <a:satMod val="160000"/>
                </a:srgbClr>
              </a:gs>
            </a:gsLst>
            <a:lin ang="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0" name="Rectangle: Rounded Corners 46">
            <a:extLst>
              <a:ext uri="{FF2B5EF4-FFF2-40B4-BE49-F238E27FC236}">
                <a16:creationId xmlns:a16="http://schemas.microsoft.com/office/drawing/2014/main" id="{DBEA1303-3C40-83B2-8920-B367ECEDA996}"/>
              </a:ext>
            </a:extLst>
          </p:cNvPr>
          <p:cNvSpPr/>
          <p:nvPr/>
        </p:nvSpPr>
        <p:spPr>
          <a:xfrm>
            <a:off x="7516446" y="3930723"/>
            <a:ext cx="760879" cy="739140"/>
          </a:xfrm>
          <a:prstGeom prst="roundRect">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1" name="Rectangle: Rounded Corners 47">
            <a:extLst>
              <a:ext uri="{FF2B5EF4-FFF2-40B4-BE49-F238E27FC236}">
                <a16:creationId xmlns:a16="http://schemas.microsoft.com/office/drawing/2014/main" id="{75356F11-9DE1-B954-6FA9-5D67CB427FA6}"/>
              </a:ext>
            </a:extLst>
          </p:cNvPr>
          <p:cNvSpPr/>
          <p:nvPr/>
        </p:nvSpPr>
        <p:spPr>
          <a:xfrm>
            <a:off x="8383652" y="3927564"/>
            <a:ext cx="760879" cy="739140"/>
          </a:xfrm>
          <a:prstGeom prst="roundRect">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2" name="Rectangle: Rounded Corners 48">
            <a:extLst>
              <a:ext uri="{FF2B5EF4-FFF2-40B4-BE49-F238E27FC236}">
                <a16:creationId xmlns:a16="http://schemas.microsoft.com/office/drawing/2014/main" id="{C9197678-E6DE-334B-3AD1-7122EF48F6E3}"/>
              </a:ext>
            </a:extLst>
          </p:cNvPr>
          <p:cNvSpPr/>
          <p:nvPr/>
        </p:nvSpPr>
        <p:spPr>
          <a:xfrm>
            <a:off x="8383652" y="3096552"/>
            <a:ext cx="760879" cy="739140"/>
          </a:xfrm>
          <a:prstGeom prst="roundRect">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93" name="Picture 192">
            <a:extLst>
              <a:ext uri="{FF2B5EF4-FFF2-40B4-BE49-F238E27FC236}">
                <a16:creationId xmlns:a16="http://schemas.microsoft.com/office/drawing/2014/main" id="{3FB6D438-CF50-477F-3EBB-0E0534C135D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75833" y="1487717"/>
            <a:ext cx="416723" cy="407665"/>
          </a:xfrm>
          <a:prstGeom prst="rect">
            <a:avLst/>
          </a:prstGeom>
        </p:spPr>
      </p:pic>
      <p:pic>
        <p:nvPicPr>
          <p:cNvPr id="194" name="Picture 193">
            <a:extLst>
              <a:ext uri="{FF2B5EF4-FFF2-40B4-BE49-F238E27FC236}">
                <a16:creationId xmlns:a16="http://schemas.microsoft.com/office/drawing/2014/main" id="{87821DA6-4774-83F7-E1EC-0F394D81223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6839199" y="1473444"/>
            <a:ext cx="406924" cy="406924"/>
          </a:xfrm>
          <a:prstGeom prst="rect">
            <a:avLst/>
          </a:prstGeom>
        </p:spPr>
      </p:pic>
      <p:sp>
        <p:nvSpPr>
          <p:cNvPr id="195" name="TextBox 194">
            <a:extLst>
              <a:ext uri="{FF2B5EF4-FFF2-40B4-BE49-F238E27FC236}">
                <a16:creationId xmlns:a16="http://schemas.microsoft.com/office/drawing/2014/main" id="{34A9DD7B-324F-C4D2-6713-B3F8277BE1C2}"/>
              </a:ext>
            </a:extLst>
          </p:cNvPr>
          <p:cNvSpPr txBox="1"/>
          <p:nvPr/>
        </p:nvSpPr>
        <p:spPr>
          <a:xfrm>
            <a:off x="6669463" y="1891613"/>
            <a:ext cx="861061" cy="215444"/>
          </a:xfrm>
          <a:prstGeom prst="rect">
            <a:avLst/>
          </a:prstGeom>
          <a:noFill/>
        </p:spPr>
        <p:txBody>
          <a:bodyPr wrap="square" rtlCol="0">
            <a:spAutoFit/>
          </a:bodyPr>
          <a:lstStyle/>
          <a:p>
            <a:r>
              <a:rPr lang="en-US" sz="800">
                <a:latin typeface="Bahnschrift" panose="020B0502040204020203" pitchFamily="34" charset="0"/>
              </a:rPr>
              <a:t>EMERGENCY</a:t>
            </a:r>
            <a:endParaRPr lang="en-ZA" sz="900">
              <a:latin typeface="Bahnschrift" panose="020B0502040204020203" pitchFamily="34" charset="0"/>
            </a:endParaRPr>
          </a:p>
        </p:txBody>
      </p:sp>
      <p:sp>
        <p:nvSpPr>
          <p:cNvPr id="196" name="TextBox 195">
            <a:extLst>
              <a:ext uri="{FF2B5EF4-FFF2-40B4-BE49-F238E27FC236}">
                <a16:creationId xmlns:a16="http://schemas.microsoft.com/office/drawing/2014/main" id="{6491923C-6624-F174-F78D-D077921FA1C8}"/>
              </a:ext>
            </a:extLst>
          </p:cNvPr>
          <p:cNvSpPr txBox="1"/>
          <p:nvPr/>
        </p:nvSpPr>
        <p:spPr>
          <a:xfrm>
            <a:off x="7684157" y="1888271"/>
            <a:ext cx="633266" cy="215444"/>
          </a:xfrm>
          <a:prstGeom prst="rect">
            <a:avLst/>
          </a:prstGeom>
          <a:noFill/>
        </p:spPr>
        <p:txBody>
          <a:bodyPr wrap="square" rtlCol="0">
            <a:spAutoFit/>
          </a:bodyPr>
          <a:lstStyle/>
          <a:p>
            <a:r>
              <a:rPr lang="en-US" sz="800">
                <a:latin typeface="Bahnschrift" panose="020B0502040204020203" pitchFamily="34" charset="0"/>
              </a:rPr>
              <a:t>VULA</a:t>
            </a:r>
            <a:endParaRPr lang="en-ZA" sz="800">
              <a:latin typeface="Bahnschrift" panose="020B0502040204020203" pitchFamily="34" charset="0"/>
            </a:endParaRPr>
          </a:p>
        </p:txBody>
      </p:sp>
      <p:sp>
        <p:nvSpPr>
          <p:cNvPr id="197" name="TextBox 196">
            <a:extLst>
              <a:ext uri="{FF2B5EF4-FFF2-40B4-BE49-F238E27FC236}">
                <a16:creationId xmlns:a16="http://schemas.microsoft.com/office/drawing/2014/main" id="{4AEC83AC-39BD-902C-0D39-574CDDD91911}"/>
              </a:ext>
            </a:extLst>
          </p:cNvPr>
          <p:cNvSpPr txBox="1"/>
          <p:nvPr/>
        </p:nvSpPr>
        <p:spPr>
          <a:xfrm>
            <a:off x="8434835" y="1888271"/>
            <a:ext cx="799881" cy="215444"/>
          </a:xfrm>
          <a:prstGeom prst="rect">
            <a:avLst/>
          </a:prstGeom>
          <a:noFill/>
        </p:spPr>
        <p:txBody>
          <a:bodyPr wrap="square" rtlCol="0">
            <a:spAutoFit/>
          </a:bodyPr>
          <a:lstStyle/>
          <a:p>
            <a:r>
              <a:rPr lang="en-US" sz="800">
                <a:latin typeface="Bahnschrift" panose="020B0502040204020203" pitchFamily="34" charset="0"/>
              </a:rPr>
              <a:t>AMATHUBA</a:t>
            </a:r>
            <a:endParaRPr lang="en-ZA" sz="900">
              <a:latin typeface="Bahnschrift" panose="020B0502040204020203" pitchFamily="34" charset="0"/>
            </a:endParaRPr>
          </a:p>
        </p:txBody>
      </p:sp>
      <p:pic>
        <p:nvPicPr>
          <p:cNvPr id="198" name="Picture 197">
            <a:extLst>
              <a:ext uri="{FF2B5EF4-FFF2-40B4-BE49-F238E27FC236}">
                <a16:creationId xmlns:a16="http://schemas.microsoft.com/office/drawing/2014/main" id="{40DDAA58-0234-DFDA-4CE7-F02BE925E7E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0800000" flipV="1">
            <a:off x="6839199" y="2296373"/>
            <a:ext cx="399745" cy="399745"/>
          </a:xfrm>
          <a:prstGeom prst="rect">
            <a:avLst/>
          </a:prstGeom>
        </p:spPr>
      </p:pic>
      <p:sp>
        <p:nvSpPr>
          <p:cNvPr id="199" name="TextBox 198">
            <a:extLst>
              <a:ext uri="{FF2B5EF4-FFF2-40B4-BE49-F238E27FC236}">
                <a16:creationId xmlns:a16="http://schemas.microsoft.com/office/drawing/2014/main" id="{500BAF71-83EB-48E7-C98A-1EAE6287ADAB}"/>
              </a:ext>
            </a:extLst>
          </p:cNvPr>
          <p:cNvSpPr txBox="1"/>
          <p:nvPr/>
        </p:nvSpPr>
        <p:spPr>
          <a:xfrm>
            <a:off x="6630526" y="2664539"/>
            <a:ext cx="861061" cy="338554"/>
          </a:xfrm>
          <a:prstGeom prst="rect">
            <a:avLst/>
          </a:prstGeom>
          <a:noFill/>
        </p:spPr>
        <p:txBody>
          <a:bodyPr wrap="square" rtlCol="0">
            <a:spAutoFit/>
          </a:bodyPr>
          <a:lstStyle/>
          <a:p>
            <a:pPr algn="ctr"/>
            <a:r>
              <a:rPr lang="en-US" sz="800">
                <a:latin typeface="Bahnschrift" panose="020B0502040204020203" pitchFamily="34" charset="0"/>
              </a:rPr>
              <a:t>STUDENT CARD</a:t>
            </a:r>
            <a:endParaRPr lang="en-ZA" sz="900">
              <a:latin typeface="Bahnschrift" panose="020B0502040204020203" pitchFamily="34" charset="0"/>
            </a:endParaRPr>
          </a:p>
        </p:txBody>
      </p:sp>
      <p:sp>
        <p:nvSpPr>
          <p:cNvPr id="200" name="TextBox 199">
            <a:extLst>
              <a:ext uri="{FF2B5EF4-FFF2-40B4-BE49-F238E27FC236}">
                <a16:creationId xmlns:a16="http://schemas.microsoft.com/office/drawing/2014/main" id="{436A5D5B-BF13-9297-887B-499020624BCB}"/>
              </a:ext>
            </a:extLst>
          </p:cNvPr>
          <p:cNvSpPr txBox="1"/>
          <p:nvPr/>
        </p:nvSpPr>
        <p:spPr>
          <a:xfrm>
            <a:off x="7489795" y="2750674"/>
            <a:ext cx="861061" cy="215444"/>
          </a:xfrm>
          <a:prstGeom prst="rect">
            <a:avLst/>
          </a:prstGeom>
          <a:noFill/>
        </p:spPr>
        <p:txBody>
          <a:bodyPr wrap="square" rtlCol="0">
            <a:spAutoFit/>
          </a:bodyPr>
          <a:lstStyle/>
          <a:p>
            <a:r>
              <a:rPr lang="en-US" sz="800">
                <a:latin typeface="Bahnschrift" panose="020B0502040204020203" pitchFamily="34" charset="0"/>
              </a:rPr>
              <a:t>UCT SHUTTLE</a:t>
            </a:r>
            <a:endParaRPr lang="en-ZA" sz="900">
              <a:latin typeface="Bahnschrift" panose="020B0502040204020203" pitchFamily="34" charset="0"/>
            </a:endParaRPr>
          </a:p>
        </p:txBody>
      </p:sp>
      <p:pic>
        <p:nvPicPr>
          <p:cNvPr id="201" name="Picture 200">
            <a:extLst>
              <a:ext uri="{FF2B5EF4-FFF2-40B4-BE49-F238E27FC236}">
                <a16:creationId xmlns:a16="http://schemas.microsoft.com/office/drawing/2014/main" id="{ABAF3BE4-2EE9-3095-042F-2AF9FDE6D60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99764" y="2335717"/>
            <a:ext cx="394245" cy="394245"/>
          </a:xfrm>
          <a:prstGeom prst="rect">
            <a:avLst/>
          </a:prstGeom>
        </p:spPr>
      </p:pic>
      <p:pic>
        <p:nvPicPr>
          <p:cNvPr id="202" name="Picture 201">
            <a:extLst>
              <a:ext uri="{FF2B5EF4-FFF2-40B4-BE49-F238E27FC236}">
                <a16:creationId xmlns:a16="http://schemas.microsoft.com/office/drawing/2014/main" id="{8AC9C185-07D8-596D-A390-F5299DA225F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570427" y="2363918"/>
            <a:ext cx="407314" cy="407314"/>
          </a:xfrm>
          <a:prstGeom prst="rect">
            <a:avLst/>
          </a:prstGeom>
        </p:spPr>
      </p:pic>
      <p:sp>
        <p:nvSpPr>
          <p:cNvPr id="203" name="TextBox 202">
            <a:extLst>
              <a:ext uri="{FF2B5EF4-FFF2-40B4-BE49-F238E27FC236}">
                <a16:creationId xmlns:a16="http://schemas.microsoft.com/office/drawing/2014/main" id="{127A4EB9-6452-2A01-97C9-7C7B28FE55AE}"/>
              </a:ext>
            </a:extLst>
          </p:cNvPr>
          <p:cNvSpPr txBox="1"/>
          <p:nvPr/>
        </p:nvSpPr>
        <p:spPr>
          <a:xfrm>
            <a:off x="8551922" y="2750674"/>
            <a:ext cx="861061" cy="215444"/>
          </a:xfrm>
          <a:prstGeom prst="rect">
            <a:avLst/>
          </a:prstGeom>
          <a:noFill/>
        </p:spPr>
        <p:txBody>
          <a:bodyPr wrap="square" rtlCol="0">
            <a:spAutoFit/>
          </a:bodyPr>
          <a:lstStyle/>
          <a:p>
            <a:r>
              <a:rPr lang="en-US" sz="800">
                <a:latin typeface="Bahnschrift" panose="020B0502040204020203" pitchFamily="34" charset="0"/>
              </a:rPr>
              <a:t>EMAIL</a:t>
            </a:r>
            <a:endParaRPr lang="en-ZA" sz="900">
              <a:latin typeface="Bahnschrift" panose="020B0502040204020203" pitchFamily="34" charset="0"/>
            </a:endParaRPr>
          </a:p>
        </p:txBody>
      </p:sp>
      <p:pic>
        <p:nvPicPr>
          <p:cNvPr id="204" name="Picture 203">
            <a:extLst>
              <a:ext uri="{FF2B5EF4-FFF2-40B4-BE49-F238E27FC236}">
                <a16:creationId xmlns:a16="http://schemas.microsoft.com/office/drawing/2014/main" id="{D6B6204A-32BD-8C3C-A2F4-81B469CBEAF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583280" y="3239630"/>
            <a:ext cx="373148" cy="373148"/>
          </a:xfrm>
          <a:prstGeom prst="rect">
            <a:avLst/>
          </a:prstGeom>
        </p:spPr>
      </p:pic>
      <p:sp>
        <p:nvSpPr>
          <p:cNvPr id="205" name="TextBox 204">
            <a:extLst>
              <a:ext uri="{FF2B5EF4-FFF2-40B4-BE49-F238E27FC236}">
                <a16:creationId xmlns:a16="http://schemas.microsoft.com/office/drawing/2014/main" id="{FF60B61B-562B-66D5-B4AE-788743DBA1EE}"/>
              </a:ext>
            </a:extLst>
          </p:cNvPr>
          <p:cNvSpPr txBox="1"/>
          <p:nvPr/>
        </p:nvSpPr>
        <p:spPr>
          <a:xfrm>
            <a:off x="8339324" y="3608366"/>
            <a:ext cx="861061" cy="215444"/>
          </a:xfrm>
          <a:prstGeom prst="rect">
            <a:avLst/>
          </a:prstGeom>
          <a:noFill/>
        </p:spPr>
        <p:txBody>
          <a:bodyPr wrap="square" rtlCol="0">
            <a:spAutoFit/>
          </a:bodyPr>
          <a:lstStyle/>
          <a:p>
            <a:pPr algn="ctr"/>
            <a:r>
              <a:rPr lang="en-US" sz="800">
                <a:latin typeface="Bahnschrift" panose="020B0502040204020203" pitchFamily="34" charset="0"/>
              </a:rPr>
              <a:t>RESULT</a:t>
            </a:r>
            <a:endParaRPr lang="en-ZA" sz="900">
              <a:latin typeface="Bahnschrift" panose="020B0502040204020203" pitchFamily="34" charset="0"/>
            </a:endParaRPr>
          </a:p>
        </p:txBody>
      </p:sp>
      <p:pic>
        <p:nvPicPr>
          <p:cNvPr id="206" name="Picture 205">
            <a:extLst>
              <a:ext uri="{FF2B5EF4-FFF2-40B4-BE49-F238E27FC236}">
                <a16:creationId xmlns:a16="http://schemas.microsoft.com/office/drawing/2014/main" id="{C45A3CE5-7E52-B2D5-FE8A-EB1E6D59374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27761" y="4067551"/>
            <a:ext cx="338247" cy="338247"/>
          </a:xfrm>
          <a:prstGeom prst="rect">
            <a:avLst/>
          </a:prstGeom>
        </p:spPr>
      </p:pic>
      <p:pic>
        <p:nvPicPr>
          <p:cNvPr id="207" name="Picture 206">
            <a:extLst>
              <a:ext uri="{FF2B5EF4-FFF2-40B4-BE49-F238E27FC236}">
                <a16:creationId xmlns:a16="http://schemas.microsoft.com/office/drawing/2014/main" id="{414D081F-8929-3F70-2E8D-FA27F86734C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543774" y="4022845"/>
            <a:ext cx="440634" cy="440634"/>
          </a:xfrm>
          <a:prstGeom prst="rect">
            <a:avLst/>
          </a:prstGeom>
        </p:spPr>
      </p:pic>
      <p:sp>
        <p:nvSpPr>
          <p:cNvPr id="208" name="TextBox 207">
            <a:extLst>
              <a:ext uri="{FF2B5EF4-FFF2-40B4-BE49-F238E27FC236}">
                <a16:creationId xmlns:a16="http://schemas.microsoft.com/office/drawing/2014/main" id="{41197BEA-0B71-223E-F3F4-7D95DBF88FC9}"/>
              </a:ext>
            </a:extLst>
          </p:cNvPr>
          <p:cNvSpPr txBox="1"/>
          <p:nvPr/>
        </p:nvSpPr>
        <p:spPr>
          <a:xfrm>
            <a:off x="7563016" y="4433452"/>
            <a:ext cx="861061" cy="215444"/>
          </a:xfrm>
          <a:prstGeom prst="rect">
            <a:avLst/>
          </a:prstGeom>
          <a:noFill/>
        </p:spPr>
        <p:txBody>
          <a:bodyPr wrap="square" rtlCol="0">
            <a:spAutoFit/>
          </a:bodyPr>
          <a:lstStyle/>
          <a:p>
            <a:r>
              <a:rPr lang="en-US" sz="800">
                <a:latin typeface="Bahnschrift" panose="020B0502040204020203" pitchFamily="34" charset="0"/>
              </a:rPr>
              <a:t>SOCIETIES</a:t>
            </a:r>
            <a:endParaRPr lang="en-ZA" sz="900">
              <a:latin typeface="Bahnschrift" panose="020B0502040204020203" pitchFamily="34" charset="0"/>
            </a:endParaRPr>
          </a:p>
        </p:txBody>
      </p:sp>
      <p:sp>
        <p:nvSpPr>
          <p:cNvPr id="209" name="TextBox 208">
            <a:extLst>
              <a:ext uri="{FF2B5EF4-FFF2-40B4-BE49-F238E27FC236}">
                <a16:creationId xmlns:a16="http://schemas.microsoft.com/office/drawing/2014/main" id="{FE516F00-7F38-3BA5-1E52-8D258E68403E}"/>
              </a:ext>
            </a:extLst>
          </p:cNvPr>
          <p:cNvSpPr txBox="1"/>
          <p:nvPr/>
        </p:nvSpPr>
        <p:spPr>
          <a:xfrm>
            <a:off x="8348778" y="4439033"/>
            <a:ext cx="861061" cy="215444"/>
          </a:xfrm>
          <a:prstGeom prst="rect">
            <a:avLst/>
          </a:prstGeom>
          <a:noFill/>
        </p:spPr>
        <p:txBody>
          <a:bodyPr wrap="square" rtlCol="0">
            <a:spAutoFit/>
          </a:bodyPr>
          <a:lstStyle/>
          <a:p>
            <a:r>
              <a:rPr lang="en-US" sz="800">
                <a:latin typeface="Bahnschrift" panose="020B0502040204020203" pitchFamily="34" charset="0"/>
              </a:rPr>
              <a:t>UCT CHATBOT</a:t>
            </a:r>
            <a:endParaRPr lang="en-ZA" sz="900">
              <a:latin typeface="Bahnschrift" panose="020B0502040204020203" pitchFamily="34" charset="0"/>
            </a:endParaRPr>
          </a:p>
        </p:txBody>
      </p:sp>
      <p:sp>
        <p:nvSpPr>
          <p:cNvPr id="210" name="Rectangle: Rounded Corners 83">
            <a:extLst>
              <a:ext uri="{FF2B5EF4-FFF2-40B4-BE49-F238E27FC236}">
                <a16:creationId xmlns:a16="http://schemas.microsoft.com/office/drawing/2014/main" id="{CBE74B03-A837-4CE2-AE21-8C7486D32993}"/>
              </a:ext>
            </a:extLst>
          </p:cNvPr>
          <p:cNvSpPr/>
          <p:nvPr/>
        </p:nvSpPr>
        <p:spPr>
          <a:xfrm>
            <a:off x="7516446" y="3094037"/>
            <a:ext cx="760879" cy="739140"/>
          </a:xfrm>
          <a:prstGeom prst="roundRect">
            <a:avLst/>
          </a:prstGeom>
          <a:gradFill flip="none" rotWithShape="1">
            <a:gsLst>
              <a:gs pos="0">
                <a:srgbClr val="63C29C">
                  <a:tint val="66000"/>
                  <a:satMod val="160000"/>
                </a:srgbClr>
              </a:gs>
              <a:gs pos="50000">
                <a:srgbClr val="63C29C">
                  <a:tint val="44500"/>
                  <a:satMod val="160000"/>
                </a:srgbClr>
              </a:gs>
              <a:gs pos="100000">
                <a:srgbClr val="63C29C">
                  <a:tint val="23500"/>
                  <a:satMod val="160000"/>
                </a:srgbClr>
              </a:gs>
            </a:gsLst>
            <a:lin ang="1620000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11" name="Rectangle: Rounded Corners 84">
            <a:extLst>
              <a:ext uri="{FF2B5EF4-FFF2-40B4-BE49-F238E27FC236}">
                <a16:creationId xmlns:a16="http://schemas.microsoft.com/office/drawing/2014/main" id="{70390543-F41C-F1E9-7A55-1786D4C13E64}"/>
              </a:ext>
            </a:extLst>
          </p:cNvPr>
          <p:cNvSpPr/>
          <p:nvPr/>
        </p:nvSpPr>
        <p:spPr>
          <a:xfrm>
            <a:off x="6662222" y="3094037"/>
            <a:ext cx="760879" cy="739140"/>
          </a:xfrm>
          <a:prstGeom prst="roundRect">
            <a:avLst/>
          </a:prstGeom>
          <a:gradFill flip="none" rotWithShape="1">
            <a:gsLst>
              <a:gs pos="0">
                <a:srgbClr val="63C29C">
                  <a:tint val="66000"/>
                  <a:satMod val="160000"/>
                </a:srgbClr>
              </a:gs>
              <a:gs pos="50000">
                <a:srgbClr val="63C29C">
                  <a:tint val="44500"/>
                  <a:satMod val="160000"/>
                </a:srgbClr>
              </a:gs>
              <a:gs pos="100000">
                <a:srgbClr val="63C29C">
                  <a:tint val="23500"/>
                  <a:satMod val="160000"/>
                </a:srgbClr>
              </a:gs>
            </a:gsLst>
            <a:lin ang="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12" name="Picture 211">
            <a:extLst>
              <a:ext uri="{FF2B5EF4-FFF2-40B4-BE49-F238E27FC236}">
                <a16:creationId xmlns:a16="http://schemas.microsoft.com/office/drawing/2014/main" id="{19D90079-83CA-F1F5-6FDA-B80B32FBDD48}"/>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845225" y="3190848"/>
            <a:ext cx="387691" cy="387691"/>
          </a:xfrm>
          <a:prstGeom prst="rect">
            <a:avLst/>
          </a:prstGeom>
        </p:spPr>
      </p:pic>
      <p:sp>
        <p:nvSpPr>
          <p:cNvPr id="213" name="TextBox 212">
            <a:extLst>
              <a:ext uri="{FF2B5EF4-FFF2-40B4-BE49-F238E27FC236}">
                <a16:creationId xmlns:a16="http://schemas.microsoft.com/office/drawing/2014/main" id="{1DD2549E-7851-E31C-7010-6B1BD41D5120}"/>
              </a:ext>
            </a:extLst>
          </p:cNvPr>
          <p:cNvSpPr txBox="1"/>
          <p:nvPr/>
        </p:nvSpPr>
        <p:spPr>
          <a:xfrm>
            <a:off x="6608539" y="3569919"/>
            <a:ext cx="861061" cy="215444"/>
          </a:xfrm>
          <a:prstGeom prst="rect">
            <a:avLst/>
          </a:prstGeom>
          <a:noFill/>
        </p:spPr>
        <p:txBody>
          <a:bodyPr wrap="square" rtlCol="0">
            <a:spAutoFit/>
          </a:bodyPr>
          <a:lstStyle/>
          <a:p>
            <a:pPr algn="ctr"/>
            <a:r>
              <a:rPr lang="en-US" sz="800">
                <a:latin typeface="Bahnschrift" panose="020B0502040204020203" pitchFamily="34" charset="0"/>
              </a:rPr>
              <a:t>UCT FORUM</a:t>
            </a:r>
            <a:endParaRPr lang="en-ZA" sz="900">
              <a:latin typeface="Bahnschrift" panose="020B0502040204020203" pitchFamily="34" charset="0"/>
            </a:endParaRPr>
          </a:p>
        </p:txBody>
      </p:sp>
      <p:pic>
        <p:nvPicPr>
          <p:cNvPr id="214" name="Picture 213">
            <a:extLst>
              <a:ext uri="{FF2B5EF4-FFF2-40B4-BE49-F238E27FC236}">
                <a16:creationId xmlns:a16="http://schemas.microsoft.com/office/drawing/2014/main" id="{31AC9567-2963-C643-2FD6-5957B26020B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708796" y="3200242"/>
            <a:ext cx="360941" cy="360941"/>
          </a:xfrm>
          <a:prstGeom prst="rect">
            <a:avLst/>
          </a:prstGeom>
        </p:spPr>
      </p:pic>
      <p:sp>
        <p:nvSpPr>
          <p:cNvPr id="215" name="TextBox 214">
            <a:extLst>
              <a:ext uri="{FF2B5EF4-FFF2-40B4-BE49-F238E27FC236}">
                <a16:creationId xmlns:a16="http://schemas.microsoft.com/office/drawing/2014/main" id="{BF2863F6-AD07-1C4B-3C00-BEC465F4AEF1}"/>
              </a:ext>
            </a:extLst>
          </p:cNvPr>
          <p:cNvSpPr txBox="1"/>
          <p:nvPr/>
        </p:nvSpPr>
        <p:spPr>
          <a:xfrm>
            <a:off x="7482562" y="3522482"/>
            <a:ext cx="861061" cy="338554"/>
          </a:xfrm>
          <a:prstGeom prst="rect">
            <a:avLst/>
          </a:prstGeom>
          <a:noFill/>
        </p:spPr>
        <p:txBody>
          <a:bodyPr wrap="square" rtlCol="0">
            <a:spAutoFit/>
          </a:bodyPr>
          <a:lstStyle/>
          <a:p>
            <a:pPr algn="ctr"/>
            <a:r>
              <a:rPr lang="en-US" sz="800">
                <a:latin typeface="Bahnschrift" panose="020B0502040204020203" pitchFamily="34" charset="0"/>
              </a:rPr>
              <a:t>SEARCH</a:t>
            </a:r>
          </a:p>
          <a:p>
            <a:pPr algn="ctr"/>
            <a:r>
              <a:rPr lang="en-US" sz="800">
                <a:latin typeface="Bahnschrift" panose="020B0502040204020203" pitchFamily="34" charset="0"/>
              </a:rPr>
              <a:t>VENUE</a:t>
            </a:r>
            <a:endParaRPr lang="en-ZA" sz="900">
              <a:latin typeface="Bahnschrift" panose="020B0502040204020203" pitchFamily="34" charset="0"/>
            </a:endParaRPr>
          </a:p>
        </p:txBody>
      </p:sp>
      <p:sp>
        <p:nvSpPr>
          <p:cNvPr id="216" name="Rectangle: Rounded Corners 97">
            <a:extLst>
              <a:ext uri="{FF2B5EF4-FFF2-40B4-BE49-F238E27FC236}">
                <a16:creationId xmlns:a16="http://schemas.microsoft.com/office/drawing/2014/main" id="{77247276-A0D5-84FE-95E2-53BB38DE1CBD}"/>
              </a:ext>
            </a:extLst>
          </p:cNvPr>
          <p:cNvSpPr/>
          <p:nvPr/>
        </p:nvSpPr>
        <p:spPr>
          <a:xfrm>
            <a:off x="6662222" y="3937716"/>
            <a:ext cx="760879" cy="739140"/>
          </a:xfrm>
          <a:prstGeom prst="roundRect">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17" name="Picture 216">
            <a:extLst>
              <a:ext uri="{FF2B5EF4-FFF2-40B4-BE49-F238E27FC236}">
                <a16:creationId xmlns:a16="http://schemas.microsoft.com/office/drawing/2014/main" id="{C0508CD3-1420-1183-7534-605A06CFADC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847547" y="4045198"/>
            <a:ext cx="395928" cy="395928"/>
          </a:xfrm>
          <a:prstGeom prst="rect">
            <a:avLst/>
          </a:prstGeom>
        </p:spPr>
      </p:pic>
      <p:sp>
        <p:nvSpPr>
          <p:cNvPr id="218" name="TextBox 217">
            <a:extLst>
              <a:ext uri="{FF2B5EF4-FFF2-40B4-BE49-F238E27FC236}">
                <a16:creationId xmlns:a16="http://schemas.microsoft.com/office/drawing/2014/main" id="{7231D9FA-EF4A-A5FF-4BEF-26CD5A55DA18}"/>
              </a:ext>
            </a:extLst>
          </p:cNvPr>
          <p:cNvSpPr txBox="1"/>
          <p:nvPr/>
        </p:nvSpPr>
        <p:spPr>
          <a:xfrm>
            <a:off x="6688823" y="4428688"/>
            <a:ext cx="731221" cy="215444"/>
          </a:xfrm>
          <a:prstGeom prst="rect">
            <a:avLst/>
          </a:prstGeom>
          <a:noFill/>
        </p:spPr>
        <p:txBody>
          <a:bodyPr wrap="square" rtlCol="0">
            <a:spAutoFit/>
          </a:bodyPr>
          <a:lstStyle/>
          <a:p>
            <a:r>
              <a:rPr lang="en-US" sz="800">
                <a:latin typeface="Bahnschrift" panose="020B0502040204020203" pitchFamily="34" charset="0"/>
              </a:rPr>
              <a:t>TIME TABLE</a:t>
            </a:r>
            <a:endParaRPr lang="en-ZA" sz="800">
              <a:latin typeface="Bahnschrift" panose="020B0502040204020203" pitchFamily="34" charset="0"/>
            </a:endParaRPr>
          </a:p>
        </p:txBody>
      </p:sp>
      <p:sp>
        <p:nvSpPr>
          <p:cNvPr id="219" name="Rectangle: Rounded Corners 105">
            <a:extLst>
              <a:ext uri="{FF2B5EF4-FFF2-40B4-BE49-F238E27FC236}">
                <a16:creationId xmlns:a16="http://schemas.microsoft.com/office/drawing/2014/main" id="{E915A371-75EB-EC5E-7337-F9073BE5F4A1}"/>
              </a:ext>
            </a:extLst>
          </p:cNvPr>
          <p:cNvSpPr/>
          <p:nvPr/>
        </p:nvSpPr>
        <p:spPr>
          <a:xfrm>
            <a:off x="7516446" y="4780450"/>
            <a:ext cx="760879" cy="218477"/>
          </a:xfrm>
          <a:prstGeom prst="roundRect">
            <a:avLst>
              <a:gd name="adj" fmla="val 34106"/>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0" name="Rectangle: Rounded Corners 106">
            <a:extLst>
              <a:ext uri="{FF2B5EF4-FFF2-40B4-BE49-F238E27FC236}">
                <a16:creationId xmlns:a16="http://schemas.microsoft.com/office/drawing/2014/main" id="{F3039A5F-17B9-AF44-557A-5EA3511709E5}"/>
              </a:ext>
            </a:extLst>
          </p:cNvPr>
          <p:cNvSpPr/>
          <p:nvPr/>
        </p:nvSpPr>
        <p:spPr>
          <a:xfrm>
            <a:off x="8383652" y="4777291"/>
            <a:ext cx="760879" cy="218477"/>
          </a:xfrm>
          <a:prstGeom prst="roundRect">
            <a:avLst>
              <a:gd name="adj" fmla="val 28293"/>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1" name="Rectangle: Rounded Corners 107">
            <a:extLst>
              <a:ext uri="{FF2B5EF4-FFF2-40B4-BE49-F238E27FC236}">
                <a16:creationId xmlns:a16="http://schemas.microsoft.com/office/drawing/2014/main" id="{9E5CC417-EA52-4C3D-DF31-8E6EF6BB315A}"/>
              </a:ext>
            </a:extLst>
          </p:cNvPr>
          <p:cNvSpPr/>
          <p:nvPr/>
        </p:nvSpPr>
        <p:spPr>
          <a:xfrm>
            <a:off x="6662222" y="4787443"/>
            <a:ext cx="760879" cy="218477"/>
          </a:xfrm>
          <a:prstGeom prst="roundRect">
            <a:avLst>
              <a:gd name="adj" fmla="val 34106"/>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22" name="Picture 221">
            <a:extLst>
              <a:ext uri="{FF2B5EF4-FFF2-40B4-BE49-F238E27FC236}">
                <a16:creationId xmlns:a16="http://schemas.microsoft.com/office/drawing/2014/main" id="{0CD26444-5F55-F8BB-E9EF-3ED900AA8E3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651147" y="1454588"/>
            <a:ext cx="518768" cy="487766"/>
          </a:xfrm>
          <a:prstGeom prst="rect">
            <a:avLst/>
          </a:prstGeom>
        </p:spPr>
      </p:pic>
    </p:spTree>
    <p:extLst>
      <p:ext uri="{BB962C8B-B14F-4D97-AF65-F5344CB8AC3E}">
        <p14:creationId xmlns:p14="http://schemas.microsoft.com/office/powerpoint/2010/main" val="178582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12"/>
                                        </p:tgtEl>
                                      </p:cBhvr>
                                    </p:animEffect>
                                    <p:animScale>
                                      <p:cBhvr>
                                        <p:cTn id="7" dur="250" autoRev="1" fill="hold"/>
                                        <p:tgtEl>
                                          <p:spTgt spid="2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13"/>
                                        </p:tgtEl>
                                      </p:cBhvr>
                                    </p:animEffect>
                                    <p:animScale>
                                      <p:cBhvr>
                                        <p:cTn id="10" dur="250" autoRev="1" fill="hold"/>
                                        <p:tgtEl>
                                          <p:spTgt spid="2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211"/>
                                        </p:tgtEl>
                                      </p:cBhvr>
                                    </p:animEffect>
                                    <p:animScale>
                                      <p:cBhvr>
                                        <p:cTn id="13" dur="250" autoRev="1" fill="hold"/>
                                        <p:tgtEl>
                                          <p:spTgt spid="2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animBg="1"/>
      <p:bldP spid="2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32163" y="884438"/>
            <a:ext cx="3952646" cy="2186952"/>
          </a:xfrm>
          <a:prstGeom prst="rect">
            <a:avLst/>
          </a:prstGeom>
        </p:spPr>
        <p:txBody>
          <a:bodyPr spcFirstLastPara="1" wrap="square" lIns="97552" tIns="97552" rIns="97552" bIns="97552" anchor="t" anchorCtr="0">
            <a:normAutofit/>
          </a:bodyPr>
          <a:lstStyle/>
          <a:p>
            <a:r>
              <a:rPr lang="en"/>
              <a:t>Student Forum </a:t>
            </a:r>
            <a:endParaRPr sz="1494"/>
          </a:p>
          <a:p>
            <a:pPr indent="487763"/>
            <a:r>
              <a:rPr lang="en" sz="1494"/>
              <a:t>  (Like Stack overflow)</a:t>
            </a:r>
            <a:endParaRPr sz="1494"/>
          </a:p>
        </p:txBody>
      </p:sp>
      <p:pic>
        <p:nvPicPr>
          <p:cNvPr id="103" name="Google Shape;103;p19"/>
          <p:cNvPicPr preferRelativeResize="0"/>
          <p:nvPr/>
        </p:nvPicPr>
        <p:blipFill>
          <a:blip r:embed="rId3">
            <a:alphaModFix/>
          </a:blip>
          <a:stretch>
            <a:fillRect/>
          </a:stretch>
        </p:blipFill>
        <p:spPr>
          <a:xfrm>
            <a:off x="3018669" y="1272250"/>
            <a:ext cx="500591" cy="500591"/>
          </a:xfrm>
          <a:prstGeom prst="rect">
            <a:avLst/>
          </a:prstGeom>
          <a:noFill/>
          <a:ln>
            <a:noFill/>
          </a:ln>
        </p:spPr>
      </p:pic>
      <p:sp>
        <p:nvSpPr>
          <p:cNvPr id="2" name="Rectangle: Rounded Corners 1">
            <a:extLst>
              <a:ext uri="{FF2B5EF4-FFF2-40B4-BE49-F238E27FC236}">
                <a16:creationId xmlns:a16="http://schemas.microsoft.com/office/drawing/2014/main" id="{D9F0094C-E5FA-4AEF-9B83-CFBA89748764}"/>
              </a:ext>
            </a:extLst>
          </p:cNvPr>
          <p:cNvSpPr/>
          <p:nvPr/>
        </p:nvSpPr>
        <p:spPr>
          <a:xfrm>
            <a:off x="6445869" y="560225"/>
            <a:ext cx="2914008" cy="5239232"/>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Rounded Corners 2">
            <a:extLst>
              <a:ext uri="{FF2B5EF4-FFF2-40B4-BE49-F238E27FC236}">
                <a16:creationId xmlns:a16="http://schemas.microsoft.com/office/drawing/2014/main" id="{1C36E994-913A-0132-E6C8-12EF07485007}"/>
              </a:ext>
            </a:extLst>
          </p:cNvPr>
          <p:cNvSpPr/>
          <p:nvPr/>
        </p:nvSpPr>
        <p:spPr>
          <a:xfrm>
            <a:off x="6539216" y="663979"/>
            <a:ext cx="2723955" cy="5056601"/>
          </a:xfrm>
          <a:prstGeom prst="roundRect">
            <a:avLst/>
          </a:prstGeom>
          <a:solidFill>
            <a:schemeClr val="bg1"/>
          </a:solidFill>
          <a:ln>
            <a:solidFill>
              <a:srgbClr val="1F37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Rectangle: Rounded Corners 3">
            <a:extLst>
              <a:ext uri="{FF2B5EF4-FFF2-40B4-BE49-F238E27FC236}">
                <a16:creationId xmlns:a16="http://schemas.microsoft.com/office/drawing/2014/main" id="{5C2FD951-90BF-9F1F-ED95-0887599FE00C}"/>
              </a:ext>
            </a:extLst>
          </p:cNvPr>
          <p:cNvSpPr/>
          <p:nvPr/>
        </p:nvSpPr>
        <p:spPr>
          <a:xfrm>
            <a:off x="7416309" y="590395"/>
            <a:ext cx="969768" cy="29404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5" name="Straight Connector 4">
            <a:extLst>
              <a:ext uri="{FF2B5EF4-FFF2-40B4-BE49-F238E27FC236}">
                <a16:creationId xmlns:a16="http://schemas.microsoft.com/office/drawing/2014/main" id="{8E176573-38A1-92FC-DBFD-A9E6C03675A2}"/>
              </a:ext>
            </a:extLst>
          </p:cNvPr>
          <p:cNvCxnSpPr/>
          <p:nvPr/>
        </p:nvCxnSpPr>
        <p:spPr>
          <a:xfrm>
            <a:off x="6625004" y="2077170"/>
            <a:ext cx="2541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13E9B68-6660-6E62-5EBD-F9DBB9DB5870}"/>
              </a:ext>
            </a:extLst>
          </p:cNvPr>
          <p:cNvSpPr txBox="1"/>
          <p:nvPr/>
        </p:nvSpPr>
        <p:spPr>
          <a:xfrm>
            <a:off x="6539216" y="1618865"/>
            <a:ext cx="2315361" cy="276999"/>
          </a:xfrm>
          <a:prstGeom prst="rect">
            <a:avLst/>
          </a:prstGeom>
          <a:noFill/>
        </p:spPr>
        <p:txBody>
          <a:bodyPr wrap="square" rtlCol="0">
            <a:spAutoFit/>
          </a:bodyPr>
          <a:lstStyle/>
          <a:p>
            <a:r>
              <a:rPr lang="en-ZA" sz="1200">
                <a:latin typeface="Bahnschrift" panose="020B0502040204020203" pitchFamily="34" charset="0"/>
              </a:rPr>
              <a:t>Looking for CSC2002S Tutor</a:t>
            </a:r>
          </a:p>
        </p:txBody>
      </p:sp>
      <p:cxnSp>
        <p:nvCxnSpPr>
          <p:cNvPr id="7" name="Straight Connector 6">
            <a:extLst>
              <a:ext uri="{FF2B5EF4-FFF2-40B4-BE49-F238E27FC236}">
                <a16:creationId xmlns:a16="http://schemas.microsoft.com/office/drawing/2014/main" id="{4ADC7286-DCDD-74AA-C4AC-13452EFD57A3}"/>
              </a:ext>
            </a:extLst>
          </p:cNvPr>
          <p:cNvCxnSpPr/>
          <p:nvPr/>
        </p:nvCxnSpPr>
        <p:spPr>
          <a:xfrm>
            <a:off x="6625004" y="1618865"/>
            <a:ext cx="2541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492DFA6-963A-85B2-385C-7E7BE2A6CC1B}"/>
              </a:ext>
            </a:extLst>
          </p:cNvPr>
          <p:cNvCxnSpPr/>
          <p:nvPr/>
        </p:nvCxnSpPr>
        <p:spPr>
          <a:xfrm>
            <a:off x="6625004" y="2515179"/>
            <a:ext cx="2541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AF0A812-BDA0-1299-DA5E-4F9D0AD56E39}"/>
              </a:ext>
            </a:extLst>
          </p:cNvPr>
          <p:cNvSpPr txBox="1"/>
          <p:nvPr/>
        </p:nvSpPr>
        <p:spPr>
          <a:xfrm>
            <a:off x="6539216" y="2071639"/>
            <a:ext cx="2315361" cy="276999"/>
          </a:xfrm>
          <a:prstGeom prst="rect">
            <a:avLst/>
          </a:prstGeom>
          <a:noFill/>
        </p:spPr>
        <p:txBody>
          <a:bodyPr wrap="square" rtlCol="0">
            <a:spAutoFit/>
          </a:bodyPr>
          <a:lstStyle/>
          <a:p>
            <a:r>
              <a:rPr lang="en-ZA" sz="1200">
                <a:latin typeface="Bahnschrift" panose="020B0502040204020203" pitchFamily="34" charset="0"/>
              </a:rPr>
              <a:t>Badminton buddies??</a:t>
            </a:r>
          </a:p>
        </p:txBody>
      </p:sp>
      <p:sp>
        <p:nvSpPr>
          <p:cNvPr id="10" name="TextBox 9">
            <a:extLst>
              <a:ext uri="{FF2B5EF4-FFF2-40B4-BE49-F238E27FC236}">
                <a16:creationId xmlns:a16="http://schemas.microsoft.com/office/drawing/2014/main" id="{A9D5BE92-B102-C9EE-7601-0DDC0E1862B2}"/>
              </a:ext>
            </a:extLst>
          </p:cNvPr>
          <p:cNvSpPr txBox="1"/>
          <p:nvPr/>
        </p:nvSpPr>
        <p:spPr>
          <a:xfrm>
            <a:off x="8186494" y="1861726"/>
            <a:ext cx="1227589" cy="215444"/>
          </a:xfrm>
          <a:prstGeom prst="rect">
            <a:avLst/>
          </a:prstGeom>
          <a:noFill/>
        </p:spPr>
        <p:txBody>
          <a:bodyPr wrap="square" rtlCol="0">
            <a:spAutoFit/>
          </a:bodyPr>
          <a:lstStyle/>
          <a:p>
            <a:r>
              <a:rPr lang="en-ZA" sz="800" b="1">
                <a:solidFill>
                  <a:srgbClr val="63C29C"/>
                </a:solidFill>
              </a:rPr>
              <a:t>Posted</a:t>
            </a:r>
            <a:r>
              <a:rPr lang="en-ZA" sz="800" b="1"/>
              <a:t> </a:t>
            </a:r>
            <a:r>
              <a:rPr lang="en-ZA" sz="800"/>
              <a:t>15</a:t>
            </a:r>
            <a:r>
              <a:rPr lang="en-ZA" sz="800" baseline="30000"/>
              <a:t>th</a:t>
            </a:r>
            <a:r>
              <a:rPr lang="en-ZA" sz="800"/>
              <a:t>, Oct, 2023</a:t>
            </a:r>
            <a:endParaRPr lang="en-ZA" sz="800" b="1"/>
          </a:p>
        </p:txBody>
      </p:sp>
      <p:sp>
        <p:nvSpPr>
          <p:cNvPr id="11" name="TextBox 10">
            <a:extLst>
              <a:ext uri="{FF2B5EF4-FFF2-40B4-BE49-F238E27FC236}">
                <a16:creationId xmlns:a16="http://schemas.microsoft.com/office/drawing/2014/main" id="{276EDE6E-411C-975A-29DC-584E69310E07}"/>
              </a:ext>
            </a:extLst>
          </p:cNvPr>
          <p:cNvSpPr txBox="1"/>
          <p:nvPr/>
        </p:nvSpPr>
        <p:spPr>
          <a:xfrm>
            <a:off x="6539216" y="1848321"/>
            <a:ext cx="1227589" cy="215444"/>
          </a:xfrm>
          <a:prstGeom prst="rect">
            <a:avLst/>
          </a:prstGeom>
          <a:noFill/>
        </p:spPr>
        <p:txBody>
          <a:bodyPr wrap="square" rtlCol="0">
            <a:spAutoFit/>
          </a:bodyPr>
          <a:lstStyle/>
          <a:p>
            <a:r>
              <a:rPr lang="en-ZA" sz="800" b="1">
                <a:solidFill>
                  <a:srgbClr val="63C29C"/>
                </a:solidFill>
              </a:rPr>
              <a:t>By</a:t>
            </a:r>
            <a:r>
              <a:rPr lang="en-ZA" sz="800"/>
              <a:t> Anonymous</a:t>
            </a:r>
            <a:endParaRPr lang="en-ZA" sz="800" b="1"/>
          </a:p>
        </p:txBody>
      </p:sp>
      <p:sp>
        <p:nvSpPr>
          <p:cNvPr id="12" name="TextBox 11">
            <a:extLst>
              <a:ext uri="{FF2B5EF4-FFF2-40B4-BE49-F238E27FC236}">
                <a16:creationId xmlns:a16="http://schemas.microsoft.com/office/drawing/2014/main" id="{06C54D98-9906-7A56-FBD7-DD3B9FCB78B8}"/>
              </a:ext>
            </a:extLst>
          </p:cNvPr>
          <p:cNvSpPr txBox="1"/>
          <p:nvPr/>
        </p:nvSpPr>
        <p:spPr>
          <a:xfrm>
            <a:off x="8186494" y="2299735"/>
            <a:ext cx="1227589" cy="215444"/>
          </a:xfrm>
          <a:prstGeom prst="rect">
            <a:avLst/>
          </a:prstGeom>
          <a:noFill/>
        </p:spPr>
        <p:txBody>
          <a:bodyPr wrap="square" rtlCol="0">
            <a:spAutoFit/>
          </a:bodyPr>
          <a:lstStyle/>
          <a:p>
            <a:r>
              <a:rPr lang="en-ZA" sz="800" b="1">
                <a:solidFill>
                  <a:srgbClr val="63C29C"/>
                </a:solidFill>
              </a:rPr>
              <a:t>Posted</a:t>
            </a:r>
            <a:r>
              <a:rPr lang="en-ZA" sz="800" b="1"/>
              <a:t> </a:t>
            </a:r>
            <a:r>
              <a:rPr lang="en-ZA" sz="800"/>
              <a:t>11</a:t>
            </a:r>
            <a:r>
              <a:rPr lang="en-ZA" sz="800" baseline="30000"/>
              <a:t>th</a:t>
            </a:r>
            <a:r>
              <a:rPr lang="en-ZA" sz="800"/>
              <a:t>, Oct, 2023</a:t>
            </a:r>
            <a:endParaRPr lang="en-ZA" sz="800" b="1"/>
          </a:p>
        </p:txBody>
      </p:sp>
      <p:sp>
        <p:nvSpPr>
          <p:cNvPr id="13" name="TextBox 12">
            <a:extLst>
              <a:ext uri="{FF2B5EF4-FFF2-40B4-BE49-F238E27FC236}">
                <a16:creationId xmlns:a16="http://schemas.microsoft.com/office/drawing/2014/main" id="{F5B9229D-169B-BECB-8B7B-958AC4474107}"/>
              </a:ext>
            </a:extLst>
          </p:cNvPr>
          <p:cNvSpPr txBox="1"/>
          <p:nvPr/>
        </p:nvSpPr>
        <p:spPr>
          <a:xfrm>
            <a:off x="6539216" y="2286330"/>
            <a:ext cx="1227589" cy="215444"/>
          </a:xfrm>
          <a:prstGeom prst="rect">
            <a:avLst/>
          </a:prstGeom>
          <a:noFill/>
        </p:spPr>
        <p:txBody>
          <a:bodyPr wrap="square" rtlCol="0">
            <a:spAutoFit/>
          </a:bodyPr>
          <a:lstStyle/>
          <a:p>
            <a:r>
              <a:rPr lang="en-ZA" sz="800" b="1">
                <a:solidFill>
                  <a:srgbClr val="63C29C"/>
                </a:solidFill>
              </a:rPr>
              <a:t>By</a:t>
            </a:r>
            <a:r>
              <a:rPr lang="en-ZA" sz="800"/>
              <a:t> Min K.</a:t>
            </a:r>
            <a:endParaRPr lang="en-ZA" sz="800" b="1"/>
          </a:p>
        </p:txBody>
      </p:sp>
      <p:sp>
        <p:nvSpPr>
          <p:cNvPr id="14" name="Rectangle: Rounded Corners 13">
            <a:extLst>
              <a:ext uri="{FF2B5EF4-FFF2-40B4-BE49-F238E27FC236}">
                <a16:creationId xmlns:a16="http://schemas.microsoft.com/office/drawing/2014/main" id="{39468D8F-5F88-90CA-08BE-E16F902D15C3}"/>
              </a:ext>
            </a:extLst>
          </p:cNvPr>
          <p:cNvSpPr/>
          <p:nvPr/>
        </p:nvSpPr>
        <p:spPr>
          <a:xfrm>
            <a:off x="8677138" y="981948"/>
            <a:ext cx="489730" cy="210941"/>
          </a:xfrm>
          <a:prstGeom prst="roundRect">
            <a:avLst/>
          </a:prstGeom>
          <a:solidFill>
            <a:srgbClr val="63C2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Rectangle: Rounded Corners 14">
            <a:extLst>
              <a:ext uri="{FF2B5EF4-FFF2-40B4-BE49-F238E27FC236}">
                <a16:creationId xmlns:a16="http://schemas.microsoft.com/office/drawing/2014/main" id="{7832D226-A2C0-B866-9A74-BADC0CAB1983}"/>
              </a:ext>
            </a:extLst>
          </p:cNvPr>
          <p:cNvSpPr/>
          <p:nvPr/>
        </p:nvSpPr>
        <p:spPr>
          <a:xfrm>
            <a:off x="6886460" y="738048"/>
            <a:ext cx="467271" cy="193016"/>
          </a:xfrm>
          <a:prstGeom prst="roundRect">
            <a:avLst>
              <a:gd name="adj" fmla="val 39903"/>
            </a:avLst>
          </a:prstGeom>
          <a:solidFill>
            <a:srgbClr val="63C2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Flowchart: Merge 15">
            <a:extLst>
              <a:ext uri="{FF2B5EF4-FFF2-40B4-BE49-F238E27FC236}">
                <a16:creationId xmlns:a16="http://schemas.microsoft.com/office/drawing/2014/main" id="{83FA45D8-E656-57D9-E1EB-F2860327E130}"/>
              </a:ext>
            </a:extLst>
          </p:cNvPr>
          <p:cNvSpPr/>
          <p:nvPr/>
        </p:nvSpPr>
        <p:spPr>
          <a:xfrm rot="5400000">
            <a:off x="7041198" y="788643"/>
            <a:ext cx="112388" cy="103618"/>
          </a:xfrm>
          <a:prstGeom prst="flowChartMerg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TextBox 16">
            <a:extLst>
              <a:ext uri="{FF2B5EF4-FFF2-40B4-BE49-F238E27FC236}">
                <a16:creationId xmlns:a16="http://schemas.microsoft.com/office/drawing/2014/main" id="{0DA35944-0912-713C-CBF2-CB95BAE2108C}"/>
              </a:ext>
            </a:extLst>
          </p:cNvPr>
          <p:cNvSpPr txBox="1"/>
          <p:nvPr/>
        </p:nvSpPr>
        <p:spPr>
          <a:xfrm>
            <a:off x="8677138" y="949364"/>
            <a:ext cx="498378" cy="268291"/>
          </a:xfrm>
          <a:prstGeom prst="rect">
            <a:avLst/>
          </a:prstGeom>
          <a:noFill/>
          <a:ln>
            <a:noFill/>
          </a:ln>
        </p:spPr>
        <p:txBody>
          <a:bodyPr wrap="square" rtlCol="0">
            <a:spAutoFit/>
          </a:bodyPr>
          <a:lstStyle/>
          <a:p>
            <a:r>
              <a:rPr lang="en-US" sz="1100">
                <a:solidFill>
                  <a:schemeClr val="bg1"/>
                </a:solidFill>
                <a:latin typeface="Bahnschrift" panose="020B0502040204020203" pitchFamily="34" charset="0"/>
              </a:rPr>
              <a:t>New</a:t>
            </a:r>
            <a:endParaRPr lang="en-ZA" sz="2000">
              <a:solidFill>
                <a:schemeClr val="bg1"/>
              </a:solidFill>
              <a:latin typeface="Bahnschrift" panose="020B0502040204020203" pitchFamily="34" charset="0"/>
            </a:endParaRPr>
          </a:p>
        </p:txBody>
      </p:sp>
      <p:cxnSp>
        <p:nvCxnSpPr>
          <p:cNvPr id="18" name="Straight Connector 17">
            <a:extLst>
              <a:ext uri="{FF2B5EF4-FFF2-40B4-BE49-F238E27FC236}">
                <a16:creationId xmlns:a16="http://schemas.microsoft.com/office/drawing/2014/main" id="{D8DBE593-712B-058D-7344-BE8C3FC07871}"/>
              </a:ext>
            </a:extLst>
          </p:cNvPr>
          <p:cNvCxnSpPr/>
          <p:nvPr/>
        </p:nvCxnSpPr>
        <p:spPr>
          <a:xfrm>
            <a:off x="6625004" y="2967953"/>
            <a:ext cx="2541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DE45B05-7CED-FB0C-C503-B1B53F3A0E0F}"/>
              </a:ext>
            </a:extLst>
          </p:cNvPr>
          <p:cNvSpPr txBox="1"/>
          <p:nvPr/>
        </p:nvSpPr>
        <p:spPr>
          <a:xfrm>
            <a:off x="6539216" y="2524413"/>
            <a:ext cx="2315361" cy="276999"/>
          </a:xfrm>
          <a:prstGeom prst="rect">
            <a:avLst/>
          </a:prstGeom>
          <a:noFill/>
        </p:spPr>
        <p:txBody>
          <a:bodyPr wrap="square" rtlCol="0">
            <a:spAutoFit/>
          </a:bodyPr>
          <a:lstStyle/>
          <a:p>
            <a:r>
              <a:rPr lang="en-ZA" sz="1200">
                <a:latin typeface="Bahnschrift" panose="020B0502040204020203" pitchFamily="34" charset="0"/>
              </a:rPr>
              <a:t>Best lunch spot?</a:t>
            </a:r>
          </a:p>
        </p:txBody>
      </p:sp>
      <p:sp>
        <p:nvSpPr>
          <p:cNvPr id="20" name="TextBox 19">
            <a:extLst>
              <a:ext uri="{FF2B5EF4-FFF2-40B4-BE49-F238E27FC236}">
                <a16:creationId xmlns:a16="http://schemas.microsoft.com/office/drawing/2014/main" id="{0DDC983D-073B-9F05-C684-A3BE8FE84D8E}"/>
              </a:ext>
            </a:extLst>
          </p:cNvPr>
          <p:cNvSpPr txBox="1"/>
          <p:nvPr/>
        </p:nvSpPr>
        <p:spPr>
          <a:xfrm>
            <a:off x="8186494" y="2752509"/>
            <a:ext cx="1227589" cy="215444"/>
          </a:xfrm>
          <a:prstGeom prst="rect">
            <a:avLst/>
          </a:prstGeom>
          <a:noFill/>
        </p:spPr>
        <p:txBody>
          <a:bodyPr wrap="square" rtlCol="0">
            <a:spAutoFit/>
          </a:bodyPr>
          <a:lstStyle/>
          <a:p>
            <a:r>
              <a:rPr lang="en-ZA" sz="800" b="1">
                <a:solidFill>
                  <a:srgbClr val="63C29C"/>
                </a:solidFill>
              </a:rPr>
              <a:t>Posted</a:t>
            </a:r>
            <a:r>
              <a:rPr lang="en-ZA" sz="800" b="1"/>
              <a:t> </a:t>
            </a:r>
            <a:r>
              <a:rPr lang="en-ZA" sz="800"/>
              <a:t>10</a:t>
            </a:r>
            <a:r>
              <a:rPr lang="en-ZA" sz="800" baseline="30000"/>
              <a:t>th</a:t>
            </a:r>
            <a:r>
              <a:rPr lang="en-ZA" sz="800"/>
              <a:t>, Oct, 2023</a:t>
            </a:r>
            <a:endParaRPr lang="en-ZA" sz="800" b="1"/>
          </a:p>
        </p:txBody>
      </p:sp>
      <p:sp>
        <p:nvSpPr>
          <p:cNvPr id="21" name="TextBox 20">
            <a:extLst>
              <a:ext uri="{FF2B5EF4-FFF2-40B4-BE49-F238E27FC236}">
                <a16:creationId xmlns:a16="http://schemas.microsoft.com/office/drawing/2014/main" id="{F0A63B2D-467B-D67E-4B6B-E96E8670D081}"/>
              </a:ext>
            </a:extLst>
          </p:cNvPr>
          <p:cNvSpPr txBox="1"/>
          <p:nvPr/>
        </p:nvSpPr>
        <p:spPr>
          <a:xfrm>
            <a:off x="6539216" y="2739104"/>
            <a:ext cx="1227589" cy="215444"/>
          </a:xfrm>
          <a:prstGeom prst="rect">
            <a:avLst/>
          </a:prstGeom>
          <a:noFill/>
        </p:spPr>
        <p:txBody>
          <a:bodyPr wrap="square" rtlCol="0">
            <a:spAutoFit/>
          </a:bodyPr>
          <a:lstStyle/>
          <a:p>
            <a:r>
              <a:rPr lang="en-ZA" sz="800" b="1">
                <a:solidFill>
                  <a:srgbClr val="63C29C"/>
                </a:solidFill>
              </a:rPr>
              <a:t>By</a:t>
            </a:r>
            <a:r>
              <a:rPr lang="en-ZA" sz="800"/>
              <a:t> Chris B.</a:t>
            </a:r>
            <a:endParaRPr lang="en-ZA" sz="800" b="1"/>
          </a:p>
        </p:txBody>
      </p:sp>
      <p:cxnSp>
        <p:nvCxnSpPr>
          <p:cNvPr id="22" name="Straight Connector 21">
            <a:extLst>
              <a:ext uri="{FF2B5EF4-FFF2-40B4-BE49-F238E27FC236}">
                <a16:creationId xmlns:a16="http://schemas.microsoft.com/office/drawing/2014/main" id="{72FD2E09-94D1-B350-FB4F-03707696D037}"/>
              </a:ext>
            </a:extLst>
          </p:cNvPr>
          <p:cNvCxnSpPr/>
          <p:nvPr/>
        </p:nvCxnSpPr>
        <p:spPr>
          <a:xfrm>
            <a:off x="6633652" y="3429975"/>
            <a:ext cx="2541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FBE38D5-C2C6-E3C5-3F5C-406EF6371797}"/>
              </a:ext>
            </a:extLst>
          </p:cNvPr>
          <p:cNvSpPr txBox="1"/>
          <p:nvPr/>
        </p:nvSpPr>
        <p:spPr>
          <a:xfrm>
            <a:off x="6547864" y="2986435"/>
            <a:ext cx="2315361" cy="276999"/>
          </a:xfrm>
          <a:prstGeom prst="rect">
            <a:avLst/>
          </a:prstGeom>
          <a:noFill/>
        </p:spPr>
        <p:txBody>
          <a:bodyPr wrap="square" rtlCol="0">
            <a:spAutoFit/>
          </a:bodyPr>
          <a:lstStyle/>
          <a:p>
            <a:r>
              <a:rPr lang="en-ZA" sz="1200">
                <a:latin typeface="Bahnschrift" panose="020B0502040204020203" pitchFamily="34" charset="0"/>
              </a:rPr>
              <a:t>Anyone </a:t>
            </a:r>
            <a:r>
              <a:rPr lang="en-ZA" sz="1200" err="1">
                <a:latin typeface="Bahnschrift" panose="020B0502040204020203" pitchFamily="34" charset="0"/>
              </a:rPr>
              <a:t>wanna</a:t>
            </a:r>
            <a:r>
              <a:rPr lang="en-ZA" sz="1200">
                <a:latin typeface="Bahnschrift" panose="020B0502040204020203" pitchFamily="34" charset="0"/>
              </a:rPr>
              <a:t> carpool?</a:t>
            </a:r>
          </a:p>
        </p:txBody>
      </p:sp>
      <p:sp>
        <p:nvSpPr>
          <p:cNvPr id="24" name="TextBox 23">
            <a:extLst>
              <a:ext uri="{FF2B5EF4-FFF2-40B4-BE49-F238E27FC236}">
                <a16:creationId xmlns:a16="http://schemas.microsoft.com/office/drawing/2014/main" id="{5A4395F7-F86E-5C6F-DFD8-7D98F12610BF}"/>
              </a:ext>
            </a:extLst>
          </p:cNvPr>
          <p:cNvSpPr txBox="1"/>
          <p:nvPr/>
        </p:nvSpPr>
        <p:spPr>
          <a:xfrm>
            <a:off x="8195142" y="3214531"/>
            <a:ext cx="1227589" cy="215444"/>
          </a:xfrm>
          <a:prstGeom prst="rect">
            <a:avLst/>
          </a:prstGeom>
          <a:noFill/>
        </p:spPr>
        <p:txBody>
          <a:bodyPr wrap="square" rtlCol="0">
            <a:spAutoFit/>
          </a:bodyPr>
          <a:lstStyle/>
          <a:p>
            <a:r>
              <a:rPr lang="en-ZA" sz="800" b="1">
                <a:solidFill>
                  <a:srgbClr val="63C29C"/>
                </a:solidFill>
              </a:rPr>
              <a:t>Posted</a:t>
            </a:r>
            <a:r>
              <a:rPr lang="en-ZA" sz="800" b="1"/>
              <a:t> </a:t>
            </a:r>
            <a:r>
              <a:rPr lang="en-ZA" sz="800"/>
              <a:t>10</a:t>
            </a:r>
            <a:r>
              <a:rPr lang="en-ZA" sz="800" baseline="30000"/>
              <a:t>th</a:t>
            </a:r>
            <a:r>
              <a:rPr lang="en-ZA" sz="800"/>
              <a:t>, Oct, 2023</a:t>
            </a:r>
            <a:endParaRPr lang="en-ZA" sz="800" b="1"/>
          </a:p>
        </p:txBody>
      </p:sp>
      <p:sp>
        <p:nvSpPr>
          <p:cNvPr id="25" name="TextBox 24">
            <a:extLst>
              <a:ext uri="{FF2B5EF4-FFF2-40B4-BE49-F238E27FC236}">
                <a16:creationId xmlns:a16="http://schemas.microsoft.com/office/drawing/2014/main" id="{ACBD521B-FD0F-63EE-770C-23BF26DCD99A}"/>
              </a:ext>
            </a:extLst>
          </p:cNvPr>
          <p:cNvSpPr txBox="1"/>
          <p:nvPr/>
        </p:nvSpPr>
        <p:spPr>
          <a:xfrm>
            <a:off x="6547864" y="3201126"/>
            <a:ext cx="1227589" cy="215444"/>
          </a:xfrm>
          <a:prstGeom prst="rect">
            <a:avLst/>
          </a:prstGeom>
          <a:noFill/>
        </p:spPr>
        <p:txBody>
          <a:bodyPr wrap="square" rtlCol="0">
            <a:spAutoFit/>
          </a:bodyPr>
          <a:lstStyle/>
          <a:p>
            <a:r>
              <a:rPr lang="en-ZA" sz="800" b="1">
                <a:solidFill>
                  <a:srgbClr val="63C29C"/>
                </a:solidFill>
              </a:rPr>
              <a:t>By</a:t>
            </a:r>
            <a:r>
              <a:rPr lang="en-ZA" sz="800"/>
              <a:t> Anonymous</a:t>
            </a:r>
            <a:endParaRPr lang="en-ZA" sz="800" b="1"/>
          </a:p>
        </p:txBody>
      </p:sp>
      <p:cxnSp>
        <p:nvCxnSpPr>
          <p:cNvPr id="26" name="Straight Connector 25">
            <a:extLst>
              <a:ext uri="{FF2B5EF4-FFF2-40B4-BE49-F238E27FC236}">
                <a16:creationId xmlns:a16="http://schemas.microsoft.com/office/drawing/2014/main" id="{28D73676-688F-26EC-DCD2-D3A696FBF43C}"/>
              </a:ext>
            </a:extLst>
          </p:cNvPr>
          <p:cNvCxnSpPr/>
          <p:nvPr/>
        </p:nvCxnSpPr>
        <p:spPr>
          <a:xfrm>
            <a:off x="6635533" y="3876104"/>
            <a:ext cx="2541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84E0540-31FF-BFAC-1D6B-2B869B24BC9D}"/>
              </a:ext>
            </a:extLst>
          </p:cNvPr>
          <p:cNvSpPr txBox="1"/>
          <p:nvPr/>
        </p:nvSpPr>
        <p:spPr>
          <a:xfrm>
            <a:off x="6549745" y="3432564"/>
            <a:ext cx="2315361" cy="276999"/>
          </a:xfrm>
          <a:prstGeom prst="rect">
            <a:avLst/>
          </a:prstGeom>
          <a:noFill/>
        </p:spPr>
        <p:txBody>
          <a:bodyPr wrap="square" rtlCol="0">
            <a:spAutoFit/>
          </a:bodyPr>
          <a:lstStyle/>
          <a:p>
            <a:r>
              <a:rPr lang="en-ZA" sz="1200">
                <a:latin typeface="Bahnschrift" panose="020B0502040204020203" pitchFamily="34" charset="0"/>
              </a:rPr>
              <a:t>URGENT CS2 MDD TEAMMATE</a:t>
            </a:r>
          </a:p>
        </p:txBody>
      </p:sp>
      <p:sp>
        <p:nvSpPr>
          <p:cNvPr id="28" name="TextBox 27">
            <a:extLst>
              <a:ext uri="{FF2B5EF4-FFF2-40B4-BE49-F238E27FC236}">
                <a16:creationId xmlns:a16="http://schemas.microsoft.com/office/drawing/2014/main" id="{1E164CB1-BA5A-F0FF-F67C-C89F6D673F5F}"/>
              </a:ext>
            </a:extLst>
          </p:cNvPr>
          <p:cNvSpPr txBox="1"/>
          <p:nvPr/>
        </p:nvSpPr>
        <p:spPr>
          <a:xfrm>
            <a:off x="8197023" y="3660660"/>
            <a:ext cx="1227589" cy="215444"/>
          </a:xfrm>
          <a:prstGeom prst="rect">
            <a:avLst/>
          </a:prstGeom>
          <a:noFill/>
        </p:spPr>
        <p:txBody>
          <a:bodyPr wrap="square" rtlCol="0">
            <a:spAutoFit/>
          </a:bodyPr>
          <a:lstStyle/>
          <a:p>
            <a:r>
              <a:rPr lang="en-ZA" sz="800" b="1">
                <a:solidFill>
                  <a:srgbClr val="63C29C"/>
                </a:solidFill>
              </a:rPr>
              <a:t>Posted</a:t>
            </a:r>
            <a:r>
              <a:rPr lang="en-ZA" sz="800" b="1"/>
              <a:t> </a:t>
            </a:r>
            <a:r>
              <a:rPr lang="en-ZA" sz="800"/>
              <a:t>7</a:t>
            </a:r>
            <a:r>
              <a:rPr lang="en-ZA" sz="800" baseline="30000"/>
              <a:t>th</a:t>
            </a:r>
            <a:r>
              <a:rPr lang="en-ZA" sz="800"/>
              <a:t>, Oct, 2023</a:t>
            </a:r>
            <a:endParaRPr lang="en-ZA" sz="800" b="1"/>
          </a:p>
        </p:txBody>
      </p:sp>
      <p:sp>
        <p:nvSpPr>
          <p:cNvPr id="29" name="TextBox 28">
            <a:extLst>
              <a:ext uri="{FF2B5EF4-FFF2-40B4-BE49-F238E27FC236}">
                <a16:creationId xmlns:a16="http://schemas.microsoft.com/office/drawing/2014/main" id="{57033606-00EE-6306-1555-A6FF528986F2}"/>
              </a:ext>
            </a:extLst>
          </p:cNvPr>
          <p:cNvSpPr txBox="1"/>
          <p:nvPr/>
        </p:nvSpPr>
        <p:spPr>
          <a:xfrm>
            <a:off x="6549745" y="3647255"/>
            <a:ext cx="1227589" cy="215444"/>
          </a:xfrm>
          <a:prstGeom prst="rect">
            <a:avLst/>
          </a:prstGeom>
          <a:noFill/>
        </p:spPr>
        <p:txBody>
          <a:bodyPr wrap="square" rtlCol="0">
            <a:spAutoFit/>
          </a:bodyPr>
          <a:lstStyle/>
          <a:p>
            <a:r>
              <a:rPr lang="en-ZA" sz="800" b="1">
                <a:solidFill>
                  <a:srgbClr val="63C29C"/>
                </a:solidFill>
              </a:rPr>
              <a:t>By</a:t>
            </a:r>
            <a:r>
              <a:rPr lang="en-ZA" sz="800"/>
              <a:t> Anonymous</a:t>
            </a:r>
            <a:endParaRPr lang="en-ZA" sz="800" b="1"/>
          </a:p>
        </p:txBody>
      </p:sp>
      <p:cxnSp>
        <p:nvCxnSpPr>
          <p:cNvPr id="30" name="Straight Connector 29">
            <a:extLst>
              <a:ext uri="{FF2B5EF4-FFF2-40B4-BE49-F238E27FC236}">
                <a16:creationId xmlns:a16="http://schemas.microsoft.com/office/drawing/2014/main" id="{9A9A50FC-94FD-B421-9D0B-F56A34F18764}"/>
              </a:ext>
            </a:extLst>
          </p:cNvPr>
          <p:cNvCxnSpPr/>
          <p:nvPr/>
        </p:nvCxnSpPr>
        <p:spPr>
          <a:xfrm>
            <a:off x="6633652" y="4319644"/>
            <a:ext cx="2541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1498DB5-2E5A-50B1-84B4-6167AB7783F6}"/>
              </a:ext>
            </a:extLst>
          </p:cNvPr>
          <p:cNvSpPr txBox="1"/>
          <p:nvPr/>
        </p:nvSpPr>
        <p:spPr>
          <a:xfrm>
            <a:off x="6547864" y="3876104"/>
            <a:ext cx="2315361" cy="276999"/>
          </a:xfrm>
          <a:prstGeom prst="rect">
            <a:avLst/>
          </a:prstGeom>
          <a:noFill/>
        </p:spPr>
        <p:txBody>
          <a:bodyPr wrap="square" rtlCol="0">
            <a:spAutoFit/>
          </a:bodyPr>
          <a:lstStyle/>
          <a:p>
            <a:r>
              <a:rPr lang="en-ZA" sz="1200">
                <a:latin typeface="Bahnschrift" panose="020B0502040204020203" pitchFamily="34" charset="0"/>
              </a:rPr>
              <a:t>How do you make friends</a:t>
            </a:r>
          </a:p>
        </p:txBody>
      </p:sp>
      <p:sp>
        <p:nvSpPr>
          <p:cNvPr id="32" name="TextBox 31">
            <a:extLst>
              <a:ext uri="{FF2B5EF4-FFF2-40B4-BE49-F238E27FC236}">
                <a16:creationId xmlns:a16="http://schemas.microsoft.com/office/drawing/2014/main" id="{8814A940-D185-478E-3776-916B9EE9564F}"/>
              </a:ext>
            </a:extLst>
          </p:cNvPr>
          <p:cNvSpPr txBox="1"/>
          <p:nvPr/>
        </p:nvSpPr>
        <p:spPr>
          <a:xfrm>
            <a:off x="8195142" y="4104200"/>
            <a:ext cx="1227589" cy="215444"/>
          </a:xfrm>
          <a:prstGeom prst="rect">
            <a:avLst/>
          </a:prstGeom>
          <a:noFill/>
        </p:spPr>
        <p:txBody>
          <a:bodyPr wrap="square" rtlCol="0">
            <a:spAutoFit/>
          </a:bodyPr>
          <a:lstStyle/>
          <a:p>
            <a:r>
              <a:rPr lang="en-ZA" sz="800" b="1">
                <a:solidFill>
                  <a:srgbClr val="63C29C"/>
                </a:solidFill>
              </a:rPr>
              <a:t>Posted</a:t>
            </a:r>
            <a:r>
              <a:rPr lang="en-ZA" sz="800" b="1"/>
              <a:t> </a:t>
            </a:r>
            <a:r>
              <a:rPr lang="en-ZA" sz="800"/>
              <a:t>5</a:t>
            </a:r>
            <a:r>
              <a:rPr lang="en-ZA" sz="800" baseline="30000"/>
              <a:t>th</a:t>
            </a:r>
            <a:r>
              <a:rPr lang="en-ZA" sz="800"/>
              <a:t>, Oct, 2023</a:t>
            </a:r>
            <a:endParaRPr lang="en-ZA" sz="800" b="1"/>
          </a:p>
        </p:txBody>
      </p:sp>
      <p:sp>
        <p:nvSpPr>
          <p:cNvPr id="33" name="TextBox 32">
            <a:extLst>
              <a:ext uri="{FF2B5EF4-FFF2-40B4-BE49-F238E27FC236}">
                <a16:creationId xmlns:a16="http://schemas.microsoft.com/office/drawing/2014/main" id="{C9F53291-47DF-37DF-8B6D-2EA946D538A9}"/>
              </a:ext>
            </a:extLst>
          </p:cNvPr>
          <p:cNvSpPr txBox="1"/>
          <p:nvPr/>
        </p:nvSpPr>
        <p:spPr>
          <a:xfrm>
            <a:off x="6547864" y="4090795"/>
            <a:ext cx="1227589" cy="215444"/>
          </a:xfrm>
          <a:prstGeom prst="rect">
            <a:avLst/>
          </a:prstGeom>
          <a:noFill/>
        </p:spPr>
        <p:txBody>
          <a:bodyPr wrap="square" rtlCol="0">
            <a:spAutoFit/>
          </a:bodyPr>
          <a:lstStyle/>
          <a:p>
            <a:r>
              <a:rPr lang="en-ZA" sz="800" b="1">
                <a:solidFill>
                  <a:srgbClr val="63C29C"/>
                </a:solidFill>
              </a:rPr>
              <a:t>By</a:t>
            </a:r>
            <a:r>
              <a:rPr lang="en-ZA" sz="800"/>
              <a:t> Anonymous</a:t>
            </a:r>
            <a:endParaRPr lang="en-ZA" sz="800" b="1"/>
          </a:p>
        </p:txBody>
      </p:sp>
      <p:cxnSp>
        <p:nvCxnSpPr>
          <p:cNvPr id="34" name="Straight Connector 33">
            <a:extLst>
              <a:ext uri="{FF2B5EF4-FFF2-40B4-BE49-F238E27FC236}">
                <a16:creationId xmlns:a16="http://schemas.microsoft.com/office/drawing/2014/main" id="{1F99A1D1-5986-BB1B-F77C-E39E34A4A03B}"/>
              </a:ext>
            </a:extLst>
          </p:cNvPr>
          <p:cNvCxnSpPr/>
          <p:nvPr/>
        </p:nvCxnSpPr>
        <p:spPr>
          <a:xfrm>
            <a:off x="6625004" y="4746225"/>
            <a:ext cx="2541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16D58E6-EF5E-CB35-3C26-37644022ED18}"/>
              </a:ext>
            </a:extLst>
          </p:cNvPr>
          <p:cNvSpPr txBox="1"/>
          <p:nvPr/>
        </p:nvSpPr>
        <p:spPr>
          <a:xfrm>
            <a:off x="6539216" y="4302685"/>
            <a:ext cx="2315361" cy="276999"/>
          </a:xfrm>
          <a:prstGeom prst="rect">
            <a:avLst/>
          </a:prstGeom>
          <a:noFill/>
        </p:spPr>
        <p:txBody>
          <a:bodyPr wrap="square" rtlCol="0">
            <a:spAutoFit/>
          </a:bodyPr>
          <a:lstStyle/>
          <a:p>
            <a:r>
              <a:rPr lang="en-ZA" sz="1200">
                <a:latin typeface="Bahnschrift" panose="020B0502040204020203" pitchFamily="34" charset="0"/>
              </a:rPr>
              <a:t>BEACH DAY???</a:t>
            </a:r>
          </a:p>
        </p:txBody>
      </p:sp>
      <p:sp>
        <p:nvSpPr>
          <p:cNvPr id="36" name="TextBox 35">
            <a:extLst>
              <a:ext uri="{FF2B5EF4-FFF2-40B4-BE49-F238E27FC236}">
                <a16:creationId xmlns:a16="http://schemas.microsoft.com/office/drawing/2014/main" id="{1B64DA4E-9D83-DA59-6503-976B719848D3}"/>
              </a:ext>
            </a:extLst>
          </p:cNvPr>
          <p:cNvSpPr txBox="1"/>
          <p:nvPr/>
        </p:nvSpPr>
        <p:spPr>
          <a:xfrm>
            <a:off x="8186494" y="4530781"/>
            <a:ext cx="1227589" cy="215444"/>
          </a:xfrm>
          <a:prstGeom prst="rect">
            <a:avLst/>
          </a:prstGeom>
          <a:noFill/>
        </p:spPr>
        <p:txBody>
          <a:bodyPr wrap="square" rtlCol="0">
            <a:spAutoFit/>
          </a:bodyPr>
          <a:lstStyle/>
          <a:p>
            <a:r>
              <a:rPr lang="en-ZA" sz="800" b="1">
                <a:solidFill>
                  <a:srgbClr val="63C29C"/>
                </a:solidFill>
              </a:rPr>
              <a:t>Posted</a:t>
            </a:r>
            <a:r>
              <a:rPr lang="en-ZA" sz="800" b="1"/>
              <a:t> </a:t>
            </a:r>
            <a:r>
              <a:rPr lang="en-ZA" sz="800"/>
              <a:t>4</a:t>
            </a:r>
            <a:r>
              <a:rPr lang="en-ZA" sz="800" baseline="30000"/>
              <a:t>th</a:t>
            </a:r>
            <a:r>
              <a:rPr lang="en-ZA" sz="800"/>
              <a:t>, Oct, 2023</a:t>
            </a:r>
            <a:endParaRPr lang="en-ZA" sz="800" b="1"/>
          </a:p>
        </p:txBody>
      </p:sp>
      <p:sp>
        <p:nvSpPr>
          <p:cNvPr id="37" name="TextBox 36">
            <a:extLst>
              <a:ext uri="{FF2B5EF4-FFF2-40B4-BE49-F238E27FC236}">
                <a16:creationId xmlns:a16="http://schemas.microsoft.com/office/drawing/2014/main" id="{61291B97-AA42-F602-A0EB-6B39C7C3F8F9}"/>
              </a:ext>
            </a:extLst>
          </p:cNvPr>
          <p:cNvSpPr txBox="1"/>
          <p:nvPr/>
        </p:nvSpPr>
        <p:spPr>
          <a:xfrm>
            <a:off x="6539216" y="4517376"/>
            <a:ext cx="1227589" cy="215444"/>
          </a:xfrm>
          <a:prstGeom prst="rect">
            <a:avLst/>
          </a:prstGeom>
          <a:noFill/>
        </p:spPr>
        <p:txBody>
          <a:bodyPr wrap="square" rtlCol="0">
            <a:spAutoFit/>
          </a:bodyPr>
          <a:lstStyle/>
          <a:p>
            <a:r>
              <a:rPr lang="en-ZA" sz="800" b="1">
                <a:solidFill>
                  <a:srgbClr val="63C29C"/>
                </a:solidFill>
              </a:rPr>
              <a:t>By</a:t>
            </a:r>
            <a:r>
              <a:rPr lang="en-ZA" sz="800"/>
              <a:t> Anonymous</a:t>
            </a:r>
            <a:endParaRPr lang="en-ZA" sz="800" b="1"/>
          </a:p>
        </p:txBody>
      </p:sp>
      <p:cxnSp>
        <p:nvCxnSpPr>
          <p:cNvPr id="38" name="Straight Connector 37">
            <a:extLst>
              <a:ext uri="{FF2B5EF4-FFF2-40B4-BE49-F238E27FC236}">
                <a16:creationId xmlns:a16="http://schemas.microsoft.com/office/drawing/2014/main" id="{F32A57CE-6222-F8D0-EFFF-DEFE55060D36}"/>
              </a:ext>
            </a:extLst>
          </p:cNvPr>
          <p:cNvCxnSpPr/>
          <p:nvPr/>
        </p:nvCxnSpPr>
        <p:spPr>
          <a:xfrm>
            <a:off x="6633652" y="5166902"/>
            <a:ext cx="2541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0CD0B92-5BB8-A069-E3AA-2C8D9F44311B}"/>
              </a:ext>
            </a:extLst>
          </p:cNvPr>
          <p:cNvSpPr txBox="1"/>
          <p:nvPr/>
        </p:nvSpPr>
        <p:spPr>
          <a:xfrm>
            <a:off x="6547864" y="4723362"/>
            <a:ext cx="2315361" cy="276999"/>
          </a:xfrm>
          <a:prstGeom prst="rect">
            <a:avLst/>
          </a:prstGeom>
          <a:noFill/>
        </p:spPr>
        <p:txBody>
          <a:bodyPr wrap="square" rtlCol="0">
            <a:spAutoFit/>
          </a:bodyPr>
          <a:lstStyle/>
          <a:p>
            <a:r>
              <a:rPr lang="en-ZA" sz="1200">
                <a:latin typeface="Bahnschrift" panose="020B0502040204020203" pitchFamily="34" charset="0"/>
              </a:rPr>
              <a:t>Tips to pass the exams?</a:t>
            </a:r>
          </a:p>
        </p:txBody>
      </p:sp>
      <p:sp>
        <p:nvSpPr>
          <p:cNvPr id="40" name="TextBox 39">
            <a:extLst>
              <a:ext uri="{FF2B5EF4-FFF2-40B4-BE49-F238E27FC236}">
                <a16:creationId xmlns:a16="http://schemas.microsoft.com/office/drawing/2014/main" id="{0DE2AFF1-325E-25B6-20CB-05521A51D838}"/>
              </a:ext>
            </a:extLst>
          </p:cNvPr>
          <p:cNvSpPr txBox="1"/>
          <p:nvPr/>
        </p:nvSpPr>
        <p:spPr>
          <a:xfrm>
            <a:off x="8195142" y="4951458"/>
            <a:ext cx="1227589" cy="215444"/>
          </a:xfrm>
          <a:prstGeom prst="rect">
            <a:avLst/>
          </a:prstGeom>
          <a:noFill/>
        </p:spPr>
        <p:txBody>
          <a:bodyPr wrap="square" rtlCol="0">
            <a:spAutoFit/>
          </a:bodyPr>
          <a:lstStyle/>
          <a:p>
            <a:r>
              <a:rPr lang="en-ZA" sz="800" b="1">
                <a:solidFill>
                  <a:srgbClr val="63C29C"/>
                </a:solidFill>
              </a:rPr>
              <a:t>Posted</a:t>
            </a:r>
            <a:r>
              <a:rPr lang="en-ZA" sz="800" b="1"/>
              <a:t> </a:t>
            </a:r>
            <a:r>
              <a:rPr lang="en-ZA" sz="800"/>
              <a:t>3</a:t>
            </a:r>
            <a:r>
              <a:rPr lang="en-ZA" sz="800" baseline="30000"/>
              <a:t>rd</a:t>
            </a:r>
            <a:r>
              <a:rPr lang="en-ZA" sz="800"/>
              <a:t>, Oct, 2023</a:t>
            </a:r>
            <a:endParaRPr lang="en-ZA" sz="800" b="1"/>
          </a:p>
        </p:txBody>
      </p:sp>
      <p:sp>
        <p:nvSpPr>
          <p:cNvPr id="41" name="TextBox 40">
            <a:extLst>
              <a:ext uri="{FF2B5EF4-FFF2-40B4-BE49-F238E27FC236}">
                <a16:creationId xmlns:a16="http://schemas.microsoft.com/office/drawing/2014/main" id="{84A3069B-D890-2EAB-D48D-B1298CC78D87}"/>
              </a:ext>
            </a:extLst>
          </p:cNvPr>
          <p:cNvSpPr txBox="1"/>
          <p:nvPr/>
        </p:nvSpPr>
        <p:spPr>
          <a:xfrm>
            <a:off x="6547864" y="4938053"/>
            <a:ext cx="1227589" cy="215444"/>
          </a:xfrm>
          <a:prstGeom prst="rect">
            <a:avLst/>
          </a:prstGeom>
          <a:noFill/>
        </p:spPr>
        <p:txBody>
          <a:bodyPr wrap="square" rtlCol="0">
            <a:spAutoFit/>
          </a:bodyPr>
          <a:lstStyle/>
          <a:p>
            <a:r>
              <a:rPr lang="en-ZA" sz="800" b="1">
                <a:solidFill>
                  <a:srgbClr val="63C29C"/>
                </a:solidFill>
              </a:rPr>
              <a:t>By</a:t>
            </a:r>
            <a:r>
              <a:rPr lang="en-ZA" sz="800"/>
              <a:t> Anonymous</a:t>
            </a:r>
            <a:endParaRPr lang="en-ZA" sz="800" b="1"/>
          </a:p>
        </p:txBody>
      </p:sp>
      <p:sp>
        <p:nvSpPr>
          <p:cNvPr id="42" name="TextBox 41">
            <a:extLst>
              <a:ext uri="{FF2B5EF4-FFF2-40B4-BE49-F238E27FC236}">
                <a16:creationId xmlns:a16="http://schemas.microsoft.com/office/drawing/2014/main" id="{C2B17300-D881-D647-829D-41992557AA53}"/>
              </a:ext>
            </a:extLst>
          </p:cNvPr>
          <p:cNvSpPr txBox="1"/>
          <p:nvPr/>
        </p:nvSpPr>
        <p:spPr>
          <a:xfrm>
            <a:off x="7437530" y="5192188"/>
            <a:ext cx="1949450" cy="261610"/>
          </a:xfrm>
          <a:prstGeom prst="rect">
            <a:avLst/>
          </a:prstGeom>
          <a:noFill/>
        </p:spPr>
        <p:txBody>
          <a:bodyPr wrap="square" rtlCol="0">
            <a:spAutoFit/>
          </a:bodyPr>
          <a:lstStyle/>
          <a:p>
            <a:r>
              <a:rPr lang="en-US" sz="1050">
                <a:latin typeface="Bahnschrift" panose="020B0502040204020203" pitchFamily="34" charset="0"/>
              </a:rPr>
              <a:t>LOAD MORE</a:t>
            </a:r>
            <a:endParaRPr lang="en-ZA" sz="1050">
              <a:latin typeface="Bahnschrift" panose="020B0502040204020203" pitchFamily="34" charset="0"/>
            </a:endParaRPr>
          </a:p>
        </p:txBody>
      </p:sp>
      <p:sp>
        <p:nvSpPr>
          <p:cNvPr id="43" name="TextBox 42">
            <a:extLst>
              <a:ext uri="{FF2B5EF4-FFF2-40B4-BE49-F238E27FC236}">
                <a16:creationId xmlns:a16="http://schemas.microsoft.com/office/drawing/2014/main" id="{7163746A-6B63-AABA-3795-15F0ECC58C34}"/>
              </a:ext>
            </a:extLst>
          </p:cNvPr>
          <p:cNvSpPr txBox="1"/>
          <p:nvPr/>
        </p:nvSpPr>
        <p:spPr>
          <a:xfrm>
            <a:off x="6547864" y="1177057"/>
            <a:ext cx="2315361" cy="369332"/>
          </a:xfrm>
          <a:prstGeom prst="rect">
            <a:avLst/>
          </a:prstGeom>
          <a:noFill/>
        </p:spPr>
        <p:txBody>
          <a:bodyPr wrap="square" rtlCol="0">
            <a:spAutoFit/>
          </a:bodyPr>
          <a:lstStyle/>
          <a:p>
            <a:r>
              <a:rPr lang="en-ZA">
                <a:solidFill>
                  <a:srgbClr val="1F376A"/>
                </a:solidFill>
                <a:latin typeface="Bahnschrift" panose="020B0502040204020203" pitchFamily="34" charset="0"/>
              </a:rPr>
              <a:t>UCT FORUM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32163" y="884438"/>
            <a:ext cx="3952646" cy="2186952"/>
          </a:xfrm>
          <a:prstGeom prst="rect">
            <a:avLst/>
          </a:prstGeom>
        </p:spPr>
        <p:txBody>
          <a:bodyPr spcFirstLastPara="1" wrap="square" lIns="97552" tIns="97552" rIns="97552" bIns="97552" anchor="t" anchorCtr="0">
            <a:normAutofit/>
          </a:bodyPr>
          <a:lstStyle/>
          <a:p>
            <a:r>
              <a:rPr lang="en"/>
              <a:t>Student Forum </a:t>
            </a:r>
            <a:endParaRPr/>
          </a:p>
          <a:p>
            <a:pPr indent="487763"/>
            <a:r>
              <a:rPr lang="en" sz="1494"/>
              <a:t>  (Like Stack overflow)</a:t>
            </a:r>
            <a:endParaRPr sz="1494"/>
          </a:p>
        </p:txBody>
      </p:sp>
      <p:pic>
        <p:nvPicPr>
          <p:cNvPr id="110" name="Google Shape;110;p20"/>
          <p:cNvPicPr preferRelativeResize="0"/>
          <p:nvPr/>
        </p:nvPicPr>
        <p:blipFill>
          <a:blip r:embed="rId3">
            <a:alphaModFix/>
          </a:blip>
          <a:stretch>
            <a:fillRect/>
          </a:stretch>
        </p:blipFill>
        <p:spPr>
          <a:xfrm>
            <a:off x="3018669" y="1272250"/>
            <a:ext cx="500591" cy="500591"/>
          </a:xfrm>
          <a:prstGeom prst="rect">
            <a:avLst/>
          </a:prstGeom>
          <a:noFill/>
          <a:ln>
            <a:noFill/>
          </a:ln>
        </p:spPr>
      </p:pic>
      <p:sp>
        <p:nvSpPr>
          <p:cNvPr id="2" name="Rectangle: Rounded Corners 1">
            <a:extLst>
              <a:ext uri="{FF2B5EF4-FFF2-40B4-BE49-F238E27FC236}">
                <a16:creationId xmlns:a16="http://schemas.microsoft.com/office/drawing/2014/main" id="{BAE7BB6E-CCD1-FAA8-EBF6-65603BE834D2}"/>
              </a:ext>
            </a:extLst>
          </p:cNvPr>
          <p:cNvSpPr/>
          <p:nvPr/>
        </p:nvSpPr>
        <p:spPr>
          <a:xfrm>
            <a:off x="6462251" y="560225"/>
            <a:ext cx="2914008" cy="5239232"/>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Rounded Corners 2">
            <a:extLst>
              <a:ext uri="{FF2B5EF4-FFF2-40B4-BE49-F238E27FC236}">
                <a16:creationId xmlns:a16="http://schemas.microsoft.com/office/drawing/2014/main" id="{4B30E167-E6A1-36CB-C5DF-38A9A226B4CA}"/>
              </a:ext>
            </a:extLst>
          </p:cNvPr>
          <p:cNvSpPr/>
          <p:nvPr/>
        </p:nvSpPr>
        <p:spPr>
          <a:xfrm>
            <a:off x="6555598" y="663979"/>
            <a:ext cx="2723955" cy="5056601"/>
          </a:xfrm>
          <a:prstGeom prst="roundRect">
            <a:avLst/>
          </a:prstGeom>
          <a:solidFill>
            <a:schemeClr val="bg1"/>
          </a:solidFill>
          <a:ln>
            <a:solidFill>
              <a:srgbClr val="1F37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Rectangle: Rounded Corners 3">
            <a:extLst>
              <a:ext uri="{FF2B5EF4-FFF2-40B4-BE49-F238E27FC236}">
                <a16:creationId xmlns:a16="http://schemas.microsoft.com/office/drawing/2014/main" id="{8FCACD51-24B7-E753-4B3A-2B2FED850007}"/>
              </a:ext>
            </a:extLst>
          </p:cNvPr>
          <p:cNvSpPr/>
          <p:nvPr/>
        </p:nvSpPr>
        <p:spPr>
          <a:xfrm>
            <a:off x="7432691" y="590395"/>
            <a:ext cx="969768" cy="29404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5" name="Straight Connector 4">
            <a:extLst>
              <a:ext uri="{FF2B5EF4-FFF2-40B4-BE49-F238E27FC236}">
                <a16:creationId xmlns:a16="http://schemas.microsoft.com/office/drawing/2014/main" id="{129C7364-2807-BF60-5382-AC2BAAB2FCC8}"/>
              </a:ext>
            </a:extLst>
          </p:cNvPr>
          <p:cNvCxnSpPr/>
          <p:nvPr/>
        </p:nvCxnSpPr>
        <p:spPr>
          <a:xfrm>
            <a:off x="6635533" y="1407522"/>
            <a:ext cx="2541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B090A02-DB6C-254C-CA63-AEA1393FBF04}"/>
              </a:ext>
            </a:extLst>
          </p:cNvPr>
          <p:cNvSpPr txBox="1"/>
          <p:nvPr/>
        </p:nvSpPr>
        <p:spPr>
          <a:xfrm>
            <a:off x="6549745" y="1107136"/>
            <a:ext cx="2315361" cy="276999"/>
          </a:xfrm>
          <a:prstGeom prst="rect">
            <a:avLst/>
          </a:prstGeom>
          <a:noFill/>
        </p:spPr>
        <p:txBody>
          <a:bodyPr wrap="square" rtlCol="0">
            <a:spAutoFit/>
          </a:bodyPr>
          <a:lstStyle/>
          <a:p>
            <a:r>
              <a:rPr lang="en-ZA" sz="1200">
                <a:latin typeface="Bahnschrift" panose="020B0502040204020203" pitchFamily="34" charset="0"/>
              </a:rPr>
              <a:t>Looking for CSC2002S Tutor</a:t>
            </a:r>
          </a:p>
        </p:txBody>
      </p:sp>
      <p:sp>
        <p:nvSpPr>
          <p:cNvPr id="7" name="TextBox 6">
            <a:extLst>
              <a:ext uri="{FF2B5EF4-FFF2-40B4-BE49-F238E27FC236}">
                <a16:creationId xmlns:a16="http://schemas.microsoft.com/office/drawing/2014/main" id="{B35D517A-B9F8-0523-025E-D8719BE44322}"/>
              </a:ext>
            </a:extLst>
          </p:cNvPr>
          <p:cNvSpPr txBox="1"/>
          <p:nvPr/>
        </p:nvSpPr>
        <p:spPr>
          <a:xfrm>
            <a:off x="8197023" y="1420927"/>
            <a:ext cx="1227589" cy="215444"/>
          </a:xfrm>
          <a:prstGeom prst="rect">
            <a:avLst/>
          </a:prstGeom>
          <a:noFill/>
        </p:spPr>
        <p:txBody>
          <a:bodyPr wrap="square" rtlCol="0">
            <a:spAutoFit/>
          </a:bodyPr>
          <a:lstStyle/>
          <a:p>
            <a:r>
              <a:rPr lang="en-ZA" sz="800" b="1">
                <a:solidFill>
                  <a:srgbClr val="63C29C"/>
                </a:solidFill>
              </a:rPr>
              <a:t>Posted</a:t>
            </a:r>
            <a:r>
              <a:rPr lang="en-ZA" sz="800" b="1"/>
              <a:t> </a:t>
            </a:r>
            <a:r>
              <a:rPr lang="en-ZA" sz="800"/>
              <a:t>15</a:t>
            </a:r>
            <a:r>
              <a:rPr lang="en-ZA" sz="800" baseline="30000"/>
              <a:t>th</a:t>
            </a:r>
            <a:r>
              <a:rPr lang="en-ZA" sz="800"/>
              <a:t>, Oct, 2023</a:t>
            </a:r>
            <a:endParaRPr lang="en-ZA" sz="800" b="1"/>
          </a:p>
        </p:txBody>
      </p:sp>
      <p:sp>
        <p:nvSpPr>
          <p:cNvPr id="8" name="TextBox 7">
            <a:extLst>
              <a:ext uri="{FF2B5EF4-FFF2-40B4-BE49-F238E27FC236}">
                <a16:creationId xmlns:a16="http://schemas.microsoft.com/office/drawing/2014/main" id="{AA528131-CA15-AC25-18E3-FDDC93740DC8}"/>
              </a:ext>
            </a:extLst>
          </p:cNvPr>
          <p:cNvSpPr txBox="1"/>
          <p:nvPr/>
        </p:nvSpPr>
        <p:spPr>
          <a:xfrm>
            <a:off x="6549745" y="1407522"/>
            <a:ext cx="1227589" cy="215444"/>
          </a:xfrm>
          <a:prstGeom prst="rect">
            <a:avLst/>
          </a:prstGeom>
          <a:noFill/>
        </p:spPr>
        <p:txBody>
          <a:bodyPr wrap="square" rtlCol="0">
            <a:spAutoFit/>
          </a:bodyPr>
          <a:lstStyle/>
          <a:p>
            <a:r>
              <a:rPr lang="en-ZA" sz="800" b="1">
                <a:solidFill>
                  <a:srgbClr val="63C29C"/>
                </a:solidFill>
              </a:rPr>
              <a:t>By</a:t>
            </a:r>
            <a:r>
              <a:rPr lang="en-ZA" sz="800"/>
              <a:t> Anonymous</a:t>
            </a:r>
            <a:endParaRPr lang="en-ZA" sz="800" b="1"/>
          </a:p>
        </p:txBody>
      </p:sp>
      <p:sp>
        <p:nvSpPr>
          <p:cNvPr id="9" name="TextBox 8">
            <a:extLst>
              <a:ext uri="{FF2B5EF4-FFF2-40B4-BE49-F238E27FC236}">
                <a16:creationId xmlns:a16="http://schemas.microsoft.com/office/drawing/2014/main" id="{78A5409E-F819-7561-7B2F-AE0020715549}"/>
              </a:ext>
            </a:extLst>
          </p:cNvPr>
          <p:cNvSpPr txBox="1"/>
          <p:nvPr/>
        </p:nvSpPr>
        <p:spPr>
          <a:xfrm>
            <a:off x="6635533" y="1684519"/>
            <a:ext cx="2541864" cy="577081"/>
          </a:xfrm>
          <a:prstGeom prst="rect">
            <a:avLst/>
          </a:prstGeom>
          <a:noFill/>
        </p:spPr>
        <p:txBody>
          <a:bodyPr wrap="square" rtlCol="0">
            <a:spAutoFit/>
          </a:bodyPr>
          <a:lstStyle/>
          <a:p>
            <a:r>
              <a:rPr lang="en-ZA" sz="1050">
                <a:latin typeface="Bahnschrift" panose="020B0502040204020203" pitchFamily="34" charset="0"/>
              </a:rPr>
              <a:t>Hi, I’m looking for a tutor for CSC2002S</a:t>
            </a:r>
          </a:p>
          <a:p>
            <a:r>
              <a:rPr lang="en-ZA" sz="1050">
                <a:latin typeface="Bahnschrift" panose="020B0502040204020203" pitchFamily="34" charset="0"/>
              </a:rPr>
              <a:t>course, please pm me if you are interested.</a:t>
            </a:r>
          </a:p>
        </p:txBody>
      </p:sp>
      <p:cxnSp>
        <p:nvCxnSpPr>
          <p:cNvPr id="10" name="Straight Connector 9">
            <a:extLst>
              <a:ext uri="{FF2B5EF4-FFF2-40B4-BE49-F238E27FC236}">
                <a16:creationId xmlns:a16="http://schemas.microsoft.com/office/drawing/2014/main" id="{BE37507D-B834-D5E1-BFD0-E0FC9387A589}"/>
              </a:ext>
            </a:extLst>
          </p:cNvPr>
          <p:cNvCxnSpPr/>
          <p:nvPr/>
        </p:nvCxnSpPr>
        <p:spPr>
          <a:xfrm>
            <a:off x="6635533" y="2489562"/>
            <a:ext cx="2541864" cy="0"/>
          </a:xfrm>
          <a:prstGeom prst="line">
            <a:avLst/>
          </a:prstGeom>
          <a:ln>
            <a:solidFill>
              <a:srgbClr val="1F376A"/>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A310C19-D830-E860-0942-2140FDF3747C}"/>
              </a:ext>
            </a:extLst>
          </p:cNvPr>
          <p:cNvSpPr txBox="1"/>
          <p:nvPr/>
        </p:nvSpPr>
        <p:spPr>
          <a:xfrm>
            <a:off x="6635533" y="2538596"/>
            <a:ext cx="633555" cy="369332"/>
          </a:xfrm>
          <a:prstGeom prst="rect">
            <a:avLst/>
          </a:prstGeom>
          <a:noFill/>
        </p:spPr>
        <p:txBody>
          <a:bodyPr wrap="square" rtlCol="0">
            <a:spAutoFit/>
          </a:bodyPr>
          <a:lstStyle/>
          <a:p>
            <a:r>
              <a:rPr lang="en-ZA" sz="900">
                <a:latin typeface="Bahnschrift" panose="020B0502040204020203" pitchFamily="34" charset="0"/>
              </a:rPr>
              <a:t>Chris B.</a:t>
            </a:r>
          </a:p>
          <a:p>
            <a:endParaRPr lang="en-ZA" sz="900">
              <a:latin typeface="Bahnschrift" panose="020B0502040204020203" pitchFamily="34" charset="0"/>
            </a:endParaRPr>
          </a:p>
        </p:txBody>
      </p:sp>
      <p:sp>
        <p:nvSpPr>
          <p:cNvPr id="12" name="TextBox 11">
            <a:extLst>
              <a:ext uri="{FF2B5EF4-FFF2-40B4-BE49-F238E27FC236}">
                <a16:creationId xmlns:a16="http://schemas.microsoft.com/office/drawing/2014/main" id="{872B77C3-CC89-25D7-3009-6A5498DDC6F5}"/>
              </a:ext>
            </a:extLst>
          </p:cNvPr>
          <p:cNvSpPr txBox="1"/>
          <p:nvPr/>
        </p:nvSpPr>
        <p:spPr>
          <a:xfrm>
            <a:off x="6678876" y="2679788"/>
            <a:ext cx="2541864" cy="215444"/>
          </a:xfrm>
          <a:prstGeom prst="rect">
            <a:avLst/>
          </a:prstGeom>
          <a:noFill/>
        </p:spPr>
        <p:txBody>
          <a:bodyPr wrap="square" rtlCol="0">
            <a:spAutoFit/>
          </a:bodyPr>
          <a:lstStyle/>
          <a:p>
            <a:r>
              <a:rPr lang="en-ZA" sz="800">
                <a:latin typeface="Bahnschrift" panose="020B0502040204020203" pitchFamily="34" charset="0"/>
              </a:rPr>
              <a:t>Check your inbox.</a:t>
            </a:r>
          </a:p>
        </p:txBody>
      </p:sp>
      <p:cxnSp>
        <p:nvCxnSpPr>
          <p:cNvPr id="13" name="Straight Connector 12">
            <a:extLst>
              <a:ext uri="{FF2B5EF4-FFF2-40B4-BE49-F238E27FC236}">
                <a16:creationId xmlns:a16="http://schemas.microsoft.com/office/drawing/2014/main" id="{70CE0A10-F59A-E3AA-68CA-2E91C877DE32}"/>
              </a:ext>
            </a:extLst>
          </p:cNvPr>
          <p:cNvCxnSpPr/>
          <p:nvPr/>
        </p:nvCxnSpPr>
        <p:spPr>
          <a:xfrm>
            <a:off x="6635533" y="2921490"/>
            <a:ext cx="2541864" cy="0"/>
          </a:xfrm>
          <a:prstGeom prst="line">
            <a:avLst/>
          </a:prstGeom>
          <a:ln>
            <a:solidFill>
              <a:srgbClr val="1F376A"/>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94E089E-511F-AEE4-61BC-36EA1E6A4C71}"/>
              </a:ext>
            </a:extLst>
          </p:cNvPr>
          <p:cNvSpPr/>
          <p:nvPr/>
        </p:nvSpPr>
        <p:spPr>
          <a:xfrm>
            <a:off x="9042293" y="2524143"/>
            <a:ext cx="120603" cy="122037"/>
          </a:xfrm>
          <a:prstGeom prst="rect">
            <a:avLst/>
          </a:prstGeom>
          <a:solidFill>
            <a:srgbClr val="F371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TextBox 14">
            <a:extLst>
              <a:ext uri="{FF2B5EF4-FFF2-40B4-BE49-F238E27FC236}">
                <a16:creationId xmlns:a16="http://schemas.microsoft.com/office/drawing/2014/main" id="{73C0E015-E219-8796-E767-448B614C936B}"/>
              </a:ext>
            </a:extLst>
          </p:cNvPr>
          <p:cNvSpPr txBox="1"/>
          <p:nvPr/>
        </p:nvSpPr>
        <p:spPr>
          <a:xfrm>
            <a:off x="8999845" y="2444494"/>
            <a:ext cx="145549" cy="246221"/>
          </a:xfrm>
          <a:prstGeom prst="rect">
            <a:avLst/>
          </a:prstGeom>
          <a:noFill/>
        </p:spPr>
        <p:txBody>
          <a:bodyPr wrap="square" rtlCol="0">
            <a:spAutoFit/>
          </a:bodyPr>
          <a:lstStyle/>
          <a:p>
            <a:r>
              <a:rPr lang="en-ZA" sz="1000">
                <a:solidFill>
                  <a:schemeClr val="bg1"/>
                </a:solidFill>
                <a:latin typeface="Bahnschrift" panose="020B0502040204020203" pitchFamily="34" charset="0"/>
              </a:rPr>
              <a:t>x</a:t>
            </a:r>
            <a:endParaRPr lang="en-ZA" sz="1100">
              <a:solidFill>
                <a:schemeClr val="bg1"/>
              </a:solidFill>
              <a:latin typeface="Bahnschrift" panose="020B0502040204020203" pitchFamily="34" charset="0"/>
            </a:endParaRPr>
          </a:p>
        </p:txBody>
      </p:sp>
      <p:sp>
        <p:nvSpPr>
          <p:cNvPr id="16" name="TextBox 15">
            <a:extLst>
              <a:ext uri="{FF2B5EF4-FFF2-40B4-BE49-F238E27FC236}">
                <a16:creationId xmlns:a16="http://schemas.microsoft.com/office/drawing/2014/main" id="{AAB7BAC4-AC84-F6D7-9F17-D09B41673DCC}"/>
              </a:ext>
            </a:extLst>
          </p:cNvPr>
          <p:cNvSpPr txBox="1"/>
          <p:nvPr/>
        </p:nvSpPr>
        <p:spPr>
          <a:xfrm>
            <a:off x="6635533" y="2949224"/>
            <a:ext cx="797158" cy="230832"/>
          </a:xfrm>
          <a:prstGeom prst="rect">
            <a:avLst/>
          </a:prstGeom>
          <a:noFill/>
        </p:spPr>
        <p:txBody>
          <a:bodyPr wrap="square" rtlCol="0">
            <a:spAutoFit/>
          </a:bodyPr>
          <a:lstStyle/>
          <a:p>
            <a:r>
              <a:rPr lang="en-ZA" sz="900">
                <a:latin typeface="Bahnschrift" panose="020B0502040204020203" pitchFamily="34" charset="0"/>
              </a:rPr>
              <a:t>Anonymous</a:t>
            </a:r>
          </a:p>
        </p:txBody>
      </p:sp>
      <p:sp>
        <p:nvSpPr>
          <p:cNvPr id="17" name="TextBox 16">
            <a:extLst>
              <a:ext uri="{FF2B5EF4-FFF2-40B4-BE49-F238E27FC236}">
                <a16:creationId xmlns:a16="http://schemas.microsoft.com/office/drawing/2014/main" id="{6F2C8B52-E5FA-580A-DCCA-3FEFFC79B782}"/>
              </a:ext>
            </a:extLst>
          </p:cNvPr>
          <p:cNvSpPr txBox="1"/>
          <p:nvPr/>
        </p:nvSpPr>
        <p:spPr>
          <a:xfrm>
            <a:off x="6678876" y="3096783"/>
            <a:ext cx="2541864" cy="215444"/>
          </a:xfrm>
          <a:prstGeom prst="rect">
            <a:avLst/>
          </a:prstGeom>
          <a:noFill/>
        </p:spPr>
        <p:txBody>
          <a:bodyPr wrap="square" rtlCol="0">
            <a:spAutoFit/>
          </a:bodyPr>
          <a:lstStyle/>
          <a:p>
            <a:r>
              <a:rPr lang="en-ZA" sz="800">
                <a:latin typeface="Bahnschrift" panose="020B0502040204020203" pitchFamily="34" charset="0"/>
              </a:rPr>
              <a:t>Why do you need a tutor?? </a:t>
            </a:r>
          </a:p>
        </p:txBody>
      </p:sp>
      <p:sp>
        <p:nvSpPr>
          <p:cNvPr id="18" name="Rectangle: Rounded Corners 20">
            <a:extLst>
              <a:ext uri="{FF2B5EF4-FFF2-40B4-BE49-F238E27FC236}">
                <a16:creationId xmlns:a16="http://schemas.microsoft.com/office/drawing/2014/main" id="{AEA65A4F-CCD3-E714-C990-68E2741AA6F6}"/>
              </a:ext>
            </a:extLst>
          </p:cNvPr>
          <p:cNvSpPr/>
          <p:nvPr/>
        </p:nvSpPr>
        <p:spPr>
          <a:xfrm>
            <a:off x="6902842" y="738048"/>
            <a:ext cx="467271" cy="193016"/>
          </a:xfrm>
          <a:prstGeom prst="roundRect">
            <a:avLst>
              <a:gd name="adj" fmla="val 39903"/>
            </a:avLst>
          </a:prstGeom>
          <a:solidFill>
            <a:srgbClr val="63C2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Flowchart: Merge 21">
            <a:extLst>
              <a:ext uri="{FF2B5EF4-FFF2-40B4-BE49-F238E27FC236}">
                <a16:creationId xmlns:a16="http://schemas.microsoft.com/office/drawing/2014/main" id="{738EACE9-1F31-1570-B3DD-69E88103D3B2}"/>
              </a:ext>
            </a:extLst>
          </p:cNvPr>
          <p:cNvSpPr/>
          <p:nvPr/>
        </p:nvSpPr>
        <p:spPr>
          <a:xfrm rot="5400000">
            <a:off x="7057580" y="788643"/>
            <a:ext cx="112388" cy="103618"/>
          </a:xfrm>
          <a:prstGeom prst="flowChartMerg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Rectangle 19">
            <a:extLst>
              <a:ext uri="{FF2B5EF4-FFF2-40B4-BE49-F238E27FC236}">
                <a16:creationId xmlns:a16="http://schemas.microsoft.com/office/drawing/2014/main" id="{B67C3388-13F1-80E3-B243-B61F5ADD4E47}"/>
              </a:ext>
            </a:extLst>
          </p:cNvPr>
          <p:cNvSpPr/>
          <p:nvPr/>
        </p:nvSpPr>
        <p:spPr>
          <a:xfrm>
            <a:off x="9045533" y="2960589"/>
            <a:ext cx="120603" cy="122037"/>
          </a:xfrm>
          <a:prstGeom prst="rect">
            <a:avLst/>
          </a:prstGeom>
          <a:solidFill>
            <a:srgbClr val="F371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1" name="TextBox 20">
            <a:extLst>
              <a:ext uri="{FF2B5EF4-FFF2-40B4-BE49-F238E27FC236}">
                <a16:creationId xmlns:a16="http://schemas.microsoft.com/office/drawing/2014/main" id="{96A8B6B6-4871-401A-6805-726792A7A763}"/>
              </a:ext>
            </a:extLst>
          </p:cNvPr>
          <p:cNvSpPr txBox="1"/>
          <p:nvPr/>
        </p:nvSpPr>
        <p:spPr>
          <a:xfrm>
            <a:off x="9003085" y="2880940"/>
            <a:ext cx="145549" cy="246221"/>
          </a:xfrm>
          <a:prstGeom prst="rect">
            <a:avLst/>
          </a:prstGeom>
          <a:noFill/>
        </p:spPr>
        <p:txBody>
          <a:bodyPr wrap="square" rtlCol="0">
            <a:spAutoFit/>
          </a:bodyPr>
          <a:lstStyle/>
          <a:p>
            <a:r>
              <a:rPr lang="en-ZA" sz="1000">
                <a:solidFill>
                  <a:schemeClr val="bg1"/>
                </a:solidFill>
                <a:latin typeface="Bahnschrift" panose="020B0502040204020203" pitchFamily="34" charset="0"/>
              </a:rPr>
              <a:t>x</a:t>
            </a:r>
            <a:endParaRPr lang="en-ZA" sz="1100">
              <a:solidFill>
                <a:schemeClr val="bg1"/>
              </a:solidFill>
              <a:latin typeface="Bahnschrift" panose="020B0502040204020203" pitchFamily="34" charset="0"/>
            </a:endParaRPr>
          </a:p>
        </p:txBody>
      </p:sp>
      <p:sp>
        <p:nvSpPr>
          <p:cNvPr id="22" name="TextBox 21">
            <a:extLst>
              <a:ext uri="{FF2B5EF4-FFF2-40B4-BE49-F238E27FC236}">
                <a16:creationId xmlns:a16="http://schemas.microsoft.com/office/drawing/2014/main" id="{8505F5D4-AFCF-274A-3475-9F57F3DB6316}"/>
              </a:ext>
            </a:extLst>
          </p:cNvPr>
          <p:cNvSpPr txBox="1"/>
          <p:nvPr/>
        </p:nvSpPr>
        <p:spPr>
          <a:xfrm>
            <a:off x="6635533" y="3335628"/>
            <a:ext cx="797158" cy="230832"/>
          </a:xfrm>
          <a:prstGeom prst="rect">
            <a:avLst/>
          </a:prstGeom>
          <a:noFill/>
        </p:spPr>
        <p:txBody>
          <a:bodyPr wrap="square" rtlCol="0">
            <a:spAutoFit/>
          </a:bodyPr>
          <a:lstStyle/>
          <a:p>
            <a:r>
              <a:rPr lang="en-ZA" sz="900">
                <a:latin typeface="Bahnschrift" panose="020B0502040204020203" pitchFamily="34" charset="0"/>
              </a:rPr>
              <a:t>Anonymous</a:t>
            </a:r>
          </a:p>
        </p:txBody>
      </p:sp>
      <p:sp>
        <p:nvSpPr>
          <p:cNvPr id="23" name="TextBox 22">
            <a:extLst>
              <a:ext uri="{FF2B5EF4-FFF2-40B4-BE49-F238E27FC236}">
                <a16:creationId xmlns:a16="http://schemas.microsoft.com/office/drawing/2014/main" id="{13BB1CC7-008E-4B17-B7D1-F09706EE8474}"/>
              </a:ext>
            </a:extLst>
          </p:cNvPr>
          <p:cNvSpPr txBox="1"/>
          <p:nvPr/>
        </p:nvSpPr>
        <p:spPr>
          <a:xfrm>
            <a:off x="6678876" y="3483187"/>
            <a:ext cx="2541864" cy="215444"/>
          </a:xfrm>
          <a:prstGeom prst="rect">
            <a:avLst/>
          </a:prstGeom>
          <a:noFill/>
        </p:spPr>
        <p:txBody>
          <a:bodyPr wrap="square" rtlCol="0">
            <a:spAutoFit/>
          </a:bodyPr>
          <a:lstStyle/>
          <a:p>
            <a:r>
              <a:rPr lang="en-ZA" sz="800">
                <a:latin typeface="Bahnschrift" panose="020B0502040204020203" pitchFamily="34" charset="0"/>
              </a:rPr>
              <a:t>I really could use some help </a:t>
            </a:r>
            <a:r>
              <a:rPr lang="en-ZA" sz="800">
                <a:latin typeface="Bahnschrift" panose="020B0502040204020203" pitchFamily="34" charset="0"/>
                <a:sym typeface="Wingdings" panose="05000000000000000000" pitchFamily="2" charset="2"/>
              </a:rPr>
              <a:t></a:t>
            </a:r>
            <a:endParaRPr lang="en-ZA" sz="800">
              <a:latin typeface="Bahnschrift" panose="020B0502040204020203" pitchFamily="34" charset="0"/>
            </a:endParaRPr>
          </a:p>
        </p:txBody>
      </p:sp>
      <p:cxnSp>
        <p:nvCxnSpPr>
          <p:cNvPr id="24" name="Straight Connector 23">
            <a:extLst>
              <a:ext uri="{FF2B5EF4-FFF2-40B4-BE49-F238E27FC236}">
                <a16:creationId xmlns:a16="http://schemas.microsoft.com/office/drawing/2014/main" id="{B00AAFE9-9F49-B516-D2A0-332D5774FD9C}"/>
              </a:ext>
            </a:extLst>
          </p:cNvPr>
          <p:cNvCxnSpPr/>
          <p:nvPr/>
        </p:nvCxnSpPr>
        <p:spPr>
          <a:xfrm>
            <a:off x="6646643" y="3342206"/>
            <a:ext cx="25418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C014ED6-BDB0-8644-9258-71AFC917C26E}"/>
              </a:ext>
            </a:extLst>
          </p:cNvPr>
          <p:cNvCxnSpPr/>
          <p:nvPr/>
        </p:nvCxnSpPr>
        <p:spPr>
          <a:xfrm>
            <a:off x="6646643" y="3717401"/>
            <a:ext cx="2541864"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350B934-798F-3058-42A6-17AC2D1D8C94}"/>
              </a:ext>
            </a:extLst>
          </p:cNvPr>
          <p:cNvSpPr/>
          <p:nvPr/>
        </p:nvSpPr>
        <p:spPr>
          <a:xfrm>
            <a:off x="9045765" y="3384666"/>
            <a:ext cx="120603" cy="122037"/>
          </a:xfrm>
          <a:prstGeom prst="rect">
            <a:avLst/>
          </a:prstGeom>
          <a:solidFill>
            <a:srgbClr val="F371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7" name="TextBox 26">
            <a:extLst>
              <a:ext uri="{FF2B5EF4-FFF2-40B4-BE49-F238E27FC236}">
                <a16:creationId xmlns:a16="http://schemas.microsoft.com/office/drawing/2014/main" id="{8AF32364-43C6-F966-35A4-F6858A61B28D}"/>
              </a:ext>
            </a:extLst>
          </p:cNvPr>
          <p:cNvSpPr txBox="1"/>
          <p:nvPr/>
        </p:nvSpPr>
        <p:spPr>
          <a:xfrm>
            <a:off x="9003317" y="3305017"/>
            <a:ext cx="145549" cy="246221"/>
          </a:xfrm>
          <a:prstGeom prst="rect">
            <a:avLst/>
          </a:prstGeom>
          <a:noFill/>
        </p:spPr>
        <p:txBody>
          <a:bodyPr wrap="square" rtlCol="0">
            <a:spAutoFit/>
          </a:bodyPr>
          <a:lstStyle/>
          <a:p>
            <a:r>
              <a:rPr lang="en-ZA" sz="1000">
                <a:solidFill>
                  <a:schemeClr val="bg1"/>
                </a:solidFill>
                <a:latin typeface="Bahnschrift" panose="020B0502040204020203" pitchFamily="34" charset="0"/>
              </a:rPr>
              <a:t>x</a:t>
            </a:r>
            <a:endParaRPr lang="en-ZA" sz="1100">
              <a:solidFill>
                <a:schemeClr val="bg1"/>
              </a:solidFill>
              <a:latin typeface="Bahnschrift" panose="020B0502040204020203" pitchFamily="34" charset="0"/>
            </a:endParaRPr>
          </a:p>
        </p:txBody>
      </p:sp>
      <p:sp>
        <p:nvSpPr>
          <p:cNvPr id="28" name="TextBox 27">
            <a:extLst>
              <a:ext uri="{FF2B5EF4-FFF2-40B4-BE49-F238E27FC236}">
                <a16:creationId xmlns:a16="http://schemas.microsoft.com/office/drawing/2014/main" id="{9BD7905C-D0F7-1F8D-0A40-0FA8FB4BCA73}"/>
              </a:ext>
            </a:extLst>
          </p:cNvPr>
          <p:cNvSpPr txBox="1"/>
          <p:nvPr/>
        </p:nvSpPr>
        <p:spPr>
          <a:xfrm>
            <a:off x="6635533" y="3720208"/>
            <a:ext cx="797158" cy="230832"/>
          </a:xfrm>
          <a:prstGeom prst="rect">
            <a:avLst/>
          </a:prstGeom>
          <a:noFill/>
        </p:spPr>
        <p:txBody>
          <a:bodyPr wrap="square" rtlCol="0">
            <a:spAutoFit/>
          </a:bodyPr>
          <a:lstStyle/>
          <a:p>
            <a:r>
              <a:rPr lang="en-ZA" sz="900">
                <a:latin typeface="Bahnschrift" panose="020B0502040204020203" pitchFamily="34" charset="0"/>
              </a:rPr>
              <a:t>Anonymous</a:t>
            </a:r>
          </a:p>
        </p:txBody>
      </p:sp>
      <p:sp>
        <p:nvSpPr>
          <p:cNvPr id="29" name="TextBox 28">
            <a:extLst>
              <a:ext uri="{FF2B5EF4-FFF2-40B4-BE49-F238E27FC236}">
                <a16:creationId xmlns:a16="http://schemas.microsoft.com/office/drawing/2014/main" id="{515CE68F-C57C-7029-0462-8F396EA3E9E0}"/>
              </a:ext>
            </a:extLst>
          </p:cNvPr>
          <p:cNvSpPr txBox="1"/>
          <p:nvPr/>
        </p:nvSpPr>
        <p:spPr>
          <a:xfrm>
            <a:off x="6678876" y="3867767"/>
            <a:ext cx="2541864" cy="215444"/>
          </a:xfrm>
          <a:prstGeom prst="rect">
            <a:avLst/>
          </a:prstGeom>
          <a:noFill/>
        </p:spPr>
        <p:txBody>
          <a:bodyPr wrap="square" rtlCol="0">
            <a:spAutoFit/>
          </a:bodyPr>
          <a:lstStyle/>
          <a:p>
            <a:r>
              <a:rPr lang="en-ZA" sz="800">
                <a:latin typeface="Bahnschrift" panose="020B0502040204020203" pitchFamily="34" charset="0"/>
                <a:sym typeface="Wingdings" panose="05000000000000000000" pitchFamily="2" charset="2"/>
              </a:rPr>
              <a:t>Yea rather get help now </a:t>
            </a:r>
            <a:endParaRPr lang="en-ZA" sz="800">
              <a:latin typeface="Bahnschrift" panose="020B0502040204020203" pitchFamily="34" charset="0"/>
            </a:endParaRPr>
          </a:p>
        </p:txBody>
      </p:sp>
      <p:cxnSp>
        <p:nvCxnSpPr>
          <p:cNvPr id="30" name="Straight Connector 29">
            <a:extLst>
              <a:ext uri="{FF2B5EF4-FFF2-40B4-BE49-F238E27FC236}">
                <a16:creationId xmlns:a16="http://schemas.microsoft.com/office/drawing/2014/main" id="{08FB5E2A-0C3C-37BF-B02D-ADEC2CD2C213}"/>
              </a:ext>
            </a:extLst>
          </p:cNvPr>
          <p:cNvCxnSpPr/>
          <p:nvPr/>
        </p:nvCxnSpPr>
        <p:spPr>
          <a:xfrm>
            <a:off x="6646643" y="4101981"/>
            <a:ext cx="2541864" cy="0"/>
          </a:xfrm>
          <a:prstGeom prst="line">
            <a:avLst/>
          </a:prstGeom>
          <a:ln>
            <a:solidFill>
              <a:srgbClr val="1F376A"/>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AA09232-68A4-04ED-58CC-D7C8C6624B1B}"/>
              </a:ext>
            </a:extLst>
          </p:cNvPr>
          <p:cNvSpPr/>
          <p:nvPr/>
        </p:nvSpPr>
        <p:spPr>
          <a:xfrm>
            <a:off x="9045765" y="3769246"/>
            <a:ext cx="120603" cy="122037"/>
          </a:xfrm>
          <a:prstGeom prst="rect">
            <a:avLst/>
          </a:prstGeom>
          <a:solidFill>
            <a:srgbClr val="F371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TextBox 31">
            <a:extLst>
              <a:ext uri="{FF2B5EF4-FFF2-40B4-BE49-F238E27FC236}">
                <a16:creationId xmlns:a16="http://schemas.microsoft.com/office/drawing/2014/main" id="{5F83617F-B151-1BCE-B8FB-2B048AEB64D8}"/>
              </a:ext>
            </a:extLst>
          </p:cNvPr>
          <p:cNvSpPr txBox="1"/>
          <p:nvPr/>
        </p:nvSpPr>
        <p:spPr>
          <a:xfrm>
            <a:off x="9003317" y="3689597"/>
            <a:ext cx="145549" cy="246221"/>
          </a:xfrm>
          <a:prstGeom prst="rect">
            <a:avLst/>
          </a:prstGeom>
          <a:noFill/>
        </p:spPr>
        <p:txBody>
          <a:bodyPr wrap="square" rtlCol="0">
            <a:spAutoFit/>
          </a:bodyPr>
          <a:lstStyle/>
          <a:p>
            <a:r>
              <a:rPr lang="en-ZA" sz="1000">
                <a:solidFill>
                  <a:schemeClr val="bg1"/>
                </a:solidFill>
                <a:latin typeface="Bahnschrift" panose="020B0502040204020203" pitchFamily="34" charset="0"/>
              </a:rPr>
              <a:t>x</a:t>
            </a:r>
            <a:endParaRPr lang="en-ZA" sz="1100">
              <a:solidFill>
                <a:schemeClr val="bg1"/>
              </a:solidFill>
              <a:latin typeface="Bahnschrift" panose="020B0502040204020203" pitchFamily="34" charset="0"/>
            </a:endParaRPr>
          </a:p>
        </p:txBody>
      </p:sp>
      <p:sp>
        <p:nvSpPr>
          <p:cNvPr id="33" name="TextBox 32">
            <a:extLst>
              <a:ext uri="{FF2B5EF4-FFF2-40B4-BE49-F238E27FC236}">
                <a16:creationId xmlns:a16="http://schemas.microsoft.com/office/drawing/2014/main" id="{B292842B-4E7D-D9AD-CB0A-FBB421D1C50B}"/>
              </a:ext>
            </a:extLst>
          </p:cNvPr>
          <p:cNvSpPr txBox="1"/>
          <p:nvPr/>
        </p:nvSpPr>
        <p:spPr>
          <a:xfrm>
            <a:off x="8140887" y="2726375"/>
            <a:ext cx="1227589" cy="215444"/>
          </a:xfrm>
          <a:prstGeom prst="rect">
            <a:avLst/>
          </a:prstGeom>
          <a:noFill/>
        </p:spPr>
        <p:txBody>
          <a:bodyPr wrap="square" rtlCol="0">
            <a:spAutoFit/>
          </a:bodyPr>
          <a:lstStyle/>
          <a:p>
            <a:r>
              <a:rPr lang="en-ZA" sz="800" b="1">
                <a:solidFill>
                  <a:srgbClr val="63C29C"/>
                </a:solidFill>
              </a:rPr>
              <a:t>Posted</a:t>
            </a:r>
            <a:r>
              <a:rPr lang="en-ZA" sz="800" b="1"/>
              <a:t> </a:t>
            </a:r>
            <a:r>
              <a:rPr lang="en-ZA" sz="800"/>
              <a:t>20</a:t>
            </a:r>
            <a:r>
              <a:rPr lang="en-ZA" sz="800" baseline="30000"/>
              <a:t>th</a:t>
            </a:r>
            <a:r>
              <a:rPr lang="en-ZA" sz="800"/>
              <a:t>, Oct, 2023</a:t>
            </a:r>
            <a:endParaRPr lang="en-ZA" sz="800" b="1"/>
          </a:p>
        </p:txBody>
      </p:sp>
      <p:sp>
        <p:nvSpPr>
          <p:cNvPr id="34" name="TextBox 33">
            <a:extLst>
              <a:ext uri="{FF2B5EF4-FFF2-40B4-BE49-F238E27FC236}">
                <a16:creationId xmlns:a16="http://schemas.microsoft.com/office/drawing/2014/main" id="{F96A6B45-00A2-CDCD-9601-D628E4BD9FBD}"/>
              </a:ext>
            </a:extLst>
          </p:cNvPr>
          <p:cNvSpPr txBox="1"/>
          <p:nvPr/>
        </p:nvSpPr>
        <p:spPr>
          <a:xfrm>
            <a:off x="8140887" y="3157798"/>
            <a:ext cx="1227589" cy="215444"/>
          </a:xfrm>
          <a:prstGeom prst="rect">
            <a:avLst/>
          </a:prstGeom>
          <a:noFill/>
        </p:spPr>
        <p:txBody>
          <a:bodyPr wrap="square" rtlCol="0">
            <a:spAutoFit/>
          </a:bodyPr>
          <a:lstStyle/>
          <a:p>
            <a:r>
              <a:rPr lang="en-ZA" sz="800" b="1">
                <a:solidFill>
                  <a:srgbClr val="63C29C"/>
                </a:solidFill>
              </a:rPr>
              <a:t>Posted</a:t>
            </a:r>
            <a:r>
              <a:rPr lang="en-ZA" sz="800" b="1"/>
              <a:t> </a:t>
            </a:r>
            <a:r>
              <a:rPr lang="en-ZA" sz="800"/>
              <a:t>16</a:t>
            </a:r>
            <a:r>
              <a:rPr lang="en-ZA" sz="800" baseline="30000"/>
              <a:t>th</a:t>
            </a:r>
            <a:r>
              <a:rPr lang="en-ZA" sz="800"/>
              <a:t>, Oct, 2023</a:t>
            </a:r>
            <a:endParaRPr lang="en-ZA" sz="800" b="1"/>
          </a:p>
        </p:txBody>
      </p:sp>
      <p:sp>
        <p:nvSpPr>
          <p:cNvPr id="35" name="TextBox 34">
            <a:extLst>
              <a:ext uri="{FF2B5EF4-FFF2-40B4-BE49-F238E27FC236}">
                <a16:creationId xmlns:a16="http://schemas.microsoft.com/office/drawing/2014/main" id="{B16BB155-0AD2-7DDE-C47D-4A4C3D80B2F5}"/>
              </a:ext>
            </a:extLst>
          </p:cNvPr>
          <p:cNvSpPr txBox="1"/>
          <p:nvPr/>
        </p:nvSpPr>
        <p:spPr>
          <a:xfrm>
            <a:off x="8148670" y="3534963"/>
            <a:ext cx="1227589" cy="215444"/>
          </a:xfrm>
          <a:prstGeom prst="rect">
            <a:avLst/>
          </a:prstGeom>
          <a:noFill/>
        </p:spPr>
        <p:txBody>
          <a:bodyPr wrap="square" rtlCol="0">
            <a:spAutoFit/>
          </a:bodyPr>
          <a:lstStyle/>
          <a:p>
            <a:r>
              <a:rPr lang="en-ZA" sz="800" b="1">
                <a:solidFill>
                  <a:srgbClr val="63C29C"/>
                </a:solidFill>
              </a:rPr>
              <a:t>Posted</a:t>
            </a:r>
            <a:r>
              <a:rPr lang="en-ZA" sz="800" b="1"/>
              <a:t> </a:t>
            </a:r>
            <a:r>
              <a:rPr lang="en-ZA" sz="800"/>
              <a:t>18</a:t>
            </a:r>
            <a:r>
              <a:rPr lang="en-ZA" sz="800" baseline="30000"/>
              <a:t>th</a:t>
            </a:r>
            <a:r>
              <a:rPr lang="en-ZA" sz="800"/>
              <a:t>, Oct, 2023</a:t>
            </a:r>
            <a:endParaRPr lang="en-ZA" sz="800" b="1"/>
          </a:p>
        </p:txBody>
      </p:sp>
      <p:sp>
        <p:nvSpPr>
          <p:cNvPr id="36" name="TextBox 35">
            <a:extLst>
              <a:ext uri="{FF2B5EF4-FFF2-40B4-BE49-F238E27FC236}">
                <a16:creationId xmlns:a16="http://schemas.microsoft.com/office/drawing/2014/main" id="{49B9CE23-AD48-8C7B-DD80-03695894E8C4}"/>
              </a:ext>
            </a:extLst>
          </p:cNvPr>
          <p:cNvSpPr txBox="1"/>
          <p:nvPr/>
        </p:nvSpPr>
        <p:spPr>
          <a:xfrm>
            <a:off x="8140887" y="3907206"/>
            <a:ext cx="1227589" cy="215444"/>
          </a:xfrm>
          <a:prstGeom prst="rect">
            <a:avLst/>
          </a:prstGeom>
          <a:noFill/>
        </p:spPr>
        <p:txBody>
          <a:bodyPr wrap="square" rtlCol="0">
            <a:spAutoFit/>
          </a:bodyPr>
          <a:lstStyle/>
          <a:p>
            <a:r>
              <a:rPr lang="en-ZA" sz="800" b="1">
                <a:solidFill>
                  <a:srgbClr val="63C29C"/>
                </a:solidFill>
              </a:rPr>
              <a:t>Posted</a:t>
            </a:r>
            <a:r>
              <a:rPr lang="en-ZA" sz="800" b="1"/>
              <a:t> </a:t>
            </a:r>
            <a:r>
              <a:rPr lang="en-ZA" sz="800"/>
              <a:t>18</a:t>
            </a:r>
            <a:r>
              <a:rPr lang="en-ZA" sz="800" baseline="30000"/>
              <a:t>th</a:t>
            </a:r>
            <a:r>
              <a:rPr lang="en-ZA" sz="800"/>
              <a:t>, Oct, 2023</a:t>
            </a:r>
            <a:endParaRPr lang="en-ZA" sz="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9"/>
                                        </p:tgtEl>
                                      </p:cBhvr>
                                    </p:animEffect>
                                    <p:animScale>
                                      <p:cBhvr>
                                        <p:cTn id="7" dur="250" autoRev="1" fill="hold"/>
                                        <p:tgtEl>
                                          <p:spTgt spid="1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8"/>
                                        </p:tgtEl>
                                      </p:cBhvr>
                                    </p:animEffect>
                                    <p:animScale>
                                      <p:cBhvr>
                                        <p:cTn id="10"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32163" y="884438"/>
            <a:ext cx="3952646" cy="2186952"/>
          </a:xfrm>
          <a:prstGeom prst="rect">
            <a:avLst/>
          </a:prstGeom>
        </p:spPr>
        <p:txBody>
          <a:bodyPr spcFirstLastPara="1" wrap="square" lIns="97552" tIns="97552" rIns="97552" bIns="97552" anchor="t" anchorCtr="0">
            <a:normAutofit/>
          </a:bodyPr>
          <a:lstStyle/>
          <a:p>
            <a:r>
              <a:rPr lang="en"/>
              <a:t>Appendix</a:t>
            </a:r>
            <a:endParaRPr/>
          </a:p>
        </p:txBody>
      </p:sp>
      <p:pic>
        <p:nvPicPr>
          <p:cNvPr id="3" name="Picture 2" descr="A screenshot of a computer&#10;&#10;Description automatically generated">
            <a:extLst>
              <a:ext uri="{FF2B5EF4-FFF2-40B4-BE49-F238E27FC236}">
                <a16:creationId xmlns:a16="http://schemas.microsoft.com/office/drawing/2014/main" id="{64714F74-5498-2787-B779-8CA8D3B7DCBE}"/>
              </a:ext>
            </a:extLst>
          </p:cNvPr>
          <p:cNvPicPr>
            <a:picLocks noChangeAspect="1"/>
          </p:cNvPicPr>
          <p:nvPr/>
        </p:nvPicPr>
        <p:blipFill>
          <a:blip r:embed="rId3"/>
          <a:stretch>
            <a:fillRect/>
          </a:stretch>
        </p:blipFill>
        <p:spPr>
          <a:xfrm>
            <a:off x="4878387" y="689548"/>
            <a:ext cx="4878388" cy="50217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body" idx="2"/>
          </p:nvPr>
        </p:nvSpPr>
        <p:spPr>
          <a:xfrm>
            <a:off x="5108463" y="1081155"/>
            <a:ext cx="4218973" cy="4387028"/>
          </a:xfrm>
          <a:prstGeom prst="rect">
            <a:avLst/>
          </a:prstGeom>
        </p:spPr>
        <p:txBody>
          <a:bodyPr spcFirstLastPara="1" wrap="square" lIns="97552" tIns="97552" rIns="97552" bIns="97552" anchor="t" anchorCtr="0">
            <a:normAutofit/>
          </a:bodyPr>
          <a:lstStyle/>
          <a:p>
            <a:pPr marL="0" indent="0">
              <a:buNone/>
            </a:pPr>
            <a:endParaRPr b="1" dirty="0"/>
          </a:p>
          <a:p>
            <a:pPr indent="0">
              <a:spcBef>
                <a:spcPts val="1280"/>
              </a:spcBef>
              <a:buNone/>
            </a:pPr>
            <a:endParaRPr sz="1601" b="1" dirty="0"/>
          </a:p>
          <a:p>
            <a:pPr indent="-345500">
              <a:spcBef>
                <a:spcPts val="1280"/>
              </a:spcBef>
              <a:buSzPts val="1500"/>
            </a:pPr>
            <a:r>
              <a:rPr lang="en" sz="1601" b="1" dirty="0"/>
              <a:t>Lots of options, but not too much</a:t>
            </a:r>
            <a:endParaRPr sz="1601" b="1" dirty="0"/>
          </a:p>
          <a:p>
            <a:pPr marL="0" indent="0">
              <a:spcBef>
                <a:spcPts val="1280"/>
              </a:spcBef>
              <a:buNone/>
            </a:pPr>
            <a:endParaRPr sz="1601" b="1" dirty="0"/>
          </a:p>
          <a:p>
            <a:pPr indent="-345500">
              <a:spcBef>
                <a:spcPts val="1280"/>
              </a:spcBef>
              <a:buSzPts val="1500"/>
            </a:pPr>
            <a:r>
              <a:rPr lang="en" sz="1601" b="1" dirty="0"/>
              <a:t>User can quickly find what they want</a:t>
            </a:r>
            <a:endParaRPr sz="1601" b="1" dirty="0"/>
          </a:p>
          <a:p>
            <a:pPr marL="0" indent="0">
              <a:spcBef>
                <a:spcPts val="1280"/>
              </a:spcBef>
              <a:buNone/>
            </a:pPr>
            <a:endParaRPr sz="1601" b="1" dirty="0"/>
          </a:p>
          <a:p>
            <a:pPr indent="-345500">
              <a:spcBef>
                <a:spcPts val="1280"/>
              </a:spcBef>
              <a:buSzPts val="1500"/>
            </a:pPr>
            <a:r>
              <a:rPr lang="en" sz="1601" b="1" dirty="0"/>
              <a:t>Mapping with symbols </a:t>
            </a:r>
            <a:endParaRPr sz="1601" b="1" dirty="0"/>
          </a:p>
          <a:p>
            <a:pPr marL="0" indent="0">
              <a:spcBef>
                <a:spcPts val="1280"/>
              </a:spcBef>
              <a:spcAft>
                <a:spcPts val="1280"/>
              </a:spcAft>
              <a:buNone/>
            </a:pPr>
            <a:endParaRPr sz="1601" b="1" dirty="0"/>
          </a:p>
        </p:txBody>
      </p:sp>
      <p:sp>
        <p:nvSpPr>
          <p:cNvPr id="71" name="Google Shape;71;p14"/>
          <p:cNvSpPr txBox="1">
            <a:spLocks noGrp="1"/>
          </p:cNvSpPr>
          <p:nvPr>
            <p:ph type="title"/>
          </p:nvPr>
        </p:nvSpPr>
        <p:spPr>
          <a:xfrm>
            <a:off x="332028" y="580261"/>
            <a:ext cx="4316285" cy="1406538"/>
          </a:xfrm>
          <a:prstGeom prst="rect">
            <a:avLst/>
          </a:prstGeom>
        </p:spPr>
        <p:txBody>
          <a:bodyPr spcFirstLastPara="1" wrap="square" lIns="97552" tIns="97552" rIns="97552" bIns="97552" anchor="ctr" anchorCtr="0">
            <a:normAutofit/>
          </a:bodyPr>
          <a:lstStyle/>
          <a:p>
            <a:r>
              <a:rPr lang="en" dirty="0"/>
              <a:t>What it did right </a:t>
            </a:r>
            <a:endParaRPr dirty="0"/>
          </a:p>
        </p:txBody>
      </p:sp>
      <p:pic>
        <p:nvPicPr>
          <p:cNvPr id="72" name="Google Shape;72;p14"/>
          <p:cNvPicPr preferRelativeResize="0"/>
          <p:nvPr/>
        </p:nvPicPr>
        <p:blipFill>
          <a:blip r:embed="rId3">
            <a:alphaModFix/>
          </a:blip>
          <a:stretch>
            <a:fillRect/>
          </a:stretch>
        </p:blipFill>
        <p:spPr>
          <a:xfrm>
            <a:off x="1244262" y="1702094"/>
            <a:ext cx="2139018" cy="39854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body" idx="2"/>
          </p:nvPr>
        </p:nvSpPr>
        <p:spPr>
          <a:xfrm>
            <a:off x="5143307" y="1318827"/>
            <a:ext cx="4218973" cy="4387028"/>
          </a:xfrm>
          <a:prstGeom prst="rect">
            <a:avLst/>
          </a:prstGeom>
        </p:spPr>
        <p:txBody>
          <a:bodyPr spcFirstLastPara="1" wrap="square" lIns="97552" tIns="97552" rIns="97552" bIns="97552" anchor="t" anchorCtr="0">
            <a:normAutofit/>
          </a:bodyPr>
          <a:lstStyle/>
          <a:p>
            <a:pPr indent="-345500">
              <a:spcBef>
                <a:spcPts val="1280"/>
              </a:spcBef>
              <a:buSzPts val="1500"/>
            </a:pPr>
            <a:r>
              <a:rPr lang="en" sz="1601" b="1" dirty="0"/>
              <a:t>Awkward banners </a:t>
            </a:r>
            <a:endParaRPr sz="1601" b="1" dirty="0"/>
          </a:p>
          <a:p>
            <a:pPr marL="0" indent="0">
              <a:spcBef>
                <a:spcPts val="1280"/>
              </a:spcBef>
              <a:buNone/>
            </a:pPr>
            <a:endParaRPr sz="1601" b="1" dirty="0"/>
          </a:p>
          <a:p>
            <a:pPr indent="-345500">
              <a:spcBef>
                <a:spcPts val="1280"/>
              </a:spcBef>
              <a:buSzPts val="1500"/>
            </a:pPr>
            <a:r>
              <a:rPr lang="en" sz="1601" b="1" dirty="0"/>
              <a:t>Out of date banners </a:t>
            </a:r>
            <a:endParaRPr sz="1601" b="1" dirty="0"/>
          </a:p>
          <a:p>
            <a:pPr marL="0" indent="0">
              <a:spcBef>
                <a:spcPts val="1280"/>
              </a:spcBef>
              <a:buNone/>
            </a:pPr>
            <a:endParaRPr sz="1601" b="1" dirty="0"/>
          </a:p>
          <a:p>
            <a:pPr indent="-345500">
              <a:spcBef>
                <a:spcPts val="1280"/>
              </a:spcBef>
              <a:buSzPts val="1500"/>
            </a:pPr>
            <a:r>
              <a:rPr lang="en" sz="1601" b="1" dirty="0"/>
              <a:t> Everything looks the same</a:t>
            </a:r>
            <a:endParaRPr sz="1601" b="1" dirty="0"/>
          </a:p>
          <a:p>
            <a:pPr marL="0" indent="0">
              <a:spcBef>
                <a:spcPts val="1280"/>
              </a:spcBef>
              <a:buNone/>
            </a:pPr>
            <a:endParaRPr sz="1601" b="1" dirty="0"/>
          </a:p>
          <a:p>
            <a:pPr indent="-345500">
              <a:spcBef>
                <a:spcPts val="1280"/>
              </a:spcBef>
              <a:buSzPts val="1500"/>
            </a:pPr>
            <a:r>
              <a:rPr lang="en" sz="1601" b="1" dirty="0"/>
              <a:t>Top banner looks clunky </a:t>
            </a:r>
            <a:endParaRPr sz="1601" b="1" dirty="0"/>
          </a:p>
        </p:txBody>
      </p:sp>
      <p:sp>
        <p:nvSpPr>
          <p:cNvPr id="78" name="Google Shape;78;p15"/>
          <p:cNvSpPr txBox="1">
            <a:spLocks noGrp="1"/>
          </p:cNvSpPr>
          <p:nvPr>
            <p:ph type="title"/>
          </p:nvPr>
        </p:nvSpPr>
        <p:spPr>
          <a:xfrm>
            <a:off x="330615" y="594050"/>
            <a:ext cx="4316285" cy="1406538"/>
          </a:xfrm>
          <a:prstGeom prst="rect">
            <a:avLst/>
          </a:prstGeom>
        </p:spPr>
        <p:txBody>
          <a:bodyPr spcFirstLastPara="1" wrap="square" lIns="97552" tIns="97552" rIns="97552" bIns="97552" anchor="ctr" anchorCtr="0">
            <a:normAutofit/>
          </a:bodyPr>
          <a:lstStyle/>
          <a:p>
            <a:r>
              <a:rPr lang="en" dirty="0"/>
              <a:t>What it did wrong</a:t>
            </a:r>
            <a:endParaRPr dirty="0"/>
          </a:p>
        </p:txBody>
      </p:sp>
      <p:pic>
        <p:nvPicPr>
          <p:cNvPr id="79" name="Google Shape;79;p15"/>
          <p:cNvPicPr preferRelativeResize="0"/>
          <p:nvPr/>
        </p:nvPicPr>
        <p:blipFill>
          <a:blip r:embed="rId3">
            <a:alphaModFix/>
          </a:blip>
          <a:stretch>
            <a:fillRect/>
          </a:stretch>
        </p:blipFill>
        <p:spPr>
          <a:xfrm>
            <a:off x="1235088" y="1714096"/>
            <a:ext cx="2184768" cy="39917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43792" y="884439"/>
            <a:ext cx="3954887" cy="2677031"/>
          </a:xfrm>
          <a:prstGeom prst="rect">
            <a:avLst/>
          </a:prstGeom>
        </p:spPr>
        <p:txBody>
          <a:bodyPr spcFirstLastPara="1" wrap="square" lIns="97552" tIns="97552" rIns="97552" bIns="97552" anchor="t" anchorCtr="0">
            <a:normAutofit/>
          </a:bodyPr>
          <a:lstStyle/>
          <a:p>
            <a:r>
              <a:rPr lang="en"/>
              <a:t>New Design</a:t>
            </a:r>
            <a:endParaRPr/>
          </a:p>
        </p:txBody>
      </p:sp>
      <p:sp>
        <p:nvSpPr>
          <p:cNvPr id="57" name="Rectangle: Rounded Corners 3">
            <a:extLst>
              <a:ext uri="{FF2B5EF4-FFF2-40B4-BE49-F238E27FC236}">
                <a16:creationId xmlns:a16="http://schemas.microsoft.com/office/drawing/2014/main" id="{43FF6F27-9695-6721-773B-F68AED7EA7E0}"/>
              </a:ext>
            </a:extLst>
          </p:cNvPr>
          <p:cNvSpPr/>
          <p:nvPr/>
        </p:nvSpPr>
        <p:spPr>
          <a:xfrm>
            <a:off x="5778376" y="349948"/>
            <a:ext cx="3109287" cy="559033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sp>
        <p:nvSpPr>
          <p:cNvPr id="58" name="Rectangle: Rounded Corners 8">
            <a:extLst>
              <a:ext uri="{FF2B5EF4-FFF2-40B4-BE49-F238E27FC236}">
                <a16:creationId xmlns:a16="http://schemas.microsoft.com/office/drawing/2014/main" id="{1A6F45FA-83DB-8277-3303-03E52857923F}"/>
              </a:ext>
            </a:extLst>
          </p:cNvPr>
          <p:cNvSpPr/>
          <p:nvPr/>
        </p:nvSpPr>
        <p:spPr>
          <a:xfrm>
            <a:off x="5877982" y="460658"/>
            <a:ext cx="2906498" cy="539546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sp>
        <p:nvSpPr>
          <p:cNvPr id="59" name="Rectangle: Rounded Corners 9">
            <a:extLst>
              <a:ext uri="{FF2B5EF4-FFF2-40B4-BE49-F238E27FC236}">
                <a16:creationId xmlns:a16="http://schemas.microsoft.com/office/drawing/2014/main" id="{F250744D-0172-DA2B-6B71-55CBA338A9DA}"/>
              </a:ext>
            </a:extLst>
          </p:cNvPr>
          <p:cNvSpPr/>
          <p:nvPr/>
        </p:nvSpPr>
        <p:spPr>
          <a:xfrm>
            <a:off x="6813849" y="382138"/>
            <a:ext cx="1034756" cy="313748"/>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sp>
        <p:nvSpPr>
          <p:cNvPr id="60" name="Rectangle: Rounded Corners 10">
            <a:hlinkClick r:id="rId3" highlightClick="1"/>
            <a:extLst>
              <a:ext uri="{FF2B5EF4-FFF2-40B4-BE49-F238E27FC236}">
                <a16:creationId xmlns:a16="http://schemas.microsoft.com/office/drawing/2014/main" id="{B78BC347-9AD3-8F4A-D5B8-46A9DCCA0D56}"/>
              </a:ext>
            </a:extLst>
          </p:cNvPr>
          <p:cNvSpPr/>
          <p:nvPr/>
        </p:nvSpPr>
        <p:spPr>
          <a:xfrm>
            <a:off x="5943560" y="780048"/>
            <a:ext cx="2775337" cy="402273"/>
          </a:xfrm>
          <a:prstGeom prst="roundRect">
            <a:avLst/>
          </a:prstGeom>
          <a:solidFill>
            <a:srgbClr val="1F37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782"/>
          </a:p>
        </p:txBody>
      </p:sp>
      <p:pic>
        <p:nvPicPr>
          <p:cNvPr id="61" name="Picture 60">
            <a:hlinkClick r:id="rId3"/>
            <a:extLst>
              <a:ext uri="{FF2B5EF4-FFF2-40B4-BE49-F238E27FC236}">
                <a16:creationId xmlns:a16="http://schemas.microsoft.com/office/drawing/2014/main" id="{DA4ED72D-9BDB-C4EF-DF25-E7597C0753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7600" y="804614"/>
            <a:ext cx="2321939" cy="345539"/>
          </a:xfrm>
          <a:prstGeom prst="rect">
            <a:avLst/>
          </a:prstGeom>
        </p:spPr>
      </p:pic>
      <p:sp>
        <p:nvSpPr>
          <p:cNvPr id="62" name="Rectangle: Rounded Corners 6">
            <a:extLst>
              <a:ext uri="{FF2B5EF4-FFF2-40B4-BE49-F238E27FC236}">
                <a16:creationId xmlns:a16="http://schemas.microsoft.com/office/drawing/2014/main" id="{AEA0C7A0-3900-B367-77E0-1525A53DC213}"/>
              </a:ext>
            </a:extLst>
          </p:cNvPr>
          <p:cNvSpPr/>
          <p:nvPr/>
        </p:nvSpPr>
        <p:spPr>
          <a:xfrm>
            <a:off x="6038953" y="5241483"/>
            <a:ext cx="2584556" cy="505440"/>
          </a:xfrm>
          <a:prstGeom prst="roundRect">
            <a:avLst>
              <a:gd name="adj" fmla="val 39929"/>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sp>
        <p:nvSpPr>
          <p:cNvPr id="63" name="Rectangle: Rounded Corners 16">
            <a:extLst>
              <a:ext uri="{FF2B5EF4-FFF2-40B4-BE49-F238E27FC236}">
                <a16:creationId xmlns:a16="http://schemas.microsoft.com/office/drawing/2014/main" id="{19D2BBFF-4CA1-409F-B909-69449779C8FC}"/>
              </a:ext>
            </a:extLst>
          </p:cNvPr>
          <p:cNvSpPr/>
          <p:nvPr/>
        </p:nvSpPr>
        <p:spPr>
          <a:xfrm>
            <a:off x="7128424" y="5302842"/>
            <a:ext cx="403527" cy="382721"/>
          </a:xfrm>
          <a:prstGeom prst="roundRect">
            <a:avLst>
              <a:gd name="adj" fmla="val 3567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sp>
        <p:nvSpPr>
          <p:cNvPr id="64" name="Rectangle: Rounded Corners 31">
            <a:extLst>
              <a:ext uri="{FF2B5EF4-FFF2-40B4-BE49-F238E27FC236}">
                <a16:creationId xmlns:a16="http://schemas.microsoft.com/office/drawing/2014/main" id="{60C469DF-19D6-C7D2-1E0C-1C6B05A1C3DF}"/>
              </a:ext>
            </a:extLst>
          </p:cNvPr>
          <p:cNvSpPr/>
          <p:nvPr/>
        </p:nvSpPr>
        <p:spPr>
          <a:xfrm>
            <a:off x="6634737" y="5301760"/>
            <a:ext cx="403527" cy="382721"/>
          </a:xfrm>
          <a:prstGeom prst="roundRect">
            <a:avLst>
              <a:gd name="adj" fmla="val 3567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sp>
        <p:nvSpPr>
          <p:cNvPr id="65" name="Rectangle: Rounded Corners 32">
            <a:extLst>
              <a:ext uri="{FF2B5EF4-FFF2-40B4-BE49-F238E27FC236}">
                <a16:creationId xmlns:a16="http://schemas.microsoft.com/office/drawing/2014/main" id="{B838E552-1A88-DDB1-99C4-82AF650AE6B7}"/>
              </a:ext>
            </a:extLst>
          </p:cNvPr>
          <p:cNvSpPr/>
          <p:nvPr/>
        </p:nvSpPr>
        <p:spPr>
          <a:xfrm>
            <a:off x="6138008" y="5296965"/>
            <a:ext cx="403527" cy="382721"/>
          </a:xfrm>
          <a:prstGeom prst="roundRect">
            <a:avLst>
              <a:gd name="adj" fmla="val 3567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sp>
        <p:nvSpPr>
          <p:cNvPr id="66" name="Rectangle: Rounded Corners 33">
            <a:extLst>
              <a:ext uri="{FF2B5EF4-FFF2-40B4-BE49-F238E27FC236}">
                <a16:creationId xmlns:a16="http://schemas.microsoft.com/office/drawing/2014/main" id="{5DF1C161-46EF-E5DA-56AA-1EB69B0C5ACC}"/>
              </a:ext>
            </a:extLst>
          </p:cNvPr>
          <p:cNvSpPr/>
          <p:nvPr/>
        </p:nvSpPr>
        <p:spPr>
          <a:xfrm>
            <a:off x="7631004" y="5302842"/>
            <a:ext cx="403527" cy="382721"/>
          </a:xfrm>
          <a:prstGeom prst="roundRect">
            <a:avLst>
              <a:gd name="adj" fmla="val 3567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sp>
        <p:nvSpPr>
          <p:cNvPr id="67" name="Rectangle: Rounded Corners 34">
            <a:extLst>
              <a:ext uri="{FF2B5EF4-FFF2-40B4-BE49-F238E27FC236}">
                <a16:creationId xmlns:a16="http://schemas.microsoft.com/office/drawing/2014/main" id="{1BED2A7C-BF27-D1B2-035D-F68EBFAD21CC}"/>
              </a:ext>
            </a:extLst>
          </p:cNvPr>
          <p:cNvSpPr/>
          <p:nvPr/>
        </p:nvSpPr>
        <p:spPr>
          <a:xfrm>
            <a:off x="8135442" y="5302842"/>
            <a:ext cx="403527" cy="382721"/>
          </a:xfrm>
          <a:prstGeom prst="roundRect">
            <a:avLst>
              <a:gd name="adj" fmla="val 3567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pic>
        <p:nvPicPr>
          <p:cNvPr id="68" name="Picture 67">
            <a:extLst>
              <a:ext uri="{FF2B5EF4-FFF2-40B4-BE49-F238E27FC236}">
                <a16:creationId xmlns:a16="http://schemas.microsoft.com/office/drawing/2014/main" id="{55BD47D9-0584-4C9A-660B-D4716D0614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3139" y="5363414"/>
            <a:ext cx="261584" cy="261584"/>
          </a:xfrm>
          <a:prstGeom prst="rect">
            <a:avLst/>
          </a:prstGeom>
        </p:spPr>
      </p:pic>
      <p:pic>
        <p:nvPicPr>
          <p:cNvPr id="69" name="Picture 68">
            <a:extLst>
              <a:ext uri="{FF2B5EF4-FFF2-40B4-BE49-F238E27FC236}">
                <a16:creationId xmlns:a16="http://schemas.microsoft.com/office/drawing/2014/main" id="{509AAD6B-285F-BCA9-CD09-66482B900F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33971" y="5375752"/>
            <a:ext cx="236906" cy="236906"/>
          </a:xfrm>
          <a:prstGeom prst="rect">
            <a:avLst/>
          </a:prstGeom>
        </p:spPr>
      </p:pic>
      <p:pic>
        <p:nvPicPr>
          <p:cNvPr id="70" name="Picture 69">
            <a:extLst>
              <a:ext uri="{FF2B5EF4-FFF2-40B4-BE49-F238E27FC236}">
                <a16:creationId xmlns:a16="http://schemas.microsoft.com/office/drawing/2014/main" id="{2AE363A4-93CD-5BCA-C7B1-CFCF4900FB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23042" y="5380550"/>
            <a:ext cx="231821" cy="231821"/>
          </a:xfrm>
          <a:prstGeom prst="rect">
            <a:avLst/>
          </a:prstGeom>
        </p:spPr>
      </p:pic>
      <p:pic>
        <p:nvPicPr>
          <p:cNvPr id="71" name="Picture 70">
            <a:extLst>
              <a:ext uri="{FF2B5EF4-FFF2-40B4-BE49-F238E27FC236}">
                <a16:creationId xmlns:a16="http://schemas.microsoft.com/office/drawing/2014/main" id="{2CEE8057-8E48-8189-9652-0088118740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4545" y="5351194"/>
            <a:ext cx="286011" cy="286011"/>
          </a:xfrm>
          <a:prstGeom prst="rect">
            <a:avLst/>
          </a:prstGeom>
        </p:spPr>
      </p:pic>
      <p:pic>
        <p:nvPicPr>
          <p:cNvPr id="72" name="Picture 71">
            <a:extLst>
              <a:ext uri="{FF2B5EF4-FFF2-40B4-BE49-F238E27FC236}">
                <a16:creationId xmlns:a16="http://schemas.microsoft.com/office/drawing/2014/main" id="{42F68571-803F-4097-6E89-DAC367B4C2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23069" y="5356877"/>
            <a:ext cx="250696" cy="250696"/>
          </a:xfrm>
          <a:prstGeom prst="rect">
            <a:avLst/>
          </a:prstGeom>
        </p:spPr>
      </p:pic>
      <p:sp>
        <p:nvSpPr>
          <p:cNvPr id="73" name="Rectangle: Rounded Corners 36">
            <a:extLst>
              <a:ext uri="{FF2B5EF4-FFF2-40B4-BE49-F238E27FC236}">
                <a16:creationId xmlns:a16="http://schemas.microsoft.com/office/drawing/2014/main" id="{02FE93BD-90C0-F83E-5448-3B2602F6CAAF}"/>
              </a:ext>
            </a:extLst>
          </p:cNvPr>
          <p:cNvSpPr/>
          <p:nvPr/>
        </p:nvSpPr>
        <p:spPr>
          <a:xfrm>
            <a:off x="6909697" y="1329311"/>
            <a:ext cx="811868" cy="788673"/>
          </a:xfrm>
          <a:prstGeom prst="roundRect">
            <a:avLst/>
          </a:prstGeom>
          <a:gradFill flip="none" rotWithShape="1">
            <a:gsLst>
              <a:gs pos="0">
                <a:srgbClr val="F37167">
                  <a:tint val="66000"/>
                  <a:satMod val="160000"/>
                </a:srgbClr>
              </a:gs>
              <a:gs pos="50000">
                <a:srgbClr val="F37167">
                  <a:tint val="44500"/>
                  <a:satMod val="160000"/>
                </a:srgbClr>
              </a:gs>
              <a:gs pos="100000">
                <a:srgbClr val="F37167">
                  <a:tint val="23500"/>
                  <a:satMod val="160000"/>
                </a:srgbClr>
              </a:gs>
            </a:gsLst>
            <a:lin ang="1620000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sp>
        <p:nvSpPr>
          <p:cNvPr id="74" name="Rectangle: Rounded Corners 37">
            <a:extLst>
              <a:ext uri="{FF2B5EF4-FFF2-40B4-BE49-F238E27FC236}">
                <a16:creationId xmlns:a16="http://schemas.microsoft.com/office/drawing/2014/main" id="{4B386700-05C3-BDC9-CA24-93D283852F01}"/>
              </a:ext>
            </a:extLst>
          </p:cNvPr>
          <p:cNvSpPr/>
          <p:nvPr/>
        </p:nvSpPr>
        <p:spPr>
          <a:xfrm>
            <a:off x="7845677" y="1329311"/>
            <a:ext cx="811868" cy="788673"/>
          </a:xfrm>
          <a:prstGeom prst="roundRect">
            <a:avLst/>
          </a:prstGeom>
          <a:gradFill flip="none" rotWithShape="1">
            <a:gsLst>
              <a:gs pos="0">
                <a:srgbClr val="F37167">
                  <a:tint val="66000"/>
                  <a:satMod val="160000"/>
                </a:srgbClr>
              </a:gs>
              <a:gs pos="50000">
                <a:srgbClr val="F37167">
                  <a:tint val="44500"/>
                  <a:satMod val="160000"/>
                </a:srgbClr>
              </a:gs>
              <a:gs pos="100000">
                <a:srgbClr val="F37167">
                  <a:tint val="23500"/>
                  <a:satMod val="160000"/>
                </a:srgbClr>
              </a:gs>
            </a:gsLst>
            <a:lin ang="1080000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sp>
        <p:nvSpPr>
          <p:cNvPr id="75" name="Rectangle: Rounded Corners 38">
            <a:extLst>
              <a:ext uri="{FF2B5EF4-FFF2-40B4-BE49-F238E27FC236}">
                <a16:creationId xmlns:a16="http://schemas.microsoft.com/office/drawing/2014/main" id="{60352C1D-D7F5-CF65-A16C-E69617E7B436}"/>
              </a:ext>
            </a:extLst>
          </p:cNvPr>
          <p:cNvSpPr/>
          <p:nvPr/>
        </p:nvSpPr>
        <p:spPr>
          <a:xfrm>
            <a:off x="5998226" y="1329311"/>
            <a:ext cx="811868" cy="788673"/>
          </a:xfrm>
          <a:prstGeom prst="roundRect">
            <a:avLst/>
          </a:prstGeom>
          <a:gradFill flip="none" rotWithShape="1">
            <a:gsLst>
              <a:gs pos="0">
                <a:srgbClr val="F37167">
                  <a:tint val="66000"/>
                  <a:satMod val="160000"/>
                </a:srgbClr>
              </a:gs>
              <a:gs pos="50000">
                <a:srgbClr val="F37167">
                  <a:tint val="44500"/>
                  <a:satMod val="160000"/>
                </a:srgbClr>
              </a:gs>
              <a:gs pos="100000">
                <a:srgbClr val="F37167">
                  <a:tint val="23500"/>
                  <a:satMod val="160000"/>
                </a:srgbClr>
              </a:gs>
            </a:gsLst>
            <a:lin ang="1890000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sp>
        <p:nvSpPr>
          <p:cNvPr id="76" name="Rectangle: Rounded Corners 43">
            <a:extLst>
              <a:ext uri="{FF2B5EF4-FFF2-40B4-BE49-F238E27FC236}">
                <a16:creationId xmlns:a16="http://schemas.microsoft.com/office/drawing/2014/main" id="{EB1C3FCC-D50B-D79B-B18E-3AB3207A2F86}"/>
              </a:ext>
            </a:extLst>
          </p:cNvPr>
          <p:cNvSpPr/>
          <p:nvPr/>
        </p:nvSpPr>
        <p:spPr>
          <a:xfrm>
            <a:off x="6909697" y="2248412"/>
            <a:ext cx="811868" cy="788673"/>
          </a:xfrm>
          <a:prstGeom prst="roundRect">
            <a:avLst/>
          </a:prstGeom>
          <a:gradFill flip="none" rotWithShape="1">
            <a:gsLst>
              <a:gs pos="0">
                <a:srgbClr val="63C29C">
                  <a:tint val="66000"/>
                  <a:satMod val="160000"/>
                </a:srgbClr>
              </a:gs>
              <a:gs pos="50000">
                <a:srgbClr val="63C29C">
                  <a:tint val="44500"/>
                  <a:satMod val="160000"/>
                </a:srgbClr>
              </a:gs>
              <a:gs pos="100000">
                <a:srgbClr val="63C29C">
                  <a:tint val="23500"/>
                  <a:satMod val="160000"/>
                </a:srgbClr>
              </a:gs>
            </a:gsLst>
            <a:lin ang="1620000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sp>
        <p:nvSpPr>
          <p:cNvPr id="77" name="Rectangle: Rounded Corners 44">
            <a:extLst>
              <a:ext uri="{FF2B5EF4-FFF2-40B4-BE49-F238E27FC236}">
                <a16:creationId xmlns:a16="http://schemas.microsoft.com/office/drawing/2014/main" id="{DB0C2839-D12C-408C-C403-5C92273D006D}"/>
              </a:ext>
            </a:extLst>
          </p:cNvPr>
          <p:cNvSpPr/>
          <p:nvPr/>
        </p:nvSpPr>
        <p:spPr>
          <a:xfrm>
            <a:off x="7845677" y="2248412"/>
            <a:ext cx="811868" cy="788673"/>
          </a:xfrm>
          <a:prstGeom prst="roundRect">
            <a:avLst/>
          </a:prstGeom>
          <a:gradFill flip="none" rotWithShape="1">
            <a:gsLst>
              <a:gs pos="0">
                <a:srgbClr val="63C29C">
                  <a:tint val="66000"/>
                  <a:satMod val="160000"/>
                </a:srgbClr>
              </a:gs>
              <a:gs pos="50000">
                <a:srgbClr val="63C29C">
                  <a:tint val="44500"/>
                  <a:satMod val="160000"/>
                </a:srgbClr>
              </a:gs>
              <a:gs pos="100000">
                <a:srgbClr val="63C29C">
                  <a:tint val="23500"/>
                  <a:satMod val="160000"/>
                </a:srgbClr>
              </a:gs>
            </a:gsLst>
            <a:lin ang="1080000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sp>
        <p:nvSpPr>
          <p:cNvPr id="78" name="Rectangle: Rounded Corners 45">
            <a:extLst>
              <a:ext uri="{FF2B5EF4-FFF2-40B4-BE49-F238E27FC236}">
                <a16:creationId xmlns:a16="http://schemas.microsoft.com/office/drawing/2014/main" id="{7A2D089B-8658-17C4-67FA-33BE9635545E}"/>
              </a:ext>
            </a:extLst>
          </p:cNvPr>
          <p:cNvSpPr/>
          <p:nvPr/>
        </p:nvSpPr>
        <p:spPr>
          <a:xfrm>
            <a:off x="5998226" y="2248412"/>
            <a:ext cx="811868" cy="788673"/>
          </a:xfrm>
          <a:prstGeom prst="roundRect">
            <a:avLst/>
          </a:prstGeom>
          <a:gradFill flip="none" rotWithShape="1">
            <a:gsLst>
              <a:gs pos="0">
                <a:srgbClr val="63C29C">
                  <a:tint val="66000"/>
                  <a:satMod val="160000"/>
                </a:srgbClr>
              </a:gs>
              <a:gs pos="50000">
                <a:srgbClr val="63C29C">
                  <a:tint val="44500"/>
                  <a:satMod val="160000"/>
                </a:srgbClr>
              </a:gs>
              <a:gs pos="100000">
                <a:srgbClr val="63C29C">
                  <a:tint val="23500"/>
                  <a:satMod val="160000"/>
                </a:srgbClr>
              </a:gs>
            </a:gsLst>
            <a:lin ang="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sp>
        <p:nvSpPr>
          <p:cNvPr id="79" name="Rectangle: Rounded Corners 46">
            <a:extLst>
              <a:ext uri="{FF2B5EF4-FFF2-40B4-BE49-F238E27FC236}">
                <a16:creationId xmlns:a16="http://schemas.microsoft.com/office/drawing/2014/main" id="{86BF2DAB-380B-6594-2CC0-69AAA2EC74F2}"/>
              </a:ext>
            </a:extLst>
          </p:cNvPr>
          <p:cNvSpPr/>
          <p:nvPr/>
        </p:nvSpPr>
        <p:spPr>
          <a:xfrm>
            <a:off x="6909694" y="4051141"/>
            <a:ext cx="811868" cy="788673"/>
          </a:xfrm>
          <a:prstGeom prst="roundRect">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sp>
        <p:nvSpPr>
          <p:cNvPr id="80" name="Rectangle: Rounded Corners 47">
            <a:extLst>
              <a:ext uri="{FF2B5EF4-FFF2-40B4-BE49-F238E27FC236}">
                <a16:creationId xmlns:a16="http://schemas.microsoft.com/office/drawing/2014/main" id="{0779E5E0-355C-7B3E-A37C-9797ECD1B152}"/>
              </a:ext>
            </a:extLst>
          </p:cNvPr>
          <p:cNvSpPr/>
          <p:nvPr/>
        </p:nvSpPr>
        <p:spPr>
          <a:xfrm>
            <a:off x="7835014" y="4047772"/>
            <a:ext cx="811868" cy="788673"/>
          </a:xfrm>
          <a:prstGeom prst="roundRect">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sp>
        <p:nvSpPr>
          <p:cNvPr id="81" name="Rectangle: Rounded Corners 48">
            <a:extLst>
              <a:ext uri="{FF2B5EF4-FFF2-40B4-BE49-F238E27FC236}">
                <a16:creationId xmlns:a16="http://schemas.microsoft.com/office/drawing/2014/main" id="{3F48CB2F-7021-CCBF-8426-0B399A89D71A}"/>
              </a:ext>
            </a:extLst>
          </p:cNvPr>
          <p:cNvSpPr/>
          <p:nvPr/>
        </p:nvSpPr>
        <p:spPr>
          <a:xfrm>
            <a:off x="7835014" y="3161070"/>
            <a:ext cx="811868" cy="788673"/>
          </a:xfrm>
          <a:prstGeom prst="roundRect">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pic>
        <p:nvPicPr>
          <p:cNvPr id="82" name="Picture 81">
            <a:extLst>
              <a:ext uri="{FF2B5EF4-FFF2-40B4-BE49-F238E27FC236}">
                <a16:creationId xmlns:a16="http://schemas.microsoft.com/office/drawing/2014/main" id="{4F3B9651-25E5-7570-85FA-3036D70C420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40073" y="1444422"/>
            <a:ext cx="444649" cy="434984"/>
          </a:xfrm>
          <a:prstGeom prst="rect">
            <a:avLst/>
          </a:prstGeom>
        </p:spPr>
      </p:pic>
      <p:pic>
        <p:nvPicPr>
          <p:cNvPr id="83" name="Picture 82">
            <a:extLst>
              <a:ext uri="{FF2B5EF4-FFF2-40B4-BE49-F238E27FC236}">
                <a16:creationId xmlns:a16="http://schemas.microsoft.com/office/drawing/2014/main" id="{8DDD9145-7E64-602B-18E6-D9C640E66BE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6187056" y="1429190"/>
            <a:ext cx="434194" cy="434194"/>
          </a:xfrm>
          <a:prstGeom prst="rect">
            <a:avLst/>
          </a:prstGeom>
        </p:spPr>
      </p:pic>
      <p:sp>
        <p:nvSpPr>
          <p:cNvPr id="86" name="TextBox 85">
            <a:extLst>
              <a:ext uri="{FF2B5EF4-FFF2-40B4-BE49-F238E27FC236}">
                <a16:creationId xmlns:a16="http://schemas.microsoft.com/office/drawing/2014/main" id="{C8A0357E-3F56-1CD7-C6F2-7E1CCB2FF499}"/>
              </a:ext>
            </a:extLst>
          </p:cNvPr>
          <p:cNvSpPr txBox="1"/>
          <p:nvPr/>
        </p:nvSpPr>
        <p:spPr>
          <a:xfrm>
            <a:off x="6005950" y="1875385"/>
            <a:ext cx="918764" cy="223779"/>
          </a:xfrm>
          <a:prstGeom prst="rect">
            <a:avLst/>
          </a:prstGeom>
          <a:noFill/>
        </p:spPr>
        <p:txBody>
          <a:bodyPr wrap="square" rtlCol="0">
            <a:spAutoFit/>
          </a:bodyPr>
          <a:lstStyle/>
          <a:p>
            <a:r>
              <a:rPr lang="en-US" sz="854">
                <a:latin typeface="Bahnschrift" panose="020B0502040204020203" pitchFamily="34" charset="0"/>
              </a:rPr>
              <a:t>EMERGENCY</a:t>
            </a:r>
            <a:endParaRPr lang="en-ZA" sz="960">
              <a:latin typeface="Bahnschrift" panose="020B0502040204020203" pitchFamily="34" charset="0"/>
            </a:endParaRPr>
          </a:p>
        </p:txBody>
      </p:sp>
      <p:sp>
        <p:nvSpPr>
          <p:cNvPr id="87" name="TextBox 86">
            <a:extLst>
              <a:ext uri="{FF2B5EF4-FFF2-40B4-BE49-F238E27FC236}">
                <a16:creationId xmlns:a16="http://schemas.microsoft.com/office/drawing/2014/main" id="{76CBE162-59B8-90AF-F7B9-1F4155A9E5D4}"/>
              </a:ext>
            </a:extLst>
          </p:cNvPr>
          <p:cNvSpPr txBox="1"/>
          <p:nvPr/>
        </p:nvSpPr>
        <p:spPr>
          <a:xfrm>
            <a:off x="7088640" y="1871818"/>
            <a:ext cx="675705" cy="223779"/>
          </a:xfrm>
          <a:prstGeom prst="rect">
            <a:avLst/>
          </a:prstGeom>
          <a:noFill/>
        </p:spPr>
        <p:txBody>
          <a:bodyPr wrap="square" rtlCol="0">
            <a:spAutoFit/>
          </a:bodyPr>
          <a:lstStyle/>
          <a:p>
            <a:r>
              <a:rPr lang="en-US" sz="854" dirty="0">
                <a:latin typeface="Bahnschrift" panose="020B0502040204020203" pitchFamily="34" charset="0"/>
              </a:rPr>
              <a:t>VULA</a:t>
            </a:r>
            <a:endParaRPr lang="en-ZA" sz="854" dirty="0">
              <a:latin typeface="Bahnschrift" panose="020B0502040204020203" pitchFamily="34" charset="0"/>
            </a:endParaRPr>
          </a:p>
        </p:txBody>
      </p:sp>
      <p:sp>
        <p:nvSpPr>
          <p:cNvPr id="88" name="TextBox 87">
            <a:extLst>
              <a:ext uri="{FF2B5EF4-FFF2-40B4-BE49-F238E27FC236}">
                <a16:creationId xmlns:a16="http://schemas.microsoft.com/office/drawing/2014/main" id="{04EE2A6D-D117-51AF-BFA0-B10936853DC7}"/>
              </a:ext>
            </a:extLst>
          </p:cNvPr>
          <p:cNvSpPr txBox="1"/>
          <p:nvPr/>
        </p:nvSpPr>
        <p:spPr>
          <a:xfrm>
            <a:off x="7889626" y="1871817"/>
            <a:ext cx="853484" cy="223779"/>
          </a:xfrm>
          <a:prstGeom prst="rect">
            <a:avLst/>
          </a:prstGeom>
          <a:noFill/>
        </p:spPr>
        <p:txBody>
          <a:bodyPr wrap="square" rtlCol="0">
            <a:spAutoFit/>
          </a:bodyPr>
          <a:lstStyle/>
          <a:p>
            <a:r>
              <a:rPr lang="en-US" sz="854">
                <a:latin typeface="Bahnschrift" panose="020B0502040204020203" pitchFamily="34" charset="0"/>
              </a:rPr>
              <a:t>AMATHUBA</a:t>
            </a:r>
            <a:endParaRPr lang="en-ZA" sz="960">
              <a:latin typeface="Bahnschrift" panose="020B0502040204020203" pitchFamily="34" charset="0"/>
            </a:endParaRPr>
          </a:p>
        </p:txBody>
      </p:sp>
      <p:pic>
        <p:nvPicPr>
          <p:cNvPr id="89" name="Picture 88">
            <a:extLst>
              <a:ext uri="{FF2B5EF4-FFF2-40B4-BE49-F238E27FC236}">
                <a16:creationId xmlns:a16="http://schemas.microsoft.com/office/drawing/2014/main" id="{4B512DFF-EB7A-EB4C-FA2F-AE44BF72105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0800000" flipV="1">
            <a:off x="6187061" y="2307271"/>
            <a:ext cx="426533" cy="426533"/>
          </a:xfrm>
          <a:prstGeom prst="rect">
            <a:avLst/>
          </a:prstGeom>
        </p:spPr>
      </p:pic>
      <p:sp>
        <p:nvSpPr>
          <p:cNvPr id="90" name="TextBox 89">
            <a:extLst>
              <a:ext uri="{FF2B5EF4-FFF2-40B4-BE49-F238E27FC236}">
                <a16:creationId xmlns:a16="http://schemas.microsoft.com/office/drawing/2014/main" id="{19430162-C7DE-988A-E804-56FF4F9D9FFD}"/>
              </a:ext>
            </a:extLst>
          </p:cNvPr>
          <p:cNvSpPr txBox="1"/>
          <p:nvPr/>
        </p:nvSpPr>
        <p:spPr>
          <a:xfrm>
            <a:off x="5964402" y="2700106"/>
            <a:ext cx="918764" cy="355225"/>
          </a:xfrm>
          <a:prstGeom prst="rect">
            <a:avLst/>
          </a:prstGeom>
          <a:noFill/>
        </p:spPr>
        <p:txBody>
          <a:bodyPr wrap="square" rtlCol="0">
            <a:spAutoFit/>
          </a:bodyPr>
          <a:lstStyle/>
          <a:p>
            <a:pPr algn="ctr"/>
            <a:r>
              <a:rPr lang="en-US" sz="854">
                <a:latin typeface="Bahnschrift" panose="020B0502040204020203" pitchFamily="34" charset="0"/>
              </a:rPr>
              <a:t>STUDENT CARD</a:t>
            </a:r>
            <a:endParaRPr lang="en-ZA" sz="960">
              <a:latin typeface="Bahnschrift" panose="020B0502040204020203" pitchFamily="34" charset="0"/>
            </a:endParaRPr>
          </a:p>
        </p:txBody>
      </p:sp>
      <p:sp>
        <p:nvSpPr>
          <p:cNvPr id="91" name="TextBox 90">
            <a:extLst>
              <a:ext uri="{FF2B5EF4-FFF2-40B4-BE49-F238E27FC236}">
                <a16:creationId xmlns:a16="http://schemas.microsoft.com/office/drawing/2014/main" id="{A68D28F4-6980-C1E0-92FE-2522FDBA4B9E}"/>
              </a:ext>
            </a:extLst>
          </p:cNvPr>
          <p:cNvSpPr txBox="1"/>
          <p:nvPr/>
        </p:nvSpPr>
        <p:spPr>
          <a:xfrm>
            <a:off x="6881256" y="2792013"/>
            <a:ext cx="918764" cy="223779"/>
          </a:xfrm>
          <a:prstGeom prst="rect">
            <a:avLst/>
          </a:prstGeom>
          <a:noFill/>
        </p:spPr>
        <p:txBody>
          <a:bodyPr wrap="square" rtlCol="0">
            <a:spAutoFit/>
          </a:bodyPr>
          <a:lstStyle/>
          <a:p>
            <a:r>
              <a:rPr lang="en-US" sz="854">
                <a:latin typeface="Bahnschrift" panose="020B0502040204020203" pitchFamily="34" charset="0"/>
              </a:rPr>
              <a:t>UCT SHUTTLE</a:t>
            </a:r>
            <a:endParaRPr lang="en-ZA" sz="960">
              <a:latin typeface="Bahnschrift" panose="020B0502040204020203" pitchFamily="34" charset="0"/>
            </a:endParaRPr>
          </a:p>
        </p:txBody>
      </p:sp>
      <p:pic>
        <p:nvPicPr>
          <p:cNvPr id="92" name="Picture 91">
            <a:extLst>
              <a:ext uri="{FF2B5EF4-FFF2-40B4-BE49-F238E27FC236}">
                <a16:creationId xmlns:a16="http://schemas.microsoft.com/office/drawing/2014/main" id="{4FDB8C88-954B-0A92-0C55-CB9D17A83AE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05297" y="2349250"/>
            <a:ext cx="420665" cy="420665"/>
          </a:xfrm>
          <a:prstGeom prst="rect">
            <a:avLst/>
          </a:prstGeom>
        </p:spPr>
      </p:pic>
      <p:pic>
        <p:nvPicPr>
          <p:cNvPr id="93" name="Picture 92">
            <a:extLst>
              <a:ext uri="{FF2B5EF4-FFF2-40B4-BE49-F238E27FC236}">
                <a16:creationId xmlns:a16="http://schemas.microsoft.com/office/drawing/2014/main" id="{010E5289-49E1-9E55-1374-0AC45D74329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034304" y="2379339"/>
            <a:ext cx="434611" cy="434611"/>
          </a:xfrm>
          <a:prstGeom prst="rect">
            <a:avLst/>
          </a:prstGeom>
        </p:spPr>
      </p:pic>
      <p:sp>
        <p:nvSpPr>
          <p:cNvPr id="94" name="TextBox 93">
            <a:extLst>
              <a:ext uri="{FF2B5EF4-FFF2-40B4-BE49-F238E27FC236}">
                <a16:creationId xmlns:a16="http://schemas.microsoft.com/office/drawing/2014/main" id="{E81DFDDD-FF04-D6D1-5023-6F137966A982}"/>
              </a:ext>
            </a:extLst>
          </p:cNvPr>
          <p:cNvSpPr txBox="1"/>
          <p:nvPr/>
        </p:nvSpPr>
        <p:spPr>
          <a:xfrm>
            <a:off x="8014558" y="2792012"/>
            <a:ext cx="918764" cy="223779"/>
          </a:xfrm>
          <a:prstGeom prst="rect">
            <a:avLst/>
          </a:prstGeom>
          <a:noFill/>
        </p:spPr>
        <p:txBody>
          <a:bodyPr wrap="square" rtlCol="0">
            <a:spAutoFit/>
          </a:bodyPr>
          <a:lstStyle/>
          <a:p>
            <a:r>
              <a:rPr lang="en-US" sz="854">
                <a:latin typeface="Bahnschrift" panose="020B0502040204020203" pitchFamily="34" charset="0"/>
              </a:rPr>
              <a:t>EMAIL</a:t>
            </a:r>
            <a:endParaRPr lang="en-ZA" sz="960">
              <a:latin typeface="Bahnschrift" panose="020B0502040204020203" pitchFamily="34" charset="0"/>
            </a:endParaRPr>
          </a:p>
        </p:txBody>
      </p:sp>
      <p:pic>
        <p:nvPicPr>
          <p:cNvPr id="95" name="Picture 94">
            <a:extLst>
              <a:ext uri="{FF2B5EF4-FFF2-40B4-BE49-F238E27FC236}">
                <a16:creationId xmlns:a16="http://schemas.microsoft.com/office/drawing/2014/main" id="{9772BA95-B01E-5644-D317-033429B9483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048017" y="3313738"/>
            <a:ext cx="398154" cy="398154"/>
          </a:xfrm>
          <a:prstGeom prst="rect">
            <a:avLst/>
          </a:prstGeom>
        </p:spPr>
      </p:pic>
      <p:sp>
        <p:nvSpPr>
          <p:cNvPr id="96" name="TextBox 95">
            <a:extLst>
              <a:ext uri="{FF2B5EF4-FFF2-40B4-BE49-F238E27FC236}">
                <a16:creationId xmlns:a16="http://schemas.microsoft.com/office/drawing/2014/main" id="{F5BA8A7C-0212-071F-C16B-6BE095580366}"/>
              </a:ext>
            </a:extLst>
          </p:cNvPr>
          <p:cNvSpPr txBox="1"/>
          <p:nvPr/>
        </p:nvSpPr>
        <p:spPr>
          <a:xfrm>
            <a:off x="7787714" y="3707182"/>
            <a:ext cx="918764" cy="223779"/>
          </a:xfrm>
          <a:prstGeom prst="rect">
            <a:avLst/>
          </a:prstGeom>
          <a:noFill/>
        </p:spPr>
        <p:txBody>
          <a:bodyPr wrap="square" rtlCol="0">
            <a:spAutoFit/>
          </a:bodyPr>
          <a:lstStyle/>
          <a:p>
            <a:pPr algn="ctr"/>
            <a:r>
              <a:rPr lang="en-US" sz="854">
                <a:latin typeface="Bahnschrift" panose="020B0502040204020203" pitchFamily="34" charset="0"/>
              </a:rPr>
              <a:t>RESULT</a:t>
            </a:r>
            <a:endParaRPr lang="en-ZA" sz="960">
              <a:latin typeface="Bahnschrift" panose="020B0502040204020203" pitchFamily="34" charset="0"/>
            </a:endParaRPr>
          </a:p>
        </p:txBody>
      </p:sp>
      <p:pic>
        <p:nvPicPr>
          <p:cNvPr id="97" name="Picture 96">
            <a:extLst>
              <a:ext uri="{FF2B5EF4-FFF2-40B4-BE49-F238E27FC236}">
                <a16:creationId xmlns:a16="http://schemas.microsoft.com/office/drawing/2014/main" id="{C08F1F47-929A-50FB-216B-0BE74C909EE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135169" y="4197144"/>
            <a:ext cx="360914" cy="360914"/>
          </a:xfrm>
          <a:prstGeom prst="rect">
            <a:avLst/>
          </a:prstGeom>
        </p:spPr>
      </p:pic>
      <p:pic>
        <p:nvPicPr>
          <p:cNvPr id="98" name="Picture 97">
            <a:extLst>
              <a:ext uri="{FF2B5EF4-FFF2-40B4-BE49-F238E27FC236}">
                <a16:creationId xmlns:a16="http://schemas.microsoft.com/office/drawing/2014/main" id="{5BD05708-C8FE-53AE-9BC6-87F2A95FF21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005864" y="4149440"/>
            <a:ext cx="470164" cy="470164"/>
          </a:xfrm>
          <a:prstGeom prst="rect">
            <a:avLst/>
          </a:prstGeom>
        </p:spPr>
      </p:pic>
      <p:sp>
        <p:nvSpPr>
          <p:cNvPr id="99" name="TextBox 98">
            <a:extLst>
              <a:ext uri="{FF2B5EF4-FFF2-40B4-BE49-F238E27FC236}">
                <a16:creationId xmlns:a16="http://schemas.microsoft.com/office/drawing/2014/main" id="{43C462E2-E859-630F-23C4-40D4C276390B}"/>
              </a:ext>
            </a:extLst>
          </p:cNvPr>
          <p:cNvSpPr txBox="1"/>
          <p:nvPr/>
        </p:nvSpPr>
        <p:spPr>
          <a:xfrm>
            <a:off x="6959383" y="4587559"/>
            <a:ext cx="918764" cy="223779"/>
          </a:xfrm>
          <a:prstGeom prst="rect">
            <a:avLst/>
          </a:prstGeom>
          <a:noFill/>
        </p:spPr>
        <p:txBody>
          <a:bodyPr wrap="square" rtlCol="0">
            <a:spAutoFit/>
          </a:bodyPr>
          <a:lstStyle/>
          <a:p>
            <a:r>
              <a:rPr lang="en-US" sz="854">
                <a:latin typeface="Bahnschrift" panose="020B0502040204020203" pitchFamily="34" charset="0"/>
              </a:rPr>
              <a:t>SOCIETIES</a:t>
            </a:r>
            <a:endParaRPr lang="en-ZA" sz="960">
              <a:latin typeface="Bahnschrift" panose="020B0502040204020203" pitchFamily="34" charset="0"/>
            </a:endParaRPr>
          </a:p>
        </p:txBody>
      </p:sp>
      <p:sp>
        <p:nvSpPr>
          <p:cNvPr id="100" name="TextBox 99">
            <a:extLst>
              <a:ext uri="{FF2B5EF4-FFF2-40B4-BE49-F238E27FC236}">
                <a16:creationId xmlns:a16="http://schemas.microsoft.com/office/drawing/2014/main" id="{D2457D18-1807-E4DD-B972-89B6A75F5966}"/>
              </a:ext>
            </a:extLst>
          </p:cNvPr>
          <p:cNvSpPr txBox="1"/>
          <p:nvPr/>
        </p:nvSpPr>
        <p:spPr>
          <a:xfrm>
            <a:off x="7797802" y="4593516"/>
            <a:ext cx="918764" cy="223779"/>
          </a:xfrm>
          <a:prstGeom prst="rect">
            <a:avLst/>
          </a:prstGeom>
          <a:noFill/>
        </p:spPr>
        <p:txBody>
          <a:bodyPr wrap="square" rtlCol="0">
            <a:spAutoFit/>
          </a:bodyPr>
          <a:lstStyle/>
          <a:p>
            <a:r>
              <a:rPr lang="en-US" sz="854">
                <a:latin typeface="Bahnschrift" panose="020B0502040204020203" pitchFamily="34" charset="0"/>
              </a:rPr>
              <a:t>UCT CHATBOT</a:t>
            </a:r>
            <a:endParaRPr lang="en-ZA" sz="960">
              <a:latin typeface="Bahnschrift" panose="020B0502040204020203" pitchFamily="34" charset="0"/>
            </a:endParaRPr>
          </a:p>
        </p:txBody>
      </p:sp>
      <p:sp>
        <p:nvSpPr>
          <p:cNvPr id="101" name="Rectangle: Rounded Corners 83">
            <a:extLst>
              <a:ext uri="{FF2B5EF4-FFF2-40B4-BE49-F238E27FC236}">
                <a16:creationId xmlns:a16="http://schemas.microsoft.com/office/drawing/2014/main" id="{49AEECC9-8B61-74E9-64F8-1B87B5360E2F}"/>
              </a:ext>
            </a:extLst>
          </p:cNvPr>
          <p:cNvSpPr/>
          <p:nvPr/>
        </p:nvSpPr>
        <p:spPr>
          <a:xfrm>
            <a:off x="6909694" y="3158387"/>
            <a:ext cx="811868" cy="788673"/>
          </a:xfrm>
          <a:prstGeom prst="roundRect">
            <a:avLst/>
          </a:prstGeom>
          <a:gradFill flip="none" rotWithShape="1">
            <a:gsLst>
              <a:gs pos="0">
                <a:srgbClr val="63C29C">
                  <a:tint val="66000"/>
                  <a:satMod val="160000"/>
                </a:srgbClr>
              </a:gs>
              <a:gs pos="50000">
                <a:srgbClr val="63C29C">
                  <a:tint val="44500"/>
                  <a:satMod val="160000"/>
                </a:srgbClr>
              </a:gs>
              <a:gs pos="100000">
                <a:srgbClr val="63C29C">
                  <a:tint val="23500"/>
                  <a:satMod val="160000"/>
                </a:srgbClr>
              </a:gs>
            </a:gsLst>
            <a:lin ang="1620000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sp>
        <p:nvSpPr>
          <p:cNvPr id="102" name="Rectangle: Rounded Corners 84">
            <a:extLst>
              <a:ext uri="{FF2B5EF4-FFF2-40B4-BE49-F238E27FC236}">
                <a16:creationId xmlns:a16="http://schemas.microsoft.com/office/drawing/2014/main" id="{5CDD9B54-0CCA-D2F0-7F9D-73EBD6A2E8D1}"/>
              </a:ext>
            </a:extLst>
          </p:cNvPr>
          <p:cNvSpPr/>
          <p:nvPr/>
        </p:nvSpPr>
        <p:spPr>
          <a:xfrm>
            <a:off x="5998226" y="3158387"/>
            <a:ext cx="811868" cy="788673"/>
          </a:xfrm>
          <a:prstGeom prst="roundRect">
            <a:avLst/>
          </a:prstGeom>
          <a:gradFill flip="none" rotWithShape="1">
            <a:gsLst>
              <a:gs pos="0">
                <a:srgbClr val="63C29C">
                  <a:tint val="66000"/>
                  <a:satMod val="160000"/>
                </a:srgbClr>
              </a:gs>
              <a:gs pos="50000">
                <a:srgbClr val="63C29C">
                  <a:tint val="44500"/>
                  <a:satMod val="160000"/>
                </a:srgbClr>
              </a:gs>
              <a:gs pos="100000">
                <a:srgbClr val="63C29C">
                  <a:tint val="23500"/>
                  <a:satMod val="160000"/>
                </a:srgbClr>
              </a:gs>
            </a:gsLst>
            <a:lin ang="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pic>
        <p:nvPicPr>
          <p:cNvPr id="103" name="Picture 102">
            <a:extLst>
              <a:ext uri="{FF2B5EF4-FFF2-40B4-BE49-F238E27FC236}">
                <a16:creationId xmlns:a16="http://schemas.microsoft.com/office/drawing/2014/main" id="{4E69F82C-62BF-D552-7DE0-EAFB40013B4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193491" y="3261687"/>
            <a:ext cx="413672" cy="413672"/>
          </a:xfrm>
          <a:prstGeom prst="rect">
            <a:avLst/>
          </a:prstGeom>
        </p:spPr>
      </p:pic>
      <p:sp>
        <p:nvSpPr>
          <p:cNvPr id="104" name="TextBox 103">
            <a:extLst>
              <a:ext uri="{FF2B5EF4-FFF2-40B4-BE49-F238E27FC236}">
                <a16:creationId xmlns:a16="http://schemas.microsoft.com/office/drawing/2014/main" id="{44C21C14-1F93-45CF-BBB6-2F46EF0CBF1A}"/>
              </a:ext>
            </a:extLst>
          </p:cNvPr>
          <p:cNvSpPr txBox="1"/>
          <p:nvPr/>
        </p:nvSpPr>
        <p:spPr>
          <a:xfrm>
            <a:off x="5940946" y="3666158"/>
            <a:ext cx="918764" cy="223779"/>
          </a:xfrm>
          <a:prstGeom prst="rect">
            <a:avLst/>
          </a:prstGeom>
          <a:noFill/>
        </p:spPr>
        <p:txBody>
          <a:bodyPr wrap="square" rtlCol="0">
            <a:spAutoFit/>
          </a:bodyPr>
          <a:lstStyle/>
          <a:p>
            <a:pPr algn="ctr"/>
            <a:r>
              <a:rPr lang="en-US" sz="854">
                <a:latin typeface="Bahnschrift" panose="020B0502040204020203" pitchFamily="34" charset="0"/>
              </a:rPr>
              <a:t>UCT FORUM</a:t>
            </a:r>
            <a:endParaRPr lang="en-ZA" sz="960">
              <a:latin typeface="Bahnschrift" panose="020B0502040204020203" pitchFamily="34" charset="0"/>
            </a:endParaRPr>
          </a:p>
        </p:txBody>
      </p:sp>
      <p:pic>
        <p:nvPicPr>
          <p:cNvPr id="105" name="Picture 104">
            <a:extLst>
              <a:ext uri="{FF2B5EF4-FFF2-40B4-BE49-F238E27FC236}">
                <a16:creationId xmlns:a16="http://schemas.microsoft.com/office/drawing/2014/main" id="{BD7759A1-CAB0-759E-42C7-D03F76E451B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114935" y="3271714"/>
            <a:ext cx="385129" cy="385129"/>
          </a:xfrm>
          <a:prstGeom prst="rect">
            <a:avLst/>
          </a:prstGeom>
        </p:spPr>
      </p:pic>
      <p:sp>
        <p:nvSpPr>
          <p:cNvPr id="106" name="TextBox 105">
            <a:extLst>
              <a:ext uri="{FF2B5EF4-FFF2-40B4-BE49-F238E27FC236}">
                <a16:creationId xmlns:a16="http://schemas.microsoft.com/office/drawing/2014/main" id="{CE2285BE-CB17-FFF1-0D81-7A10DBBE0A8B}"/>
              </a:ext>
            </a:extLst>
          </p:cNvPr>
          <p:cNvSpPr txBox="1"/>
          <p:nvPr/>
        </p:nvSpPr>
        <p:spPr>
          <a:xfrm>
            <a:off x="6873536" y="3615543"/>
            <a:ext cx="918764" cy="355225"/>
          </a:xfrm>
          <a:prstGeom prst="rect">
            <a:avLst/>
          </a:prstGeom>
          <a:noFill/>
        </p:spPr>
        <p:txBody>
          <a:bodyPr wrap="square" rtlCol="0">
            <a:spAutoFit/>
          </a:bodyPr>
          <a:lstStyle/>
          <a:p>
            <a:pPr algn="ctr"/>
            <a:r>
              <a:rPr lang="en-US" sz="854">
                <a:latin typeface="Bahnschrift" panose="020B0502040204020203" pitchFamily="34" charset="0"/>
              </a:rPr>
              <a:t>SEARCH</a:t>
            </a:r>
          </a:p>
          <a:p>
            <a:pPr algn="ctr"/>
            <a:r>
              <a:rPr lang="en-US" sz="854">
                <a:latin typeface="Bahnschrift" panose="020B0502040204020203" pitchFamily="34" charset="0"/>
              </a:rPr>
              <a:t>VENUE</a:t>
            </a:r>
            <a:endParaRPr lang="en-ZA" sz="960">
              <a:latin typeface="Bahnschrift" panose="020B0502040204020203" pitchFamily="34" charset="0"/>
            </a:endParaRPr>
          </a:p>
        </p:txBody>
      </p:sp>
      <p:sp>
        <p:nvSpPr>
          <p:cNvPr id="107" name="Rectangle: Rounded Corners 97">
            <a:extLst>
              <a:ext uri="{FF2B5EF4-FFF2-40B4-BE49-F238E27FC236}">
                <a16:creationId xmlns:a16="http://schemas.microsoft.com/office/drawing/2014/main" id="{FF9234B1-2CF6-4FE7-8BD0-63C5050D8C5A}"/>
              </a:ext>
            </a:extLst>
          </p:cNvPr>
          <p:cNvSpPr/>
          <p:nvPr/>
        </p:nvSpPr>
        <p:spPr>
          <a:xfrm>
            <a:off x="5998226" y="4058604"/>
            <a:ext cx="811868" cy="788673"/>
          </a:xfrm>
          <a:prstGeom prst="roundRect">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pic>
        <p:nvPicPr>
          <p:cNvPr id="108" name="Picture 107">
            <a:extLst>
              <a:ext uri="{FF2B5EF4-FFF2-40B4-BE49-F238E27FC236}">
                <a16:creationId xmlns:a16="http://schemas.microsoft.com/office/drawing/2014/main" id="{DA505020-D24B-AEAB-5B5F-9C76706B4FF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195962" y="4173287"/>
            <a:ext cx="422461" cy="422461"/>
          </a:xfrm>
          <a:prstGeom prst="rect">
            <a:avLst/>
          </a:prstGeom>
        </p:spPr>
      </p:pic>
      <p:sp>
        <p:nvSpPr>
          <p:cNvPr id="109" name="TextBox 108">
            <a:extLst>
              <a:ext uri="{FF2B5EF4-FFF2-40B4-BE49-F238E27FC236}">
                <a16:creationId xmlns:a16="http://schemas.microsoft.com/office/drawing/2014/main" id="{83DF10F2-56EB-AD97-0BB9-412D0DBB4A31}"/>
              </a:ext>
            </a:extLst>
          </p:cNvPr>
          <p:cNvSpPr txBox="1"/>
          <p:nvPr/>
        </p:nvSpPr>
        <p:spPr>
          <a:xfrm>
            <a:off x="6026608" y="4582477"/>
            <a:ext cx="780223" cy="223779"/>
          </a:xfrm>
          <a:prstGeom prst="rect">
            <a:avLst/>
          </a:prstGeom>
          <a:noFill/>
        </p:spPr>
        <p:txBody>
          <a:bodyPr wrap="square" rtlCol="0">
            <a:spAutoFit/>
          </a:bodyPr>
          <a:lstStyle/>
          <a:p>
            <a:r>
              <a:rPr lang="en-US" sz="854">
                <a:latin typeface="Bahnschrift" panose="020B0502040204020203" pitchFamily="34" charset="0"/>
              </a:rPr>
              <a:t>TIME TABLE</a:t>
            </a:r>
            <a:endParaRPr lang="en-ZA" sz="854">
              <a:latin typeface="Bahnschrift" panose="020B0502040204020203" pitchFamily="34" charset="0"/>
            </a:endParaRPr>
          </a:p>
        </p:txBody>
      </p:sp>
      <p:sp>
        <p:nvSpPr>
          <p:cNvPr id="110" name="Rectangle: Rounded Corners 105">
            <a:extLst>
              <a:ext uri="{FF2B5EF4-FFF2-40B4-BE49-F238E27FC236}">
                <a16:creationId xmlns:a16="http://schemas.microsoft.com/office/drawing/2014/main" id="{42AB3078-5A00-21CA-264F-48DB90315984}"/>
              </a:ext>
            </a:extLst>
          </p:cNvPr>
          <p:cNvSpPr/>
          <p:nvPr/>
        </p:nvSpPr>
        <p:spPr>
          <a:xfrm>
            <a:off x="6909694" y="4957814"/>
            <a:ext cx="811868" cy="233118"/>
          </a:xfrm>
          <a:prstGeom prst="roundRect">
            <a:avLst>
              <a:gd name="adj" fmla="val 34106"/>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sp>
        <p:nvSpPr>
          <p:cNvPr id="111" name="Rectangle: Rounded Corners 106">
            <a:extLst>
              <a:ext uri="{FF2B5EF4-FFF2-40B4-BE49-F238E27FC236}">
                <a16:creationId xmlns:a16="http://schemas.microsoft.com/office/drawing/2014/main" id="{6B42FC94-6AD8-C883-80F9-6C91F3FF6A5D}"/>
              </a:ext>
            </a:extLst>
          </p:cNvPr>
          <p:cNvSpPr/>
          <p:nvPr/>
        </p:nvSpPr>
        <p:spPr>
          <a:xfrm>
            <a:off x="7835014" y="4954445"/>
            <a:ext cx="811868" cy="233118"/>
          </a:xfrm>
          <a:prstGeom prst="roundRect">
            <a:avLst>
              <a:gd name="adj" fmla="val 28293"/>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sp>
        <p:nvSpPr>
          <p:cNvPr id="112" name="Rectangle: Rounded Corners 107">
            <a:extLst>
              <a:ext uri="{FF2B5EF4-FFF2-40B4-BE49-F238E27FC236}">
                <a16:creationId xmlns:a16="http://schemas.microsoft.com/office/drawing/2014/main" id="{3B8C1D07-44AE-1211-57F3-10AB719211EE}"/>
              </a:ext>
            </a:extLst>
          </p:cNvPr>
          <p:cNvSpPr/>
          <p:nvPr/>
        </p:nvSpPr>
        <p:spPr>
          <a:xfrm>
            <a:off x="5998226" y="4965276"/>
            <a:ext cx="811868" cy="233118"/>
          </a:xfrm>
          <a:prstGeom prst="roundRect">
            <a:avLst>
              <a:gd name="adj" fmla="val 34106"/>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sz="1782"/>
          </a:p>
        </p:txBody>
      </p:sp>
      <p:pic>
        <p:nvPicPr>
          <p:cNvPr id="113" name="Picture 112">
            <a:extLst>
              <a:ext uri="{FF2B5EF4-FFF2-40B4-BE49-F238E27FC236}">
                <a16:creationId xmlns:a16="http://schemas.microsoft.com/office/drawing/2014/main" id="{F3B47D0F-7459-F71A-8EDC-FF812C84DEB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053416" y="1409075"/>
            <a:ext cx="553533" cy="520454"/>
          </a:xfrm>
          <a:prstGeom prst="rect">
            <a:avLst/>
          </a:prstGeom>
        </p:spPr>
      </p:pic>
      <p:sp>
        <p:nvSpPr>
          <p:cNvPr id="114" name="TextBox 113">
            <a:extLst>
              <a:ext uri="{FF2B5EF4-FFF2-40B4-BE49-F238E27FC236}">
                <a16:creationId xmlns:a16="http://schemas.microsoft.com/office/drawing/2014/main" id="{D9D3C6E1-3C03-04BE-FE02-9E6923BDC188}"/>
              </a:ext>
            </a:extLst>
          </p:cNvPr>
          <p:cNvSpPr txBox="1"/>
          <p:nvPr/>
        </p:nvSpPr>
        <p:spPr>
          <a:xfrm>
            <a:off x="-38513" y="388459"/>
            <a:ext cx="184731" cy="398892"/>
          </a:xfrm>
          <a:prstGeom prst="rect">
            <a:avLst/>
          </a:prstGeom>
          <a:noFill/>
        </p:spPr>
        <p:txBody>
          <a:bodyPr wrap="none" rtlCol="0">
            <a:spAutoFit/>
          </a:bodyPr>
          <a:lstStyle/>
          <a:p>
            <a:endParaRPr lang="en-US" sz="1992"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4"/>
                                        </p:tgtEl>
                                      </p:cBhvr>
                                    </p:animEffect>
                                    <p:animScale>
                                      <p:cBhvr>
                                        <p:cTn id="7" dur="250" autoRev="1" fill="hold"/>
                                        <p:tgtEl>
                                          <p:spTgt spid="7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43792" y="884439"/>
            <a:ext cx="3954887" cy="2677031"/>
          </a:xfrm>
          <a:prstGeom prst="rect">
            <a:avLst/>
          </a:prstGeom>
        </p:spPr>
        <p:txBody>
          <a:bodyPr spcFirstLastPara="1" wrap="square" lIns="97552" tIns="97552" rIns="97552" bIns="97552" anchor="t" anchorCtr="0">
            <a:normAutofit/>
          </a:bodyPr>
          <a:lstStyle/>
          <a:p>
            <a:r>
              <a:rPr lang="en"/>
              <a:t>New Design</a:t>
            </a:r>
            <a:endParaRPr/>
          </a:p>
        </p:txBody>
      </p:sp>
      <p:sp>
        <p:nvSpPr>
          <p:cNvPr id="18" name="Rectangle: Rounded Corners 27">
            <a:extLst>
              <a:ext uri="{FF2B5EF4-FFF2-40B4-BE49-F238E27FC236}">
                <a16:creationId xmlns:a16="http://schemas.microsoft.com/office/drawing/2014/main" id="{882DEA13-6150-7395-ED6E-78BCDDE6F46B}"/>
              </a:ext>
            </a:extLst>
          </p:cNvPr>
          <p:cNvSpPr/>
          <p:nvPr/>
        </p:nvSpPr>
        <p:spPr>
          <a:xfrm>
            <a:off x="5916981" y="560226"/>
            <a:ext cx="2914008" cy="5239232"/>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Rectangle: Rounded Corners 28">
            <a:extLst>
              <a:ext uri="{FF2B5EF4-FFF2-40B4-BE49-F238E27FC236}">
                <a16:creationId xmlns:a16="http://schemas.microsoft.com/office/drawing/2014/main" id="{F5C5CB8B-21F6-1E49-EEB9-9FED76687029}"/>
              </a:ext>
            </a:extLst>
          </p:cNvPr>
          <p:cNvSpPr/>
          <p:nvPr/>
        </p:nvSpPr>
        <p:spPr>
          <a:xfrm>
            <a:off x="6010328" y="663980"/>
            <a:ext cx="2723955" cy="505660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Rectangle: Rounded Corners 29">
            <a:extLst>
              <a:ext uri="{FF2B5EF4-FFF2-40B4-BE49-F238E27FC236}">
                <a16:creationId xmlns:a16="http://schemas.microsoft.com/office/drawing/2014/main" id="{1773119E-DB4D-AB9D-DC6B-0BF341E2BD6E}"/>
              </a:ext>
            </a:extLst>
          </p:cNvPr>
          <p:cNvSpPr/>
          <p:nvPr/>
        </p:nvSpPr>
        <p:spPr>
          <a:xfrm>
            <a:off x="6887421" y="590396"/>
            <a:ext cx="969768" cy="29404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1" name="Picture 20">
            <a:extLst>
              <a:ext uri="{FF2B5EF4-FFF2-40B4-BE49-F238E27FC236}">
                <a16:creationId xmlns:a16="http://schemas.microsoft.com/office/drawing/2014/main" id="{9CF38F9B-C294-A0A0-9F70-BB09CB6C2B93}"/>
              </a:ext>
            </a:extLst>
          </p:cNvPr>
          <p:cNvPicPr>
            <a:picLocks noChangeAspect="1"/>
          </p:cNvPicPr>
          <p:nvPr/>
        </p:nvPicPr>
        <p:blipFill>
          <a:blip r:embed="rId3">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tretch>
            <a:fillRect/>
          </a:stretch>
        </p:blipFill>
        <p:spPr>
          <a:xfrm>
            <a:off x="6010328" y="884439"/>
            <a:ext cx="2686913" cy="4797992"/>
          </a:xfrm>
          <a:prstGeom prst="rect">
            <a:avLst/>
          </a:prstGeom>
        </p:spPr>
      </p:pic>
      <p:sp>
        <p:nvSpPr>
          <p:cNvPr id="22" name="Rectangle: Rounded Corners 41">
            <a:extLst>
              <a:ext uri="{FF2B5EF4-FFF2-40B4-BE49-F238E27FC236}">
                <a16:creationId xmlns:a16="http://schemas.microsoft.com/office/drawing/2014/main" id="{E6E67A68-9A10-46A2-3198-798E962C397D}"/>
              </a:ext>
            </a:extLst>
          </p:cNvPr>
          <p:cNvSpPr/>
          <p:nvPr/>
        </p:nvSpPr>
        <p:spPr>
          <a:xfrm>
            <a:off x="7839202" y="1462819"/>
            <a:ext cx="799881" cy="799822"/>
          </a:xfrm>
          <a:prstGeom prst="roundRect">
            <a:avLst/>
          </a:prstGeom>
          <a:gradFill flip="none" rotWithShape="1">
            <a:gsLst>
              <a:gs pos="0">
                <a:srgbClr val="F37167">
                  <a:tint val="66000"/>
                  <a:satMod val="160000"/>
                </a:srgbClr>
              </a:gs>
              <a:gs pos="50000">
                <a:srgbClr val="F37167">
                  <a:tint val="44500"/>
                  <a:satMod val="160000"/>
                </a:srgbClr>
              </a:gs>
              <a:gs pos="100000">
                <a:srgbClr val="F37167">
                  <a:tint val="23500"/>
                  <a:satMod val="160000"/>
                </a:srgbClr>
              </a:gs>
            </a:gsLst>
            <a:lin ang="1080000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3" name="Picture 22">
            <a:extLst>
              <a:ext uri="{FF2B5EF4-FFF2-40B4-BE49-F238E27FC236}">
                <a16:creationId xmlns:a16="http://schemas.microsoft.com/office/drawing/2014/main" id="{D15BE70B-1030-823F-3C61-221A755A91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1208" y="1573620"/>
            <a:ext cx="429940" cy="420595"/>
          </a:xfrm>
          <a:prstGeom prst="rect">
            <a:avLst/>
          </a:prstGeom>
        </p:spPr>
      </p:pic>
      <p:sp>
        <p:nvSpPr>
          <p:cNvPr id="24" name="TextBox 23">
            <a:extLst>
              <a:ext uri="{FF2B5EF4-FFF2-40B4-BE49-F238E27FC236}">
                <a16:creationId xmlns:a16="http://schemas.microsoft.com/office/drawing/2014/main" id="{BB3DE3B5-A8E6-8EBD-20A2-E64D8919134F}"/>
              </a:ext>
            </a:extLst>
          </p:cNvPr>
          <p:cNvSpPr txBox="1"/>
          <p:nvPr/>
        </p:nvSpPr>
        <p:spPr>
          <a:xfrm>
            <a:off x="7890210" y="1980271"/>
            <a:ext cx="797841" cy="222277"/>
          </a:xfrm>
          <a:prstGeom prst="rect">
            <a:avLst/>
          </a:prstGeom>
          <a:noFill/>
        </p:spPr>
        <p:txBody>
          <a:bodyPr wrap="square" rtlCol="0">
            <a:spAutoFit/>
          </a:bodyPr>
          <a:lstStyle/>
          <a:p>
            <a:r>
              <a:rPr lang="en-US" sz="800">
                <a:latin typeface="Bahnschrift" panose="020B0502040204020203" pitchFamily="34" charset="0"/>
              </a:rPr>
              <a:t>AMATHUBA</a:t>
            </a:r>
            <a:endParaRPr lang="en-ZA" sz="900">
              <a:latin typeface="Bahnschrift" panose="020B0502040204020203" pitchFamily="34" charset="0"/>
            </a:endParaRPr>
          </a:p>
        </p:txBody>
      </p:sp>
      <p:sp>
        <p:nvSpPr>
          <p:cNvPr id="25" name="Rectangle: Rounded Corners 50">
            <a:extLst>
              <a:ext uri="{FF2B5EF4-FFF2-40B4-BE49-F238E27FC236}">
                <a16:creationId xmlns:a16="http://schemas.microsoft.com/office/drawing/2014/main" id="{F4112603-583E-559A-4136-0D3FCD1A74BB}"/>
              </a:ext>
            </a:extLst>
          </p:cNvPr>
          <p:cNvSpPr/>
          <p:nvPr/>
        </p:nvSpPr>
        <p:spPr>
          <a:xfrm>
            <a:off x="7429409" y="2336225"/>
            <a:ext cx="1206998" cy="1047820"/>
          </a:xfrm>
          <a:prstGeom prst="roundRect">
            <a:avLst/>
          </a:prstGeom>
          <a:solidFill>
            <a:srgbClr val="E7E6E6">
              <a:alpha val="9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26" name="Straight Connector 25">
            <a:extLst>
              <a:ext uri="{FF2B5EF4-FFF2-40B4-BE49-F238E27FC236}">
                <a16:creationId xmlns:a16="http://schemas.microsoft.com/office/drawing/2014/main" id="{FB9818A5-A098-6348-8BE0-0A008D465847}"/>
              </a:ext>
            </a:extLst>
          </p:cNvPr>
          <p:cNvCxnSpPr>
            <a:cxnSpLocks/>
          </p:cNvCxnSpPr>
          <p:nvPr/>
        </p:nvCxnSpPr>
        <p:spPr>
          <a:xfrm>
            <a:off x="7426009" y="2601455"/>
            <a:ext cx="1210397"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CFA48A7-D867-1C1C-CFCE-FEDBB3BD5412}"/>
              </a:ext>
            </a:extLst>
          </p:cNvPr>
          <p:cNvCxnSpPr>
            <a:cxnSpLocks/>
          </p:cNvCxnSpPr>
          <p:nvPr/>
        </p:nvCxnSpPr>
        <p:spPr>
          <a:xfrm>
            <a:off x="7426009" y="2871137"/>
            <a:ext cx="1210397"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1DD912A-5DE2-0F72-9EB4-6A9F70B662B5}"/>
              </a:ext>
            </a:extLst>
          </p:cNvPr>
          <p:cNvSpPr txBox="1"/>
          <p:nvPr/>
        </p:nvSpPr>
        <p:spPr>
          <a:xfrm>
            <a:off x="7634167" y="2362673"/>
            <a:ext cx="780385" cy="261610"/>
          </a:xfrm>
          <a:prstGeom prst="rect">
            <a:avLst/>
          </a:prstGeom>
          <a:noFill/>
        </p:spPr>
        <p:txBody>
          <a:bodyPr wrap="square" rtlCol="0">
            <a:spAutoFit/>
          </a:bodyPr>
          <a:lstStyle/>
          <a:p>
            <a:pPr algn="ctr"/>
            <a:r>
              <a:rPr lang="en-US" sz="1050">
                <a:latin typeface="Bahnschrift" panose="020B0502040204020203" pitchFamily="34" charset="0"/>
              </a:rPr>
              <a:t>Red</a:t>
            </a:r>
            <a:endParaRPr lang="en-ZA" sz="1050">
              <a:latin typeface="Bahnschrift" panose="020B0502040204020203" pitchFamily="34" charset="0"/>
            </a:endParaRPr>
          </a:p>
        </p:txBody>
      </p:sp>
      <p:sp>
        <p:nvSpPr>
          <p:cNvPr id="29" name="TextBox 28">
            <a:extLst>
              <a:ext uri="{FF2B5EF4-FFF2-40B4-BE49-F238E27FC236}">
                <a16:creationId xmlns:a16="http://schemas.microsoft.com/office/drawing/2014/main" id="{03092BAD-7D3E-1D1B-91E0-48B1423B4276}"/>
              </a:ext>
            </a:extLst>
          </p:cNvPr>
          <p:cNvSpPr txBox="1"/>
          <p:nvPr/>
        </p:nvSpPr>
        <p:spPr>
          <a:xfrm>
            <a:off x="7641014" y="2613037"/>
            <a:ext cx="780385" cy="261610"/>
          </a:xfrm>
          <a:prstGeom prst="rect">
            <a:avLst/>
          </a:prstGeom>
          <a:noFill/>
        </p:spPr>
        <p:txBody>
          <a:bodyPr wrap="square" rtlCol="0">
            <a:spAutoFit/>
          </a:bodyPr>
          <a:lstStyle/>
          <a:p>
            <a:pPr algn="ctr"/>
            <a:r>
              <a:rPr lang="en-US" sz="1050">
                <a:latin typeface="Bahnschrift" panose="020B0502040204020203" pitchFamily="34" charset="0"/>
              </a:rPr>
              <a:t>Green</a:t>
            </a:r>
            <a:endParaRPr lang="en-ZA" sz="1050">
              <a:latin typeface="Bahnschrift" panose="020B0502040204020203" pitchFamily="34" charset="0"/>
            </a:endParaRPr>
          </a:p>
        </p:txBody>
      </p:sp>
      <p:sp>
        <p:nvSpPr>
          <p:cNvPr id="30" name="TextBox 29">
            <a:extLst>
              <a:ext uri="{FF2B5EF4-FFF2-40B4-BE49-F238E27FC236}">
                <a16:creationId xmlns:a16="http://schemas.microsoft.com/office/drawing/2014/main" id="{AEA4013D-04FF-255C-5211-80A778ED9F0F}"/>
              </a:ext>
            </a:extLst>
          </p:cNvPr>
          <p:cNvSpPr txBox="1"/>
          <p:nvPr/>
        </p:nvSpPr>
        <p:spPr>
          <a:xfrm>
            <a:off x="7643691" y="2867583"/>
            <a:ext cx="780385" cy="261610"/>
          </a:xfrm>
          <a:prstGeom prst="rect">
            <a:avLst/>
          </a:prstGeom>
          <a:noFill/>
        </p:spPr>
        <p:txBody>
          <a:bodyPr wrap="square" rtlCol="0">
            <a:spAutoFit/>
          </a:bodyPr>
          <a:lstStyle/>
          <a:p>
            <a:pPr algn="ctr"/>
            <a:r>
              <a:rPr lang="en-US" sz="1050">
                <a:latin typeface="Bahnschrift" panose="020B0502040204020203" pitchFamily="34" charset="0"/>
              </a:rPr>
              <a:t>Blue</a:t>
            </a:r>
            <a:endParaRPr lang="en-ZA" sz="1050">
              <a:latin typeface="Bahnschrift" panose="020B0502040204020203" pitchFamily="34" charset="0"/>
            </a:endParaRPr>
          </a:p>
        </p:txBody>
      </p:sp>
      <p:cxnSp>
        <p:nvCxnSpPr>
          <p:cNvPr id="31" name="Straight Connector 30">
            <a:extLst>
              <a:ext uri="{FF2B5EF4-FFF2-40B4-BE49-F238E27FC236}">
                <a16:creationId xmlns:a16="http://schemas.microsoft.com/office/drawing/2014/main" id="{7B95AEFC-345D-1C82-DDCE-12ABAEBF8C8E}"/>
              </a:ext>
            </a:extLst>
          </p:cNvPr>
          <p:cNvCxnSpPr>
            <a:cxnSpLocks/>
          </p:cNvCxnSpPr>
          <p:nvPr/>
        </p:nvCxnSpPr>
        <p:spPr>
          <a:xfrm>
            <a:off x="7426009" y="3129193"/>
            <a:ext cx="1210397"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C6C74E8-FC7B-1A3E-DBAA-D6EB0DEABF36}"/>
              </a:ext>
            </a:extLst>
          </p:cNvPr>
          <p:cNvSpPr txBox="1"/>
          <p:nvPr/>
        </p:nvSpPr>
        <p:spPr>
          <a:xfrm>
            <a:off x="7636514" y="3121501"/>
            <a:ext cx="780385" cy="253916"/>
          </a:xfrm>
          <a:prstGeom prst="rect">
            <a:avLst/>
          </a:prstGeom>
          <a:noFill/>
        </p:spPr>
        <p:txBody>
          <a:bodyPr wrap="square" rtlCol="0">
            <a:spAutoFit/>
          </a:bodyPr>
          <a:lstStyle/>
          <a:p>
            <a:pPr algn="ctr"/>
            <a:r>
              <a:rPr lang="en-US" sz="1050">
                <a:latin typeface="Bahnschrift" panose="020B0502040204020203" pitchFamily="34" charset="0"/>
              </a:rPr>
              <a:t>Remove </a:t>
            </a:r>
            <a:endParaRPr lang="en-ZA" sz="1050">
              <a:latin typeface="Bahnschrift" panose="020B0502040204020203" pitchFamily="34" charset="0"/>
            </a:endParaRPr>
          </a:p>
        </p:txBody>
      </p:sp>
      <p:pic>
        <p:nvPicPr>
          <p:cNvPr id="33" name="Picture 32">
            <a:extLst>
              <a:ext uri="{FF2B5EF4-FFF2-40B4-BE49-F238E27FC236}">
                <a16:creationId xmlns:a16="http://schemas.microsoft.com/office/drawing/2014/main" id="{F2BCC5A2-EADD-E751-FE5E-D6E2D3E599F0}"/>
              </a:ext>
            </a:extLst>
          </p:cNvPr>
          <p:cNvPicPr>
            <a:picLocks noChangeAspect="1"/>
          </p:cNvPicPr>
          <p:nvPr/>
        </p:nvPicPr>
        <p:blipFill>
          <a:blip r:embed="rId6">
            <a:extLst>
              <a:ext uri="{BEBA8EAE-BF5A-486C-A8C5-ECC9F3942E4B}">
                <a14:imgProps xmlns:a14="http://schemas.microsoft.com/office/drawing/2010/main">
                  <a14:imgLayer r:embed="rId7">
                    <a14:imgEffect>
                      <a14:artisticBlur/>
                    </a14:imgEffect>
                  </a14:imgLayer>
                </a14:imgProps>
              </a:ext>
              <a:ext uri="{28A0092B-C50C-407E-A947-70E740481C1C}">
                <a14:useLocalDpi xmlns:a14="http://schemas.microsoft.com/office/drawing/2010/main" val="0"/>
              </a:ext>
            </a:extLst>
          </a:blip>
          <a:stretch>
            <a:fillRect/>
          </a:stretch>
        </p:blipFill>
        <p:spPr>
          <a:xfrm>
            <a:off x="7111942" y="1552832"/>
            <a:ext cx="518768" cy="48776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32617" y="884439"/>
            <a:ext cx="3954887" cy="2677031"/>
          </a:xfrm>
          <a:prstGeom prst="rect">
            <a:avLst/>
          </a:prstGeom>
        </p:spPr>
        <p:txBody>
          <a:bodyPr spcFirstLastPara="1" wrap="square" lIns="97552" tIns="97552" rIns="97552" bIns="97552" anchor="t" anchorCtr="0">
            <a:normAutofit/>
          </a:bodyPr>
          <a:lstStyle/>
          <a:p>
            <a:r>
              <a:rPr lang="en" dirty="0"/>
              <a:t>New Features</a:t>
            </a:r>
            <a:endParaRPr dirty="0"/>
          </a:p>
        </p:txBody>
      </p:sp>
      <p:sp>
        <p:nvSpPr>
          <p:cNvPr id="97" name="Google Shape;97;p18"/>
          <p:cNvSpPr txBox="1">
            <a:spLocks noGrp="1"/>
          </p:cNvSpPr>
          <p:nvPr>
            <p:ph type="body" idx="1"/>
          </p:nvPr>
        </p:nvSpPr>
        <p:spPr>
          <a:xfrm>
            <a:off x="4955934" y="884440"/>
            <a:ext cx="4445607" cy="4373263"/>
          </a:xfrm>
          <a:prstGeom prst="rect">
            <a:avLst/>
          </a:prstGeom>
        </p:spPr>
        <p:txBody>
          <a:bodyPr spcFirstLastPara="1" wrap="square" lIns="97552" tIns="97552" rIns="97552" bIns="97552" anchor="t" anchorCtr="0">
            <a:normAutofit/>
          </a:bodyPr>
          <a:lstStyle/>
          <a:p>
            <a:pPr marL="0" indent="0">
              <a:buNone/>
            </a:pPr>
            <a:endParaRPr sz="2134" b="1" dirty="0"/>
          </a:p>
          <a:p>
            <a:pPr marL="0" indent="0">
              <a:spcBef>
                <a:spcPts val="1280"/>
              </a:spcBef>
              <a:buNone/>
            </a:pPr>
            <a:endParaRPr sz="2134" b="1" dirty="0"/>
          </a:p>
          <a:p>
            <a:pPr indent="-379371">
              <a:spcBef>
                <a:spcPts val="1280"/>
              </a:spcBef>
              <a:buSzPts val="2000"/>
            </a:pPr>
            <a:r>
              <a:rPr lang="en-US" sz="2134" b="1" dirty="0"/>
              <a:t>Venue Finder</a:t>
            </a:r>
            <a:endParaRPr sz="2134" b="1" dirty="0"/>
          </a:p>
          <a:p>
            <a:pPr marL="0" indent="0">
              <a:spcBef>
                <a:spcPts val="1280"/>
              </a:spcBef>
              <a:buNone/>
            </a:pPr>
            <a:endParaRPr sz="2134" b="1" dirty="0"/>
          </a:p>
          <a:p>
            <a:pPr marL="0" indent="0">
              <a:spcBef>
                <a:spcPts val="1280"/>
              </a:spcBef>
              <a:buNone/>
            </a:pPr>
            <a:endParaRPr sz="2134" b="1" dirty="0"/>
          </a:p>
          <a:p>
            <a:pPr indent="-379371">
              <a:spcBef>
                <a:spcPts val="1280"/>
              </a:spcBef>
              <a:buSzPts val="2000"/>
            </a:pPr>
            <a:r>
              <a:rPr lang="en" sz="2134" b="1" dirty="0"/>
              <a:t>Student Forum</a:t>
            </a:r>
            <a:endParaRPr sz="2134"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43792" y="884439"/>
            <a:ext cx="3954887" cy="2677031"/>
          </a:xfrm>
          <a:prstGeom prst="rect">
            <a:avLst/>
          </a:prstGeom>
        </p:spPr>
        <p:txBody>
          <a:bodyPr spcFirstLastPara="1" wrap="square" lIns="97552" tIns="97552" rIns="97552" bIns="97552" anchor="t" anchorCtr="0">
            <a:normAutofit/>
          </a:bodyPr>
          <a:lstStyle/>
          <a:p>
            <a:r>
              <a:rPr lang="en" dirty="0"/>
              <a:t>New Features</a:t>
            </a:r>
            <a:endParaRPr dirty="0"/>
          </a:p>
        </p:txBody>
      </p:sp>
      <p:sp>
        <p:nvSpPr>
          <p:cNvPr id="73" name="Rectangle: Rounded Corners 3">
            <a:extLst>
              <a:ext uri="{FF2B5EF4-FFF2-40B4-BE49-F238E27FC236}">
                <a16:creationId xmlns:a16="http://schemas.microsoft.com/office/drawing/2014/main" id="{62CAFC2C-F67E-1C80-79F6-C8D07957C2A7}"/>
              </a:ext>
            </a:extLst>
          </p:cNvPr>
          <p:cNvSpPr/>
          <p:nvPr/>
        </p:nvSpPr>
        <p:spPr>
          <a:xfrm>
            <a:off x="6232291" y="461982"/>
            <a:ext cx="2914008" cy="5239232"/>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4" name="Rectangle: Rounded Corners 8">
            <a:extLst>
              <a:ext uri="{FF2B5EF4-FFF2-40B4-BE49-F238E27FC236}">
                <a16:creationId xmlns:a16="http://schemas.microsoft.com/office/drawing/2014/main" id="{64B75929-A8E7-25DC-A59D-4F387BA8D0F8}"/>
              </a:ext>
            </a:extLst>
          </p:cNvPr>
          <p:cNvSpPr/>
          <p:nvPr/>
        </p:nvSpPr>
        <p:spPr>
          <a:xfrm>
            <a:off x="6325638" y="565736"/>
            <a:ext cx="2723955" cy="505660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5" name="Rectangle: Rounded Corners 9">
            <a:extLst>
              <a:ext uri="{FF2B5EF4-FFF2-40B4-BE49-F238E27FC236}">
                <a16:creationId xmlns:a16="http://schemas.microsoft.com/office/drawing/2014/main" id="{0A841E2A-22EA-27CB-8E27-5264AD299D31}"/>
              </a:ext>
            </a:extLst>
          </p:cNvPr>
          <p:cNvSpPr/>
          <p:nvPr/>
        </p:nvSpPr>
        <p:spPr>
          <a:xfrm>
            <a:off x="7202731" y="492152"/>
            <a:ext cx="969768" cy="29404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6" name="Rectangle: Rounded Corners 10">
            <a:hlinkClick r:id="rId3" highlightClick="1"/>
            <a:extLst>
              <a:ext uri="{FF2B5EF4-FFF2-40B4-BE49-F238E27FC236}">
                <a16:creationId xmlns:a16="http://schemas.microsoft.com/office/drawing/2014/main" id="{91FCCDEC-C8D4-8E82-867F-F1A854A5F6FE}"/>
              </a:ext>
            </a:extLst>
          </p:cNvPr>
          <p:cNvSpPr/>
          <p:nvPr/>
        </p:nvSpPr>
        <p:spPr>
          <a:xfrm>
            <a:off x="6387099" y="865072"/>
            <a:ext cx="2601032" cy="377008"/>
          </a:xfrm>
          <a:prstGeom prst="roundRect">
            <a:avLst/>
          </a:prstGeom>
          <a:solidFill>
            <a:srgbClr val="1F37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a:p>
        </p:txBody>
      </p:sp>
      <p:pic>
        <p:nvPicPr>
          <p:cNvPr id="77" name="Picture 76">
            <a:extLst>
              <a:ext uri="{FF2B5EF4-FFF2-40B4-BE49-F238E27FC236}">
                <a16:creationId xmlns:a16="http://schemas.microsoft.com/office/drawing/2014/main" id="{52DFEA51-22CB-6250-5286-DC536F9C8A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7693" y="888090"/>
            <a:ext cx="2176109" cy="323837"/>
          </a:xfrm>
          <a:prstGeom prst="rect">
            <a:avLst/>
          </a:prstGeom>
        </p:spPr>
      </p:pic>
      <p:sp>
        <p:nvSpPr>
          <p:cNvPr id="78" name="Rectangle: Rounded Corners 6">
            <a:extLst>
              <a:ext uri="{FF2B5EF4-FFF2-40B4-BE49-F238E27FC236}">
                <a16:creationId xmlns:a16="http://schemas.microsoft.com/office/drawing/2014/main" id="{C6E488B9-8FD8-EA71-BB43-EBE3180E590F}"/>
              </a:ext>
            </a:extLst>
          </p:cNvPr>
          <p:cNvSpPr/>
          <p:nvPr/>
        </p:nvSpPr>
        <p:spPr>
          <a:xfrm>
            <a:off x="6476498" y="5046305"/>
            <a:ext cx="2422233" cy="473696"/>
          </a:xfrm>
          <a:prstGeom prst="roundRect">
            <a:avLst>
              <a:gd name="adj" fmla="val 39929"/>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9" name="Rectangle: Rounded Corners 16">
            <a:extLst>
              <a:ext uri="{FF2B5EF4-FFF2-40B4-BE49-F238E27FC236}">
                <a16:creationId xmlns:a16="http://schemas.microsoft.com/office/drawing/2014/main" id="{ED6CFE30-CF7F-75B9-227F-605351715FE3}"/>
              </a:ext>
            </a:extLst>
          </p:cNvPr>
          <p:cNvSpPr/>
          <p:nvPr/>
        </p:nvSpPr>
        <p:spPr>
          <a:xfrm>
            <a:off x="7497545" y="5103811"/>
            <a:ext cx="378182" cy="358684"/>
          </a:xfrm>
          <a:prstGeom prst="roundRect">
            <a:avLst>
              <a:gd name="adj" fmla="val 3567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0" name="Rectangle: Rounded Corners 31">
            <a:extLst>
              <a:ext uri="{FF2B5EF4-FFF2-40B4-BE49-F238E27FC236}">
                <a16:creationId xmlns:a16="http://schemas.microsoft.com/office/drawing/2014/main" id="{1CF1AD87-AB16-6014-8651-8D94C2A59821}"/>
              </a:ext>
            </a:extLst>
          </p:cNvPr>
          <p:cNvSpPr/>
          <p:nvPr/>
        </p:nvSpPr>
        <p:spPr>
          <a:xfrm>
            <a:off x="7034863" y="5102799"/>
            <a:ext cx="378182" cy="358684"/>
          </a:xfrm>
          <a:prstGeom prst="roundRect">
            <a:avLst>
              <a:gd name="adj" fmla="val 3567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1" name="Rectangle: Rounded Corners 32">
            <a:extLst>
              <a:ext uri="{FF2B5EF4-FFF2-40B4-BE49-F238E27FC236}">
                <a16:creationId xmlns:a16="http://schemas.microsoft.com/office/drawing/2014/main" id="{61875D0D-2A9E-43F9-3095-F5A61D53D016}"/>
              </a:ext>
            </a:extLst>
          </p:cNvPr>
          <p:cNvSpPr/>
          <p:nvPr/>
        </p:nvSpPr>
        <p:spPr>
          <a:xfrm>
            <a:off x="6569331" y="5098303"/>
            <a:ext cx="378182" cy="358684"/>
          </a:xfrm>
          <a:prstGeom prst="roundRect">
            <a:avLst>
              <a:gd name="adj" fmla="val 3567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2" name="Rectangle: Rounded Corners 33">
            <a:extLst>
              <a:ext uri="{FF2B5EF4-FFF2-40B4-BE49-F238E27FC236}">
                <a16:creationId xmlns:a16="http://schemas.microsoft.com/office/drawing/2014/main" id="{65C0DCE7-0397-7360-BB94-3805297F355D}"/>
              </a:ext>
            </a:extLst>
          </p:cNvPr>
          <p:cNvSpPr/>
          <p:nvPr/>
        </p:nvSpPr>
        <p:spPr>
          <a:xfrm>
            <a:off x="7968559" y="5103811"/>
            <a:ext cx="378182" cy="358684"/>
          </a:xfrm>
          <a:prstGeom prst="roundRect">
            <a:avLst>
              <a:gd name="adj" fmla="val 3567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3" name="Rectangle: Rounded Corners 34">
            <a:extLst>
              <a:ext uri="{FF2B5EF4-FFF2-40B4-BE49-F238E27FC236}">
                <a16:creationId xmlns:a16="http://schemas.microsoft.com/office/drawing/2014/main" id="{3838D7A6-ED4F-2780-6CA0-73AE824C18E7}"/>
              </a:ext>
            </a:extLst>
          </p:cNvPr>
          <p:cNvSpPr/>
          <p:nvPr/>
        </p:nvSpPr>
        <p:spPr>
          <a:xfrm>
            <a:off x="8441318" y="5103811"/>
            <a:ext cx="378182" cy="358684"/>
          </a:xfrm>
          <a:prstGeom prst="roundRect">
            <a:avLst>
              <a:gd name="adj" fmla="val 3567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84" name="Picture 83">
            <a:extLst>
              <a:ext uri="{FF2B5EF4-FFF2-40B4-BE49-F238E27FC236}">
                <a16:creationId xmlns:a16="http://schemas.microsoft.com/office/drawing/2014/main" id="{81E12167-4C7E-C9A7-AE1F-FEAC83FCFA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3506" y="5160575"/>
            <a:ext cx="245155" cy="245155"/>
          </a:xfrm>
          <a:prstGeom prst="rect">
            <a:avLst/>
          </a:prstGeom>
        </p:spPr>
      </p:pic>
      <p:pic>
        <p:nvPicPr>
          <p:cNvPr id="85" name="Picture 84">
            <a:extLst>
              <a:ext uri="{FF2B5EF4-FFF2-40B4-BE49-F238E27FC236}">
                <a16:creationId xmlns:a16="http://schemas.microsoft.com/office/drawing/2014/main" id="{6982B077-C85E-744D-2453-FAA0ABE9F7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65060" y="5172139"/>
            <a:ext cx="222026" cy="222026"/>
          </a:xfrm>
          <a:prstGeom prst="rect">
            <a:avLst/>
          </a:prstGeom>
        </p:spPr>
      </p:pic>
      <p:pic>
        <p:nvPicPr>
          <p:cNvPr id="86" name="Picture 85">
            <a:extLst>
              <a:ext uri="{FF2B5EF4-FFF2-40B4-BE49-F238E27FC236}">
                <a16:creationId xmlns:a16="http://schemas.microsoft.com/office/drawing/2014/main" id="{F4FF46CF-3E9E-26CB-A42D-3E3E25CA8F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7622" y="5176635"/>
            <a:ext cx="217261" cy="217261"/>
          </a:xfrm>
          <a:prstGeom prst="rect">
            <a:avLst/>
          </a:prstGeom>
        </p:spPr>
      </p:pic>
      <p:pic>
        <p:nvPicPr>
          <p:cNvPr id="87" name="Picture 86">
            <a:extLst>
              <a:ext uri="{FF2B5EF4-FFF2-40B4-BE49-F238E27FC236}">
                <a16:creationId xmlns:a16="http://schemas.microsoft.com/office/drawing/2014/main" id="{8C9DA526-D272-0F9A-1676-D7FD76075C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59519" y="5149128"/>
            <a:ext cx="268048" cy="268048"/>
          </a:xfrm>
          <a:prstGeom prst="rect">
            <a:avLst/>
          </a:prstGeom>
        </p:spPr>
      </p:pic>
      <p:pic>
        <p:nvPicPr>
          <p:cNvPr id="88" name="Picture 87">
            <a:extLst>
              <a:ext uri="{FF2B5EF4-FFF2-40B4-BE49-F238E27FC236}">
                <a16:creationId xmlns:a16="http://schemas.microsoft.com/office/drawing/2014/main" id="{7BC30412-8E9F-1CD2-B25D-ACC6EA61D3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49052" y="5154449"/>
            <a:ext cx="234951" cy="234951"/>
          </a:xfrm>
          <a:prstGeom prst="rect">
            <a:avLst/>
          </a:prstGeom>
        </p:spPr>
      </p:pic>
      <p:sp>
        <p:nvSpPr>
          <p:cNvPr id="89" name="Rectangle: Rounded Corners 36">
            <a:extLst>
              <a:ext uri="{FF2B5EF4-FFF2-40B4-BE49-F238E27FC236}">
                <a16:creationId xmlns:a16="http://schemas.microsoft.com/office/drawing/2014/main" id="{EC1A736B-065B-FA11-3A1D-E938E72A0CFB}"/>
              </a:ext>
            </a:extLst>
          </p:cNvPr>
          <p:cNvSpPr/>
          <p:nvPr/>
        </p:nvSpPr>
        <p:spPr>
          <a:xfrm>
            <a:off x="7292553" y="1379837"/>
            <a:ext cx="760879" cy="739140"/>
          </a:xfrm>
          <a:prstGeom prst="roundRect">
            <a:avLst/>
          </a:prstGeom>
          <a:gradFill flip="none" rotWithShape="1">
            <a:gsLst>
              <a:gs pos="0">
                <a:srgbClr val="F37167">
                  <a:tint val="66000"/>
                  <a:satMod val="160000"/>
                </a:srgbClr>
              </a:gs>
              <a:gs pos="50000">
                <a:srgbClr val="F37167">
                  <a:tint val="44500"/>
                  <a:satMod val="160000"/>
                </a:srgbClr>
              </a:gs>
              <a:gs pos="100000">
                <a:srgbClr val="F37167">
                  <a:tint val="23500"/>
                  <a:satMod val="160000"/>
                </a:srgbClr>
              </a:gs>
            </a:gsLst>
            <a:lin ang="1620000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1" name="Rectangle: Rounded Corners 37">
            <a:extLst>
              <a:ext uri="{FF2B5EF4-FFF2-40B4-BE49-F238E27FC236}">
                <a16:creationId xmlns:a16="http://schemas.microsoft.com/office/drawing/2014/main" id="{EEE7EE7D-3CE1-E722-DB66-071DC65CEB6C}"/>
              </a:ext>
            </a:extLst>
          </p:cNvPr>
          <p:cNvSpPr/>
          <p:nvPr/>
        </p:nvSpPr>
        <p:spPr>
          <a:xfrm>
            <a:off x="8169750" y="1379837"/>
            <a:ext cx="760879" cy="739140"/>
          </a:xfrm>
          <a:prstGeom prst="roundRect">
            <a:avLst/>
          </a:prstGeom>
          <a:gradFill flip="none" rotWithShape="1">
            <a:gsLst>
              <a:gs pos="0">
                <a:srgbClr val="F37167">
                  <a:tint val="66000"/>
                  <a:satMod val="160000"/>
                </a:srgbClr>
              </a:gs>
              <a:gs pos="50000">
                <a:srgbClr val="F37167">
                  <a:tint val="44500"/>
                  <a:satMod val="160000"/>
                </a:srgbClr>
              </a:gs>
              <a:gs pos="100000">
                <a:srgbClr val="F37167">
                  <a:tint val="23500"/>
                  <a:satMod val="160000"/>
                </a:srgbClr>
              </a:gs>
            </a:gsLst>
            <a:lin ang="1080000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2" name="Rectangle: Rounded Corners 38">
            <a:extLst>
              <a:ext uri="{FF2B5EF4-FFF2-40B4-BE49-F238E27FC236}">
                <a16:creationId xmlns:a16="http://schemas.microsoft.com/office/drawing/2014/main" id="{C5C76420-5BED-B762-9EE5-5A7D4BED5D5F}"/>
              </a:ext>
            </a:extLst>
          </p:cNvPr>
          <p:cNvSpPr/>
          <p:nvPr/>
        </p:nvSpPr>
        <p:spPr>
          <a:xfrm>
            <a:off x="6438327" y="1379837"/>
            <a:ext cx="760879" cy="739140"/>
          </a:xfrm>
          <a:prstGeom prst="roundRect">
            <a:avLst/>
          </a:prstGeom>
          <a:gradFill flip="none" rotWithShape="1">
            <a:gsLst>
              <a:gs pos="0">
                <a:srgbClr val="F37167">
                  <a:tint val="66000"/>
                  <a:satMod val="160000"/>
                </a:srgbClr>
              </a:gs>
              <a:gs pos="50000">
                <a:srgbClr val="F37167">
                  <a:tint val="44500"/>
                  <a:satMod val="160000"/>
                </a:srgbClr>
              </a:gs>
              <a:gs pos="100000">
                <a:srgbClr val="F37167">
                  <a:tint val="23500"/>
                  <a:satMod val="160000"/>
                </a:srgbClr>
              </a:gs>
            </a:gsLst>
            <a:lin ang="1890000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3" name="Rectangle: Rounded Corners 43">
            <a:extLst>
              <a:ext uri="{FF2B5EF4-FFF2-40B4-BE49-F238E27FC236}">
                <a16:creationId xmlns:a16="http://schemas.microsoft.com/office/drawing/2014/main" id="{DA9805D7-233E-BC51-AA5D-48BD4F41EDAB}"/>
              </a:ext>
            </a:extLst>
          </p:cNvPr>
          <p:cNvSpPr/>
          <p:nvPr/>
        </p:nvSpPr>
        <p:spPr>
          <a:xfrm>
            <a:off x="7292553" y="2241215"/>
            <a:ext cx="760879" cy="739140"/>
          </a:xfrm>
          <a:prstGeom prst="roundRect">
            <a:avLst/>
          </a:prstGeom>
          <a:gradFill flip="none" rotWithShape="1">
            <a:gsLst>
              <a:gs pos="0">
                <a:srgbClr val="63C29C">
                  <a:tint val="66000"/>
                  <a:satMod val="160000"/>
                </a:srgbClr>
              </a:gs>
              <a:gs pos="50000">
                <a:srgbClr val="63C29C">
                  <a:tint val="44500"/>
                  <a:satMod val="160000"/>
                </a:srgbClr>
              </a:gs>
              <a:gs pos="100000">
                <a:srgbClr val="63C29C">
                  <a:tint val="23500"/>
                  <a:satMod val="160000"/>
                </a:srgbClr>
              </a:gs>
            </a:gsLst>
            <a:lin ang="1620000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4" name="Rectangle: Rounded Corners 44">
            <a:extLst>
              <a:ext uri="{FF2B5EF4-FFF2-40B4-BE49-F238E27FC236}">
                <a16:creationId xmlns:a16="http://schemas.microsoft.com/office/drawing/2014/main" id="{507C589E-5BC1-DD87-4BF8-22C57074446C}"/>
              </a:ext>
            </a:extLst>
          </p:cNvPr>
          <p:cNvSpPr/>
          <p:nvPr/>
        </p:nvSpPr>
        <p:spPr>
          <a:xfrm>
            <a:off x="8169750" y="2241215"/>
            <a:ext cx="760879" cy="739140"/>
          </a:xfrm>
          <a:prstGeom prst="roundRect">
            <a:avLst/>
          </a:prstGeom>
          <a:gradFill flip="none" rotWithShape="1">
            <a:gsLst>
              <a:gs pos="0">
                <a:srgbClr val="63C29C">
                  <a:tint val="66000"/>
                  <a:satMod val="160000"/>
                </a:srgbClr>
              </a:gs>
              <a:gs pos="50000">
                <a:srgbClr val="63C29C">
                  <a:tint val="44500"/>
                  <a:satMod val="160000"/>
                </a:srgbClr>
              </a:gs>
              <a:gs pos="100000">
                <a:srgbClr val="63C29C">
                  <a:tint val="23500"/>
                  <a:satMod val="160000"/>
                </a:srgbClr>
              </a:gs>
            </a:gsLst>
            <a:lin ang="1080000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5" name="Rectangle: Rounded Corners 45">
            <a:extLst>
              <a:ext uri="{FF2B5EF4-FFF2-40B4-BE49-F238E27FC236}">
                <a16:creationId xmlns:a16="http://schemas.microsoft.com/office/drawing/2014/main" id="{A91C0754-F122-5521-1FF5-7945AAF5FE13}"/>
              </a:ext>
            </a:extLst>
          </p:cNvPr>
          <p:cNvSpPr/>
          <p:nvPr/>
        </p:nvSpPr>
        <p:spPr>
          <a:xfrm>
            <a:off x="6438327" y="2241215"/>
            <a:ext cx="760879" cy="739140"/>
          </a:xfrm>
          <a:prstGeom prst="roundRect">
            <a:avLst/>
          </a:prstGeom>
          <a:gradFill flip="none" rotWithShape="1">
            <a:gsLst>
              <a:gs pos="0">
                <a:srgbClr val="63C29C">
                  <a:tint val="66000"/>
                  <a:satMod val="160000"/>
                </a:srgbClr>
              </a:gs>
              <a:gs pos="50000">
                <a:srgbClr val="63C29C">
                  <a:tint val="44500"/>
                  <a:satMod val="160000"/>
                </a:srgbClr>
              </a:gs>
              <a:gs pos="100000">
                <a:srgbClr val="63C29C">
                  <a:tint val="23500"/>
                  <a:satMod val="160000"/>
                </a:srgbClr>
              </a:gs>
            </a:gsLst>
            <a:lin ang="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6" name="Rectangle: Rounded Corners 46">
            <a:extLst>
              <a:ext uri="{FF2B5EF4-FFF2-40B4-BE49-F238E27FC236}">
                <a16:creationId xmlns:a16="http://schemas.microsoft.com/office/drawing/2014/main" id="{938892C8-9789-F3B4-9270-298A358D46C7}"/>
              </a:ext>
            </a:extLst>
          </p:cNvPr>
          <p:cNvSpPr/>
          <p:nvPr/>
        </p:nvSpPr>
        <p:spPr>
          <a:xfrm>
            <a:off x="7292551" y="3930723"/>
            <a:ext cx="760879" cy="739140"/>
          </a:xfrm>
          <a:prstGeom prst="roundRect">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7" name="Rectangle: Rounded Corners 47">
            <a:extLst>
              <a:ext uri="{FF2B5EF4-FFF2-40B4-BE49-F238E27FC236}">
                <a16:creationId xmlns:a16="http://schemas.microsoft.com/office/drawing/2014/main" id="{CC8BE4CD-8BAF-D366-9939-2045E149120D}"/>
              </a:ext>
            </a:extLst>
          </p:cNvPr>
          <p:cNvSpPr/>
          <p:nvPr/>
        </p:nvSpPr>
        <p:spPr>
          <a:xfrm>
            <a:off x="8159757" y="3927564"/>
            <a:ext cx="760879" cy="739140"/>
          </a:xfrm>
          <a:prstGeom prst="roundRect">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8" name="Rectangle: Rounded Corners 48">
            <a:extLst>
              <a:ext uri="{FF2B5EF4-FFF2-40B4-BE49-F238E27FC236}">
                <a16:creationId xmlns:a16="http://schemas.microsoft.com/office/drawing/2014/main" id="{3FBC79B1-7F5E-9B7B-48E4-4AB8384D41B3}"/>
              </a:ext>
            </a:extLst>
          </p:cNvPr>
          <p:cNvSpPr/>
          <p:nvPr/>
        </p:nvSpPr>
        <p:spPr>
          <a:xfrm>
            <a:off x="8159757" y="3096552"/>
            <a:ext cx="760879" cy="739140"/>
          </a:xfrm>
          <a:prstGeom prst="roundRect">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99" name="Picture 98">
            <a:extLst>
              <a:ext uri="{FF2B5EF4-FFF2-40B4-BE49-F238E27FC236}">
                <a16:creationId xmlns:a16="http://schemas.microsoft.com/office/drawing/2014/main" id="{7E2F96BE-656D-0552-FE29-D283D8716A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51938" y="1487717"/>
            <a:ext cx="416723" cy="407665"/>
          </a:xfrm>
          <a:prstGeom prst="rect">
            <a:avLst/>
          </a:prstGeom>
        </p:spPr>
      </p:pic>
      <p:pic>
        <p:nvPicPr>
          <p:cNvPr id="100" name="Picture 99">
            <a:extLst>
              <a:ext uri="{FF2B5EF4-FFF2-40B4-BE49-F238E27FC236}">
                <a16:creationId xmlns:a16="http://schemas.microsoft.com/office/drawing/2014/main" id="{E72CB181-E850-C54E-BE24-865635067FB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6615304" y="1473444"/>
            <a:ext cx="406924" cy="406924"/>
          </a:xfrm>
          <a:prstGeom prst="rect">
            <a:avLst/>
          </a:prstGeom>
        </p:spPr>
      </p:pic>
      <p:sp>
        <p:nvSpPr>
          <p:cNvPr id="101" name="TextBox 100">
            <a:extLst>
              <a:ext uri="{FF2B5EF4-FFF2-40B4-BE49-F238E27FC236}">
                <a16:creationId xmlns:a16="http://schemas.microsoft.com/office/drawing/2014/main" id="{37E407AB-54F2-E6B0-27DA-65091FFD5226}"/>
              </a:ext>
            </a:extLst>
          </p:cNvPr>
          <p:cNvSpPr txBox="1"/>
          <p:nvPr/>
        </p:nvSpPr>
        <p:spPr>
          <a:xfrm>
            <a:off x="6445568" y="1891613"/>
            <a:ext cx="861061" cy="215444"/>
          </a:xfrm>
          <a:prstGeom prst="rect">
            <a:avLst/>
          </a:prstGeom>
          <a:noFill/>
        </p:spPr>
        <p:txBody>
          <a:bodyPr wrap="square" rtlCol="0">
            <a:spAutoFit/>
          </a:bodyPr>
          <a:lstStyle/>
          <a:p>
            <a:r>
              <a:rPr lang="en-US" sz="800">
                <a:latin typeface="Bahnschrift" panose="020B0502040204020203" pitchFamily="34" charset="0"/>
              </a:rPr>
              <a:t>EMERGENCY</a:t>
            </a:r>
            <a:endParaRPr lang="en-ZA" sz="900">
              <a:latin typeface="Bahnschrift" panose="020B0502040204020203" pitchFamily="34" charset="0"/>
            </a:endParaRPr>
          </a:p>
        </p:txBody>
      </p:sp>
      <p:sp>
        <p:nvSpPr>
          <p:cNvPr id="102" name="TextBox 101">
            <a:extLst>
              <a:ext uri="{FF2B5EF4-FFF2-40B4-BE49-F238E27FC236}">
                <a16:creationId xmlns:a16="http://schemas.microsoft.com/office/drawing/2014/main" id="{8647E7A2-51BD-63DB-836D-7F5CF34BC62E}"/>
              </a:ext>
            </a:extLst>
          </p:cNvPr>
          <p:cNvSpPr txBox="1"/>
          <p:nvPr/>
        </p:nvSpPr>
        <p:spPr>
          <a:xfrm>
            <a:off x="7460262" y="1888271"/>
            <a:ext cx="633266" cy="215444"/>
          </a:xfrm>
          <a:prstGeom prst="rect">
            <a:avLst/>
          </a:prstGeom>
          <a:noFill/>
        </p:spPr>
        <p:txBody>
          <a:bodyPr wrap="square" rtlCol="0">
            <a:spAutoFit/>
          </a:bodyPr>
          <a:lstStyle/>
          <a:p>
            <a:r>
              <a:rPr lang="en-US" sz="800">
                <a:latin typeface="Bahnschrift" panose="020B0502040204020203" pitchFamily="34" charset="0"/>
              </a:rPr>
              <a:t>VULA</a:t>
            </a:r>
            <a:endParaRPr lang="en-ZA" sz="800">
              <a:latin typeface="Bahnschrift" panose="020B0502040204020203" pitchFamily="34" charset="0"/>
            </a:endParaRPr>
          </a:p>
        </p:txBody>
      </p:sp>
      <p:sp>
        <p:nvSpPr>
          <p:cNvPr id="103" name="TextBox 102">
            <a:extLst>
              <a:ext uri="{FF2B5EF4-FFF2-40B4-BE49-F238E27FC236}">
                <a16:creationId xmlns:a16="http://schemas.microsoft.com/office/drawing/2014/main" id="{68FD0476-9C8A-AD8A-BF78-DFF498C5C369}"/>
              </a:ext>
            </a:extLst>
          </p:cNvPr>
          <p:cNvSpPr txBox="1"/>
          <p:nvPr/>
        </p:nvSpPr>
        <p:spPr>
          <a:xfrm>
            <a:off x="8210940" y="1888271"/>
            <a:ext cx="799881" cy="215444"/>
          </a:xfrm>
          <a:prstGeom prst="rect">
            <a:avLst/>
          </a:prstGeom>
          <a:noFill/>
        </p:spPr>
        <p:txBody>
          <a:bodyPr wrap="square" rtlCol="0">
            <a:spAutoFit/>
          </a:bodyPr>
          <a:lstStyle/>
          <a:p>
            <a:r>
              <a:rPr lang="en-US" sz="800">
                <a:latin typeface="Bahnschrift" panose="020B0502040204020203" pitchFamily="34" charset="0"/>
              </a:rPr>
              <a:t>AMATHUBA</a:t>
            </a:r>
            <a:endParaRPr lang="en-ZA" sz="900">
              <a:latin typeface="Bahnschrift" panose="020B0502040204020203" pitchFamily="34" charset="0"/>
            </a:endParaRPr>
          </a:p>
        </p:txBody>
      </p:sp>
      <p:pic>
        <p:nvPicPr>
          <p:cNvPr id="104" name="Picture 103">
            <a:extLst>
              <a:ext uri="{FF2B5EF4-FFF2-40B4-BE49-F238E27FC236}">
                <a16:creationId xmlns:a16="http://schemas.microsoft.com/office/drawing/2014/main" id="{93F22DF4-C41F-4686-0062-E21C812EC2A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0800000" flipV="1">
            <a:off x="6615304" y="2296373"/>
            <a:ext cx="399745" cy="399745"/>
          </a:xfrm>
          <a:prstGeom prst="rect">
            <a:avLst/>
          </a:prstGeom>
        </p:spPr>
      </p:pic>
      <p:sp>
        <p:nvSpPr>
          <p:cNvPr id="105" name="TextBox 104">
            <a:extLst>
              <a:ext uri="{FF2B5EF4-FFF2-40B4-BE49-F238E27FC236}">
                <a16:creationId xmlns:a16="http://schemas.microsoft.com/office/drawing/2014/main" id="{4A80D41A-F6FF-2136-66D7-BA54FCC9FD55}"/>
              </a:ext>
            </a:extLst>
          </p:cNvPr>
          <p:cNvSpPr txBox="1"/>
          <p:nvPr/>
        </p:nvSpPr>
        <p:spPr>
          <a:xfrm>
            <a:off x="6406631" y="2664539"/>
            <a:ext cx="861061" cy="338554"/>
          </a:xfrm>
          <a:prstGeom prst="rect">
            <a:avLst/>
          </a:prstGeom>
          <a:noFill/>
        </p:spPr>
        <p:txBody>
          <a:bodyPr wrap="square" rtlCol="0">
            <a:spAutoFit/>
          </a:bodyPr>
          <a:lstStyle/>
          <a:p>
            <a:pPr algn="ctr"/>
            <a:r>
              <a:rPr lang="en-US" sz="800">
                <a:latin typeface="Bahnschrift" panose="020B0502040204020203" pitchFamily="34" charset="0"/>
              </a:rPr>
              <a:t>STUDENT CARD</a:t>
            </a:r>
            <a:endParaRPr lang="en-ZA" sz="900">
              <a:latin typeface="Bahnschrift" panose="020B0502040204020203" pitchFamily="34" charset="0"/>
            </a:endParaRPr>
          </a:p>
        </p:txBody>
      </p:sp>
      <p:sp>
        <p:nvSpPr>
          <p:cNvPr id="106" name="TextBox 105">
            <a:extLst>
              <a:ext uri="{FF2B5EF4-FFF2-40B4-BE49-F238E27FC236}">
                <a16:creationId xmlns:a16="http://schemas.microsoft.com/office/drawing/2014/main" id="{EF68B746-67D2-F546-6DE6-60F19968E3BC}"/>
              </a:ext>
            </a:extLst>
          </p:cNvPr>
          <p:cNvSpPr txBox="1"/>
          <p:nvPr/>
        </p:nvSpPr>
        <p:spPr>
          <a:xfrm>
            <a:off x="7265900" y="2750674"/>
            <a:ext cx="861061" cy="215444"/>
          </a:xfrm>
          <a:prstGeom prst="rect">
            <a:avLst/>
          </a:prstGeom>
          <a:noFill/>
        </p:spPr>
        <p:txBody>
          <a:bodyPr wrap="square" rtlCol="0">
            <a:spAutoFit/>
          </a:bodyPr>
          <a:lstStyle/>
          <a:p>
            <a:r>
              <a:rPr lang="en-US" sz="800">
                <a:latin typeface="Bahnschrift" panose="020B0502040204020203" pitchFamily="34" charset="0"/>
              </a:rPr>
              <a:t>UCT SHUTTLE</a:t>
            </a:r>
            <a:endParaRPr lang="en-ZA" sz="900">
              <a:latin typeface="Bahnschrift" panose="020B0502040204020203" pitchFamily="34" charset="0"/>
            </a:endParaRPr>
          </a:p>
        </p:txBody>
      </p:sp>
      <p:pic>
        <p:nvPicPr>
          <p:cNvPr id="107" name="Picture 106">
            <a:extLst>
              <a:ext uri="{FF2B5EF4-FFF2-40B4-BE49-F238E27FC236}">
                <a16:creationId xmlns:a16="http://schemas.microsoft.com/office/drawing/2014/main" id="{557E33A6-C790-610D-1EEE-74718FBF24A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75869" y="2335717"/>
            <a:ext cx="394245" cy="394245"/>
          </a:xfrm>
          <a:prstGeom prst="rect">
            <a:avLst/>
          </a:prstGeom>
        </p:spPr>
      </p:pic>
      <p:pic>
        <p:nvPicPr>
          <p:cNvPr id="108" name="Picture 107">
            <a:extLst>
              <a:ext uri="{FF2B5EF4-FFF2-40B4-BE49-F238E27FC236}">
                <a16:creationId xmlns:a16="http://schemas.microsoft.com/office/drawing/2014/main" id="{0D0F6E62-C0F7-8B93-FBA3-7853598D963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46532" y="2363918"/>
            <a:ext cx="407314" cy="407314"/>
          </a:xfrm>
          <a:prstGeom prst="rect">
            <a:avLst/>
          </a:prstGeom>
        </p:spPr>
      </p:pic>
      <p:sp>
        <p:nvSpPr>
          <p:cNvPr id="109" name="TextBox 108">
            <a:extLst>
              <a:ext uri="{FF2B5EF4-FFF2-40B4-BE49-F238E27FC236}">
                <a16:creationId xmlns:a16="http://schemas.microsoft.com/office/drawing/2014/main" id="{432F3966-EDDF-9928-5D16-9973C0268267}"/>
              </a:ext>
            </a:extLst>
          </p:cNvPr>
          <p:cNvSpPr txBox="1"/>
          <p:nvPr/>
        </p:nvSpPr>
        <p:spPr>
          <a:xfrm>
            <a:off x="8328027" y="2750674"/>
            <a:ext cx="861061" cy="215444"/>
          </a:xfrm>
          <a:prstGeom prst="rect">
            <a:avLst/>
          </a:prstGeom>
          <a:noFill/>
        </p:spPr>
        <p:txBody>
          <a:bodyPr wrap="square" rtlCol="0">
            <a:spAutoFit/>
          </a:bodyPr>
          <a:lstStyle/>
          <a:p>
            <a:r>
              <a:rPr lang="en-US" sz="800">
                <a:latin typeface="Bahnschrift" panose="020B0502040204020203" pitchFamily="34" charset="0"/>
              </a:rPr>
              <a:t>EMAIL</a:t>
            </a:r>
            <a:endParaRPr lang="en-ZA" sz="900">
              <a:latin typeface="Bahnschrift" panose="020B0502040204020203" pitchFamily="34" charset="0"/>
            </a:endParaRPr>
          </a:p>
        </p:txBody>
      </p:sp>
      <p:pic>
        <p:nvPicPr>
          <p:cNvPr id="110" name="Picture 109">
            <a:extLst>
              <a:ext uri="{FF2B5EF4-FFF2-40B4-BE49-F238E27FC236}">
                <a16:creationId xmlns:a16="http://schemas.microsoft.com/office/drawing/2014/main" id="{673F9B11-1D99-8F8D-003A-37BBFE0F8EE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59385" y="3239630"/>
            <a:ext cx="373148" cy="373148"/>
          </a:xfrm>
          <a:prstGeom prst="rect">
            <a:avLst/>
          </a:prstGeom>
        </p:spPr>
      </p:pic>
      <p:sp>
        <p:nvSpPr>
          <p:cNvPr id="111" name="TextBox 110">
            <a:extLst>
              <a:ext uri="{FF2B5EF4-FFF2-40B4-BE49-F238E27FC236}">
                <a16:creationId xmlns:a16="http://schemas.microsoft.com/office/drawing/2014/main" id="{74673E59-641F-04F8-5137-51298E266896}"/>
              </a:ext>
            </a:extLst>
          </p:cNvPr>
          <p:cNvSpPr txBox="1"/>
          <p:nvPr/>
        </p:nvSpPr>
        <p:spPr>
          <a:xfrm>
            <a:off x="8115429" y="3608366"/>
            <a:ext cx="861061" cy="215444"/>
          </a:xfrm>
          <a:prstGeom prst="rect">
            <a:avLst/>
          </a:prstGeom>
          <a:noFill/>
        </p:spPr>
        <p:txBody>
          <a:bodyPr wrap="square" rtlCol="0">
            <a:spAutoFit/>
          </a:bodyPr>
          <a:lstStyle/>
          <a:p>
            <a:pPr algn="ctr"/>
            <a:r>
              <a:rPr lang="en-US" sz="800">
                <a:latin typeface="Bahnschrift" panose="020B0502040204020203" pitchFamily="34" charset="0"/>
              </a:rPr>
              <a:t>RESULT</a:t>
            </a:r>
            <a:endParaRPr lang="en-ZA" sz="900">
              <a:latin typeface="Bahnschrift" panose="020B0502040204020203" pitchFamily="34" charset="0"/>
            </a:endParaRPr>
          </a:p>
        </p:txBody>
      </p:sp>
      <p:pic>
        <p:nvPicPr>
          <p:cNvPr id="112" name="Picture 111">
            <a:extLst>
              <a:ext uri="{FF2B5EF4-FFF2-40B4-BE49-F238E27FC236}">
                <a16:creationId xmlns:a16="http://schemas.microsoft.com/office/drawing/2014/main" id="{AFCDE1B2-0959-43F3-7F38-05F1E2A7F30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503866" y="4067551"/>
            <a:ext cx="338247" cy="338247"/>
          </a:xfrm>
          <a:prstGeom prst="rect">
            <a:avLst/>
          </a:prstGeom>
        </p:spPr>
      </p:pic>
      <p:pic>
        <p:nvPicPr>
          <p:cNvPr id="113" name="Picture 112">
            <a:extLst>
              <a:ext uri="{FF2B5EF4-FFF2-40B4-BE49-F238E27FC236}">
                <a16:creationId xmlns:a16="http://schemas.microsoft.com/office/drawing/2014/main" id="{7C9B4299-91E0-8789-05CC-CDB49D83DD6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319879" y="4022845"/>
            <a:ext cx="440634" cy="440634"/>
          </a:xfrm>
          <a:prstGeom prst="rect">
            <a:avLst/>
          </a:prstGeom>
        </p:spPr>
      </p:pic>
      <p:sp>
        <p:nvSpPr>
          <p:cNvPr id="114" name="TextBox 113">
            <a:extLst>
              <a:ext uri="{FF2B5EF4-FFF2-40B4-BE49-F238E27FC236}">
                <a16:creationId xmlns:a16="http://schemas.microsoft.com/office/drawing/2014/main" id="{FE25440F-6C3E-8F9D-E71D-AE6480E551C0}"/>
              </a:ext>
            </a:extLst>
          </p:cNvPr>
          <p:cNvSpPr txBox="1"/>
          <p:nvPr/>
        </p:nvSpPr>
        <p:spPr>
          <a:xfrm>
            <a:off x="7339121" y="4433452"/>
            <a:ext cx="861061" cy="215444"/>
          </a:xfrm>
          <a:prstGeom prst="rect">
            <a:avLst/>
          </a:prstGeom>
          <a:noFill/>
        </p:spPr>
        <p:txBody>
          <a:bodyPr wrap="square" rtlCol="0">
            <a:spAutoFit/>
          </a:bodyPr>
          <a:lstStyle/>
          <a:p>
            <a:r>
              <a:rPr lang="en-US" sz="800">
                <a:latin typeface="Bahnschrift" panose="020B0502040204020203" pitchFamily="34" charset="0"/>
              </a:rPr>
              <a:t>SOCIETIES</a:t>
            </a:r>
            <a:endParaRPr lang="en-ZA" sz="900">
              <a:latin typeface="Bahnschrift" panose="020B0502040204020203" pitchFamily="34" charset="0"/>
            </a:endParaRPr>
          </a:p>
        </p:txBody>
      </p:sp>
      <p:sp>
        <p:nvSpPr>
          <p:cNvPr id="115" name="TextBox 114">
            <a:extLst>
              <a:ext uri="{FF2B5EF4-FFF2-40B4-BE49-F238E27FC236}">
                <a16:creationId xmlns:a16="http://schemas.microsoft.com/office/drawing/2014/main" id="{C9677451-572A-F970-360B-381BB71FED9C}"/>
              </a:ext>
            </a:extLst>
          </p:cNvPr>
          <p:cNvSpPr txBox="1"/>
          <p:nvPr/>
        </p:nvSpPr>
        <p:spPr>
          <a:xfrm>
            <a:off x="8124883" y="4439033"/>
            <a:ext cx="861061" cy="215444"/>
          </a:xfrm>
          <a:prstGeom prst="rect">
            <a:avLst/>
          </a:prstGeom>
          <a:noFill/>
        </p:spPr>
        <p:txBody>
          <a:bodyPr wrap="square" rtlCol="0">
            <a:spAutoFit/>
          </a:bodyPr>
          <a:lstStyle/>
          <a:p>
            <a:r>
              <a:rPr lang="en-US" sz="800">
                <a:latin typeface="Bahnschrift" panose="020B0502040204020203" pitchFamily="34" charset="0"/>
              </a:rPr>
              <a:t>UCT CHATBOT</a:t>
            </a:r>
            <a:endParaRPr lang="en-ZA" sz="900">
              <a:latin typeface="Bahnschrift" panose="020B0502040204020203" pitchFamily="34" charset="0"/>
            </a:endParaRPr>
          </a:p>
        </p:txBody>
      </p:sp>
      <p:sp>
        <p:nvSpPr>
          <p:cNvPr id="116" name="Rectangle: Rounded Corners 83">
            <a:extLst>
              <a:ext uri="{FF2B5EF4-FFF2-40B4-BE49-F238E27FC236}">
                <a16:creationId xmlns:a16="http://schemas.microsoft.com/office/drawing/2014/main" id="{062534A7-EBFC-3A8C-3862-208A38DCF50B}"/>
              </a:ext>
            </a:extLst>
          </p:cNvPr>
          <p:cNvSpPr/>
          <p:nvPr/>
        </p:nvSpPr>
        <p:spPr>
          <a:xfrm>
            <a:off x="7292551" y="3094037"/>
            <a:ext cx="760879" cy="739140"/>
          </a:xfrm>
          <a:prstGeom prst="roundRect">
            <a:avLst/>
          </a:prstGeom>
          <a:gradFill flip="none" rotWithShape="1">
            <a:gsLst>
              <a:gs pos="0">
                <a:srgbClr val="63C29C">
                  <a:tint val="66000"/>
                  <a:satMod val="160000"/>
                </a:srgbClr>
              </a:gs>
              <a:gs pos="50000">
                <a:srgbClr val="63C29C">
                  <a:tint val="44500"/>
                  <a:satMod val="160000"/>
                </a:srgbClr>
              </a:gs>
              <a:gs pos="100000">
                <a:srgbClr val="63C29C">
                  <a:tint val="23500"/>
                  <a:satMod val="160000"/>
                </a:srgbClr>
              </a:gs>
            </a:gsLst>
            <a:lin ang="1620000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7" name="Rectangle: Rounded Corners 84">
            <a:extLst>
              <a:ext uri="{FF2B5EF4-FFF2-40B4-BE49-F238E27FC236}">
                <a16:creationId xmlns:a16="http://schemas.microsoft.com/office/drawing/2014/main" id="{8356F537-BFF1-913C-2BAD-36A2BAE2D623}"/>
              </a:ext>
            </a:extLst>
          </p:cNvPr>
          <p:cNvSpPr/>
          <p:nvPr/>
        </p:nvSpPr>
        <p:spPr>
          <a:xfrm>
            <a:off x="6438327" y="3094037"/>
            <a:ext cx="760879" cy="739140"/>
          </a:xfrm>
          <a:prstGeom prst="roundRect">
            <a:avLst/>
          </a:prstGeom>
          <a:gradFill flip="none" rotWithShape="1">
            <a:gsLst>
              <a:gs pos="0">
                <a:srgbClr val="63C29C">
                  <a:tint val="66000"/>
                  <a:satMod val="160000"/>
                </a:srgbClr>
              </a:gs>
              <a:gs pos="50000">
                <a:srgbClr val="63C29C">
                  <a:tint val="44500"/>
                  <a:satMod val="160000"/>
                </a:srgbClr>
              </a:gs>
              <a:gs pos="100000">
                <a:srgbClr val="63C29C">
                  <a:tint val="23500"/>
                  <a:satMod val="160000"/>
                </a:srgbClr>
              </a:gs>
            </a:gsLst>
            <a:lin ang="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18" name="Picture 117">
            <a:extLst>
              <a:ext uri="{FF2B5EF4-FFF2-40B4-BE49-F238E27FC236}">
                <a16:creationId xmlns:a16="http://schemas.microsoft.com/office/drawing/2014/main" id="{BFA99FE1-BB7A-6064-F467-B54D817E1D7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621330" y="3190848"/>
            <a:ext cx="387691" cy="387691"/>
          </a:xfrm>
          <a:prstGeom prst="rect">
            <a:avLst/>
          </a:prstGeom>
        </p:spPr>
      </p:pic>
      <p:sp>
        <p:nvSpPr>
          <p:cNvPr id="119" name="TextBox 118">
            <a:extLst>
              <a:ext uri="{FF2B5EF4-FFF2-40B4-BE49-F238E27FC236}">
                <a16:creationId xmlns:a16="http://schemas.microsoft.com/office/drawing/2014/main" id="{2A252F4F-E6E0-B59A-5DAA-83A4B210828A}"/>
              </a:ext>
            </a:extLst>
          </p:cNvPr>
          <p:cNvSpPr txBox="1"/>
          <p:nvPr/>
        </p:nvSpPr>
        <p:spPr>
          <a:xfrm>
            <a:off x="6384644" y="3569919"/>
            <a:ext cx="861061" cy="215444"/>
          </a:xfrm>
          <a:prstGeom prst="rect">
            <a:avLst/>
          </a:prstGeom>
          <a:noFill/>
        </p:spPr>
        <p:txBody>
          <a:bodyPr wrap="square" rtlCol="0">
            <a:spAutoFit/>
          </a:bodyPr>
          <a:lstStyle/>
          <a:p>
            <a:pPr algn="ctr"/>
            <a:r>
              <a:rPr lang="en-US" sz="800">
                <a:latin typeface="Bahnschrift" panose="020B0502040204020203" pitchFamily="34" charset="0"/>
              </a:rPr>
              <a:t>UCT FORUM</a:t>
            </a:r>
            <a:endParaRPr lang="en-ZA" sz="900">
              <a:latin typeface="Bahnschrift" panose="020B0502040204020203" pitchFamily="34" charset="0"/>
            </a:endParaRPr>
          </a:p>
        </p:txBody>
      </p:sp>
      <p:pic>
        <p:nvPicPr>
          <p:cNvPr id="120" name="Picture 119">
            <a:extLst>
              <a:ext uri="{FF2B5EF4-FFF2-40B4-BE49-F238E27FC236}">
                <a16:creationId xmlns:a16="http://schemas.microsoft.com/office/drawing/2014/main" id="{6E37FDB4-E6E9-39C7-68D8-C0F876D7B74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484901" y="3200242"/>
            <a:ext cx="360941" cy="360941"/>
          </a:xfrm>
          <a:prstGeom prst="rect">
            <a:avLst/>
          </a:prstGeom>
        </p:spPr>
      </p:pic>
      <p:sp>
        <p:nvSpPr>
          <p:cNvPr id="121" name="TextBox 120">
            <a:extLst>
              <a:ext uri="{FF2B5EF4-FFF2-40B4-BE49-F238E27FC236}">
                <a16:creationId xmlns:a16="http://schemas.microsoft.com/office/drawing/2014/main" id="{76AEECD9-1205-9F63-1479-9C9C3771D927}"/>
              </a:ext>
            </a:extLst>
          </p:cNvPr>
          <p:cNvSpPr txBox="1"/>
          <p:nvPr/>
        </p:nvSpPr>
        <p:spPr>
          <a:xfrm>
            <a:off x="7258667" y="3522482"/>
            <a:ext cx="861061" cy="338554"/>
          </a:xfrm>
          <a:prstGeom prst="rect">
            <a:avLst/>
          </a:prstGeom>
          <a:noFill/>
        </p:spPr>
        <p:txBody>
          <a:bodyPr wrap="square" rtlCol="0">
            <a:spAutoFit/>
          </a:bodyPr>
          <a:lstStyle/>
          <a:p>
            <a:pPr algn="ctr"/>
            <a:r>
              <a:rPr lang="en-US" sz="800">
                <a:latin typeface="Bahnschrift" panose="020B0502040204020203" pitchFamily="34" charset="0"/>
              </a:rPr>
              <a:t>SEARCH</a:t>
            </a:r>
          </a:p>
          <a:p>
            <a:pPr algn="ctr"/>
            <a:r>
              <a:rPr lang="en-US" sz="800">
                <a:latin typeface="Bahnschrift" panose="020B0502040204020203" pitchFamily="34" charset="0"/>
              </a:rPr>
              <a:t>VENUE</a:t>
            </a:r>
            <a:endParaRPr lang="en-ZA" sz="900">
              <a:latin typeface="Bahnschrift" panose="020B0502040204020203" pitchFamily="34" charset="0"/>
            </a:endParaRPr>
          </a:p>
        </p:txBody>
      </p:sp>
      <p:sp>
        <p:nvSpPr>
          <p:cNvPr id="122" name="Rectangle: Rounded Corners 97">
            <a:extLst>
              <a:ext uri="{FF2B5EF4-FFF2-40B4-BE49-F238E27FC236}">
                <a16:creationId xmlns:a16="http://schemas.microsoft.com/office/drawing/2014/main" id="{5859E337-D52D-5796-A86C-BBE0C74D294A}"/>
              </a:ext>
            </a:extLst>
          </p:cNvPr>
          <p:cNvSpPr/>
          <p:nvPr/>
        </p:nvSpPr>
        <p:spPr>
          <a:xfrm>
            <a:off x="6438327" y="3937716"/>
            <a:ext cx="760879" cy="739140"/>
          </a:xfrm>
          <a:prstGeom prst="roundRect">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23" name="Picture 122">
            <a:extLst>
              <a:ext uri="{FF2B5EF4-FFF2-40B4-BE49-F238E27FC236}">
                <a16:creationId xmlns:a16="http://schemas.microsoft.com/office/drawing/2014/main" id="{B27F5296-F6A8-9AE4-D2A9-BDCD2519C7D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623652" y="4045198"/>
            <a:ext cx="395928" cy="395928"/>
          </a:xfrm>
          <a:prstGeom prst="rect">
            <a:avLst/>
          </a:prstGeom>
        </p:spPr>
      </p:pic>
      <p:sp>
        <p:nvSpPr>
          <p:cNvPr id="124" name="TextBox 123">
            <a:extLst>
              <a:ext uri="{FF2B5EF4-FFF2-40B4-BE49-F238E27FC236}">
                <a16:creationId xmlns:a16="http://schemas.microsoft.com/office/drawing/2014/main" id="{0839441B-97A8-4BE9-9B67-FC9C4005A925}"/>
              </a:ext>
            </a:extLst>
          </p:cNvPr>
          <p:cNvSpPr txBox="1"/>
          <p:nvPr/>
        </p:nvSpPr>
        <p:spPr>
          <a:xfrm>
            <a:off x="6464928" y="4428688"/>
            <a:ext cx="731221" cy="215444"/>
          </a:xfrm>
          <a:prstGeom prst="rect">
            <a:avLst/>
          </a:prstGeom>
          <a:noFill/>
        </p:spPr>
        <p:txBody>
          <a:bodyPr wrap="square" rtlCol="0">
            <a:spAutoFit/>
          </a:bodyPr>
          <a:lstStyle/>
          <a:p>
            <a:r>
              <a:rPr lang="en-US" sz="800">
                <a:latin typeface="Bahnschrift" panose="020B0502040204020203" pitchFamily="34" charset="0"/>
              </a:rPr>
              <a:t>TIME TABLE</a:t>
            </a:r>
            <a:endParaRPr lang="en-ZA" sz="800">
              <a:latin typeface="Bahnschrift" panose="020B0502040204020203" pitchFamily="34" charset="0"/>
            </a:endParaRPr>
          </a:p>
        </p:txBody>
      </p:sp>
      <p:sp>
        <p:nvSpPr>
          <p:cNvPr id="125" name="Rectangle: Rounded Corners 105">
            <a:extLst>
              <a:ext uri="{FF2B5EF4-FFF2-40B4-BE49-F238E27FC236}">
                <a16:creationId xmlns:a16="http://schemas.microsoft.com/office/drawing/2014/main" id="{8407BB4E-F160-FB79-EA5C-E6DC0D7CAAF7}"/>
              </a:ext>
            </a:extLst>
          </p:cNvPr>
          <p:cNvSpPr/>
          <p:nvPr/>
        </p:nvSpPr>
        <p:spPr>
          <a:xfrm>
            <a:off x="7292551" y="4780450"/>
            <a:ext cx="760879" cy="218477"/>
          </a:xfrm>
          <a:prstGeom prst="roundRect">
            <a:avLst>
              <a:gd name="adj" fmla="val 34106"/>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6" name="Rectangle: Rounded Corners 106">
            <a:extLst>
              <a:ext uri="{FF2B5EF4-FFF2-40B4-BE49-F238E27FC236}">
                <a16:creationId xmlns:a16="http://schemas.microsoft.com/office/drawing/2014/main" id="{81109B72-AB2E-D06F-EC94-CAE3C20F6F76}"/>
              </a:ext>
            </a:extLst>
          </p:cNvPr>
          <p:cNvSpPr/>
          <p:nvPr/>
        </p:nvSpPr>
        <p:spPr>
          <a:xfrm>
            <a:off x="8159757" y="4777291"/>
            <a:ext cx="760879" cy="218477"/>
          </a:xfrm>
          <a:prstGeom prst="roundRect">
            <a:avLst>
              <a:gd name="adj" fmla="val 28293"/>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7" name="Rectangle: Rounded Corners 107">
            <a:extLst>
              <a:ext uri="{FF2B5EF4-FFF2-40B4-BE49-F238E27FC236}">
                <a16:creationId xmlns:a16="http://schemas.microsoft.com/office/drawing/2014/main" id="{D2382250-5E10-7E69-0410-1970B73069CD}"/>
              </a:ext>
            </a:extLst>
          </p:cNvPr>
          <p:cNvSpPr/>
          <p:nvPr/>
        </p:nvSpPr>
        <p:spPr>
          <a:xfrm>
            <a:off x="6438327" y="4787443"/>
            <a:ext cx="760879" cy="218477"/>
          </a:xfrm>
          <a:prstGeom prst="roundRect">
            <a:avLst>
              <a:gd name="adj" fmla="val 34106"/>
            </a:avLst>
          </a:prstGeom>
          <a:gradFill flip="none" rotWithShape="1">
            <a:gsLst>
              <a:gs pos="0">
                <a:srgbClr val="1F376A">
                  <a:tint val="66000"/>
                  <a:satMod val="160000"/>
                </a:srgbClr>
              </a:gs>
              <a:gs pos="50000">
                <a:srgbClr val="1F376A">
                  <a:tint val="44500"/>
                  <a:satMod val="160000"/>
                </a:srgbClr>
              </a:gs>
              <a:gs pos="100000">
                <a:srgbClr val="1F376A">
                  <a:tint val="23500"/>
                  <a:satMod val="160000"/>
                </a:srgbClr>
              </a:gs>
            </a:gsLst>
            <a:lin ang="0" scaled="1"/>
            <a:tileRect/>
          </a:gra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28" name="Picture 127">
            <a:extLst>
              <a:ext uri="{FF2B5EF4-FFF2-40B4-BE49-F238E27FC236}">
                <a16:creationId xmlns:a16="http://schemas.microsoft.com/office/drawing/2014/main" id="{6928B8F7-AC51-5B14-1F57-3EC947A4582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427252" y="1454588"/>
            <a:ext cx="518768" cy="487766"/>
          </a:xfrm>
          <a:prstGeom prst="rect">
            <a:avLst/>
          </a:prstGeom>
        </p:spPr>
      </p:pic>
    </p:spTree>
    <p:extLst>
      <p:ext uri="{BB962C8B-B14F-4D97-AF65-F5344CB8AC3E}">
        <p14:creationId xmlns:p14="http://schemas.microsoft.com/office/powerpoint/2010/main" val="395682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20"/>
                                        </p:tgtEl>
                                      </p:cBhvr>
                                    </p:animEffect>
                                    <p:animScale>
                                      <p:cBhvr>
                                        <p:cTn id="7" dur="250" autoRev="1" fill="hold"/>
                                        <p:tgtEl>
                                          <p:spTgt spid="12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21"/>
                                        </p:tgtEl>
                                      </p:cBhvr>
                                    </p:animEffect>
                                    <p:animScale>
                                      <p:cBhvr>
                                        <p:cTn id="10" dur="250" autoRev="1" fill="hold"/>
                                        <p:tgtEl>
                                          <p:spTgt spid="121"/>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16"/>
                                        </p:tgtEl>
                                      </p:cBhvr>
                                    </p:animEffect>
                                    <p:animScale>
                                      <p:cBhvr>
                                        <p:cTn id="13" dur="250" autoRev="1" fill="hold"/>
                                        <p:tgtEl>
                                          <p:spTgt spid="1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32163" y="884438"/>
            <a:ext cx="3952646" cy="2186952"/>
          </a:xfrm>
          <a:prstGeom prst="rect">
            <a:avLst/>
          </a:prstGeom>
        </p:spPr>
        <p:txBody>
          <a:bodyPr spcFirstLastPara="1" wrap="square" lIns="97552" tIns="97552" rIns="97552" bIns="97552" anchor="t" anchorCtr="0">
            <a:normAutofit/>
          </a:bodyPr>
          <a:lstStyle/>
          <a:p>
            <a:r>
              <a:rPr lang="en"/>
              <a:t>Venue Finder</a:t>
            </a:r>
            <a:endParaRPr/>
          </a:p>
        </p:txBody>
      </p:sp>
      <p:sp>
        <p:nvSpPr>
          <p:cNvPr id="45" name="Rectangle: Rounded Corners 3">
            <a:extLst>
              <a:ext uri="{FF2B5EF4-FFF2-40B4-BE49-F238E27FC236}">
                <a16:creationId xmlns:a16="http://schemas.microsoft.com/office/drawing/2014/main" id="{D6F226F8-35A3-E1FB-27CB-71BA4A7BA03E}"/>
              </a:ext>
            </a:extLst>
          </p:cNvPr>
          <p:cNvSpPr/>
          <p:nvPr/>
        </p:nvSpPr>
        <p:spPr>
          <a:xfrm>
            <a:off x="6430246" y="451774"/>
            <a:ext cx="2914008" cy="5239232"/>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6" name="Rectangle: Rounded Corners 4">
            <a:extLst>
              <a:ext uri="{FF2B5EF4-FFF2-40B4-BE49-F238E27FC236}">
                <a16:creationId xmlns:a16="http://schemas.microsoft.com/office/drawing/2014/main" id="{752DE646-D88A-AC0C-A42D-50F4F32D227D}"/>
              </a:ext>
            </a:extLst>
          </p:cNvPr>
          <p:cNvSpPr/>
          <p:nvPr/>
        </p:nvSpPr>
        <p:spPr>
          <a:xfrm>
            <a:off x="6523593" y="555528"/>
            <a:ext cx="2723955" cy="505660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7" name="Rectangle: Rounded Corners 5">
            <a:extLst>
              <a:ext uri="{FF2B5EF4-FFF2-40B4-BE49-F238E27FC236}">
                <a16:creationId xmlns:a16="http://schemas.microsoft.com/office/drawing/2014/main" id="{E13A5A58-9F34-B535-6B46-8F0A6E2D96B8}"/>
              </a:ext>
            </a:extLst>
          </p:cNvPr>
          <p:cNvSpPr/>
          <p:nvPr/>
        </p:nvSpPr>
        <p:spPr>
          <a:xfrm>
            <a:off x="7400686" y="481944"/>
            <a:ext cx="969768" cy="29404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8" name="Rectangle: Top Corners Rounded 6">
            <a:extLst>
              <a:ext uri="{FF2B5EF4-FFF2-40B4-BE49-F238E27FC236}">
                <a16:creationId xmlns:a16="http://schemas.microsoft.com/office/drawing/2014/main" id="{E2792652-80A8-E3B2-08AC-03B13462B3DC}"/>
              </a:ext>
            </a:extLst>
          </p:cNvPr>
          <p:cNvSpPr/>
          <p:nvPr/>
        </p:nvSpPr>
        <p:spPr>
          <a:xfrm>
            <a:off x="6654119" y="879742"/>
            <a:ext cx="2475263" cy="2012354"/>
          </a:xfrm>
          <a:prstGeom prst="round2Same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9" name="Rectangle 48">
            <a:extLst>
              <a:ext uri="{FF2B5EF4-FFF2-40B4-BE49-F238E27FC236}">
                <a16:creationId xmlns:a16="http://schemas.microsoft.com/office/drawing/2014/main" id="{AB6DA387-9959-79F2-9EA7-FD6D9CEAAB67}"/>
              </a:ext>
            </a:extLst>
          </p:cNvPr>
          <p:cNvSpPr/>
          <p:nvPr/>
        </p:nvSpPr>
        <p:spPr>
          <a:xfrm>
            <a:off x="6750825" y="1493202"/>
            <a:ext cx="2254250" cy="220549"/>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0" name="TextBox 49">
            <a:extLst>
              <a:ext uri="{FF2B5EF4-FFF2-40B4-BE49-F238E27FC236}">
                <a16:creationId xmlns:a16="http://schemas.microsoft.com/office/drawing/2014/main" id="{9906C4D3-566A-9DF5-E6C9-B8478B0589D2}"/>
              </a:ext>
            </a:extLst>
          </p:cNvPr>
          <p:cNvSpPr txBox="1"/>
          <p:nvPr/>
        </p:nvSpPr>
        <p:spPr>
          <a:xfrm>
            <a:off x="6654119" y="1240847"/>
            <a:ext cx="1289050" cy="261610"/>
          </a:xfrm>
          <a:prstGeom prst="rect">
            <a:avLst/>
          </a:prstGeom>
          <a:noFill/>
        </p:spPr>
        <p:txBody>
          <a:bodyPr wrap="square" rtlCol="0">
            <a:spAutoFit/>
          </a:bodyPr>
          <a:lstStyle/>
          <a:p>
            <a:r>
              <a:rPr lang="en-US" sz="1050">
                <a:latin typeface="Bahnschrift" panose="020B0502040204020203" pitchFamily="34" charset="0"/>
              </a:rPr>
              <a:t>Building</a:t>
            </a:r>
            <a:endParaRPr lang="en-ZA">
              <a:latin typeface="Bahnschrift" panose="020B0502040204020203" pitchFamily="34" charset="0"/>
            </a:endParaRPr>
          </a:p>
        </p:txBody>
      </p:sp>
      <p:sp>
        <p:nvSpPr>
          <p:cNvPr id="51" name="Rectangle 50">
            <a:extLst>
              <a:ext uri="{FF2B5EF4-FFF2-40B4-BE49-F238E27FC236}">
                <a16:creationId xmlns:a16="http://schemas.microsoft.com/office/drawing/2014/main" id="{37D32BA1-B7D9-226C-4085-A3F003FC46CD}"/>
              </a:ext>
            </a:extLst>
          </p:cNvPr>
          <p:cNvSpPr/>
          <p:nvPr/>
        </p:nvSpPr>
        <p:spPr>
          <a:xfrm>
            <a:off x="6755270" y="1952457"/>
            <a:ext cx="2242651" cy="220549"/>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2" name="TextBox 51">
            <a:extLst>
              <a:ext uri="{FF2B5EF4-FFF2-40B4-BE49-F238E27FC236}">
                <a16:creationId xmlns:a16="http://schemas.microsoft.com/office/drawing/2014/main" id="{F5FE388B-4FDB-3247-5D10-B335F4C63E47}"/>
              </a:ext>
            </a:extLst>
          </p:cNvPr>
          <p:cNvSpPr txBox="1"/>
          <p:nvPr/>
        </p:nvSpPr>
        <p:spPr>
          <a:xfrm>
            <a:off x="6658564" y="1700102"/>
            <a:ext cx="1289050" cy="261610"/>
          </a:xfrm>
          <a:prstGeom prst="rect">
            <a:avLst/>
          </a:prstGeom>
          <a:noFill/>
        </p:spPr>
        <p:txBody>
          <a:bodyPr wrap="square" rtlCol="0">
            <a:spAutoFit/>
          </a:bodyPr>
          <a:lstStyle/>
          <a:p>
            <a:r>
              <a:rPr lang="en-US" sz="1050">
                <a:latin typeface="Bahnschrift" panose="020B0502040204020203" pitchFamily="34" charset="0"/>
              </a:rPr>
              <a:t>Period</a:t>
            </a:r>
            <a:endParaRPr lang="en-ZA">
              <a:latin typeface="Bahnschrift" panose="020B0502040204020203" pitchFamily="34" charset="0"/>
            </a:endParaRPr>
          </a:p>
        </p:txBody>
      </p:sp>
      <p:sp>
        <p:nvSpPr>
          <p:cNvPr id="53" name="TextBox 52">
            <a:extLst>
              <a:ext uri="{FF2B5EF4-FFF2-40B4-BE49-F238E27FC236}">
                <a16:creationId xmlns:a16="http://schemas.microsoft.com/office/drawing/2014/main" id="{D94436A4-6202-CFD7-C9D5-23DCB65F1512}"/>
              </a:ext>
            </a:extLst>
          </p:cNvPr>
          <p:cNvSpPr txBox="1"/>
          <p:nvPr/>
        </p:nvSpPr>
        <p:spPr>
          <a:xfrm>
            <a:off x="6658564" y="2141382"/>
            <a:ext cx="1289050" cy="261610"/>
          </a:xfrm>
          <a:prstGeom prst="rect">
            <a:avLst/>
          </a:prstGeom>
          <a:noFill/>
        </p:spPr>
        <p:txBody>
          <a:bodyPr wrap="square" rtlCol="0">
            <a:spAutoFit/>
          </a:bodyPr>
          <a:lstStyle/>
          <a:p>
            <a:r>
              <a:rPr lang="en-US" sz="1050">
                <a:latin typeface="Bahnschrift" panose="020B0502040204020203" pitchFamily="34" charset="0"/>
              </a:rPr>
              <a:t>Date</a:t>
            </a:r>
            <a:endParaRPr lang="en-ZA">
              <a:latin typeface="Bahnschrift" panose="020B0502040204020203" pitchFamily="34" charset="0"/>
            </a:endParaRPr>
          </a:p>
        </p:txBody>
      </p:sp>
      <p:sp>
        <p:nvSpPr>
          <p:cNvPr id="54" name="TextBox 53">
            <a:extLst>
              <a:ext uri="{FF2B5EF4-FFF2-40B4-BE49-F238E27FC236}">
                <a16:creationId xmlns:a16="http://schemas.microsoft.com/office/drawing/2014/main" id="{BE349B84-5AA8-6AC0-9C0E-5B82317492D0}"/>
              </a:ext>
            </a:extLst>
          </p:cNvPr>
          <p:cNvSpPr txBox="1"/>
          <p:nvPr/>
        </p:nvSpPr>
        <p:spPr>
          <a:xfrm>
            <a:off x="6731233" y="1477299"/>
            <a:ext cx="1949450" cy="261610"/>
          </a:xfrm>
          <a:prstGeom prst="rect">
            <a:avLst/>
          </a:prstGeom>
          <a:noFill/>
        </p:spPr>
        <p:txBody>
          <a:bodyPr wrap="square" rtlCol="0">
            <a:spAutoFit/>
          </a:bodyPr>
          <a:lstStyle/>
          <a:p>
            <a:r>
              <a:rPr lang="en-US" sz="1050">
                <a:latin typeface="Bahnschrift" panose="020B0502040204020203" pitchFamily="34" charset="0"/>
              </a:rPr>
              <a:t>Leslie Social</a:t>
            </a:r>
            <a:endParaRPr lang="en-ZA" sz="1050">
              <a:latin typeface="Bahnschrift" panose="020B0502040204020203" pitchFamily="34" charset="0"/>
            </a:endParaRPr>
          </a:p>
        </p:txBody>
      </p:sp>
      <p:sp>
        <p:nvSpPr>
          <p:cNvPr id="55" name="Isosceles Triangle 14">
            <a:extLst>
              <a:ext uri="{FF2B5EF4-FFF2-40B4-BE49-F238E27FC236}">
                <a16:creationId xmlns:a16="http://schemas.microsoft.com/office/drawing/2014/main" id="{C0FF60B8-3610-22E3-3D09-BEF593D00B65}"/>
              </a:ext>
            </a:extLst>
          </p:cNvPr>
          <p:cNvSpPr/>
          <p:nvPr/>
        </p:nvSpPr>
        <p:spPr>
          <a:xfrm rot="10800000">
            <a:off x="8831950" y="1579112"/>
            <a:ext cx="95881" cy="531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6" name="Isosceles Triangle 15">
            <a:extLst>
              <a:ext uri="{FF2B5EF4-FFF2-40B4-BE49-F238E27FC236}">
                <a16:creationId xmlns:a16="http://schemas.microsoft.com/office/drawing/2014/main" id="{EA161953-E2E9-4E10-ED51-0FB5D12999FC}"/>
              </a:ext>
            </a:extLst>
          </p:cNvPr>
          <p:cNvSpPr/>
          <p:nvPr/>
        </p:nvSpPr>
        <p:spPr>
          <a:xfrm rot="10800000">
            <a:off x="8831949" y="2044771"/>
            <a:ext cx="95881" cy="531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7" name="TextBox 56">
            <a:extLst>
              <a:ext uri="{FF2B5EF4-FFF2-40B4-BE49-F238E27FC236}">
                <a16:creationId xmlns:a16="http://schemas.microsoft.com/office/drawing/2014/main" id="{A84621AA-0872-72A0-CCB2-A8E96CCE93E4}"/>
              </a:ext>
            </a:extLst>
          </p:cNvPr>
          <p:cNvSpPr txBox="1"/>
          <p:nvPr/>
        </p:nvSpPr>
        <p:spPr>
          <a:xfrm>
            <a:off x="6754880" y="1937448"/>
            <a:ext cx="1949450" cy="261610"/>
          </a:xfrm>
          <a:prstGeom prst="rect">
            <a:avLst/>
          </a:prstGeom>
          <a:noFill/>
        </p:spPr>
        <p:txBody>
          <a:bodyPr wrap="square" rtlCol="0">
            <a:spAutoFit/>
          </a:bodyPr>
          <a:lstStyle/>
          <a:p>
            <a:r>
              <a:rPr lang="en-US" sz="1050">
                <a:latin typeface="Bahnschrift" panose="020B0502040204020203" pitchFamily="34" charset="0"/>
              </a:rPr>
              <a:t>09:00 – 09:45</a:t>
            </a:r>
            <a:endParaRPr lang="en-ZA" sz="1050">
              <a:latin typeface="Bahnschrift" panose="020B0502040204020203" pitchFamily="34" charset="0"/>
            </a:endParaRPr>
          </a:p>
        </p:txBody>
      </p:sp>
      <p:sp>
        <p:nvSpPr>
          <p:cNvPr id="58" name="Rectangle 57">
            <a:extLst>
              <a:ext uri="{FF2B5EF4-FFF2-40B4-BE49-F238E27FC236}">
                <a16:creationId xmlns:a16="http://schemas.microsoft.com/office/drawing/2014/main" id="{728B785B-7752-3954-1732-4A54A8A8BC24}"/>
              </a:ext>
            </a:extLst>
          </p:cNvPr>
          <p:cNvSpPr/>
          <p:nvPr/>
        </p:nvSpPr>
        <p:spPr>
          <a:xfrm>
            <a:off x="8279615" y="2390334"/>
            <a:ext cx="708316" cy="188925"/>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9" name="Rectangle 58">
            <a:extLst>
              <a:ext uri="{FF2B5EF4-FFF2-40B4-BE49-F238E27FC236}">
                <a16:creationId xmlns:a16="http://schemas.microsoft.com/office/drawing/2014/main" id="{B324F460-52DC-7819-B2D7-EBD1396D8025}"/>
              </a:ext>
            </a:extLst>
          </p:cNvPr>
          <p:cNvSpPr/>
          <p:nvPr/>
        </p:nvSpPr>
        <p:spPr>
          <a:xfrm>
            <a:off x="6750825" y="2389180"/>
            <a:ext cx="708316" cy="188925"/>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0" name="Rectangle 59">
            <a:extLst>
              <a:ext uri="{FF2B5EF4-FFF2-40B4-BE49-F238E27FC236}">
                <a16:creationId xmlns:a16="http://schemas.microsoft.com/office/drawing/2014/main" id="{39FF18CA-AE73-0432-E02A-1F3AC442583C}"/>
              </a:ext>
            </a:extLst>
          </p:cNvPr>
          <p:cNvSpPr/>
          <p:nvPr/>
        </p:nvSpPr>
        <p:spPr>
          <a:xfrm>
            <a:off x="7512500" y="2387820"/>
            <a:ext cx="708316" cy="188925"/>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1" name="Isosceles Triangle 16">
            <a:extLst>
              <a:ext uri="{FF2B5EF4-FFF2-40B4-BE49-F238E27FC236}">
                <a16:creationId xmlns:a16="http://schemas.microsoft.com/office/drawing/2014/main" id="{6FD8AF7C-96CF-FB67-3C4E-3865531CD51E}"/>
              </a:ext>
            </a:extLst>
          </p:cNvPr>
          <p:cNvSpPr/>
          <p:nvPr/>
        </p:nvSpPr>
        <p:spPr>
          <a:xfrm rot="10800000">
            <a:off x="8075462" y="2450925"/>
            <a:ext cx="95881" cy="531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2" name="Isosceles Triangle 23">
            <a:extLst>
              <a:ext uri="{FF2B5EF4-FFF2-40B4-BE49-F238E27FC236}">
                <a16:creationId xmlns:a16="http://schemas.microsoft.com/office/drawing/2014/main" id="{76CF218C-71DE-DB08-79C2-0536CB45C1A4}"/>
              </a:ext>
            </a:extLst>
          </p:cNvPr>
          <p:cNvSpPr/>
          <p:nvPr/>
        </p:nvSpPr>
        <p:spPr>
          <a:xfrm rot="10800000">
            <a:off x="8821958" y="2451980"/>
            <a:ext cx="95881" cy="531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3" name="TextBox 62">
            <a:extLst>
              <a:ext uri="{FF2B5EF4-FFF2-40B4-BE49-F238E27FC236}">
                <a16:creationId xmlns:a16="http://schemas.microsoft.com/office/drawing/2014/main" id="{E8A990B2-10F4-A116-7F4E-DA2264E27A9F}"/>
              </a:ext>
            </a:extLst>
          </p:cNvPr>
          <p:cNvSpPr txBox="1"/>
          <p:nvPr/>
        </p:nvSpPr>
        <p:spPr>
          <a:xfrm>
            <a:off x="6870837" y="2356861"/>
            <a:ext cx="564317" cy="253916"/>
          </a:xfrm>
          <a:prstGeom prst="rect">
            <a:avLst/>
          </a:prstGeom>
          <a:noFill/>
        </p:spPr>
        <p:txBody>
          <a:bodyPr wrap="square" rtlCol="0">
            <a:spAutoFit/>
          </a:bodyPr>
          <a:lstStyle/>
          <a:p>
            <a:r>
              <a:rPr lang="en-US" sz="1050">
                <a:latin typeface="Bahnschrift" panose="020B0502040204020203" pitchFamily="34" charset="0"/>
              </a:rPr>
              <a:t>2023</a:t>
            </a:r>
            <a:endParaRPr lang="en-ZA" sz="1050">
              <a:latin typeface="Bahnschrift" panose="020B0502040204020203" pitchFamily="34" charset="0"/>
            </a:endParaRPr>
          </a:p>
        </p:txBody>
      </p:sp>
      <p:sp>
        <p:nvSpPr>
          <p:cNvPr id="64" name="TextBox 63">
            <a:extLst>
              <a:ext uri="{FF2B5EF4-FFF2-40B4-BE49-F238E27FC236}">
                <a16:creationId xmlns:a16="http://schemas.microsoft.com/office/drawing/2014/main" id="{144E7E1E-DAB8-F39B-58D1-8854E2489D3F}"/>
              </a:ext>
            </a:extLst>
          </p:cNvPr>
          <p:cNvSpPr txBox="1"/>
          <p:nvPr/>
        </p:nvSpPr>
        <p:spPr>
          <a:xfrm>
            <a:off x="7617172" y="2345771"/>
            <a:ext cx="524178" cy="253916"/>
          </a:xfrm>
          <a:prstGeom prst="rect">
            <a:avLst/>
          </a:prstGeom>
          <a:noFill/>
        </p:spPr>
        <p:txBody>
          <a:bodyPr wrap="square" rtlCol="0">
            <a:spAutoFit/>
          </a:bodyPr>
          <a:lstStyle/>
          <a:p>
            <a:r>
              <a:rPr lang="en-US" sz="1050">
                <a:latin typeface="Bahnschrift" panose="020B0502040204020203" pitchFamily="34" charset="0"/>
              </a:rPr>
              <a:t>April</a:t>
            </a:r>
            <a:endParaRPr lang="en-ZA" sz="1050">
              <a:latin typeface="Bahnschrift" panose="020B0502040204020203" pitchFamily="34" charset="0"/>
            </a:endParaRPr>
          </a:p>
        </p:txBody>
      </p:sp>
      <p:sp>
        <p:nvSpPr>
          <p:cNvPr id="65" name="TextBox 64">
            <a:extLst>
              <a:ext uri="{FF2B5EF4-FFF2-40B4-BE49-F238E27FC236}">
                <a16:creationId xmlns:a16="http://schemas.microsoft.com/office/drawing/2014/main" id="{11D035EE-A7F1-92CB-6BC9-7FE38094D9B5}"/>
              </a:ext>
            </a:extLst>
          </p:cNvPr>
          <p:cNvSpPr txBox="1"/>
          <p:nvPr/>
        </p:nvSpPr>
        <p:spPr>
          <a:xfrm>
            <a:off x="8477110" y="2350359"/>
            <a:ext cx="344848" cy="261610"/>
          </a:xfrm>
          <a:prstGeom prst="rect">
            <a:avLst/>
          </a:prstGeom>
          <a:noFill/>
        </p:spPr>
        <p:txBody>
          <a:bodyPr wrap="square" rtlCol="0">
            <a:spAutoFit/>
          </a:bodyPr>
          <a:lstStyle/>
          <a:p>
            <a:r>
              <a:rPr lang="en-US" sz="1050">
                <a:latin typeface="Bahnschrift" panose="020B0502040204020203" pitchFamily="34" charset="0"/>
              </a:rPr>
              <a:t>15</a:t>
            </a:r>
            <a:endParaRPr lang="en-ZA" sz="1050">
              <a:latin typeface="Bahnschrift" panose="020B0502040204020203" pitchFamily="34" charset="0"/>
            </a:endParaRPr>
          </a:p>
        </p:txBody>
      </p:sp>
      <p:sp>
        <p:nvSpPr>
          <p:cNvPr id="66" name="Rectangle: Rounded Corners 29">
            <a:extLst>
              <a:ext uri="{FF2B5EF4-FFF2-40B4-BE49-F238E27FC236}">
                <a16:creationId xmlns:a16="http://schemas.microsoft.com/office/drawing/2014/main" id="{0AEBF609-0193-93BA-4A62-96085722B444}"/>
              </a:ext>
            </a:extLst>
          </p:cNvPr>
          <p:cNvSpPr/>
          <p:nvPr/>
        </p:nvSpPr>
        <p:spPr>
          <a:xfrm>
            <a:off x="7585813" y="2626399"/>
            <a:ext cx="569582" cy="224881"/>
          </a:xfrm>
          <a:prstGeom prst="roundRect">
            <a:avLst/>
          </a:prstGeom>
          <a:solidFill>
            <a:srgbClr val="1F376A"/>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7" name="TextBox 66">
            <a:extLst>
              <a:ext uri="{FF2B5EF4-FFF2-40B4-BE49-F238E27FC236}">
                <a16:creationId xmlns:a16="http://schemas.microsoft.com/office/drawing/2014/main" id="{5604A518-9A09-1356-D7F3-6CAD25E3E567}"/>
              </a:ext>
            </a:extLst>
          </p:cNvPr>
          <p:cNvSpPr txBox="1"/>
          <p:nvPr/>
        </p:nvSpPr>
        <p:spPr>
          <a:xfrm>
            <a:off x="7564770" y="2602343"/>
            <a:ext cx="623650" cy="253916"/>
          </a:xfrm>
          <a:prstGeom prst="rect">
            <a:avLst/>
          </a:prstGeom>
          <a:noFill/>
          <a:ln>
            <a:noFill/>
          </a:ln>
        </p:spPr>
        <p:txBody>
          <a:bodyPr wrap="square" rtlCol="0">
            <a:spAutoFit/>
          </a:bodyPr>
          <a:lstStyle/>
          <a:p>
            <a:r>
              <a:rPr lang="en-US" sz="1050">
                <a:solidFill>
                  <a:schemeClr val="bg1"/>
                </a:solidFill>
                <a:latin typeface="Bahnschrift" panose="020B0502040204020203" pitchFamily="34" charset="0"/>
              </a:rPr>
              <a:t>Search</a:t>
            </a:r>
            <a:endParaRPr lang="en-ZA">
              <a:solidFill>
                <a:schemeClr val="bg1"/>
              </a:solidFill>
              <a:latin typeface="Bahnschrift" panose="020B0502040204020203" pitchFamily="34" charset="0"/>
            </a:endParaRPr>
          </a:p>
        </p:txBody>
      </p:sp>
      <p:cxnSp>
        <p:nvCxnSpPr>
          <p:cNvPr id="68" name="Straight Connector 67">
            <a:extLst>
              <a:ext uri="{FF2B5EF4-FFF2-40B4-BE49-F238E27FC236}">
                <a16:creationId xmlns:a16="http://schemas.microsoft.com/office/drawing/2014/main" id="{FF7B67D2-C4BD-28EE-84DF-97970397A0ED}"/>
              </a:ext>
            </a:extLst>
          </p:cNvPr>
          <p:cNvCxnSpPr>
            <a:cxnSpLocks/>
          </p:cNvCxnSpPr>
          <p:nvPr/>
        </p:nvCxnSpPr>
        <p:spPr>
          <a:xfrm>
            <a:off x="6659047" y="3174274"/>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5E640D3D-23D9-18E9-AFBF-DC3B8776A865}"/>
              </a:ext>
            </a:extLst>
          </p:cNvPr>
          <p:cNvSpPr txBox="1"/>
          <p:nvPr/>
        </p:nvSpPr>
        <p:spPr>
          <a:xfrm>
            <a:off x="6699241" y="2883398"/>
            <a:ext cx="1949450" cy="261610"/>
          </a:xfrm>
          <a:prstGeom prst="rect">
            <a:avLst/>
          </a:prstGeom>
          <a:noFill/>
        </p:spPr>
        <p:txBody>
          <a:bodyPr wrap="square" rtlCol="0">
            <a:spAutoFit/>
          </a:bodyPr>
          <a:lstStyle/>
          <a:p>
            <a:r>
              <a:rPr lang="en-US" sz="1050">
                <a:latin typeface="Bahnschrift" panose="020B0502040204020203" pitchFamily="34" charset="0"/>
              </a:rPr>
              <a:t>LS1A (Used)</a:t>
            </a:r>
            <a:endParaRPr lang="en-ZA" sz="1050">
              <a:latin typeface="Bahnschrift" panose="020B0502040204020203" pitchFamily="34" charset="0"/>
            </a:endParaRPr>
          </a:p>
        </p:txBody>
      </p:sp>
      <p:cxnSp>
        <p:nvCxnSpPr>
          <p:cNvPr id="70" name="Straight Connector 69">
            <a:extLst>
              <a:ext uri="{FF2B5EF4-FFF2-40B4-BE49-F238E27FC236}">
                <a16:creationId xmlns:a16="http://schemas.microsoft.com/office/drawing/2014/main" id="{E358F0A9-8F5D-D834-4561-D388F7D5066A}"/>
              </a:ext>
            </a:extLst>
          </p:cNvPr>
          <p:cNvCxnSpPr>
            <a:cxnSpLocks/>
          </p:cNvCxnSpPr>
          <p:nvPr/>
        </p:nvCxnSpPr>
        <p:spPr>
          <a:xfrm>
            <a:off x="6656978" y="3471556"/>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E04A62E6-FF13-3306-092E-6DE221FB0072}"/>
              </a:ext>
            </a:extLst>
          </p:cNvPr>
          <p:cNvSpPr txBox="1"/>
          <p:nvPr/>
        </p:nvSpPr>
        <p:spPr>
          <a:xfrm>
            <a:off x="6701446" y="3211867"/>
            <a:ext cx="1949450" cy="261610"/>
          </a:xfrm>
          <a:prstGeom prst="rect">
            <a:avLst/>
          </a:prstGeom>
          <a:noFill/>
        </p:spPr>
        <p:txBody>
          <a:bodyPr wrap="square" rtlCol="0">
            <a:spAutoFit/>
          </a:bodyPr>
          <a:lstStyle/>
          <a:p>
            <a:r>
              <a:rPr lang="en-US" sz="1050">
                <a:latin typeface="Bahnschrift" panose="020B0502040204020203" pitchFamily="34" charset="0"/>
              </a:rPr>
              <a:t>LS1B (Used)</a:t>
            </a:r>
            <a:endParaRPr lang="en-ZA" sz="1050">
              <a:latin typeface="Bahnschrift" panose="020B0502040204020203" pitchFamily="34" charset="0"/>
            </a:endParaRPr>
          </a:p>
        </p:txBody>
      </p:sp>
      <p:cxnSp>
        <p:nvCxnSpPr>
          <p:cNvPr id="72" name="Straight Connector 71">
            <a:extLst>
              <a:ext uri="{FF2B5EF4-FFF2-40B4-BE49-F238E27FC236}">
                <a16:creationId xmlns:a16="http://schemas.microsoft.com/office/drawing/2014/main" id="{9A4E3665-0AC6-F380-EDA3-848E48C600E5}"/>
              </a:ext>
            </a:extLst>
          </p:cNvPr>
          <p:cNvCxnSpPr>
            <a:cxnSpLocks/>
          </p:cNvCxnSpPr>
          <p:nvPr/>
        </p:nvCxnSpPr>
        <p:spPr>
          <a:xfrm>
            <a:off x="6656978" y="3762432"/>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5BFE9D92-EC8E-8CC1-8D94-E9867FEEDC15}"/>
              </a:ext>
            </a:extLst>
          </p:cNvPr>
          <p:cNvSpPr txBox="1"/>
          <p:nvPr/>
        </p:nvSpPr>
        <p:spPr>
          <a:xfrm>
            <a:off x="6701446" y="3494420"/>
            <a:ext cx="1949450" cy="261610"/>
          </a:xfrm>
          <a:prstGeom prst="rect">
            <a:avLst/>
          </a:prstGeom>
          <a:noFill/>
        </p:spPr>
        <p:txBody>
          <a:bodyPr wrap="square" rtlCol="0">
            <a:spAutoFit/>
          </a:bodyPr>
          <a:lstStyle/>
          <a:p>
            <a:r>
              <a:rPr lang="en-US" sz="1050">
                <a:latin typeface="Bahnschrift" panose="020B0502040204020203" pitchFamily="34" charset="0"/>
              </a:rPr>
              <a:t>LS1C (Empty)</a:t>
            </a:r>
            <a:endParaRPr lang="en-ZA" sz="1050">
              <a:latin typeface="Bahnschrift" panose="020B0502040204020203" pitchFamily="34" charset="0"/>
            </a:endParaRPr>
          </a:p>
        </p:txBody>
      </p:sp>
      <p:cxnSp>
        <p:nvCxnSpPr>
          <p:cNvPr id="74" name="Straight Connector 73">
            <a:extLst>
              <a:ext uri="{FF2B5EF4-FFF2-40B4-BE49-F238E27FC236}">
                <a16:creationId xmlns:a16="http://schemas.microsoft.com/office/drawing/2014/main" id="{F261161F-611E-F0A1-635B-0BB753D04558}"/>
              </a:ext>
            </a:extLst>
          </p:cNvPr>
          <p:cNvCxnSpPr>
            <a:cxnSpLocks/>
          </p:cNvCxnSpPr>
          <p:nvPr/>
        </p:nvCxnSpPr>
        <p:spPr>
          <a:xfrm>
            <a:off x="6654119" y="4057441"/>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067871A-552B-49D1-04D8-A669C1C5BD9E}"/>
              </a:ext>
            </a:extLst>
          </p:cNvPr>
          <p:cNvSpPr txBox="1"/>
          <p:nvPr/>
        </p:nvSpPr>
        <p:spPr>
          <a:xfrm>
            <a:off x="6701446" y="3789166"/>
            <a:ext cx="1949450" cy="261610"/>
          </a:xfrm>
          <a:prstGeom prst="rect">
            <a:avLst/>
          </a:prstGeom>
          <a:noFill/>
        </p:spPr>
        <p:txBody>
          <a:bodyPr wrap="square" rtlCol="0">
            <a:spAutoFit/>
          </a:bodyPr>
          <a:lstStyle/>
          <a:p>
            <a:r>
              <a:rPr lang="en-US" sz="1050">
                <a:latin typeface="Bahnschrift" panose="020B0502040204020203" pitchFamily="34" charset="0"/>
              </a:rPr>
              <a:t>LS1D (Empty)</a:t>
            </a:r>
            <a:endParaRPr lang="en-ZA" sz="1050">
              <a:latin typeface="Bahnschrift" panose="020B0502040204020203" pitchFamily="34" charset="0"/>
            </a:endParaRPr>
          </a:p>
        </p:txBody>
      </p:sp>
      <p:cxnSp>
        <p:nvCxnSpPr>
          <p:cNvPr id="76" name="Straight Connector 75">
            <a:extLst>
              <a:ext uri="{FF2B5EF4-FFF2-40B4-BE49-F238E27FC236}">
                <a16:creationId xmlns:a16="http://schemas.microsoft.com/office/drawing/2014/main" id="{A06AB761-F967-0DFA-DEFF-AD332E7FDE3A}"/>
              </a:ext>
            </a:extLst>
          </p:cNvPr>
          <p:cNvCxnSpPr>
            <a:cxnSpLocks/>
          </p:cNvCxnSpPr>
          <p:nvPr/>
        </p:nvCxnSpPr>
        <p:spPr>
          <a:xfrm>
            <a:off x="6661252" y="4355246"/>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8F8C259A-4C89-CC8C-5709-E73D32895D94}"/>
              </a:ext>
            </a:extLst>
          </p:cNvPr>
          <p:cNvSpPr txBox="1"/>
          <p:nvPr/>
        </p:nvSpPr>
        <p:spPr>
          <a:xfrm>
            <a:off x="6701446" y="4071317"/>
            <a:ext cx="1949450" cy="261610"/>
          </a:xfrm>
          <a:prstGeom prst="rect">
            <a:avLst/>
          </a:prstGeom>
          <a:noFill/>
        </p:spPr>
        <p:txBody>
          <a:bodyPr wrap="square" rtlCol="0">
            <a:spAutoFit/>
          </a:bodyPr>
          <a:lstStyle/>
          <a:p>
            <a:r>
              <a:rPr lang="en-US" sz="1050">
                <a:latin typeface="Bahnschrift" panose="020B0502040204020203" pitchFamily="34" charset="0"/>
              </a:rPr>
              <a:t>LS2A (Used)</a:t>
            </a:r>
            <a:endParaRPr lang="en-ZA" sz="1050">
              <a:latin typeface="Bahnschrift" panose="020B0502040204020203" pitchFamily="34" charset="0"/>
            </a:endParaRPr>
          </a:p>
        </p:txBody>
      </p:sp>
      <p:cxnSp>
        <p:nvCxnSpPr>
          <p:cNvPr id="78" name="Straight Connector 77">
            <a:extLst>
              <a:ext uri="{FF2B5EF4-FFF2-40B4-BE49-F238E27FC236}">
                <a16:creationId xmlns:a16="http://schemas.microsoft.com/office/drawing/2014/main" id="{6A912887-90F1-3F56-DC9E-E2172DA4E925}"/>
              </a:ext>
            </a:extLst>
          </p:cNvPr>
          <p:cNvCxnSpPr>
            <a:cxnSpLocks/>
          </p:cNvCxnSpPr>
          <p:nvPr/>
        </p:nvCxnSpPr>
        <p:spPr>
          <a:xfrm>
            <a:off x="6661252" y="4659766"/>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51F17BF1-E6AE-F2D3-1B7C-8248E4C39D0F}"/>
              </a:ext>
            </a:extLst>
          </p:cNvPr>
          <p:cNvSpPr txBox="1"/>
          <p:nvPr/>
        </p:nvSpPr>
        <p:spPr>
          <a:xfrm>
            <a:off x="6701446" y="4375527"/>
            <a:ext cx="1949450" cy="261610"/>
          </a:xfrm>
          <a:prstGeom prst="rect">
            <a:avLst/>
          </a:prstGeom>
          <a:noFill/>
        </p:spPr>
        <p:txBody>
          <a:bodyPr wrap="square" rtlCol="0">
            <a:spAutoFit/>
          </a:bodyPr>
          <a:lstStyle/>
          <a:p>
            <a:r>
              <a:rPr lang="en-US" sz="1050">
                <a:latin typeface="Bahnschrift" panose="020B0502040204020203" pitchFamily="34" charset="0"/>
              </a:rPr>
              <a:t>LS2B (Used)</a:t>
            </a:r>
            <a:endParaRPr lang="en-ZA" sz="1050">
              <a:latin typeface="Bahnschrift" panose="020B0502040204020203" pitchFamily="34" charset="0"/>
            </a:endParaRPr>
          </a:p>
        </p:txBody>
      </p:sp>
      <p:cxnSp>
        <p:nvCxnSpPr>
          <p:cNvPr id="80" name="Straight Connector 79">
            <a:extLst>
              <a:ext uri="{FF2B5EF4-FFF2-40B4-BE49-F238E27FC236}">
                <a16:creationId xmlns:a16="http://schemas.microsoft.com/office/drawing/2014/main" id="{DC4D7733-E81E-42E5-56E2-3067FEBBB3DD}"/>
              </a:ext>
            </a:extLst>
          </p:cNvPr>
          <p:cNvCxnSpPr>
            <a:cxnSpLocks/>
          </p:cNvCxnSpPr>
          <p:nvPr/>
        </p:nvCxnSpPr>
        <p:spPr>
          <a:xfrm>
            <a:off x="6659047" y="4963976"/>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35424028-E3BB-5F60-C1F3-C1BAEBEDCE3B}"/>
              </a:ext>
            </a:extLst>
          </p:cNvPr>
          <p:cNvSpPr txBox="1"/>
          <p:nvPr/>
        </p:nvSpPr>
        <p:spPr>
          <a:xfrm>
            <a:off x="6694127" y="4682086"/>
            <a:ext cx="1949450" cy="261610"/>
          </a:xfrm>
          <a:prstGeom prst="rect">
            <a:avLst/>
          </a:prstGeom>
          <a:noFill/>
        </p:spPr>
        <p:txBody>
          <a:bodyPr wrap="square" rtlCol="0">
            <a:spAutoFit/>
          </a:bodyPr>
          <a:lstStyle/>
          <a:p>
            <a:r>
              <a:rPr lang="en-US" sz="1050">
                <a:latin typeface="Bahnschrift" panose="020B0502040204020203" pitchFamily="34" charset="0"/>
              </a:rPr>
              <a:t>LS2C (Used)</a:t>
            </a:r>
            <a:endParaRPr lang="en-ZA" sz="1050">
              <a:latin typeface="Bahnschrift" panose="020B0502040204020203" pitchFamily="34" charset="0"/>
            </a:endParaRPr>
          </a:p>
        </p:txBody>
      </p:sp>
      <p:sp>
        <p:nvSpPr>
          <p:cNvPr id="82" name="TextBox 81">
            <a:extLst>
              <a:ext uri="{FF2B5EF4-FFF2-40B4-BE49-F238E27FC236}">
                <a16:creationId xmlns:a16="http://schemas.microsoft.com/office/drawing/2014/main" id="{6F493543-3017-E6A6-535C-DD78A6C4540B}"/>
              </a:ext>
            </a:extLst>
          </p:cNvPr>
          <p:cNvSpPr txBox="1"/>
          <p:nvPr/>
        </p:nvSpPr>
        <p:spPr>
          <a:xfrm>
            <a:off x="7475162" y="5054820"/>
            <a:ext cx="1949450" cy="261610"/>
          </a:xfrm>
          <a:prstGeom prst="rect">
            <a:avLst/>
          </a:prstGeom>
          <a:noFill/>
        </p:spPr>
        <p:txBody>
          <a:bodyPr wrap="square" rtlCol="0">
            <a:spAutoFit/>
          </a:bodyPr>
          <a:lstStyle/>
          <a:p>
            <a:r>
              <a:rPr lang="en-US" sz="1050">
                <a:latin typeface="Bahnschrift" panose="020B0502040204020203" pitchFamily="34" charset="0"/>
              </a:rPr>
              <a:t>LOAD MORE</a:t>
            </a:r>
            <a:endParaRPr lang="en-ZA" sz="1050">
              <a:latin typeface="Bahnschrift" panose="020B0502040204020203" pitchFamily="34" charset="0"/>
            </a:endParaRPr>
          </a:p>
        </p:txBody>
      </p:sp>
      <p:sp>
        <p:nvSpPr>
          <p:cNvPr id="83" name="Rectangle 82">
            <a:extLst>
              <a:ext uri="{FF2B5EF4-FFF2-40B4-BE49-F238E27FC236}">
                <a16:creationId xmlns:a16="http://schemas.microsoft.com/office/drawing/2014/main" id="{72041FA4-893D-05B1-06E5-6BAF7BD54F32}"/>
              </a:ext>
            </a:extLst>
          </p:cNvPr>
          <p:cNvSpPr/>
          <p:nvPr/>
        </p:nvSpPr>
        <p:spPr>
          <a:xfrm>
            <a:off x="6749470" y="1034419"/>
            <a:ext cx="2254250" cy="220549"/>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4" name="TextBox 83">
            <a:extLst>
              <a:ext uri="{FF2B5EF4-FFF2-40B4-BE49-F238E27FC236}">
                <a16:creationId xmlns:a16="http://schemas.microsoft.com/office/drawing/2014/main" id="{A512F395-B74C-5BBF-F811-A7F614C6E2F9}"/>
              </a:ext>
            </a:extLst>
          </p:cNvPr>
          <p:cNvSpPr txBox="1"/>
          <p:nvPr/>
        </p:nvSpPr>
        <p:spPr>
          <a:xfrm>
            <a:off x="6750825" y="1013889"/>
            <a:ext cx="1949450" cy="261610"/>
          </a:xfrm>
          <a:prstGeom prst="rect">
            <a:avLst/>
          </a:prstGeom>
          <a:noFill/>
        </p:spPr>
        <p:txBody>
          <a:bodyPr wrap="square" rtlCol="0">
            <a:spAutoFit/>
          </a:bodyPr>
          <a:lstStyle/>
          <a:p>
            <a:r>
              <a:rPr lang="en-US" sz="1050">
                <a:latin typeface="Bahnschrift" panose="020B0502040204020203" pitchFamily="34" charset="0"/>
              </a:rPr>
              <a:t>Upper Campus</a:t>
            </a:r>
            <a:endParaRPr lang="en-ZA" sz="1050">
              <a:latin typeface="Bahnschrift" panose="020B0502040204020203" pitchFamily="34" charset="0"/>
            </a:endParaRPr>
          </a:p>
        </p:txBody>
      </p:sp>
      <p:sp>
        <p:nvSpPr>
          <p:cNvPr id="85" name="Isosceles Triangle 63">
            <a:extLst>
              <a:ext uri="{FF2B5EF4-FFF2-40B4-BE49-F238E27FC236}">
                <a16:creationId xmlns:a16="http://schemas.microsoft.com/office/drawing/2014/main" id="{F0B28689-A3D3-329D-F6CC-554CCED99AC7}"/>
              </a:ext>
            </a:extLst>
          </p:cNvPr>
          <p:cNvSpPr/>
          <p:nvPr/>
        </p:nvSpPr>
        <p:spPr>
          <a:xfrm rot="10800000">
            <a:off x="8851542" y="1115702"/>
            <a:ext cx="95881" cy="531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6" name="Rectangle: Rounded Corners 24">
            <a:extLst>
              <a:ext uri="{FF2B5EF4-FFF2-40B4-BE49-F238E27FC236}">
                <a16:creationId xmlns:a16="http://schemas.microsoft.com/office/drawing/2014/main" id="{65BBB162-21E7-4F72-1805-DA9CAB7B0107}"/>
              </a:ext>
            </a:extLst>
          </p:cNvPr>
          <p:cNvSpPr/>
          <p:nvPr/>
        </p:nvSpPr>
        <p:spPr>
          <a:xfrm>
            <a:off x="6870837" y="629597"/>
            <a:ext cx="467271" cy="193016"/>
          </a:xfrm>
          <a:prstGeom prst="roundRect">
            <a:avLst>
              <a:gd name="adj" fmla="val 39903"/>
            </a:avLst>
          </a:prstGeom>
          <a:solidFill>
            <a:srgbClr val="63C2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7" name="Flowchart: Merge 44">
            <a:extLst>
              <a:ext uri="{FF2B5EF4-FFF2-40B4-BE49-F238E27FC236}">
                <a16:creationId xmlns:a16="http://schemas.microsoft.com/office/drawing/2014/main" id="{1FF61E77-AE45-F57D-69DE-1D9B8AC8C84E}"/>
              </a:ext>
            </a:extLst>
          </p:cNvPr>
          <p:cNvSpPr/>
          <p:nvPr/>
        </p:nvSpPr>
        <p:spPr>
          <a:xfrm rot="5400000">
            <a:off x="7025575" y="680192"/>
            <a:ext cx="112388" cy="103618"/>
          </a:xfrm>
          <a:prstGeom prst="flowChartMerg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85"/>
                                        </p:tgtEl>
                                        <p:attrNameLst>
                                          <p:attrName>style.color</p:attrName>
                                        </p:attrNameLst>
                                      </p:cBhvr>
                                      <p:to>
                                        <a:schemeClr val="bg1"/>
                                      </p:to>
                                    </p:animClr>
                                    <p:animClr clrSpc="rgb" dir="cw">
                                      <p:cBhvr>
                                        <p:cTn id="7" dur="250" autoRev="1" fill="remove"/>
                                        <p:tgtEl>
                                          <p:spTgt spid="85"/>
                                        </p:tgtEl>
                                        <p:attrNameLst>
                                          <p:attrName>fillcolor</p:attrName>
                                        </p:attrNameLst>
                                      </p:cBhvr>
                                      <p:to>
                                        <a:schemeClr val="bg1"/>
                                      </p:to>
                                    </p:animClr>
                                    <p:set>
                                      <p:cBhvr>
                                        <p:cTn id="8" dur="250" autoRev="1" fill="remove"/>
                                        <p:tgtEl>
                                          <p:spTgt spid="85"/>
                                        </p:tgtEl>
                                        <p:attrNameLst>
                                          <p:attrName>fill.type</p:attrName>
                                        </p:attrNameLst>
                                      </p:cBhvr>
                                      <p:to>
                                        <p:strVal val="solid"/>
                                      </p:to>
                                    </p:set>
                                    <p:set>
                                      <p:cBhvr>
                                        <p:cTn id="9" dur="250" autoRev="1" fill="remove"/>
                                        <p:tgtEl>
                                          <p:spTgt spid="85"/>
                                        </p:tgtEl>
                                        <p:attrNameLst>
                                          <p:attrName>fill.on</p:attrName>
                                        </p:attrNameLst>
                                      </p:cBhvr>
                                      <p:to>
                                        <p:strVal val="true"/>
                                      </p:to>
                                    </p:set>
                                  </p:childTnLst>
                                </p:cTn>
                              </p:par>
                              <p:par>
                                <p:cTn id="10" presetID="27" presetClass="emph" presetSubtype="0" fill="remove" grpId="0" nodeType="withEffect">
                                  <p:stCondLst>
                                    <p:cond delay="0"/>
                                  </p:stCondLst>
                                  <p:childTnLst>
                                    <p:animClr clrSpc="rgb" dir="cw">
                                      <p:cBhvr override="childStyle">
                                        <p:cTn id="11" dur="250" autoRev="1" fill="remove"/>
                                        <p:tgtEl>
                                          <p:spTgt spid="55"/>
                                        </p:tgtEl>
                                        <p:attrNameLst>
                                          <p:attrName>style.color</p:attrName>
                                        </p:attrNameLst>
                                      </p:cBhvr>
                                      <p:to>
                                        <a:schemeClr val="bg1"/>
                                      </p:to>
                                    </p:animClr>
                                    <p:animClr clrSpc="rgb" dir="cw">
                                      <p:cBhvr>
                                        <p:cTn id="12" dur="250" autoRev="1" fill="remove"/>
                                        <p:tgtEl>
                                          <p:spTgt spid="55"/>
                                        </p:tgtEl>
                                        <p:attrNameLst>
                                          <p:attrName>fillcolor</p:attrName>
                                        </p:attrNameLst>
                                      </p:cBhvr>
                                      <p:to>
                                        <a:schemeClr val="bg1"/>
                                      </p:to>
                                    </p:animClr>
                                    <p:set>
                                      <p:cBhvr>
                                        <p:cTn id="13" dur="250" autoRev="1" fill="remove"/>
                                        <p:tgtEl>
                                          <p:spTgt spid="55"/>
                                        </p:tgtEl>
                                        <p:attrNameLst>
                                          <p:attrName>fill.type</p:attrName>
                                        </p:attrNameLst>
                                      </p:cBhvr>
                                      <p:to>
                                        <p:strVal val="solid"/>
                                      </p:to>
                                    </p:set>
                                    <p:set>
                                      <p:cBhvr>
                                        <p:cTn id="14" dur="250" autoRev="1" fill="remove"/>
                                        <p:tgtEl>
                                          <p:spTgt spid="55"/>
                                        </p:tgtEl>
                                        <p:attrNameLst>
                                          <p:attrName>fill.on</p:attrName>
                                        </p:attrNameLst>
                                      </p:cBhvr>
                                      <p:to>
                                        <p:strVal val="true"/>
                                      </p:to>
                                    </p:set>
                                  </p:childTnLst>
                                </p:cTn>
                              </p:par>
                              <p:par>
                                <p:cTn id="15" presetID="27" presetClass="emph" presetSubtype="0" fill="remove" grpId="0" nodeType="withEffect">
                                  <p:stCondLst>
                                    <p:cond delay="0"/>
                                  </p:stCondLst>
                                  <p:childTnLst>
                                    <p:animClr clrSpc="rgb" dir="cw">
                                      <p:cBhvr override="childStyle">
                                        <p:cTn id="16" dur="250" autoRev="1" fill="remove"/>
                                        <p:tgtEl>
                                          <p:spTgt spid="56"/>
                                        </p:tgtEl>
                                        <p:attrNameLst>
                                          <p:attrName>style.color</p:attrName>
                                        </p:attrNameLst>
                                      </p:cBhvr>
                                      <p:to>
                                        <a:schemeClr val="bg1"/>
                                      </p:to>
                                    </p:animClr>
                                    <p:animClr clrSpc="rgb" dir="cw">
                                      <p:cBhvr>
                                        <p:cTn id="17" dur="250" autoRev="1" fill="remove"/>
                                        <p:tgtEl>
                                          <p:spTgt spid="56"/>
                                        </p:tgtEl>
                                        <p:attrNameLst>
                                          <p:attrName>fillcolor</p:attrName>
                                        </p:attrNameLst>
                                      </p:cBhvr>
                                      <p:to>
                                        <a:schemeClr val="bg1"/>
                                      </p:to>
                                    </p:animClr>
                                    <p:set>
                                      <p:cBhvr>
                                        <p:cTn id="18" dur="250" autoRev="1" fill="remove"/>
                                        <p:tgtEl>
                                          <p:spTgt spid="56"/>
                                        </p:tgtEl>
                                        <p:attrNameLst>
                                          <p:attrName>fill.type</p:attrName>
                                        </p:attrNameLst>
                                      </p:cBhvr>
                                      <p:to>
                                        <p:strVal val="solid"/>
                                      </p:to>
                                    </p:set>
                                    <p:set>
                                      <p:cBhvr>
                                        <p:cTn id="19" dur="250" autoRev="1" fill="remove"/>
                                        <p:tgtEl>
                                          <p:spTgt spid="56"/>
                                        </p:tgtEl>
                                        <p:attrNameLst>
                                          <p:attrName>fill.on</p:attrName>
                                        </p:attrNameLst>
                                      </p:cBhvr>
                                      <p:to>
                                        <p:strVal val="true"/>
                                      </p:to>
                                    </p:set>
                                  </p:childTnLst>
                                </p:cTn>
                              </p:par>
                              <p:par>
                                <p:cTn id="20" presetID="27" presetClass="emph" presetSubtype="0" fill="remove" grpId="0" nodeType="withEffect">
                                  <p:stCondLst>
                                    <p:cond delay="0"/>
                                  </p:stCondLst>
                                  <p:childTnLst>
                                    <p:animClr clrSpc="rgb" dir="cw">
                                      <p:cBhvr override="childStyle">
                                        <p:cTn id="21" dur="250" autoRev="1" fill="remove"/>
                                        <p:tgtEl>
                                          <p:spTgt spid="62"/>
                                        </p:tgtEl>
                                        <p:attrNameLst>
                                          <p:attrName>style.color</p:attrName>
                                        </p:attrNameLst>
                                      </p:cBhvr>
                                      <p:to>
                                        <a:schemeClr val="bg1"/>
                                      </p:to>
                                    </p:animClr>
                                    <p:animClr clrSpc="rgb" dir="cw">
                                      <p:cBhvr>
                                        <p:cTn id="22" dur="250" autoRev="1" fill="remove"/>
                                        <p:tgtEl>
                                          <p:spTgt spid="62"/>
                                        </p:tgtEl>
                                        <p:attrNameLst>
                                          <p:attrName>fillcolor</p:attrName>
                                        </p:attrNameLst>
                                      </p:cBhvr>
                                      <p:to>
                                        <a:schemeClr val="bg1"/>
                                      </p:to>
                                    </p:animClr>
                                    <p:set>
                                      <p:cBhvr>
                                        <p:cTn id="23" dur="250" autoRev="1" fill="remove"/>
                                        <p:tgtEl>
                                          <p:spTgt spid="62"/>
                                        </p:tgtEl>
                                        <p:attrNameLst>
                                          <p:attrName>fill.type</p:attrName>
                                        </p:attrNameLst>
                                      </p:cBhvr>
                                      <p:to>
                                        <p:strVal val="solid"/>
                                      </p:to>
                                    </p:set>
                                    <p:set>
                                      <p:cBhvr>
                                        <p:cTn id="24" dur="250" autoRev="1" fill="remove"/>
                                        <p:tgtEl>
                                          <p:spTgt spid="62"/>
                                        </p:tgtEl>
                                        <p:attrNameLst>
                                          <p:attrName>fill.on</p:attrName>
                                        </p:attrNameLst>
                                      </p:cBhvr>
                                      <p:to>
                                        <p:strVal val="true"/>
                                      </p:to>
                                    </p:set>
                                  </p:childTnLst>
                                </p:cTn>
                              </p:par>
                              <p:par>
                                <p:cTn id="25" presetID="27" presetClass="emph" presetSubtype="0" fill="remove" grpId="0" nodeType="withEffect">
                                  <p:stCondLst>
                                    <p:cond delay="0"/>
                                  </p:stCondLst>
                                  <p:childTnLst>
                                    <p:animClr clrSpc="rgb" dir="cw">
                                      <p:cBhvr override="childStyle">
                                        <p:cTn id="26" dur="250" autoRev="1" fill="remove"/>
                                        <p:tgtEl>
                                          <p:spTgt spid="61"/>
                                        </p:tgtEl>
                                        <p:attrNameLst>
                                          <p:attrName>style.color</p:attrName>
                                        </p:attrNameLst>
                                      </p:cBhvr>
                                      <p:to>
                                        <a:schemeClr val="bg1"/>
                                      </p:to>
                                    </p:animClr>
                                    <p:animClr clrSpc="rgb" dir="cw">
                                      <p:cBhvr>
                                        <p:cTn id="27" dur="250" autoRev="1" fill="remove"/>
                                        <p:tgtEl>
                                          <p:spTgt spid="61"/>
                                        </p:tgtEl>
                                        <p:attrNameLst>
                                          <p:attrName>fillcolor</p:attrName>
                                        </p:attrNameLst>
                                      </p:cBhvr>
                                      <p:to>
                                        <a:schemeClr val="bg1"/>
                                      </p:to>
                                    </p:animClr>
                                    <p:set>
                                      <p:cBhvr>
                                        <p:cTn id="28" dur="250" autoRev="1" fill="remove"/>
                                        <p:tgtEl>
                                          <p:spTgt spid="61"/>
                                        </p:tgtEl>
                                        <p:attrNameLst>
                                          <p:attrName>fill.type</p:attrName>
                                        </p:attrNameLst>
                                      </p:cBhvr>
                                      <p:to>
                                        <p:strVal val="solid"/>
                                      </p:to>
                                    </p:set>
                                    <p:set>
                                      <p:cBhvr>
                                        <p:cTn id="29" dur="250" autoRev="1" fill="remove"/>
                                        <p:tgtEl>
                                          <p:spTgt spid="61"/>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66"/>
                                        </p:tgtEl>
                                      </p:cBhvr>
                                    </p:animEffect>
                                    <p:animScale>
                                      <p:cBhvr>
                                        <p:cTn id="34" dur="250" autoRev="1" fill="hold"/>
                                        <p:tgtEl>
                                          <p:spTgt spid="6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61" grpId="0" animBg="1"/>
      <p:bldP spid="62" grpId="0" animBg="1"/>
      <p:bldP spid="66" grpId="0" animBg="1"/>
      <p:bldP spid="8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32163" y="884438"/>
            <a:ext cx="3952646" cy="2186952"/>
          </a:xfrm>
          <a:prstGeom prst="rect">
            <a:avLst/>
          </a:prstGeom>
        </p:spPr>
        <p:txBody>
          <a:bodyPr spcFirstLastPara="1" wrap="square" lIns="97552" tIns="97552" rIns="97552" bIns="97552" anchor="t" anchorCtr="0">
            <a:normAutofit/>
          </a:bodyPr>
          <a:lstStyle/>
          <a:p>
            <a:r>
              <a:rPr lang="en"/>
              <a:t>Venue Finder</a:t>
            </a:r>
            <a:endParaRPr/>
          </a:p>
        </p:txBody>
      </p:sp>
      <p:sp>
        <p:nvSpPr>
          <p:cNvPr id="2" name="Rectangle: Rounded Corners 3">
            <a:extLst>
              <a:ext uri="{FF2B5EF4-FFF2-40B4-BE49-F238E27FC236}">
                <a16:creationId xmlns:a16="http://schemas.microsoft.com/office/drawing/2014/main" id="{BE4B52F5-E8A4-95DC-0ADE-1C81D1C342A3}"/>
              </a:ext>
            </a:extLst>
          </p:cNvPr>
          <p:cNvSpPr/>
          <p:nvPr/>
        </p:nvSpPr>
        <p:spPr>
          <a:xfrm>
            <a:off x="6430246" y="451774"/>
            <a:ext cx="2914008" cy="5239232"/>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Rounded Corners 4">
            <a:extLst>
              <a:ext uri="{FF2B5EF4-FFF2-40B4-BE49-F238E27FC236}">
                <a16:creationId xmlns:a16="http://schemas.microsoft.com/office/drawing/2014/main" id="{9CE931D6-712C-08EC-40F3-438C59CDB512}"/>
              </a:ext>
            </a:extLst>
          </p:cNvPr>
          <p:cNvSpPr/>
          <p:nvPr/>
        </p:nvSpPr>
        <p:spPr>
          <a:xfrm>
            <a:off x="6523593" y="555528"/>
            <a:ext cx="2723955" cy="505660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Rectangle: Rounded Corners 5">
            <a:extLst>
              <a:ext uri="{FF2B5EF4-FFF2-40B4-BE49-F238E27FC236}">
                <a16:creationId xmlns:a16="http://schemas.microsoft.com/office/drawing/2014/main" id="{88C47B27-4D24-B67B-A6DF-8ED17B2B1FAD}"/>
              </a:ext>
            </a:extLst>
          </p:cNvPr>
          <p:cNvSpPr/>
          <p:nvPr/>
        </p:nvSpPr>
        <p:spPr>
          <a:xfrm>
            <a:off x="7400686" y="481944"/>
            <a:ext cx="969768" cy="29404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ectangle: Top Corners Rounded 6">
            <a:extLst>
              <a:ext uri="{FF2B5EF4-FFF2-40B4-BE49-F238E27FC236}">
                <a16:creationId xmlns:a16="http://schemas.microsoft.com/office/drawing/2014/main" id="{1A756734-3B39-040C-B99E-3F4E59E92FA6}"/>
              </a:ext>
            </a:extLst>
          </p:cNvPr>
          <p:cNvSpPr/>
          <p:nvPr/>
        </p:nvSpPr>
        <p:spPr>
          <a:xfrm>
            <a:off x="6654119" y="879741"/>
            <a:ext cx="2486618" cy="2025265"/>
          </a:xfrm>
          <a:prstGeom prst="round2Same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a:extLst>
              <a:ext uri="{FF2B5EF4-FFF2-40B4-BE49-F238E27FC236}">
                <a16:creationId xmlns:a16="http://schemas.microsoft.com/office/drawing/2014/main" id="{F6323FBB-EC8D-18A8-2E81-DD9259A345ED}"/>
              </a:ext>
            </a:extLst>
          </p:cNvPr>
          <p:cNvSpPr/>
          <p:nvPr/>
        </p:nvSpPr>
        <p:spPr>
          <a:xfrm>
            <a:off x="6750825" y="1493202"/>
            <a:ext cx="2254250" cy="220549"/>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TextBox 6">
            <a:extLst>
              <a:ext uri="{FF2B5EF4-FFF2-40B4-BE49-F238E27FC236}">
                <a16:creationId xmlns:a16="http://schemas.microsoft.com/office/drawing/2014/main" id="{838AA789-B09E-C4C9-EAAF-161BEB0C6251}"/>
              </a:ext>
            </a:extLst>
          </p:cNvPr>
          <p:cNvSpPr txBox="1"/>
          <p:nvPr/>
        </p:nvSpPr>
        <p:spPr>
          <a:xfrm>
            <a:off x="6654119" y="1240847"/>
            <a:ext cx="1289050" cy="261610"/>
          </a:xfrm>
          <a:prstGeom prst="rect">
            <a:avLst/>
          </a:prstGeom>
          <a:noFill/>
        </p:spPr>
        <p:txBody>
          <a:bodyPr wrap="square" rtlCol="0">
            <a:spAutoFit/>
          </a:bodyPr>
          <a:lstStyle/>
          <a:p>
            <a:r>
              <a:rPr lang="en-US" sz="1050">
                <a:latin typeface="Bahnschrift" panose="020B0502040204020203" pitchFamily="34" charset="0"/>
              </a:rPr>
              <a:t>Building</a:t>
            </a:r>
            <a:endParaRPr lang="en-ZA">
              <a:latin typeface="Bahnschrift" panose="020B0502040204020203" pitchFamily="34" charset="0"/>
            </a:endParaRPr>
          </a:p>
        </p:txBody>
      </p:sp>
      <p:sp>
        <p:nvSpPr>
          <p:cNvPr id="8" name="Rectangle 7">
            <a:extLst>
              <a:ext uri="{FF2B5EF4-FFF2-40B4-BE49-F238E27FC236}">
                <a16:creationId xmlns:a16="http://schemas.microsoft.com/office/drawing/2014/main" id="{6E86F9DE-E576-621D-09CB-DA0F20BFEAF4}"/>
              </a:ext>
            </a:extLst>
          </p:cNvPr>
          <p:cNvSpPr/>
          <p:nvPr/>
        </p:nvSpPr>
        <p:spPr>
          <a:xfrm>
            <a:off x="6755270" y="1952457"/>
            <a:ext cx="2242651" cy="220549"/>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TextBox 8">
            <a:extLst>
              <a:ext uri="{FF2B5EF4-FFF2-40B4-BE49-F238E27FC236}">
                <a16:creationId xmlns:a16="http://schemas.microsoft.com/office/drawing/2014/main" id="{57C18A84-D4C1-3CF0-658A-73012A7FFB61}"/>
              </a:ext>
            </a:extLst>
          </p:cNvPr>
          <p:cNvSpPr txBox="1"/>
          <p:nvPr/>
        </p:nvSpPr>
        <p:spPr>
          <a:xfrm>
            <a:off x="6658564" y="1700102"/>
            <a:ext cx="1289050" cy="261610"/>
          </a:xfrm>
          <a:prstGeom prst="rect">
            <a:avLst/>
          </a:prstGeom>
          <a:noFill/>
        </p:spPr>
        <p:txBody>
          <a:bodyPr wrap="square" rtlCol="0">
            <a:spAutoFit/>
          </a:bodyPr>
          <a:lstStyle/>
          <a:p>
            <a:r>
              <a:rPr lang="en-US" sz="1050">
                <a:latin typeface="Bahnschrift" panose="020B0502040204020203" pitchFamily="34" charset="0"/>
              </a:rPr>
              <a:t>Period</a:t>
            </a:r>
            <a:endParaRPr lang="en-ZA">
              <a:latin typeface="Bahnschrift" panose="020B0502040204020203" pitchFamily="34" charset="0"/>
            </a:endParaRPr>
          </a:p>
        </p:txBody>
      </p:sp>
      <p:sp>
        <p:nvSpPr>
          <p:cNvPr id="10" name="TextBox 9">
            <a:extLst>
              <a:ext uri="{FF2B5EF4-FFF2-40B4-BE49-F238E27FC236}">
                <a16:creationId xmlns:a16="http://schemas.microsoft.com/office/drawing/2014/main" id="{0B58F8FA-5829-8A35-DC6B-53139DEB61A4}"/>
              </a:ext>
            </a:extLst>
          </p:cNvPr>
          <p:cNvSpPr txBox="1"/>
          <p:nvPr/>
        </p:nvSpPr>
        <p:spPr>
          <a:xfrm>
            <a:off x="6658564" y="2141382"/>
            <a:ext cx="1289050" cy="261610"/>
          </a:xfrm>
          <a:prstGeom prst="rect">
            <a:avLst/>
          </a:prstGeom>
          <a:noFill/>
        </p:spPr>
        <p:txBody>
          <a:bodyPr wrap="square" rtlCol="0">
            <a:spAutoFit/>
          </a:bodyPr>
          <a:lstStyle/>
          <a:p>
            <a:r>
              <a:rPr lang="en-US" sz="1050">
                <a:latin typeface="Bahnschrift" panose="020B0502040204020203" pitchFamily="34" charset="0"/>
              </a:rPr>
              <a:t>Date</a:t>
            </a:r>
            <a:endParaRPr lang="en-ZA">
              <a:latin typeface="Bahnschrift" panose="020B0502040204020203" pitchFamily="34" charset="0"/>
            </a:endParaRPr>
          </a:p>
        </p:txBody>
      </p:sp>
      <p:sp>
        <p:nvSpPr>
          <p:cNvPr id="11" name="TextBox 10">
            <a:extLst>
              <a:ext uri="{FF2B5EF4-FFF2-40B4-BE49-F238E27FC236}">
                <a16:creationId xmlns:a16="http://schemas.microsoft.com/office/drawing/2014/main" id="{942CE46A-6B83-2007-3CAE-763203CFAA6F}"/>
              </a:ext>
            </a:extLst>
          </p:cNvPr>
          <p:cNvSpPr txBox="1"/>
          <p:nvPr/>
        </p:nvSpPr>
        <p:spPr>
          <a:xfrm>
            <a:off x="6731233" y="1477299"/>
            <a:ext cx="1949450" cy="261610"/>
          </a:xfrm>
          <a:prstGeom prst="rect">
            <a:avLst/>
          </a:prstGeom>
          <a:noFill/>
        </p:spPr>
        <p:txBody>
          <a:bodyPr wrap="square" rtlCol="0">
            <a:spAutoFit/>
          </a:bodyPr>
          <a:lstStyle/>
          <a:p>
            <a:r>
              <a:rPr lang="en-US" sz="1050">
                <a:latin typeface="Bahnschrift" panose="020B0502040204020203" pitchFamily="34" charset="0"/>
              </a:rPr>
              <a:t>Leslie Social</a:t>
            </a:r>
            <a:endParaRPr lang="en-ZA" sz="1050">
              <a:latin typeface="Bahnschrift" panose="020B0502040204020203" pitchFamily="34" charset="0"/>
            </a:endParaRPr>
          </a:p>
        </p:txBody>
      </p:sp>
      <p:sp>
        <p:nvSpPr>
          <p:cNvPr id="12" name="Isosceles Triangle 14">
            <a:extLst>
              <a:ext uri="{FF2B5EF4-FFF2-40B4-BE49-F238E27FC236}">
                <a16:creationId xmlns:a16="http://schemas.microsoft.com/office/drawing/2014/main" id="{77FC6B10-6AB6-6DB3-91C1-F4C8E444D836}"/>
              </a:ext>
            </a:extLst>
          </p:cNvPr>
          <p:cNvSpPr/>
          <p:nvPr/>
        </p:nvSpPr>
        <p:spPr>
          <a:xfrm rot="10800000">
            <a:off x="8831950" y="1579112"/>
            <a:ext cx="95881" cy="531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Isosceles Triangle 15">
            <a:extLst>
              <a:ext uri="{FF2B5EF4-FFF2-40B4-BE49-F238E27FC236}">
                <a16:creationId xmlns:a16="http://schemas.microsoft.com/office/drawing/2014/main" id="{F4EDC2E2-F236-67BD-3F3A-17A064180AE5}"/>
              </a:ext>
            </a:extLst>
          </p:cNvPr>
          <p:cNvSpPr/>
          <p:nvPr/>
        </p:nvSpPr>
        <p:spPr>
          <a:xfrm rot="10800000">
            <a:off x="8831949" y="2044771"/>
            <a:ext cx="95881" cy="531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TextBox 13">
            <a:extLst>
              <a:ext uri="{FF2B5EF4-FFF2-40B4-BE49-F238E27FC236}">
                <a16:creationId xmlns:a16="http://schemas.microsoft.com/office/drawing/2014/main" id="{BFF6F815-6C5A-2B94-C2C5-E79AA6FB67E8}"/>
              </a:ext>
            </a:extLst>
          </p:cNvPr>
          <p:cNvSpPr txBox="1"/>
          <p:nvPr/>
        </p:nvSpPr>
        <p:spPr>
          <a:xfrm>
            <a:off x="6754880" y="1937448"/>
            <a:ext cx="1949450" cy="261610"/>
          </a:xfrm>
          <a:prstGeom prst="rect">
            <a:avLst/>
          </a:prstGeom>
          <a:noFill/>
        </p:spPr>
        <p:txBody>
          <a:bodyPr wrap="square" rtlCol="0">
            <a:spAutoFit/>
          </a:bodyPr>
          <a:lstStyle/>
          <a:p>
            <a:r>
              <a:rPr lang="en-US" sz="1050">
                <a:latin typeface="Bahnschrift" panose="020B0502040204020203" pitchFamily="34" charset="0"/>
              </a:rPr>
              <a:t>09:00 – 09:45</a:t>
            </a:r>
            <a:endParaRPr lang="en-ZA" sz="1050">
              <a:latin typeface="Bahnschrift" panose="020B0502040204020203" pitchFamily="34" charset="0"/>
            </a:endParaRPr>
          </a:p>
        </p:txBody>
      </p:sp>
      <p:sp>
        <p:nvSpPr>
          <p:cNvPr id="15" name="Rectangle 14">
            <a:extLst>
              <a:ext uri="{FF2B5EF4-FFF2-40B4-BE49-F238E27FC236}">
                <a16:creationId xmlns:a16="http://schemas.microsoft.com/office/drawing/2014/main" id="{A291BF0B-AA9A-34D5-2A26-17B194099688}"/>
              </a:ext>
            </a:extLst>
          </p:cNvPr>
          <p:cNvSpPr/>
          <p:nvPr/>
        </p:nvSpPr>
        <p:spPr>
          <a:xfrm>
            <a:off x="8279615" y="2390334"/>
            <a:ext cx="708316" cy="188925"/>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Rectangle 15">
            <a:extLst>
              <a:ext uri="{FF2B5EF4-FFF2-40B4-BE49-F238E27FC236}">
                <a16:creationId xmlns:a16="http://schemas.microsoft.com/office/drawing/2014/main" id="{4BD38A07-12AB-65B4-4D72-8FEBB64237BA}"/>
              </a:ext>
            </a:extLst>
          </p:cNvPr>
          <p:cNvSpPr/>
          <p:nvPr/>
        </p:nvSpPr>
        <p:spPr>
          <a:xfrm>
            <a:off x="6750825" y="2389180"/>
            <a:ext cx="708316" cy="188925"/>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Rectangle 16">
            <a:extLst>
              <a:ext uri="{FF2B5EF4-FFF2-40B4-BE49-F238E27FC236}">
                <a16:creationId xmlns:a16="http://schemas.microsoft.com/office/drawing/2014/main" id="{2737CAC5-8D61-C2C8-E4E8-79B5B6256247}"/>
              </a:ext>
            </a:extLst>
          </p:cNvPr>
          <p:cNvSpPr/>
          <p:nvPr/>
        </p:nvSpPr>
        <p:spPr>
          <a:xfrm>
            <a:off x="7512500" y="2387820"/>
            <a:ext cx="708316" cy="188925"/>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Isosceles Triangle 16">
            <a:extLst>
              <a:ext uri="{FF2B5EF4-FFF2-40B4-BE49-F238E27FC236}">
                <a16:creationId xmlns:a16="http://schemas.microsoft.com/office/drawing/2014/main" id="{7CC12A24-16A6-F48B-8A45-89456F661AF6}"/>
              </a:ext>
            </a:extLst>
          </p:cNvPr>
          <p:cNvSpPr/>
          <p:nvPr/>
        </p:nvSpPr>
        <p:spPr>
          <a:xfrm rot="10800000">
            <a:off x="8075462" y="2450925"/>
            <a:ext cx="95881" cy="531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Isosceles Triangle 23">
            <a:extLst>
              <a:ext uri="{FF2B5EF4-FFF2-40B4-BE49-F238E27FC236}">
                <a16:creationId xmlns:a16="http://schemas.microsoft.com/office/drawing/2014/main" id="{166319E5-959B-A8B2-40B1-FEC92D403495}"/>
              </a:ext>
            </a:extLst>
          </p:cNvPr>
          <p:cNvSpPr/>
          <p:nvPr/>
        </p:nvSpPr>
        <p:spPr>
          <a:xfrm rot="10800000">
            <a:off x="8821958" y="2451980"/>
            <a:ext cx="95881" cy="531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TextBox 19">
            <a:extLst>
              <a:ext uri="{FF2B5EF4-FFF2-40B4-BE49-F238E27FC236}">
                <a16:creationId xmlns:a16="http://schemas.microsoft.com/office/drawing/2014/main" id="{355C0551-0145-D9E6-281D-50E48EC49B5A}"/>
              </a:ext>
            </a:extLst>
          </p:cNvPr>
          <p:cNvSpPr txBox="1"/>
          <p:nvPr/>
        </p:nvSpPr>
        <p:spPr>
          <a:xfrm>
            <a:off x="6870837" y="2356861"/>
            <a:ext cx="564317" cy="253916"/>
          </a:xfrm>
          <a:prstGeom prst="rect">
            <a:avLst/>
          </a:prstGeom>
          <a:noFill/>
        </p:spPr>
        <p:txBody>
          <a:bodyPr wrap="square" rtlCol="0">
            <a:spAutoFit/>
          </a:bodyPr>
          <a:lstStyle/>
          <a:p>
            <a:r>
              <a:rPr lang="en-US" sz="1050">
                <a:latin typeface="Bahnschrift" panose="020B0502040204020203" pitchFamily="34" charset="0"/>
              </a:rPr>
              <a:t>2023</a:t>
            </a:r>
            <a:endParaRPr lang="en-ZA" sz="1050">
              <a:latin typeface="Bahnschrift" panose="020B0502040204020203" pitchFamily="34" charset="0"/>
            </a:endParaRPr>
          </a:p>
        </p:txBody>
      </p:sp>
      <p:sp>
        <p:nvSpPr>
          <p:cNvPr id="21" name="TextBox 20">
            <a:extLst>
              <a:ext uri="{FF2B5EF4-FFF2-40B4-BE49-F238E27FC236}">
                <a16:creationId xmlns:a16="http://schemas.microsoft.com/office/drawing/2014/main" id="{9DAACEBC-338D-EA94-01B3-6CD6CF4A124F}"/>
              </a:ext>
            </a:extLst>
          </p:cNvPr>
          <p:cNvSpPr txBox="1"/>
          <p:nvPr/>
        </p:nvSpPr>
        <p:spPr>
          <a:xfrm>
            <a:off x="7617172" y="2345771"/>
            <a:ext cx="524178" cy="253916"/>
          </a:xfrm>
          <a:prstGeom prst="rect">
            <a:avLst/>
          </a:prstGeom>
          <a:noFill/>
        </p:spPr>
        <p:txBody>
          <a:bodyPr wrap="square" rtlCol="0">
            <a:spAutoFit/>
          </a:bodyPr>
          <a:lstStyle/>
          <a:p>
            <a:r>
              <a:rPr lang="en-US" sz="1050">
                <a:latin typeface="Bahnschrift" panose="020B0502040204020203" pitchFamily="34" charset="0"/>
              </a:rPr>
              <a:t>April</a:t>
            </a:r>
            <a:endParaRPr lang="en-ZA" sz="1050">
              <a:latin typeface="Bahnschrift" panose="020B0502040204020203" pitchFamily="34" charset="0"/>
            </a:endParaRPr>
          </a:p>
        </p:txBody>
      </p:sp>
      <p:sp>
        <p:nvSpPr>
          <p:cNvPr id="22" name="TextBox 21">
            <a:extLst>
              <a:ext uri="{FF2B5EF4-FFF2-40B4-BE49-F238E27FC236}">
                <a16:creationId xmlns:a16="http://schemas.microsoft.com/office/drawing/2014/main" id="{73A37DD2-1D28-A7A4-F06D-DFC7B3D14D5D}"/>
              </a:ext>
            </a:extLst>
          </p:cNvPr>
          <p:cNvSpPr txBox="1"/>
          <p:nvPr/>
        </p:nvSpPr>
        <p:spPr>
          <a:xfrm>
            <a:off x="8477110" y="2350359"/>
            <a:ext cx="344848" cy="261610"/>
          </a:xfrm>
          <a:prstGeom prst="rect">
            <a:avLst/>
          </a:prstGeom>
          <a:noFill/>
        </p:spPr>
        <p:txBody>
          <a:bodyPr wrap="square" rtlCol="0">
            <a:spAutoFit/>
          </a:bodyPr>
          <a:lstStyle/>
          <a:p>
            <a:r>
              <a:rPr lang="en-US" sz="1050">
                <a:latin typeface="Bahnschrift" panose="020B0502040204020203" pitchFamily="34" charset="0"/>
              </a:rPr>
              <a:t>15</a:t>
            </a:r>
            <a:endParaRPr lang="en-ZA" sz="1050">
              <a:latin typeface="Bahnschrift" panose="020B0502040204020203" pitchFamily="34" charset="0"/>
            </a:endParaRPr>
          </a:p>
        </p:txBody>
      </p:sp>
      <p:sp>
        <p:nvSpPr>
          <p:cNvPr id="23" name="Rectangle: Rounded Corners 29">
            <a:extLst>
              <a:ext uri="{FF2B5EF4-FFF2-40B4-BE49-F238E27FC236}">
                <a16:creationId xmlns:a16="http://schemas.microsoft.com/office/drawing/2014/main" id="{1F9072AE-D0B7-B539-A5BB-6C8606FA0983}"/>
              </a:ext>
            </a:extLst>
          </p:cNvPr>
          <p:cNvSpPr/>
          <p:nvPr/>
        </p:nvSpPr>
        <p:spPr>
          <a:xfrm>
            <a:off x="7585813" y="2626399"/>
            <a:ext cx="569582" cy="224881"/>
          </a:xfrm>
          <a:prstGeom prst="roundRect">
            <a:avLst/>
          </a:prstGeom>
          <a:solidFill>
            <a:srgbClr val="1F376A"/>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TextBox 23">
            <a:extLst>
              <a:ext uri="{FF2B5EF4-FFF2-40B4-BE49-F238E27FC236}">
                <a16:creationId xmlns:a16="http://schemas.microsoft.com/office/drawing/2014/main" id="{D5EAFBCB-379E-B618-42E4-53C55F60F8B4}"/>
              </a:ext>
            </a:extLst>
          </p:cNvPr>
          <p:cNvSpPr txBox="1"/>
          <p:nvPr/>
        </p:nvSpPr>
        <p:spPr>
          <a:xfrm>
            <a:off x="7564770" y="2602343"/>
            <a:ext cx="623650" cy="253916"/>
          </a:xfrm>
          <a:prstGeom prst="rect">
            <a:avLst/>
          </a:prstGeom>
          <a:noFill/>
          <a:ln>
            <a:noFill/>
          </a:ln>
        </p:spPr>
        <p:txBody>
          <a:bodyPr wrap="square" rtlCol="0">
            <a:spAutoFit/>
          </a:bodyPr>
          <a:lstStyle/>
          <a:p>
            <a:r>
              <a:rPr lang="en-US" sz="1050">
                <a:solidFill>
                  <a:schemeClr val="bg1"/>
                </a:solidFill>
                <a:latin typeface="Bahnschrift" panose="020B0502040204020203" pitchFamily="34" charset="0"/>
              </a:rPr>
              <a:t>Search</a:t>
            </a:r>
            <a:endParaRPr lang="en-ZA">
              <a:solidFill>
                <a:schemeClr val="bg1"/>
              </a:solidFill>
              <a:latin typeface="Bahnschrift" panose="020B0502040204020203" pitchFamily="34" charset="0"/>
            </a:endParaRPr>
          </a:p>
        </p:txBody>
      </p:sp>
      <p:cxnSp>
        <p:nvCxnSpPr>
          <p:cNvPr id="25" name="Straight Connector 24">
            <a:extLst>
              <a:ext uri="{FF2B5EF4-FFF2-40B4-BE49-F238E27FC236}">
                <a16:creationId xmlns:a16="http://schemas.microsoft.com/office/drawing/2014/main" id="{C3C0E5E4-C6A3-34E1-E3BE-4199676370C7}"/>
              </a:ext>
            </a:extLst>
          </p:cNvPr>
          <p:cNvCxnSpPr>
            <a:cxnSpLocks/>
          </p:cNvCxnSpPr>
          <p:nvPr/>
        </p:nvCxnSpPr>
        <p:spPr>
          <a:xfrm>
            <a:off x="6659047" y="3174274"/>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DBFABA1-F059-CA1D-6887-5D57A4E0009F}"/>
              </a:ext>
            </a:extLst>
          </p:cNvPr>
          <p:cNvSpPr txBox="1"/>
          <p:nvPr/>
        </p:nvSpPr>
        <p:spPr>
          <a:xfrm>
            <a:off x="6699241" y="2883398"/>
            <a:ext cx="1949450" cy="261610"/>
          </a:xfrm>
          <a:prstGeom prst="rect">
            <a:avLst/>
          </a:prstGeom>
          <a:noFill/>
        </p:spPr>
        <p:txBody>
          <a:bodyPr wrap="square" rtlCol="0">
            <a:spAutoFit/>
          </a:bodyPr>
          <a:lstStyle/>
          <a:p>
            <a:r>
              <a:rPr lang="en-US" sz="1050">
                <a:latin typeface="Bahnschrift" panose="020B0502040204020203" pitchFamily="34" charset="0"/>
              </a:rPr>
              <a:t>LS1A (Used)</a:t>
            </a:r>
            <a:endParaRPr lang="en-ZA" sz="1050">
              <a:latin typeface="Bahnschrift" panose="020B0502040204020203" pitchFamily="34" charset="0"/>
            </a:endParaRPr>
          </a:p>
        </p:txBody>
      </p:sp>
      <p:cxnSp>
        <p:nvCxnSpPr>
          <p:cNvPr id="27" name="Straight Connector 26">
            <a:extLst>
              <a:ext uri="{FF2B5EF4-FFF2-40B4-BE49-F238E27FC236}">
                <a16:creationId xmlns:a16="http://schemas.microsoft.com/office/drawing/2014/main" id="{A70CCFAE-2093-DD25-BF10-E0C02B6B51BB}"/>
              </a:ext>
            </a:extLst>
          </p:cNvPr>
          <p:cNvCxnSpPr>
            <a:cxnSpLocks/>
          </p:cNvCxnSpPr>
          <p:nvPr/>
        </p:nvCxnSpPr>
        <p:spPr>
          <a:xfrm>
            <a:off x="6656978" y="3471556"/>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0EEA7D6-44FA-896C-A3E4-39E9CB337436}"/>
              </a:ext>
            </a:extLst>
          </p:cNvPr>
          <p:cNvSpPr txBox="1"/>
          <p:nvPr/>
        </p:nvSpPr>
        <p:spPr>
          <a:xfrm>
            <a:off x="6701446" y="3211867"/>
            <a:ext cx="1949450" cy="261610"/>
          </a:xfrm>
          <a:prstGeom prst="rect">
            <a:avLst/>
          </a:prstGeom>
          <a:noFill/>
        </p:spPr>
        <p:txBody>
          <a:bodyPr wrap="square" rtlCol="0">
            <a:spAutoFit/>
          </a:bodyPr>
          <a:lstStyle/>
          <a:p>
            <a:r>
              <a:rPr lang="en-US" sz="1050">
                <a:latin typeface="Bahnschrift" panose="020B0502040204020203" pitchFamily="34" charset="0"/>
              </a:rPr>
              <a:t>LS1B (Used)</a:t>
            </a:r>
            <a:endParaRPr lang="en-ZA" sz="1050">
              <a:latin typeface="Bahnschrift" panose="020B0502040204020203" pitchFamily="34" charset="0"/>
            </a:endParaRPr>
          </a:p>
        </p:txBody>
      </p:sp>
      <p:cxnSp>
        <p:nvCxnSpPr>
          <p:cNvPr id="29" name="Straight Connector 28">
            <a:extLst>
              <a:ext uri="{FF2B5EF4-FFF2-40B4-BE49-F238E27FC236}">
                <a16:creationId xmlns:a16="http://schemas.microsoft.com/office/drawing/2014/main" id="{4549A118-887A-9840-8C98-9D82F9C69D27}"/>
              </a:ext>
            </a:extLst>
          </p:cNvPr>
          <p:cNvCxnSpPr>
            <a:cxnSpLocks/>
          </p:cNvCxnSpPr>
          <p:nvPr/>
        </p:nvCxnSpPr>
        <p:spPr>
          <a:xfrm>
            <a:off x="6656978" y="3762432"/>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8BE6E5A-54FA-72F6-2372-99A50AF795FB}"/>
              </a:ext>
            </a:extLst>
          </p:cNvPr>
          <p:cNvSpPr txBox="1"/>
          <p:nvPr/>
        </p:nvSpPr>
        <p:spPr>
          <a:xfrm>
            <a:off x="6701446" y="3494420"/>
            <a:ext cx="1949450" cy="261610"/>
          </a:xfrm>
          <a:prstGeom prst="rect">
            <a:avLst/>
          </a:prstGeom>
          <a:noFill/>
        </p:spPr>
        <p:txBody>
          <a:bodyPr wrap="square" rtlCol="0">
            <a:spAutoFit/>
          </a:bodyPr>
          <a:lstStyle/>
          <a:p>
            <a:r>
              <a:rPr lang="en-US" sz="1050">
                <a:latin typeface="Bahnschrift" panose="020B0502040204020203" pitchFamily="34" charset="0"/>
              </a:rPr>
              <a:t>LS1C (Empty)</a:t>
            </a:r>
            <a:endParaRPr lang="en-ZA" sz="1050">
              <a:latin typeface="Bahnschrift" panose="020B0502040204020203" pitchFamily="34" charset="0"/>
            </a:endParaRPr>
          </a:p>
        </p:txBody>
      </p:sp>
      <p:cxnSp>
        <p:nvCxnSpPr>
          <p:cNvPr id="31" name="Straight Connector 30">
            <a:extLst>
              <a:ext uri="{FF2B5EF4-FFF2-40B4-BE49-F238E27FC236}">
                <a16:creationId xmlns:a16="http://schemas.microsoft.com/office/drawing/2014/main" id="{4A80AF99-410A-9E59-470B-8AD2D5492D2C}"/>
              </a:ext>
            </a:extLst>
          </p:cNvPr>
          <p:cNvCxnSpPr>
            <a:cxnSpLocks/>
          </p:cNvCxnSpPr>
          <p:nvPr/>
        </p:nvCxnSpPr>
        <p:spPr>
          <a:xfrm>
            <a:off x="6654119" y="4057441"/>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5335BBB-733B-4AFA-59EF-AEC2CC639F07}"/>
              </a:ext>
            </a:extLst>
          </p:cNvPr>
          <p:cNvSpPr txBox="1"/>
          <p:nvPr/>
        </p:nvSpPr>
        <p:spPr>
          <a:xfrm>
            <a:off x="6701446" y="3789166"/>
            <a:ext cx="1949450" cy="261610"/>
          </a:xfrm>
          <a:prstGeom prst="rect">
            <a:avLst/>
          </a:prstGeom>
          <a:noFill/>
        </p:spPr>
        <p:txBody>
          <a:bodyPr wrap="square" rtlCol="0">
            <a:spAutoFit/>
          </a:bodyPr>
          <a:lstStyle/>
          <a:p>
            <a:r>
              <a:rPr lang="en-US" sz="1050">
                <a:latin typeface="Bahnschrift" panose="020B0502040204020203" pitchFamily="34" charset="0"/>
              </a:rPr>
              <a:t>LS1D (Empty)</a:t>
            </a:r>
            <a:endParaRPr lang="en-ZA" sz="1050">
              <a:latin typeface="Bahnschrift" panose="020B0502040204020203" pitchFamily="34" charset="0"/>
            </a:endParaRPr>
          </a:p>
        </p:txBody>
      </p:sp>
      <p:cxnSp>
        <p:nvCxnSpPr>
          <p:cNvPr id="33" name="Straight Connector 32">
            <a:extLst>
              <a:ext uri="{FF2B5EF4-FFF2-40B4-BE49-F238E27FC236}">
                <a16:creationId xmlns:a16="http://schemas.microsoft.com/office/drawing/2014/main" id="{CCEB9EDC-9915-1ED5-F370-C4EB9CAFA4D4}"/>
              </a:ext>
            </a:extLst>
          </p:cNvPr>
          <p:cNvCxnSpPr>
            <a:cxnSpLocks/>
          </p:cNvCxnSpPr>
          <p:nvPr/>
        </p:nvCxnSpPr>
        <p:spPr>
          <a:xfrm>
            <a:off x="6661252" y="4355246"/>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A6B6806-0FAF-8172-FC67-809CF0915402}"/>
              </a:ext>
            </a:extLst>
          </p:cNvPr>
          <p:cNvSpPr txBox="1"/>
          <p:nvPr/>
        </p:nvSpPr>
        <p:spPr>
          <a:xfrm>
            <a:off x="6701446" y="4071317"/>
            <a:ext cx="1949450" cy="261610"/>
          </a:xfrm>
          <a:prstGeom prst="rect">
            <a:avLst/>
          </a:prstGeom>
          <a:noFill/>
        </p:spPr>
        <p:txBody>
          <a:bodyPr wrap="square" rtlCol="0">
            <a:spAutoFit/>
          </a:bodyPr>
          <a:lstStyle/>
          <a:p>
            <a:r>
              <a:rPr lang="en-US" sz="1050">
                <a:latin typeface="Bahnschrift" panose="020B0502040204020203" pitchFamily="34" charset="0"/>
              </a:rPr>
              <a:t>LS2A (Used)</a:t>
            </a:r>
            <a:endParaRPr lang="en-ZA" sz="1050">
              <a:latin typeface="Bahnschrift" panose="020B0502040204020203" pitchFamily="34" charset="0"/>
            </a:endParaRPr>
          </a:p>
        </p:txBody>
      </p:sp>
      <p:cxnSp>
        <p:nvCxnSpPr>
          <p:cNvPr id="35" name="Straight Connector 34">
            <a:extLst>
              <a:ext uri="{FF2B5EF4-FFF2-40B4-BE49-F238E27FC236}">
                <a16:creationId xmlns:a16="http://schemas.microsoft.com/office/drawing/2014/main" id="{65ECCB98-5FB8-1B81-2D3B-F09E456EEDC2}"/>
              </a:ext>
            </a:extLst>
          </p:cNvPr>
          <p:cNvCxnSpPr>
            <a:cxnSpLocks/>
          </p:cNvCxnSpPr>
          <p:nvPr/>
        </p:nvCxnSpPr>
        <p:spPr>
          <a:xfrm>
            <a:off x="6661252" y="4659766"/>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57E275D-2832-2EA6-9A97-AB926C12DDD6}"/>
              </a:ext>
            </a:extLst>
          </p:cNvPr>
          <p:cNvSpPr txBox="1"/>
          <p:nvPr/>
        </p:nvSpPr>
        <p:spPr>
          <a:xfrm>
            <a:off x="6701446" y="4375527"/>
            <a:ext cx="1949450" cy="261610"/>
          </a:xfrm>
          <a:prstGeom prst="rect">
            <a:avLst/>
          </a:prstGeom>
          <a:noFill/>
        </p:spPr>
        <p:txBody>
          <a:bodyPr wrap="square" rtlCol="0">
            <a:spAutoFit/>
          </a:bodyPr>
          <a:lstStyle/>
          <a:p>
            <a:r>
              <a:rPr lang="en-US" sz="1050">
                <a:latin typeface="Bahnschrift" panose="020B0502040204020203" pitchFamily="34" charset="0"/>
              </a:rPr>
              <a:t>LS2B (Used)</a:t>
            </a:r>
            <a:endParaRPr lang="en-ZA" sz="1050">
              <a:latin typeface="Bahnschrift" panose="020B0502040204020203" pitchFamily="34" charset="0"/>
            </a:endParaRPr>
          </a:p>
        </p:txBody>
      </p:sp>
      <p:cxnSp>
        <p:nvCxnSpPr>
          <p:cNvPr id="37" name="Straight Connector 36">
            <a:extLst>
              <a:ext uri="{FF2B5EF4-FFF2-40B4-BE49-F238E27FC236}">
                <a16:creationId xmlns:a16="http://schemas.microsoft.com/office/drawing/2014/main" id="{C23769A7-C99F-0136-4915-B4C189A1E693}"/>
              </a:ext>
            </a:extLst>
          </p:cNvPr>
          <p:cNvCxnSpPr>
            <a:cxnSpLocks/>
          </p:cNvCxnSpPr>
          <p:nvPr/>
        </p:nvCxnSpPr>
        <p:spPr>
          <a:xfrm>
            <a:off x="6659047" y="4963976"/>
            <a:ext cx="2470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AF7AC4E-671A-50E2-9DA0-1BFD1F11A761}"/>
              </a:ext>
            </a:extLst>
          </p:cNvPr>
          <p:cNvSpPr txBox="1"/>
          <p:nvPr/>
        </p:nvSpPr>
        <p:spPr>
          <a:xfrm>
            <a:off x="6694127" y="4682086"/>
            <a:ext cx="1949450" cy="261610"/>
          </a:xfrm>
          <a:prstGeom prst="rect">
            <a:avLst/>
          </a:prstGeom>
          <a:noFill/>
        </p:spPr>
        <p:txBody>
          <a:bodyPr wrap="square" rtlCol="0">
            <a:spAutoFit/>
          </a:bodyPr>
          <a:lstStyle/>
          <a:p>
            <a:r>
              <a:rPr lang="en-US" sz="1050">
                <a:latin typeface="Bahnschrift" panose="020B0502040204020203" pitchFamily="34" charset="0"/>
              </a:rPr>
              <a:t>LS2C (Used)</a:t>
            </a:r>
            <a:endParaRPr lang="en-ZA" sz="1050">
              <a:latin typeface="Bahnschrift" panose="020B0502040204020203" pitchFamily="34" charset="0"/>
            </a:endParaRPr>
          </a:p>
        </p:txBody>
      </p:sp>
      <p:sp>
        <p:nvSpPr>
          <p:cNvPr id="39" name="TextBox 38">
            <a:extLst>
              <a:ext uri="{FF2B5EF4-FFF2-40B4-BE49-F238E27FC236}">
                <a16:creationId xmlns:a16="http://schemas.microsoft.com/office/drawing/2014/main" id="{254E6DBE-BA31-563E-47C5-45673AFBD392}"/>
              </a:ext>
            </a:extLst>
          </p:cNvPr>
          <p:cNvSpPr txBox="1"/>
          <p:nvPr/>
        </p:nvSpPr>
        <p:spPr>
          <a:xfrm>
            <a:off x="7475162" y="5054820"/>
            <a:ext cx="1949450" cy="261610"/>
          </a:xfrm>
          <a:prstGeom prst="rect">
            <a:avLst/>
          </a:prstGeom>
          <a:noFill/>
        </p:spPr>
        <p:txBody>
          <a:bodyPr wrap="square" rtlCol="0">
            <a:spAutoFit/>
          </a:bodyPr>
          <a:lstStyle/>
          <a:p>
            <a:r>
              <a:rPr lang="en-US" sz="1050">
                <a:latin typeface="Bahnschrift" panose="020B0502040204020203" pitchFamily="34" charset="0"/>
              </a:rPr>
              <a:t>LOAD MORE</a:t>
            </a:r>
            <a:endParaRPr lang="en-ZA" sz="1050">
              <a:latin typeface="Bahnschrift" panose="020B0502040204020203" pitchFamily="34" charset="0"/>
            </a:endParaRPr>
          </a:p>
        </p:txBody>
      </p:sp>
      <p:sp>
        <p:nvSpPr>
          <p:cNvPr id="40" name="Rectangle 39">
            <a:extLst>
              <a:ext uri="{FF2B5EF4-FFF2-40B4-BE49-F238E27FC236}">
                <a16:creationId xmlns:a16="http://schemas.microsoft.com/office/drawing/2014/main" id="{700437CF-9D2E-2AAF-90AF-E3AD8AF36401}"/>
              </a:ext>
            </a:extLst>
          </p:cNvPr>
          <p:cNvSpPr/>
          <p:nvPr/>
        </p:nvSpPr>
        <p:spPr>
          <a:xfrm>
            <a:off x="6749470" y="1034419"/>
            <a:ext cx="2254250" cy="220549"/>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1" name="TextBox 40">
            <a:extLst>
              <a:ext uri="{FF2B5EF4-FFF2-40B4-BE49-F238E27FC236}">
                <a16:creationId xmlns:a16="http://schemas.microsoft.com/office/drawing/2014/main" id="{9D2915A8-310B-D755-46C6-BB5ECA442B98}"/>
              </a:ext>
            </a:extLst>
          </p:cNvPr>
          <p:cNvSpPr txBox="1"/>
          <p:nvPr/>
        </p:nvSpPr>
        <p:spPr>
          <a:xfrm>
            <a:off x="6750825" y="1013889"/>
            <a:ext cx="1949450" cy="261610"/>
          </a:xfrm>
          <a:prstGeom prst="rect">
            <a:avLst/>
          </a:prstGeom>
          <a:noFill/>
        </p:spPr>
        <p:txBody>
          <a:bodyPr wrap="square" rtlCol="0">
            <a:spAutoFit/>
          </a:bodyPr>
          <a:lstStyle/>
          <a:p>
            <a:r>
              <a:rPr lang="en-US" sz="1050">
                <a:latin typeface="Bahnschrift" panose="020B0502040204020203" pitchFamily="34" charset="0"/>
              </a:rPr>
              <a:t>Upper Campus</a:t>
            </a:r>
            <a:endParaRPr lang="en-ZA" sz="1050">
              <a:latin typeface="Bahnschrift" panose="020B0502040204020203" pitchFamily="34" charset="0"/>
            </a:endParaRPr>
          </a:p>
        </p:txBody>
      </p:sp>
      <p:sp>
        <p:nvSpPr>
          <p:cNvPr id="42" name="Isosceles Triangle 63">
            <a:extLst>
              <a:ext uri="{FF2B5EF4-FFF2-40B4-BE49-F238E27FC236}">
                <a16:creationId xmlns:a16="http://schemas.microsoft.com/office/drawing/2014/main" id="{F4B91A75-B485-60B6-A90E-9F2581567026}"/>
              </a:ext>
            </a:extLst>
          </p:cNvPr>
          <p:cNvSpPr/>
          <p:nvPr/>
        </p:nvSpPr>
        <p:spPr>
          <a:xfrm rot="10800000">
            <a:off x="8851542" y="1115702"/>
            <a:ext cx="95881" cy="53145"/>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3" name="Rectangle: Rounded Corners 30">
            <a:extLst>
              <a:ext uri="{FF2B5EF4-FFF2-40B4-BE49-F238E27FC236}">
                <a16:creationId xmlns:a16="http://schemas.microsoft.com/office/drawing/2014/main" id="{113E1F07-7AE7-0113-0230-1730181959C2}"/>
              </a:ext>
            </a:extLst>
          </p:cNvPr>
          <p:cNvSpPr/>
          <p:nvPr/>
        </p:nvSpPr>
        <p:spPr>
          <a:xfrm>
            <a:off x="6870837" y="629597"/>
            <a:ext cx="467271" cy="193016"/>
          </a:xfrm>
          <a:prstGeom prst="roundRect">
            <a:avLst>
              <a:gd name="adj" fmla="val 39903"/>
            </a:avLst>
          </a:prstGeom>
          <a:solidFill>
            <a:srgbClr val="63C2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4" name="Flowchart: Merge 31">
            <a:extLst>
              <a:ext uri="{FF2B5EF4-FFF2-40B4-BE49-F238E27FC236}">
                <a16:creationId xmlns:a16="http://schemas.microsoft.com/office/drawing/2014/main" id="{C63B4EB8-AE6B-E78E-D673-44CD6C12EC05}"/>
              </a:ext>
            </a:extLst>
          </p:cNvPr>
          <p:cNvSpPr/>
          <p:nvPr/>
        </p:nvSpPr>
        <p:spPr>
          <a:xfrm rot="5400000">
            <a:off x="7025575" y="680192"/>
            <a:ext cx="112388" cy="103618"/>
          </a:xfrm>
          <a:prstGeom prst="flowChartMerg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2219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0"/>
                                  </p:stCondLst>
                                  <p:childTnLst>
                                    <p:animClr clrSpc="rgb" dir="cw">
                                      <p:cBhvr override="childStyle">
                                        <p:cTn id="6" dur="250" autoRev="1" fill="remove"/>
                                        <p:tgtEl>
                                          <p:spTgt spid="12"/>
                                        </p:tgtEl>
                                        <p:attrNameLst>
                                          <p:attrName>style.color</p:attrName>
                                        </p:attrNameLst>
                                      </p:cBhvr>
                                      <p:to>
                                        <a:schemeClr val="bg1"/>
                                      </p:to>
                                    </p:animClr>
                                    <p:animClr clrSpc="rgb" dir="cw">
                                      <p:cBhvr>
                                        <p:cTn id="7" dur="250" autoRev="1" fill="remove"/>
                                        <p:tgtEl>
                                          <p:spTgt spid="12"/>
                                        </p:tgtEl>
                                        <p:attrNameLst>
                                          <p:attrName>fillcolor</p:attrName>
                                        </p:attrNameLst>
                                      </p:cBhvr>
                                      <p:to>
                                        <a:schemeClr val="bg1"/>
                                      </p:to>
                                    </p:animClr>
                                    <p:set>
                                      <p:cBhvr>
                                        <p:cTn id="8" dur="250" autoRev="1" fill="remove"/>
                                        <p:tgtEl>
                                          <p:spTgt spid="12"/>
                                        </p:tgtEl>
                                        <p:attrNameLst>
                                          <p:attrName>fill.type</p:attrName>
                                        </p:attrNameLst>
                                      </p:cBhvr>
                                      <p:to>
                                        <p:strVal val="solid"/>
                                      </p:to>
                                    </p:set>
                                    <p:set>
                                      <p:cBhvr>
                                        <p:cTn id="9" dur="250" autoRev="1" fill="remove"/>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2127</Words>
  <Application>Microsoft Macintosh PowerPoint</Application>
  <PresentationFormat>Custom</PresentationFormat>
  <Paragraphs>277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Merriweather</vt:lpstr>
      <vt:lpstr>Bahnschrift</vt:lpstr>
      <vt:lpstr>Arial</vt:lpstr>
      <vt:lpstr>Roboto</vt:lpstr>
      <vt:lpstr>Paradigm</vt:lpstr>
      <vt:lpstr>MDD Assignment</vt:lpstr>
      <vt:lpstr>What it did right </vt:lpstr>
      <vt:lpstr>What it did wrong</vt:lpstr>
      <vt:lpstr>New Design</vt:lpstr>
      <vt:lpstr>New Design</vt:lpstr>
      <vt:lpstr>New Features</vt:lpstr>
      <vt:lpstr>New Features</vt:lpstr>
      <vt:lpstr>Venue Finder</vt:lpstr>
      <vt:lpstr>Venue Finder</vt:lpstr>
      <vt:lpstr>Venue Finder</vt:lpstr>
      <vt:lpstr>Venue Finder</vt:lpstr>
      <vt:lpstr>New Features</vt:lpstr>
      <vt:lpstr>Student Forum    (Like Stack overflow)</vt:lpstr>
      <vt:lpstr>Student Forum    (Like Stack overflow)</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 Assignment</dc:title>
  <cp:lastModifiedBy>Christopher Blignaut</cp:lastModifiedBy>
  <cp:revision>3</cp:revision>
  <dcterms:modified xsi:type="dcterms:W3CDTF">2023-10-16T13:41:17Z</dcterms:modified>
</cp:coreProperties>
</file>