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60" r:id="rId7"/>
    <p:sldId id="264" r:id="rId8"/>
    <p:sldId id="281" r:id="rId9"/>
    <p:sldId id="276" r:id="rId10"/>
    <p:sldId id="280" r:id="rId11"/>
    <p:sldId id="282" r:id="rId12"/>
    <p:sldId id="283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5" autoAdjust="0"/>
  </p:normalViewPr>
  <p:slideViewPr>
    <p:cSldViewPr snapToGrid="0" showGuides="1">
      <p:cViewPr varScale="1">
        <p:scale>
          <a:sx n="56" d="100"/>
          <a:sy n="56" d="100"/>
        </p:scale>
        <p:origin x="12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13EE4-78C3-490F-AD03-4491C37A8796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32166-D667-4383-B839-F143362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4B81-F76C-4130-A3A6-053208F3BF56}" type="datetimeFigureOut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B48B0-85B2-40C4-A05A-571C99C8AB5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43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58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18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9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15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5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25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82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91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33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81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5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s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xmlns="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xmlns="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xmlns="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xmlns="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xmlns="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xmlns="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xmlns="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ontent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xmlns="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11" descr="Competitors logos quadrant">
            <a:extLst>
              <a:ext uri="{FF2B5EF4-FFF2-40B4-BE49-F238E27FC236}">
                <a16:creationId xmlns:a16="http://schemas.microsoft.com/office/drawing/2014/main" xmlns="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17" name="Picture Placeholder 11" descr="Competitors logos quadrant">
            <a:extLst>
              <a:ext uri="{FF2B5EF4-FFF2-40B4-BE49-F238E27FC236}">
                <a16:creationId xmlns:a16="http://schemas.microsoft.com/office/drawing/2014/main" xmlns="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18" name="Picture Placeholder 11" descr="Competitors logos quadrant">
            <a:extLst>
              <a:ext uri="{FF2B5EF4-FFF2-40B4-BE49-F238E27FC236}">
                <a16:creationId xmlns:a16="http://schemas.microsoft.com/office/drawing/2014/main" xmlns="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xmlns="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xmlns="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xmlns="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xmlns="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xmlns="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xmlns="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xmlns="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xmlns="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xmlns="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xmlns="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xmlns="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xmlns="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xmlns="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xmlns="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xmlns="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xmlns="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xmlns="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xmlns="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xmlns="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xmlns="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xmlns="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og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xmlns="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xmlns="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xmlns="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xmlns="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xmlns="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xmlns="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xmlns="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xmlns="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xmlns="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xmlns="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xmlns="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xmlns="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xmlns="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xmlns="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xmlns="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xmlns="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2" name="Picture Placeholder 10">
            <a:extLst>
              <a:ext uri="{FF2B5EF4-FFF2-40B4-BE49-F238E27FC236}">
                <a16:creationId xmlns:a16="http://schemas.microsoft.com/office/drawing/2014/main" xmlns="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xmlns="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2" name="Text Placeholder 11">
            <a:extLst>
              <a:ext uri="{FF2B5EF4-FFF2-40B4-BE49-F238E27FC236}">
                <a16:creationId xmlns:a16="http://schemas.microsoft.com/office/drawing/2014/main" xmlns="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3" name="Picture Placeholder 10">
            <a:extLst>
              <a:ext uri="{FF2B5EF4-FFF2-40B4-BE49-F238E27FC236}">
                <a16:creationId xmlns:a16="http://schemas.microsoft.com/office/drawing/2014/main" xmlns="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xmlns="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5" name="Text Placeholder 11">
            <a:extLst>
              <a:ext uri="{FF2B5EF4-FFF2-40B4-BE49-F238E27FC236}">
                <a16:creationId xmlns:a16="http://schemas.microsoft.com/office/drawing/2014/main" xmlns="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6" name="Picture Placeholder 10">
            <a:extLst>
              <a:ext uri="{FF2B5EF4-FFF2-40B4-BE49-F238E27FC236}">
                <a16:creationId xmlns:a16="http://schemas.microsoft.com/office/drawing/2014/main" xmlns="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xmlns="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8" name="Text Placeholder 11">
            <a:extLst>
              <a:ext uri="{FF2B5EF4-FFF2-40B4-BE49-F238E27FC236}">
                <a16:creationId xmlns:a16="http://schemas.microsoft.com/office/drawing/2014/main" xmlns="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9" name="Picture Placeholder 10">
            <a:extLst>
              <a:ext uri="{FF2B5EF4-FFF2-40B4-BE49-F238E27FC236}">
                <a16:creationId xmlns:a16="http://schemas.microsoft.com/office/drawing/2014/main" xmlns="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1" name="Picture Placeholder 11">
            <a:extLst>
              <a:ext uri="{FF2B5EF4-FFF2-40B4-BE49-F238E27FC236}">
                <a16:creationId xmlns:a16="http://schemas.microsoft.com/office/drawing/2014/main" xmlns="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anchor="b" anchorCtr="0">
            <a:noAutofit/>
          </a:bodyPr>
          <a:lstStyle>
            <a:lvl1pPr algn="r">
              <a:defRPr sz="5500" b="1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xmlns="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xmlns="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xmlns="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xmlns="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xmlns="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xmlns="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xmlns="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xmlns="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xmlns="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xmlns="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xmlns="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xmlns="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Allan Mattsson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208-555-0183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alaan@fineartschool.net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xmlns="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/>
          <a:lstStyle>
            <a:lvl1pPr algn="ctr">
              <a:defRPr b="1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xmlns="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xmlns="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xmlns="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xmlns="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xmlns="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xmlns="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xmlns="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xmlns="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xmlns="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xmlns="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xmlns="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xmlns="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xmlns="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xmlns="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xmlns="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xmlns="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xmlns="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xmlns="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xmlns="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anchor="b" anchorCtr="0">
            <a:noAutofit/>
          </a:bodyPr>
          <a:lstStyle>
            <a:lvl1pPr algn="r">
              <a:defRPr sz="5500" b="1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xmlns="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xmlns="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xmlns="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4E7E-06A4-424E-83B2-0F5C45AFEB4E}" type="datetime1">
              <a:rPr lang="en-US" noProof="0" smtClean="0"/>
              <a:pPr/>
              <a:t>6/20/2024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xmlns="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xmlns="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4E7E-06A4-424E-83B2-0F5C45AFEB4E}" type="datetime1">
              <a:rPr lang="en-US" noProof="0" smtClean="0"/>
              <a:pPr/>
              <a:t>6/20/2024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xmlns="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BFF-A7D8-4C29-89A0-BC16EA5EFCC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xmlns="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xmlns="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xmlns="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xmlns="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xmlns="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xmlns="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xmlns="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xmlns="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xmlns="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xmlns="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xmlns="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xmlns="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xmlns="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xmlns="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xmlns="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r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xmlns="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xmlns="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xmlns="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anchor="b" anchorCtr="0"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xmlns="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anchor="b" anchorCtr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6/20/2024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xmlns="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xmlns="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xmlns="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fld id="{DE8A4E7E-06A4-424E-83B2-0F5C45AFEB4E}" type="datetime1">
              <a:rPr lang="en-US" noProof="0" smtClean="0"/>
              <a:pPr/>
              <a:t>6/20/2024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br>
              <a:rPr lang="en-US" dirty="0" smtClean="0"/>
            </a:br>
            <a:r>
              <a:rPr lang="en-US" dirty="0" smtClean="0"/>
              <a:t>Christina.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Company logo">
            <a:extLst>
              <a:ext uri="{FF2B5EF4-FFF2-40B4-BE49-F238E27FC236}">
                <a16:creationId xmlns:a16="http://schemas.microsoft.com/office/drawing/2014/main" xmlns="" id="{5CC28203-0B09-4AAC-88BD-6EFAF3EE4DBB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MODELLING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00176" y="1547724"/>
            <a:ext cx="8392065" cy="2385921"/>
          </a:xfrm>
        </p:spPr>
        <p:txBody>
          <a:bodyPr>
            <a:noAutofit/>
          </a:bodyPr>
          <a:lstStyle/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Installing Required Libraries Before we begin, we need to install a particular library, which we can do with the  pip command : pip install </a:t>
            </a: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pynput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and pip install </a:t>
            </a: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jsonlib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. </a:t>
            </a:r>
            <a:endParaRPr lang="en-U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Importing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Required Libraries </a:t>
            </a: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pynput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: This will help us read the keystrokes as the user types in stuff JSON is a lightweight data-interchange format. It is often used for exchanging data between a web server and user 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4716D2-32D1-4408-8CAC-7E6E2499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3230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Company logo">
            <a:extLst>
              <a:ext uri="{FF2B5EF4-FFF2-40B4-BE49-F238E27FC236}">
                <a16:creationId xmlns:a16="http://schemas.microsoft.com/office/drawing/2014/main" xmlns="" id="{5CC28203-0B09-4AAC-88BD-6EFAF3EE4DBB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4716D2-32D1-4408-8CAC-7E6E2499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969F86D1-39A5-4214-B125-AE717E4FA52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31077" y="851603"/>
            <a:ext cx="9668863" cy="529002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• Initialization: </a:t>
            </a:r>
            <a:endParaRPr lang="en-U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•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Set up the main GUI window. </a:t>
            </a:r>
            <a:endParaRPr lang="en-U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•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Initialize global variables for key logging. </a:t>
            </a:r>
            <a:endParaRPr lang="en-U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•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Event Capture: </a:t>
            </a:r>
            <a:endParaRPr lang="en-U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•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Start capturing key events when the "Start" button is </a:t>
            </a: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  pressed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. </a:t>
            </a:r>
            <a:endParaRPr lang="en-U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•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Log key press and release events. </a:t>
            </a:r>
            <a:endParaRPr lang="en-U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•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Data Logging: </a:t>
            </a:r>
            <a:endParaRPr lang="en-U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•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Continuously update text and JSON log files with captured key </a:t>
            </a: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    events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. </a:t>
            </a:r>
            <a:endParaRPr lang="en-U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•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Stop Logging: </a:t>
            </a:r>
            <a:endParaRPr lang="en-U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 •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Stop capturing key events when the "Stop" button is pressed. </a:t>
            </a:r>
            <a:endParaRPr lang="en-U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 •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Update the GUI status to indicate the </a:t>
            </a: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keylogger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is stopped.</a:t>
            </a:r>
            <a:endParaRPr lang="en-IN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1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4716D2-32D1-4408-8CAC-7E6E2499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969F86D1-39A5-4214-B125-AE717E4FA52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10314" y="2174560"/>
            <a:ext cx="9668863" cy="382391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Successfully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implemented a </a:t>
            </a: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keylogger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that captures keystrokes and records them into both text and JSON files. </a:t>
            </a:r>
            <a:endParaRPr lang="en-U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Real-time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keylogging with start and stop functionality controlled via a simple GUI. </a:t>
            </a:r>
            <a:endParaRPr lang="en-U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The </a:t>
            </a: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keylogger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project demonstrated the capability to effectively capture and log keystrokes in real-time. </a:t>
            </a:r>
            <a:endParaRPr lang="en-U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GUI provided a user-friendly way to control the </a:t>
            </a: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keylogger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making it accessible and easy to use. </a:t>
            </a:r>
            <a:endParaRPr lang="en-U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Emphasized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the ethical use of </a:t>
            </a: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keyloggers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and the importance of implementing security measures to protect against malicious use.</a:t>
            </a:r>
            <a:endParaRPr lang="en-IN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79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A532457-29F4-475F-B58C-80A91C83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52" y="3579254"/>
            <a:ext cx="10994861" cy="190921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Key Logger and Security</a:t>
            </a:r>
            <a:endParaRPr lang="en-US" sz="4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AE0B35-19FF-4775-9AF8-8F3C834A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EF1FB9-B16B-4B0E-B1C6-ACB21972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792729-D9BA-45F7-B2E7-91165934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03669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9AD198-93C9-4EAB-8485-34EDEDDB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Introduction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Problem Statement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Project Overview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Who Are The End Users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Solution and Value Proposition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"Wow" Factor in Our Solution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Modelling </a:t>
            </a:r>
            <a:endParaRPr lang="en-US" dirty="0" smtClean="0"/>
          </a:p>
          <a:p>
            <a:r>
              <a:rPr lang="en-US" dirty="0" smtClean="0"/>
              <a:t>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8F2DAD-09BC-4E53-B3EE-80036ACC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837" y="623795"/>
            <a:ext cx="7599790" cy="55284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62604E-F416-45C2-A64D-34493614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5FC586E-A765-41E8-AD6D-F6AA8EA2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64A110E-05FA-4BC3-8BC9-C9871A18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5042" y="1811547"/>
            <a:ext cx="93021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Key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loggers also known as keystroke loggers, may be defined as the recording of the key pressed on a system and saved it to a file, and the that file is accessed by the person using this malware. </a:t>
            </a:r>
            <a:endParaRPr lang="en-U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Key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logger can be software or can be hardware</a:t>
            </a: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</a:p>
          <a:p>
            <a:endParaRPr lang="en-U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Working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: Mainly key-loggers are used to steal password or confidential details such as bank information etc. </a:t>
            </a:r>
            <a:endParaRPr lang="en-IN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53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8F2DAD-09BC-4E53-B3EE-80036ACC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837" y="623795"/>
            <a:ext cx="7599790" cy="552848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62604E-F416-45C2-A64D-34493614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5FC586E-A765-41E8-AD6D-F6AA8EA2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64A110E-05FA-4BC3-8BC9-C9871A18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5042" y="1811547"/>
            <a:ext cx="93021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Keyloggers</a:t>
            </a: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are a significant threat to cybersecurity, leading to unauthorized access to sensitive information , identity theft, and financial fraud. </a:t>
            </a:r>
            <a:endParaRPr lang="en-U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Affects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individuals, businesses, and organizations by compromising data privacy and security. </a:t>
            </a:r>
            <a:endParaRPr lang="en-IN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76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543D8BE-B4A0-47BA-80B9-E1885926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F0A689A-ADE6-4CCC-8A2B-72A65D396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37618"/>
            <a:ext cx="10227214" cy="210254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•Develop a comprehensive understanding of </a:t>
            </a: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keyloggers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their types, how they work, and effective security measures to prevent keylogging attacks.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19B368-B42D-42C9-8CFF-C1525C23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FDEB879-C512-484F-8647-67E07423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C769588-4F4C-428C-9F8E-00608553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67189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Company logo">
            <a:extLst>
              <a:ext uri="{FF2B5EF4-FFF2-40B4-BE49-F238E27FC236}">
                <a16:creationId xmlns:a16="http://schemas.microsoft.com/office/drawing/2014/main" xmlns="" id="{5CC28203-0B09-4AAC-88BD-6EFAF3EE4DBB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USERS?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8199" y="2117068"/>
            <a:ext cx="8128800" cy="870309"/>
          </a:xfrm>
        </p:spPr>
        <p:txBody>
          <a:bodyPr>
            <a:no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End users are the individuals within an organization who interact with various digital platforms, applications, and devices daily. They are often the first line of defense against cyber threats.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4716D2-32D1-4408-8CAC-7E6E2499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31428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Company logo">
            <a:extLst>
              <a:ext uri="{FF2B5EF4-FFF2-40B4-BE49-F238E27FC236}">
                <a16:creationId xmlns:a16="http://schemas.microsoft.com/office/drawing/2014/main" xmlns="" id="{5CC28203-0B09-4AAC-88BD-6EFAF3EE4DBB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1"/>
            <a:ext cx="7149861" cy="833547"/>
          </a:xfrm>
        </p:spPr>
        <p:txBody>
          <a:bodyPr>
            <a:normAutofit fontScale="90000"/>
          </a:bodyPr>
          <a:lstStyle/>
          <a:p>
            <a:r>
              <a:rPr lang="en-IN" dirty="0"/>
              <a:t>SOLUTION AND VALUE PROPOSITION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4716D2-32D1-4408-8CAC-7E6E2499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7"/>
          </p:nvPr>
        </p:nvSpPr>
        <p:spPr>
          <a:xfrm>
            <a:off x="838199" y="1915063"/>
            <a:ext cx="9927567" cy="2346385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Anti-Key-logger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– As the name suggest these are the software which are anti / against key loggers and main task is to detect key-logger from a computer system. </a:t>
            </a:r>
            <a:endParaRPr lang="en-US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Anti-Virus – Many anti-virus software also detect key loggers and delete them from the computer system. These are software anti-software so these can not get rid from the hardware key-loggers. </a:t>
            </a:r>
            <a:endParaRPr lang="en-US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Automatic form filler – This technique can be used by the user to not fill forms on regular bases instead use automatic form filler which will give a shield against key-loggers as keys will not be pressed . </a:t>
            </a:r>
            <a:endParaRPr lang="en-US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One-Time-Passwords – Using OTP’s as password may be safe as every time we login we have to use a new password. </a:t>
            </a:r>
            <a:endParaRPr lang="en-US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Patterns or mouse-recognition – On android devices used pattern as a password of applications and on PC use mouse recognition, mouse program uses mouse gestures instead of stylus. </a:t>
            </a:r>
            <a:endParaRPr lang="en-US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Voice to Text Converter – This software helps to prevent Keylogging which targets a specific part of our keyboard.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4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Company logo">
            <a:extLst>
              <a:ext uri="{FF2B5EF4-FFF2-40B4-BE49-F238E27FC236}">
                <a16:creationId xmlns:a16="http://schemas.microsoft.com/office/drawing/2014/main" xmlns="" id="{5CC28203-0B09-4AAC-88BD-6EFAF3EE4DBB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"WOW" FACTOR IN OUR SOLUTION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8199" y="1806517"/>
            <a:ext cx="8392065" cy="2385921"/>
          </a:xfrm>
        </p:spPr>
        <p:txBody>
          <a:bodyPr>
            <a:no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Innovative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Approach: Combining technical measures with user education for comprehensive </a:t>
            </a: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protection.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Demonstration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: Real-time demonstration of a simple </a:t>
            </a: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keylogger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to illustrate the threat and the effectiveness of security measures. </a:t>
            </a:r>
            <a:endParaRPr lang="en-U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Impact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: Significant reduction in the likelihood of keylogging attacks through proactive measures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4716D2-32D1-4408-8CAC-7E6E2499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64291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33968143_Colorful abstract pitch deck_SL_V1.potx" id="{82DEFF5A-EF7C-4DEA-909F-5E1EA892F8BB}" vid="{E161E2B0-1454-45FC-8BCB-8D4146D2D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2A88D8-11C9-4E54-8CC3-A25581E9EC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48EA396-5485-4BE7-B653-403710320F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C431E4-CEEE-4471-A938-06556DE848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0</TotalTime>
  <Words>448</Words>
  <Application>Microsoft Office PowerPoint</Application>
  <PresentationFormat>Widescreen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Book Antiqua</vt:lpstr>
      <vt:lpstr>Calibri</vt:lpstr>
      <vt:lpstr>Franklin Gothic Book</vt:lpstr>
      <vt:lpstr>Tahoma</vt:lpstr>
      <vt:lpstr>Wingdings</vt:lpstr>
      <vt:lpstr>Office Theme</vt:lpstr>
      <vt:lpstr>Presented By  Christina.</vt:lpstr>
      <vt:lpstr>Key Logger and Security</vt:lpstr>
      <vt:lpstr>AGENDA</vt:lpstr>
      <vt:lpstr>Introduction</vt:lpstr>
      <vt:lpstr>Problem Statement</vt:lpstr>
      <vt:lpstr>PROJECT OVERVIEW</vt:lpstr>
      <vt:lpstr>WHO ARE THE END USERS?</vt:lpstr>
      <vt:lpstr>SOLUTION AND VALUE PROPOSITION</vt:lpstr>
      <vt:lpstr>THE "WOW" FACTOR IN OUR SOLUTION </vt:lpstr>
      <vt:lpstr>MODELLING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2024-06-20T12:10:58Z</dcterms:created>
  <dcterms:modified xsi:type="dcterms:W3CDTF">2024-06-20T13:20:23Z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