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5"/>
  </p:normalViewPr>
  <p:slideViewPr>
    <p:cSldViewPr snapToGrid="0" snapToObjects="1">
      <p:cViewPr>
        <p:scale>
          <a:sx n="78" d="100"/>
          <a:sy n="78" d="100"/>
        </p:scale>
        <p:origin x="14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5D7B28-E32F-DB43-B517-87F4318C98D6}" type="datetimeFigureOut">
              <a:rPr lang="en-US" smtClean="0"/>
              <a:t>12/10/21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099B6-FB3B-8C48-B52E-9FD4DD51E0F8}" type="slidenum">
              <a:rPr lang="en-US" smtClean="0"/>
              <a:t>‹#›</a:t>
            </a:fld>
            <a:endParaRPr lang="en-US"/>
          </a:p>
        </p:txBody>
      </p:sp>
    </p:spTree>
    <p:extLst>
      <p:ext uri="{BB962C8B-B14F-4D97-AF65-F5344CB8AC3E}">
        <p14:creationId xmlns:p14="http://schemas.microsoft.com/office/powerpoint/2010/main" val="345453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6679-328D-4645-848E-51CB37A8F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1D66D0-64BB-2843-8FBC-7F03F8C90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52923C-CDF3-0F45-A02C-D1988395A695}"/>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5" name="Footer Placeholder 4">
            <a:extLst>
              <a:ext uri="{FF2B5EF4-FFF2-40B4-BE49-F238E27FC236}">
                <a16:creationId xmlns:a16="http://schemas.microsoft.com/office/drawing/2014/main" id="{62C3F720-DC79-B14F-A0F8-6897616C8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528E9-19A5-624F-A809-5F0FFC29AC1A}"/>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32219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7BC50-4BAA-0242-8251-3CEA713663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5D0349-3834-4448-97FF-3AD289A20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0B906-32C7-EB47-BFA9-815AD05BB296}"/>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5" name="Footer Placeholder 4">
            <a:extLst>
              <a:ext uri="{FF2B5EF4-FFF2-40B4-BE49-F238E27FC236}">
                <a16:creationId xmlns:a16="http://schemas.microsoft.com/office/drawing/2014/main" id="{491C4DBC-13C0-094F-ADB9-9DB4C5E83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A799D-358D-6B48-B8B0-1B8CB86DD2C7}"/>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328766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2B620-BD42-F54D-87BF-545E1300E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6BC51A-82F8-0941-BEB5-CCF3D4B2E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2648E-E986-554D-8531-8D574603DF92}"/>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5" name="Footer Placeholder 4">
            <a:extLst>
              <a:ext uri="{FF2B5EF4-FFF2-40B4-BE49-F238E27FC236}">
                <a16:creationId xmlns:a16="http://schemas.microsoft.com/office/drawing/2014/main" id="{66D458B0-3930-F446-BB09-B7204FA9D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4059C-2579-4A4B-A12B-0BC624ABA7CC}"/>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1762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6985-FC50-3046-8CE6-759F223D6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0F630-113F-5D46-AD23-664C789232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D9E6B-C951-8746-B3FF-DBDB06A7A200}"/>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5" name="Footer Placeholder 4">
            <a:extLst>
              <a:ext uri="{FF2B5EF4-FFF2-40B4-BE49-F238E27FC236}">
                <a16:creationId xmlns:a16="http://schemas.microsoft.com/office/drawing/2014/main" id="{8C166DB8-F20A-A249-BA27-791490FC8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A9862-F982-7C4D-8768-CBEAE87C14F0}"/>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202330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95CA-7F8C-CF48-A925-7C5A422D5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1E69B3-4171-6949-855F-8EA2B8A59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03430-3AE8-8045-995E-3E4DD7C7EE9A}"/>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5" name="Footer Placeholder 4">
            <a:extLst>
              <a:ext uri="{FF2B5EF4-FFF2-40B4-BE49-F238E27FC236}">
                <a16:creationId xmlns:a16="http://schemas.microsoft.com/office/drawing/2014/main" id="{14E46D77-2D7A-3A4E-A212-81BE8E55B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10031-FAE1-8142-95E8-3AB523E44FC0}"/>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35431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4B93-0EE4-6443-A929-6B1695681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38D8C-CED5-7D42-91EE-0847DE4AB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BD2F0-3433-1246-8B73-E7856C95F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DD99D9-801F-EC4D-9E59-9535A89F38D7}"/>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6" name="Footer Placeholder 5">
            <a:extLst>
              <a:ext uri="{FF2B5EF4-FFF2-40B4-BE49-F238E27FC236}">
                <a16:creationId xmlns:a16="http://schemas.microsoft.com/office/drawing/2014/main" id="{771CCD03-66B7-274E-A634-E380DF00B3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D0768-3CFB-B048-83BC-E4C23C5C1B6A}"/>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45834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8501-1624-F341-88E6-68EBD47547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542B8-192D-A644-A5E0-5F906F467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B8E877-3BBB-5F4D-A5A0-7454F4167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53733-8328-C249-8966-B3AF67E66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3700D-0287-E545-B42B-FA2F8CCCA2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222469-7DC8-5A4C-9E8D-486CF2915E5B}"/>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8" name="Footer Placeholder 7">
            <a:extLst>
              <a:ext uri="{FF2B5EF4-FFF2-40B4-BE49-F238E27FC236}">
                <a16:creationId xmlns:a16="http://schemas.microsoft.com/office/drawing/2014/main" id="{7A9A0E7B-DEC4-CF40-8F44-F7721AA68F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8DAE3-3DA7-4744-A5FB-76CF20A564E6}"/>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20653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2037-CA75-3646-AF51-9FC93E790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E81B57-359D-B241-B6B8-2DC45BB9772F}"/>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4" name="Footer Placeholder 3">
            <a:extLst>
              <a:ext uri="{FF2B5EF4-FFF2-40B4-BE49-F238E27FC236}">
                <a16:creationId xmlns:a16="http://schemas.microsoft.com/office/drawing/2014/main" id="{D47615F2-DFB7-EC40-BF0C-EB53C5063A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63325B-3A95-3D4B-B4B0-35BFF8529C9D}"/>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213635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E1F6B-63DA-2D42-8501-CBFB8CBFF816}"/>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3" name="Footer Placeholder 2">
            <a:extLst>
              <a:ext uri="{FF2B5EF4-FFF2-40B4-BE49-F238E27FC236}">
                <a16:creationId xmlns:a16="http://schemas.microsoft.com/office/drawing/2014/main" id="{AFB05F6C-C48D-F94E-846C-4B1E3382A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1D180C-0267-D043-A496-9F410250C524}"/>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244158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D512-67D8-584D-9FAA-3EDE29F94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22347E-1F90-7B44-BD3B-EC74AAE35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9F0D9-ADA5-AF46-8744-B3D1FF11C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87EF5-C03E-A344-B9DE-EF0E42F2E4D1}"/>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6" name="Footer Placeholder 5">
            <a:extLst>
              <a:ext uri="{FF2B5EF4-FFF2-40B4-BE49-F238E27FC236}">
                <a16:creationId xmlns:a16="http://schemas.microsoft.com/office/drawing/2014/main" id="{EBD7B4F8-98C3-5A4E-9764-1CB41535E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48BA7-6297-BC42-8BC6-90D6E2FE6430}"/>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2571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7BD8-8215-A64E-A468-C3B2A2B68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8BE05-0506-E84F-8D5C-16E24281A0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009D1B-DBC5-F049-B965-F7A6A924D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27003-4D7C-DD47-9342-5F19276AF7E1}"/>
              </a:ext>
            </a:extLst>
          </p:cNvPr>
          <p:cNvSpPr>
            <a:spLocks noGrp="1"/>
          </p:cNvSpPr>
          <p:nvPr>
            <p:ph type="dt" sz="half" idx="10"/>
          </p:nvPr>
        </p:nvSpPr>
        <p:spPr/>
        <p:txBody>
          <a:bodyPr/>
          <a:lstStyle/>
          <a:p>
            <a:fld id="{E98BD7DC-C9D9-6E4D-B685-B78D66F03A03}" type="datetimeFigureOut">
              <a:rPr lang="en-US" smtClean="0"/>
              <a:t>12/10/21</a:t>
            </a:fld>
            <a:endParaRPr lang="en-US"/>
          </a:p>
        </p:txBody>
      </p:sp>
      <p:sp>
        <p:nvSpPr>
          <p:cNvPr id="6" name="Footer Placeholder 5">
            <a:extLst>
              <a:ext uri="{FF2B5EF4-FFF2-40B4-BE49-F238E27FC236}">
                <a16:creationId xmlns:a16="http://schemas.microsoft.com/office/drawing/2014/main" id="{D7F8F09C-5271-A04D-8916-4D5229372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D4AC5-2DBA-D547-9D46-0D162A725318}"/>
              </a:ext>
            </a:extLst>
          </p:cNvPr>
          <p:cNvSpPr>
            <a:spLocks noGrp="1"/>
          </p:cNvSpPr>
          <p:nvPr>
            <p:ph type="sldNum" sz="quarter" idx="12"/>
          </p:nvPr>
        </p:nvSpPr>
        <p:spPr/>
        <p:txBody>
          <a:bodyPr/>
          <a:lstStyle/>
          <a:p>
            <a:fld id="{75618E57-0BD0-8E43-81D2-D1C2C8157351}" type="slidenum">
              <a:rPr lang="en-US" smtClean="0"/>
              <a:t>‹#›</a:t>
            </a:fld>
            <a:endParaRPr lang="en-US"/>
          </a:p>
        </p:txBody>
      </p:sp>
    </p:spTree>
    <p:extLst>
      <p:ext uri="{BB962C8B-B14F-4D97-AF65-F5344CB8AC3E}">
        <p14:creationId xmlns:p14="http://schemas.microsoft.com/office/powerpoint/2010/main" val="325963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259D2-DE05-4348-A215-D08F131C3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9FAA6F-9691-564D-AA80-C6150083F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F08F2-E85C-F44F-B2A3-AE650A784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BD7DC-C9D9-6E4D-B685-B78D66F03A03}" type="datetimeFigureOut">
              <a:rPr lang="en-US" smtClean="0"/>
              <a:t>12/10/21</a:t>
            </a:fld>
            <a:endParaRPr lang="en-US"/>
          </a:p>
        </p:txBody>
      </p:sp>
      <p:sp>
        <p:nvSpPr>
          <p:cNvPr id="5" name="Footer Placeholder 4">
            <a:extLst>
              <a:ext uri="{FF2B5EF4-FFF2-40B4-BE49-F238E27FC236}">
                <a16:creationId xmlns:a16="http://schemas.microsoft.com/office/drawing/2014/main" id="{C22CAF08-F09B-804E-9A35-B4E8BA998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C67C13-CD2A-3C42-92AB-799BA7DD1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18E57-0BD0-8E43-81D2-D1C2C8157351}" type="slidenum">
              <a:rPr lang="en-US" smtClean="0"/>
              <a:t>‹#›</a:t>
            </a:fld>
            <a:endParaRPr lang="en-US"/>
          </a:p>
        </p:txBody>
      </p:sp>
    </p:spTree>
    <p:extLst>
      <p:ext uri="{BB962C8B-B14F-4D97-AF65-F5344CB8AC3E}">
        <p14:creationId xmlns:p14="http://schemas.microsoft.com/office/powerpoint/2010/main" val="246520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https://lh4.googleusercontent.com/T_MMsuVlqO-WtF6Lzt4W5CKKoo3cA_pxc84hgb0T31cfZos0H_OhHgbiucRclfWZC7p3y1V9tIGO1dS481guIlYDHwCmI4yBSbpyRF7RmdYGKEPmSzBJJ4b2p61fdFv6vHar9iVO" TargetMode="External"/><Relationship Id="rId13" Type="http://schemas.openxmlformats.org/officeDocument/2006/relationships/image" Target="../media/image8.jpg"/><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image" Target="../media/image2.png"/><Relationship Id="rId21" Type="http://schemas.openxmlformats.org/officeDocument/2006/relationships/image" Target="https://lh4.googleusercontent.com/yQzSleu2Q6PhJR33r4n7mhYOhvdzQdYv6iJEU8sE9fzLhqzcCUSysnTfx9AHUGYuuWixrw9Hdenc9IixTL0Cn5NwUJY54H7ilDSdpJ1HA7tEq9C0mH2k22fgdYuR5WA_nZBGvSB4" TargetMode="External"/><Relationship Id="rId7" Type="http://schemas.openxmlformats.org/officeDocument/2006/relationships/image" Target="../media/image5.png"/><Relationship Id="rId12" Type="http://schemas.openxmlformats.org/officeDocument/2006/relationships/image" Target="https://lh3.googleusercontent.com/vNgbJQo5zQoYXAl8xnpXEOmd4zTrSxHjUDpbYEgV1V7UquRyxfI0qQl0ujUbClNQdE1t9wvbg7LJLzycuzZFPbmxix6-vWaDjssEB2l2rlTSr5JKz9YATCLpQIiYK91CzoNCwA8R" TargetMode="External"/><Relationship Id="rId17" Type="http://schemas.openxmlformats.org/officeDocument/2006/relationships/image" Target="https://lh6.googleusercontent.com/G_TT89E_YX7goWOCkq2TM6SVT9v3cuRRByG0pqGaPzoZI-tJMB4V0PHhRb2mRXL9b9fLTJdAOvHWmT3rOs-0fmp6TMN08ixPp0A2rWzOnRcgPlPDBo6MN-upx7qDW1yByqn2rOGk" TargetMode="External"/><Relationship Id="rId25" Type="http://schemas.openxmlformats.org/officeDocument/2006/relationships/image" Target="https://lh5.googleusercontent.com/jukYY4YJFyokK1FeLdC77dC40HmhvNX90zRilygGHHHbScUoFBFmPitej3JofzPx0Q_ALlzRlmoh-MClr-MgKha5YDPT36QslbsHS1pDFVSzl-vgVfJWPc1qs1OKQ1rqCjhojSYm" TargetMode="External"/><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https://lh6.googleusercontent.com/YznTO38O8gankJvuECymvQEayYFD64f1cRZSRh2aamLuEWR-r--e2_SYxu0DpZs5nSmFXmAnZM0CEXvYqQ7mlDRLrcWafzmIRKsRqWslDbxZPWjJIQQxcF1PvIXSQFjto-uf-P6a" TargetMode="External"/><Relationship Id="rId11" Type="http://schemas.openxmlformats.org/officeDocument/2006/relationships/image" Target="../media/image7.png"/><Relationship Id="rId24" Type="http://schemas.openxmlformats.org/officeDocument/2006/relationships/image" Target="../media/image14.png"/><Relationship Id="rId5" Type="http://schemas.openxmlformats.org/officeDocument/2006/relationships/image" Target="../media/image4.png"/><Relationship Id="rId15" Type="http://schemas.openxmlformats.org/officeDocument/2006/relationships/image" Target="https://lh6.googleusercontent.com/n9DSsp8mFWAqckKItK6FBn-fJxGkKfYjh1K4ozuQVy2zs3Jtc-7kgitZ9ukfagSeAzVIXXQUEzPVX1JsNnYbaRSNP-PIHrY5ITVvD5x-EgITL9mo-a84FCePV7GuQcwaKbJhrVf6" TargetMode="External"/><Relationship Id="rId23" Type="http://schemas.openxmlformats.org/officeDocument/2006/relationships/image" Target="https://lh3.googleusercontent.com/M46G-8km5GWrlqHTxwlIE61Yn0aPUCh7IEq34iEmgbNOj--dus6vPpBDX41hESPpczuTlmbNfimTptXK_MmeqyOVN8XD0uCR0rK0C1CMptD71uEKyMB1_Q6sS5BRIDMWIknMxUXL" TargetMode="External"/><Relationship Id="rId10" Type="http://schemas.openxmlformats.org/officeDocument/2006/relationships/image" Target="https://lh3.googleusercontent.com/_Rus_ZEsd_XwDM6mYwt-1GPuMcDZnSCmEXXxX2Yrn-vNueD6KeV0cTUBi4wUrJ41EXkv20rj3tCrd7cUM2FqFlmMkRi5taCLA3UNezKEqCcD95nOj2ketg4cDPBqnKCdTzC4_Iv-" TargetMode="External"/><Relationship Id="rId19" Type="http://schemas.openxmlformats.org/officeDocument/2006/relationships/image" Target="https://lh3.googleusercontent.com/Rl2AC-fvFPsm0O2FKF0aUF8ik2kgcAQin-ENqrzX2bzY6Q_6HfLBEC8ss4QfnwDH8zC7Ub14g_Hmx2wyyOxIpgU1ccqkF-KFnq1XifKtWwRPPGljngSeQdXHp3htcWzmzs9BOxDr" TargetMode="External"/><Relationship Id="rId4" Type="http://schemas.openxmlformats.org/officeDocument/2006/relationships/image" Target="../media/image3.jpg"/><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592D90-5B41-A840-AC75-2AA83EA9990B}"/>
              </a:ext>
            </a:extLst>
          </p:cNvPr>
          <p:cNvSpPr>
            <a:spLocks noGrp="1"/>
          </p:cNvSpPr>
          <p:nvPr>
            <p:ph type="subTitle" idx="1"/>
          </p:nvPr>
        </p:nvSpPr>
        <p:spPr>
          <a:xfrm>
            <a:off x="44608" y="1307885"/>
            <a:ext cx="4165600" cy="1190598"/>
          </a:xfrm>
        </p:spPr>
        <p:txBody>
          <a:bodyPr>
            <a:normAutofit/>
          </a:bodyPr>
          <a:lstStyle/>
          <a:p>
            <a:pPr algn="just"/>
            <a:r>
              <a:rPr lang="en-US" sz="600" dirty="0"/>
              <a:t>What is face, Age, and genre detection? Well, it is a program which is capable to take an image of a person, understand where the face of the person and then pass it through a Machine learning and Deep learning algorithm to detect the gender and the approximate age of that person; it's as simple as that. </a:t>
            </a:r>
          </a:p>
        </p:txBody>
      </p:sp>
      <p:pic>
        <p:nvPicPr>
          <p:cNvPr id="29" name="Picture 28" descr="Shape&#10;&#10;Description automatically generated">
            <a:extLst>
              <a:ext uri="{FF2B5EF4-FFF2-40B4-BE49-F238E27FC236}">
                <a16:creationId xmlns:a16="http://schemas.microsoft.com/office/drawing/2014/main" id="{51E3F5DE-FC66-D74C-A85D-6EC1B060D3FD}"/>
              </a:ext>
            </a:extLst>
          </p:cNvPr>
          <p:cNvPicPr>
            <a:picLocks noChangeAspect="1"/>
          </p:cNvPicPr>
          <p:nvPr/>
        </p:nvPicPr>
        <p:blipFill>
          <a:blip r:embed="rId2"/>
          <a:stretch>
            <a:fillRect/>
          </a:stretch>
        </p:blipFill>
        <p:spPr>
          <a:xfrm>
            <a:off x="0" y="0"/>
            <a:ext cx="12192000" cy="1066800"/>
          </a:xfrm>
          <a:prstGeom prst="rect">
            <a:avLst/>
          </a:prstGeom>
        </p:spPr>
      </p:pic>
      <p:pic>
        <p:nvPicPr>
          <p:cNvPr id="31" name="Picture 30" descr="Icon&#10;&#10;Description automatically generated">
            <a:extLst>
              <a:ext uri="{FF2B5EF4-FFF2-40B4-BE49-F238E27FC236}">
                <a16:creationId xmlns:a16="http://schemas.microsoft.com/office/drawing/2014/main" id="{82199DAF-23ED-EF4D-A2A6-6A280F2E119D}"/>
              </a:ext>
            </a:extLst>
          </p:cNvPr>
          <p:cNvPicPr>
            <a:picLocks noChangeAspect="1"/>
          </p:cNvPicPr>
          <p:nvPr/>
        </p:nvPicPr>
        <p:blipFill>
          <a:blip r:embed="rId3"/>
          <a:stretch>
            <a:fillRect/>
          </a:stretch>
        </p:blipFill>
        <p:spPr>
          <a:xfrm>
            <a:off x="257707" y="104187"/>
            <a:ext cx="772582" cy="858425"/>
          </a:xfrm>
          <a:prstGeom prst="rect">
            <a:avLst/>
          </a:prstGeom>
        </p:spPr>
      </p:pic>
      <p:sp>
        <p:nvSpPr>
          <p:cNvPr id="33" name="Title 1">
            <a:extLst>
              <a:ext uri="{FF2B5EF4-FFF2-40B4-BE49-F238E27FC236}">
                <a16:creationId xmlns:a16="http://schemas.microsoft.com/office/drawing/2014/main" id="{2326DAD4-8933-DA46-B8C4-95E71F837322}"/>
              </a:ext>
            </a:extLst>
          </p:cNvPr>
          <p:cNvSpPr>
            <a:spLocks noGrp="1"/>
          </p:cNvSpPr>
          <p:nvPr>
            <p:ph type="ctrTitle"/>
          </p:nvPr>
        </p:nvSpPr>
        <p:spPr>
          <a:xfrm>
            <a:off x="1524000" y="1"/>
            <a:ext cx="10106026" cy="962611"/>
          </a:xfrm>
        </p:spPr>
        <p:txBody>
          <a:bodyPr>
            <a:normAutofit fontScale="90000"/>
          </a:bodyPr>
          <a:lstStyle/>
          <a:p>
            <a:r>
              <a:rPr lang="en-US" sz="4000" b="1" dirty="0">
                <a:solidFill>
                  <a:schemeClr val="bg1"/>
                </a:solidFill>
              </a:rPr>
              <a:t>Face, Age and Gender Detection using Deep Learning</a:t>
            </a:r>
            <a:br>
              <a:rPr lang="en-US" sz="4000" b="1" dirty="0">
                <a:solidFill>
                  <a:schemeClr val="bg1"/>
                </a:solidFill>
              </a:rPr>
            </a:br>
            <a:r>
              <a:rPr lang="en-US" sz="1400" b="1" dirty="0">
                <a:solidFill>
                  <a:schemeClr val="bg1"/>
                </a:solidFill>
              </a:rPr>
              <a:t>by Chriss Jordan Oboa</a:t>
            </a:r>
            <a:endParaRPr lang="en-US" sz="4000" b="1" dirty="0">
              <a:solidFill>
                <a:schemeClr val="bg1"/>
              </a:solidFill>
            </a:endParaRPr>
          </a:p>
        </p:txBody>
      </p:sp>
      <p:sp>
        <p:nvSpPr>
          <p:cNvPr id="36" name="TextBox 35">
            <a:extLst>
              <a:ext uri="{FF2B5EF4-FFF2-40B4-BE49-F238E27FC236}">
                <a16:creationId xmlns:a16="http://schemas.microsoft.com/office/drawing/2014/main" id="{DBAF2112-5505-E149-81B0-F2F75BFEDE87}"/>
              </a:ext>
            </a:extLst>
          </p:cNvPr>
          <p:cNvSpPr txBox="1"/>
          <p:nvPr/>
        </p:nvSpPr>
        <p:spPr>
          <a:xfrm>
            <a:off x="74544" y="1917092"/>
            <a:ext cx="4201425" cy="923330"/>
          </a:xfrm>
          <a:prstGeom prst="rect">
            <a:avLst/>
          </a:prstGeom>
          <a:noFill/>
        </p:spPr>
        <p:txBody>
          <a:bodyPr wrap="square" rtlCol="0">
            <a:spAutoFit/>
          </a:bodyPr>
          <a:lstStyle/>
          <a:p>
            <a:pPr algn="just"/>
            <a:r>
              <a:rPr lang="en-US" sz="600" dirty="0"/>
              <a:t>For the dataset, we used two developed models one based on Age and one on Genre found on YouTube provided by Misbah Mohammed. They were developed by researchers who deployed or made these models, shipped through different types of images which they collected, and they also had their database. Those images collected are completely different. They had a different brightness, different profile, were taken on a different day, different saturation, different person and more which make those images have different property levels. Those models were pre-trained and have proven to be efficient during the process of this project.</a:t>
            </a:r>
          </a:p>
          <a:p>
            <a:endParaRPr lang="en-US" dirty="0"/>
          </a:p>
        </p:txBody>
      </p:sp>
      <p:pic>
        <p:nvPicPr>
          <p:cNvPr id="39" name="Picture 38" descr="Shape&#10;&#10;Description automatically generated with low confidence">
            <a:extLst>
              <a:ext uri="{FF2B5EF4-FFF2-40B4-BE49-F238E27FC236}">
                <a16:creationId xmlns:a16="http://schemas.microsoft.com/office/drawing/2014/main" id="{14517C7E-DC22-8D4E-BF69-B67ED304B693}"/>
              </a:ext>
            </a:extLst>
          </p:cNvPr>
          <p:cNvPicPr>
            <a:picLocks noChangeAspect="1"/>
          </p:cNvPicPr>
          <p:nvPr/>
        </p:nvPicPr>
        <p:blipFill>
          <a:blip r:embed="rId4"/>
          <a:stretch>
            <a:fillRect/>
          </a:stretch>
        </p:blipFill>
        <p:spPr>
          <a:xfrm>
            <a:off x="0" y="1066800"/>
            <a:ext cx="4419600" cy="241085"/>
          </a:xfrm>
          <a:prstGeom prst="rect">
            <a:avLst/>
          </a:prstGeom>
        </p:spPr>
      </p:pic>
      <p:sp>
        <p:nvSpPr>
          <p:cNvPr id="41" name="Rectangle 2">
            <a:extLst>
              <a:ext uri="{FF2B5EF4-FFF2-40B4-BE49-F238E27FC236}">
                <a16:creationId xmlns:a16="http://schemas.microsoft.com/office/drawing/2014/main" id="{677119A8-FE19-D64F-A51D-9A2E721DF4F6}"/>
              </a:ext>
            </a:extLst>
          </p:cNvPr>
          <p:cNvSpPr>
            <a:spLocks noChangeArrowheads="1"/>
          </p:cNvSpPr>
          <p:nvPr/>
        </p:nvSpPr>
        <p:spPr bwMode="auto">
          <a:xfrm>
            <a:off x="4798640" y="67962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43" descr="A collage of a person and person&#10;&#10;Description automatically generated with low confidence">
            <a:extLst>
              <a:ext uri="{FF2B5EF4-FFF2-40B4-BE49-F238E27FC236}">
                <a16:creationId xmlns:a16="http://schemas.microsoft.com/office/drawing/2014/main" id="{40BE11E7-1D0C-9140-8E65-C7F37D1614BB}"/>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44607" y="2540577"/>
            <a:ext cx="2198081" cy="889102"/>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
            <a:extLst>
              <a:ext uri="{FF2B5EF4-FFF2-40B4-BE49-F238E27FC236}">
                <a16:creationId xmlns:a16="http://schemas.microsoft.com/office/drawing/2014/main" id="{BE4D96C5-9C67-114A-A39E-EAED6AAE4706}"/>
              </a:ext>
            </a:extLst>
          </p:cNvPr>
          <p:cNvSpPr>
            <a:spLocks noChangeArrowheads="1"/>
          </p:cNvSpPr>
          <p:nvPr/>
        </p:nvSpPr>
        <p:spPr bwMode="auto">
          <a:xfrm>
            <a:off x="0" y="5743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42" descr="Table&#10;&#10;Description automatically generated">
            <a:extLst>
              <a:ext uri="{FF2B5EF4-FFF2-40B4-BE49-F238E27FC236}">
                <a16:creationId xmlns:a16="http://schemas.microsoft.com/office/drawing/2014/main" id="{2C9E7644-6142-5D45-B14E-9ED24CB2D75B}"/>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89382" y="3469941"/>
            <a:ext cx="1811871" cy="7278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Shape&#10;&#10;Description automatically generated with low confidence">
            <a:extLst>
              <a:ext uri="{FF2B5EF4-FFF2-40B4-BE49-F238E27FC236}">
                <a16:creationId xmlns:a16="http://schemas.microsoft.com/office/drawing/2014/main" id="{08898EF0-2AAA-FD44-AA8C-B3EB8FE6FE37}"/>
              </a:ext>
            </a:extLst>
          </p:cNvPr>
          <p:cNvPicPr>
            <a:picLocks noChangeAspect="1"/>
          </p:cNvPicPr>
          <p:nvPr/>
        </p:nvPicPr>
        <p:blipFill>
          <a:blip r:embed="rId4"/>
          <a:stretch>
            <a:fillRect/>
          </a:stretch>
        </p:blipFill>
        <p:spPr>
          <a:xfrm>
            <a:off x="119294" y="1663387"/>
            <a:ext cx="4419600" cy="241085"/>
          </a:xfrm>
          <a:prstGeom prst="rect">
            <a:avLst/>
          </a:prstGeom>
        </p:spPr>
      </p:pic>
      <p:sp>
        <p:nvSpPr>
          <p:cNvPr id="43" name="Rectangle 6">
            <a:extLst>
              <a:ext uri="{FF2B5EF4-FFF2-40B4-BE49-F238E27FC236}">
                <a16:creationId xmlns:a16="http://schemas.microsoft.com/office/drawing/2014/main" id="{6C86240B-BE04-AF43-8A65-0717EB69E3E8}"/>
              </a:ext>
            </a:extLst>
          </p:cNvPr>
          <p:cNvSpPr>
            <a:spLocks noChangeArrowheads="1"/>
          </p:cNvSpPr>
          <p:nvPr/>
        </p:nvSpPr>
        <p:spPr bwMode="auto">
          <a:xfrm>
            <a:off x="3421675" y="9017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41" descr="Chart, bar chart&#10;&#10;Description automatically generated">
            <a:extLst>
              <a:ext uri="{FF2B5EF4-FFF2-40B4-BE49-F238E27FC236}">
                <a16:creationId xmlns:a16="http://schemas.microsoft.com/office/drawing/2014/main" id="{44CFEC03-9785-5D4A-8C1D-F4BCED927FA6}"/>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2343831" y="2566515"/>
            <a:ext cx="1484429" cy="84371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Shape&#10;&#10;Description automatically generated with low confidence">
            <a:extLst>
              <a:ext uri="{FF2B5EF4-FFF2-40B4-BE49-F238E27FC236}">
                <a16:creationId xmlns:a16="http://schemas.microsoft.com/office/drawing/2014/main" id="{7263942A-DC7F-3644-93BE-302CA7A55457}"/>
              </a:ext>
            </a:extLst>
          </p:cNvPr>
          <p:cNvPicPr>
            <a:picLocks noChangeAspect="1"/>
          </p:cNvPicPr>
          <p:nvPr/>
        </p:nvPicPr>
        <p:blipFill>
          <a:blip r:embed="rId4"/>
          <a:stretch>
            <a:fillRect/>
          </a:stretch>
        </p:blipFill>
        <p:spPr>
          <a:xfrm>
            <a:off x="4436534" y="1066800"/>
            <a:ext cx="3220118" cy="5791200"/>
          </a:xfrm>
          <a:prstGeom prst="rect">
            <a:avLst/>
          </a:prstGeom>
        </p:spPr>
      </p:pic>
      <p:sp>
        <p:nvSpPr>
          <p:cNvPr id="54" name="TextBox 53">
            <a:extLst>
              <a:ext uri="{FF2B5EF4-FFF2-40B4-BE49-F238E27FC236}">
                <a16:creationId xmlns:a16="http://schemas.microsoft.com/office/drawing/2014/main" id="{2448B789-946E-3A4B-BD51-B36D6F45EED4}"/>
              </a:ext>
            </a:extLst>
          </p:cNvPr>
          <p:cNvSpPr txBox="1"/>
          <p:nvPr/>
        </p:nvSpPr>
        <p:spPr>
          <a:xfrm>
            <a:off x="89382" y="5639444"/>
            <a:ext cx="1781434" cy="1094499"/>
          </a:xfrm>
          <a:prstGeom prst="rect">
            <a:avLst/>
          </a:prstGeom>
          <a:noFill/>
        </p:spPr>
        <p:txBody>
          <a:bodyPr wrap="square">
            <a:spAutoFit/>
          </a:bodyPr>
          <a:lstStyle/>
          <a:p>
            <a:pPr lvl="1" algn="just"/>
            <a:endParaRPr lang="en-US" sz="900" b="1" dirty="0">
              <a:solidFill>
                <a:schemeClr val="bg1"/>
              </a:solidFill>
            </a:endParaRPr>
          </a:p>
          <a:p>
            <a:pPr algn="just"/>
            <a:r>
              <a:rPr lang="en-US" sz="600" dirty="0"/>
              <a:t>What is this Face, Age, and Gender detection program doing? This program takes the image and goes through a face detection system. Then, there is this function called “face box” implemented that has the role of opening and reading through the face detector file and getting the dimensions or the director the location of the face in the image and it takes that information and supplies it to the pre-trained Gender and Age detection module.</a:t>
            </a:r>
          </a:p>
        </p:txBody>
      </p:sp>
      <p:sp>
        <p:nvSpPr>
          <p:cNvPr id="50" name="Rectangle 10">
            <a:extLst>
              <a:ext uri="{FF2B5EF4-FFF2-40B4-BE49-F238E27FC236}">
                <a16:creationId xmlns:a16="http://schemas.microsoft.com/office/drawing/2014/main" id="{7D4F3FFD-B63C-A14A-8153-5F187B7D9955}"/>
              </a:ext>
            </a:extLst>
          </p:cNvPr>
          <p:cNvSpPr>
            <a:spLocks noChangeArrowheads="1"/>
          </p:cNvSpPr>
          <p:nvPr/>
        </p:nvSpPr>
        <p:spPr bwMode="auto">
          <a:xfrm>
            <a:off x="4760540" y="24744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40" descr="Graphical user interface, application&#10;&#10;Description automatically generated">
            <a:extLst>
              <a:ext uri="{FF2B5EF4-FFF2-40B4-BE49-F238E27FC236}">
                <a16:creationId xmlns:a16="http://schemas.microsoft.com/office/drawing/2014/main" id="{8E925187-36C6-BE4B-BBFF-01F829E1014F}"/>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1938136" y="5767569"/>
            <a:ext cx="2385235" cy="10702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descr="A picture containing night sky, star&#10;&#10;Description automatically generated">
            <a:extLst>
              <a:ext uri="{FF2B5EF4-FFF2-40B4-BE49-F238E27FC236}">
                <a16:creationId xmlns:a16="http://schemas.microsoft.com/office/drawing/2014/main" id="{751AF746-62F3-2442-B577-852EB2B9CBE3}"/>
              </a:ext>
            </a:extLst>
          </p:cNvPr>
          <p:cNvPicPr>
            <a:picLocks noChangeAspect="1"/>
          </p:cNvPicPr>
          <p:nvPr/>
        </p:nvPicPr>
        <p:blipFill>
          <a:blip r:embed="rId13"/>
          <a:stretch>
            <a:fillRect/>
          </a:stretch>
        </p:blipFill>
        <p:spPr>
          <a:xfrm>
            <a:off x="4433848" y="1074356"/>
            <a:ext cx="3220118" cy="233529"/>
          </a:xfrm>
          <a:prstGeom prst="rect">
            <a:avLst/>
          </a:prstGeom>
        </p:spPr>
      </p:pic>
      <p:sp>
        <p:nvSpPr>
          <p:cNvPr id="56" name="Rectangle 12">
            <a:extLst>
              <a:ext uri="{FF2B5EF4-FFF2-40B4-BE49-F238E27FC236}">
                <a16:creationId xmlns:a16="http://schemas.microsoft.com/office/drawing/2014/main" id="{A89127C8-C147-E249-A4E7-36CFBC202431}"/>
              </a:ext>
            </a:extLst>
          </p:cNvPr>
          <p:cNvSpPr>
            <a:spLocks noChangeArrowheads="1"/>
          </p:cNvSpPr>
          <p:nvPr/>
        </p:nvSpPr>
        <p:spPr bwMode="auto">
          <a:xfrm flipV="1">
            <a:off x="2136854" y="4250266"/>
            <a:ext cx="91487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35" name="Picture 39" descr="Graphical user interface, chart&#10;&#10;Description automatically generated">
            <a:extLst>
              <a:ext uri="{FF2B5EF4-FFF2-40B4-BE49-F238E27FC236}">
                <a16:creationId xmlns:a16="http://schemas.microsoft.com/office/drawing/2014/main" id="{58E01CBA-57DB-8D44-A707-49520FAC3F91}"/>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1962097" y="3485028"/>
            <a:ext cx="2133002" cy="187777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14">
            <a:extLst>
              <a:ext uri="{FF2B5EF4-FFF2-40B4-BE49-F238E27FC236}">
                <a16:creationId xmlns:a16="http://schemas.microsoft.com/office/drawing/2014/main" id="{BB8F95E5-4B76-6E4B-B920-E6348EEB9573}"/>
              </a:ext>
            </a:extLst>
          </p:cNvPr>
          <p:cNvSpPr>
            <a:spLocks noChangeArrowheads="1"/>
          </p:cNvSpPr>
          <p:nvPr/>
        </p:nvSpPr>
        <p:spPr bwMode="auto">
          <a:xfrm>
            <a:off x="297475" y="5109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38" descr="Table&#10;&#10;Description automatically generated">
            <a:extLst>
              <a:ext uri="{FF2B5EF4-FFF2-40B4-BE49-F238E27FC236}">
                <a16:creationId xmlns:a16="http://schemas.microsoft.com/office/drawing/2014/main" id="{C0CC0501-C703-2C4E-B9E8-D2BB9807B8CE}"/>
              </a:ext>
            </a:extLst>
          </p:cNvPr>
          <p:cNvPicPr>
            <a:picLocks noChangeAspect="1" noChangeArrowheads="1"/>
          </p:cNvPicPr>
          <p:nvPr/>
        </p:nvPicPr>
        <p:blipFill>
          <a:blip r:embed="rId16" r:link="rId17">
            <a:extLst>
              <a:ext uri="{28A0092B-C50C-407E-A947-70E740481C1C}">
                <a14:useLocalDpi xmlns:a14="http://schemas.microsoft.com/office/drawing/2010/main" val="0"/>
              </a:ext>
            </a:extLst>
          </a:blip>
          <a:srcRect/>
          <a:stretch>
            <a:fillRect/>
          </a:stretch>
        </p:blipFill>
        <p:spPr bwMode="auto">
          <a:xfrm>
            <a:off x="56420" y="4273125"/>
            <a:ext cx="1867816" cy="862068"/>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16">
            <a:extLst>
              <a:ext uri="{FF2B5EF4-FFF2-40B4-BE49-F238E27FC236}">
                <a16:creationId xmlns:a16="http://schemas.microsoft.com/office/drawing/2014/main" id="{BE72215D-25A4-D747-821E-241EB5B2AE38}"/>
              </a:ext>
            </a:extLst>
          </p:cNvPr>
          <p:cNvSpPr>
            <a:spLocks noChangeArrowheads="1"/>
          </p:cNvSpPr>
          <p:nvPr/>
        </p:nvSpPr>
        <p:spPr bwMode="auto">
          <a:xfrm>
            <a:off x="13762663" y="7368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9" name="Rectangle 18">
            <a:extLst>
              <a:ext uri="{FF2B5EF4-FFF2-40B4-BE49-F238E27FC236}">
                <a16:creationId xmlns:a16="http://schemas.microsoft.com/office/drawing/2014/main" id="{1FA8322A-6A2C-5749-A1DD-DDE1E9FCE10A}"/>
              </a:ext>
            </a:extLst>
          </p:cNvPr>
          <p:cNvSpPr>
            <a:spLocks noChangeArrowheads="1"/>
          </p:cNvSpPr>
          <p:nvPr/>
        </p:nvSpPr>
        <p:spPr bwMode="auto">
          <a:xfrm>
            <a:off x="9175592" y="34515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41" name="Picture 36" descr="A collage of a person&#10;&#10;Description automatically generated with medium confidence">
            <a:extLst>
              <a:ext uri="{FF2B5EF4-FFF2-40B4-BE49-F238E27FC236}">
                <a16:creationId xmlns:a16="http://schemas.microsoft.com/office/drawing/2014/main" id="{A1620A67-ECE2-9741-90B6-15866A19C198}"/>
              </a:ext>
            </a:extLst>
          </p:cNvPr>
          <p:cNvPicPr>
            <a:picLocks noChangeAspect="1" noChangeArrowheads="1"/>
          </p:cNvPicPr>
          <p:nvPr/>
        </p:nvPicPr>
        <p:blipFill>
          <a:blip r:embed="rId18" r:link="rId19">
            <a:extLst>
              <a:ext uri="{28A0092B-C50C-407E-A947-70E740481C1C}">
                <a14:useLocalDpi xmlns:a14="http://schemas.microsoft.com/office/drawing/2010/main" val="0"/>
              </a:ext>
            </a:extLst>
          </a:blip>
          <a:srcRect/>
          <a:stretch>
            <a:fillRect/>
          </a:stretch>
        </p:blipFill>
        <p:spPr bwMode="auto">
          <a:xfrm>
            <a:off x="8759931" y="1549180"/>
            <a:ext cx="2134709" cy="103086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20">
            <a:extLst>
              <a:ext uri="{FF2B5EF4-FFF2-40B4-BE49-F238E27FC236}">
                <a16:creationId xmlns:a16="http://schemas.microsoft.com/office/drawing/2014/main" id="{D2CA20C7-EED6-814C-92F2-0367B6935E6C}"/>
              </a:ext>
            </a:extLst>
          </p:cNvPr>
          <p:cNvSpPr>
            <a:spLocks noChangeArrowheads="1"/>
          </p:cNvSpPr>
          <p:nvPr/>
        </p:nvSpPr>
        <p:spPr bwMode="auto">
          <a:xfrm>
            <a:off x="8986226" y="52158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43" name="Picture 35" descr="A collage of a person&#10;&#10;Description automatically generated with medium confidence">
            <a:extLst>
              <a:ext uri="{FF2B5EF4-FFF2-40B4-BE49-F238E27FC236}">
                <a16:creationId xmlns:a16="http://schemas.microsoft.com/office/drawing/2014/main" id="{A4C2143A-1572-724D-B0C9-BF56C07D1696}"/>
              </a:ext>
            </a:extLst>
          </p:cNvPr>
          <p:cNvPicPr>
            <a:picLocks noChangeAspect="1" noChangeArrowheads="1"/>
          </p:cNvPicPr>
          <p:nvPr/>
        </p:nvPicPr>
        <p:blipFill>
          <a:blip r:embed="rId20" r:link="rId21">
            <a:extLst>
              <a:ext uri="{28A0092B-C50C-407E-A947-70E740481C1C}">
                <a14:useLocalDpi xmlns:a14="http://schemas.microsoft.com/office/drawing/2010/main" val="0"/>
              </a:ext>
            </a:extLst>
          </a:blip>
          <a:srcRect/>
          <a:stretch>
            <a:fillRect/>
          </a:stretch>
        </p:blipFill>
        <p:spPr bwMode="auto">
          <a:xfrm>
            <a:off x="8735430" y="2670491"/>
            <a:ext cx="2225478" cy="1065186"/>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22">
            <a:extLst>
              <a:ext uri="{FF2B5EF4-FFF2-40B4-BE49-F238E27FC236}">
                <a16:creationId xmlns:a16="http://schemas.microsoft.com/office/drawing/2014/main" id="{030AD39B-6813-6A4D-BB6A-AC2EA1850E67}"/>
              </a:ext>
            </a:extLst>
          </p:cNvPr>
          <p:cNvSpPr>
            <a:spLocks noChangeArrowheads="1"/>
          </p:cNvSpPr>
          <p:nvPr/>
        </p:nvSpPr>
        <p:spPr bwMode="auto">
          <a:xfrm>
            <a:off x="8035691" y="4142427"/>
            <a:ext cx="13142535" cy="62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45" name="Picture 32" descr="A picture containing person, indoor&#10;&#10;Description automatically generated">
            <a:extLst>
              <a:ext uri="{FF2B5EF4-FFF2-40B4-BE49-F238E27FC236}">
                <a16:creationId xmlns:a16="http://schemas.microsoft.com/office/drawing/2014/main" id="{16EA7336-3FC3-504C-B365-7F05D7E2F83C}"/>
              </a:ext>
            </a:extLst>
          </p:cNvPr>
          <p:cNvPicPr>
            <a:picLocks noChangeAspect="1" noChangeArrowheads="1"/>
          </p:cNvPicPr>
          <p:nvPr/>
        </p:nvPicPr>
        <p:blipFill>
          <a:blip r:embed="rId22" r:link="rId23">
            <a:extLst>
              <a:ext uri="{28A0092B-C50C-407E-A947-70E740481C1C}">
                <a14:useLocalDpi xmlns:a14="http://schemas.microsoft.com/office/drawing/2010/main" val="0"/>
              </a:ext>
            </a:extLst>
          </a:blip>
          <a:srcRect/>
          <a:stretch>
            <a:fillRect/>
          </a:stretch>
        </p:blipFill>
        <p:spPr bwMode="auto">
          <a:xfrm>
            <a:off x="7722390" y="4172188"/>
            <a:ext cx="4380228" cy="1254168"/>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24">
            <a:extLst>
              <a:ext uri="{FF2B5EF4-FFF2-40B4-BE49-F238E27FC236}">
                <a16:creationId xmlns:a16="http://schemas.microsoft.com/office/drawing/2014/main" id="{C6785F03-E4E2-7645-9E65-014C1F1E4F6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47" name="Picture 34" descr="A picture containing person, person, indoor&#10;&#10;Description automatically generated">
            <a:extLst>
              <a:ext uri="{FF2B5EF4-FFF2-40B4-BE49-F238E27FC236}">
                <a16:creationId xmlns:a16="http://schemas.microsoft.com/office/drawing/2014/main" id="{40442465-7915-8A4A-87D4-EE7D17A03453}"/>
              </a:ext>
            </a:extLst>
          </p:cNvPr>
          <p:cNvPicPr>
            <a:picLocks noChangeAspect="1" noChangeArrowheads="1"/>
          </p:cNvPicPr>
          <p:nvPr/>
        </p:nvPicPr>
        <p:blipFill>
          <a:blip r:embed="rId24" r:link="rId25">
            <a:extLst>
              <a:ext uri="{28A0092B-C50C-407E-A947-70E740481C1C}">
                <a14:useLocalDpi xmlns:a14="http://schemas.microsoft.com/office/drawing/2010/main" val="0"/>
              </a:ext>
            </a:extLst>
          </a:blip>
          <a:srcRect/>
          <a:stretch>
            <a:fillRect/>
          </a:stretch>
        </p:blipFill>
        <p:spPr bwMode="auto">
          <a:xfrm>
            <a:off x="7722390" y="5564770"/>
            <a:ext cx="4417667" cy="122713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descr="Shape&#10;&#10;Description automatically generated with low confidence">
            <a:extLst>
              <a:ext uri="{FF2B5EF4-FFF2-40B4-BE49-F238E27FC236}">
                <a16:creationId xmlns:a16="http://schemas.microsoft.com/office/drawing/2014/main" id="{BBB987D6-87F3-534C-888C-8961E8F1B3E3}"/>
              </a:ext>
            </a:extLst>
          </p:cNvPr>
          <p:cNvPicPr>
            <a:picLocks noChangeAspect="1"/>
          </p:cNvPicPr>
          <p:nvPr/>
        </p:nvPicPr>
        <p:blipFill>
          <a:blip r:embed="rId4"/>
          <a:stretch>
            <a:fillRect/>
          </a:stretch>
        </p:blipFill>
        <p:spPr>
          <a:xfrm>
            <a:off x="7683993" y="1081336"/>
            <a:ext cx="4508008" cy="245908"/>
          </a:xfrm>
          <a:prstGeom prst="rect">
            <a:avLst/>
          </a:prstGeom>
        </p:spPr>
      </p:pic>
      <p:sp>
        <p:nvSpPr>
          <p:cNvPr id="63" name="TextBox 62">
            <a:extLst>
              <a:ext uri="{FF2B5EF4-FFF2-40B4-BE49-F238E27FC236}">
                <a16:creationId xmlns:a16="http://schemas.microsoft.com/office/drawing/2014/main" id="{08480926-5A45-C645-8E5C-03EC81BFE81D}"/>
              </a:ext>
            </a:extLst>
          </p:cNvPr>
          <p:cNvSpPr txBox="1"/>
          <p:nvPr/>
        </p:nvSpPr>
        <p:spPr>
          <a:xfrm>
            <a:off x="9685203" y="1083398"/>
            <a:ext cx="1008087" cy="215444"/>
          </a:xfrm>
          <a:prstGeom prst="rect">
            <a:avLst/>
          </a:prstGeom>
          <a:noFill/>
        </p:spPr>
        <p:txBody>
          <a:bodyPr wrap="square" rtlCol="0">
            <a:spAutoFit/>
          </a:bodyPr>
          <a:lstStyle/>
          <a:p>
            <a:r>
              <a:rPr lang="en-US" sz="800" b="1" dirty="0"/>
              <a:t>Results</a:t>
            </a:r>
          </a:p>
        </p:txBody>
      </p:sp>
      <p:sp>
        <p:nvSpPr>
          <p:cNvPr id="64" name="TextBox 63">
            <a:extLst>
              <a:ext uri="{FF2B5EF4-FFF2-40B4-BE49-F238E27FC236}">
                <a16:creationId xmlns:a16="http://schemas.microsoft.com/office/drawing/2014/main" id="{2343E5B9-93F4-CA43-B5F2-2E10F8FC484A}"/>
              </a:ext>
            </a:extLst>
          </p:cNvPr>
          <p:cNvSpPr txBox="1"/>
          <p:nvPr/>
        </p:nvSpPr>
        <p:spPr>
          <a:xfrm>
            <a:off x="1716333" y="1041459"/>
            <a:ext cx="788999" cy="230832"/>
          </a:xfrm>
          <a:prstGeom prst="rect">
            <a:avLst/>
          </a:prstGeom>
          <a:noFill/>
        </p:spPr>
        <p:txBody>
          <a:bodyPr wrap="none" rtlCol="0">
            <a:spAutoFit/>
          </a:bodyPr>
          <a:lstStyle/>
          <a:p>
            <a:r>
              <a:rPr lang="en-US" sz="900" b="1" dirty="0"/>
              <a:t>Introduction</a:t>
            </a:r>
          </a:p>
        </p:txBody>
      </p:sp>
      <p:sp>
        <p:nvSpPr>
          <p:cNvPr id="65" name="TextBox 64">
            <a:extLst>
              <a:ext uri="{FF2B5EF4-FFF2-40B4-BE49-F238E27FC236}">
                <a16:creationId xmlns:a16="http://schemas.microsoft.com/office/drawing/2014/main" id="{C62996BB-EF92-4345-8A7D-83EEB63FFD50}"/>
              </a:ext>
            </a:extLst>
          </p:cNvPr>
          <p:cNvSpPr txBox="1"/>
          <p:nvPr/>
        </p:nvSpPr>
        <p:spPr>
          <a:xfrm>
            <a:off x="1524000" y="1675148"/>
            <a:ext cx="1159292" cy="230832"/>
          </a:xfrm>
          <a:prstGeom prst="rect">
            <a:avLst/>
          </a:prstGeom>
          <a:noFill/>
        </p:spPr>
        <p:txBody>
          <a:bodyPr wrap="none" rtlCol="0">
            <a:spAutoFit/>
          </a:bodyPr>
          <a:lstStyle/>
          <a:p>
            <a:r>
              <a:rPr lang="en-US" sz="900" dirty="0"/>
              <a:t> </a:t>
            </a:r>
            <a:r>
              <a:rPr lang="en-US" sz="900" b="1" dirty="0"/>
              <a:t>Dataset Description</a:t>
            </a:r>
            <a:endParaRPr lang="en-US" sz="900" dirty="0"/>
          </a:p>
        </p:txBody>
      </p:sp>
      <p:pic>
        <p:nvPicPr>
          <p:cNvPr id="79" name="Picture 78" descr="Shape&#10;&#10;Description automatically generated with low confidence">
            <a:extLst>
              <a:ext uri="{FF2B5EF4-FFF2-40B4-BE49-F238E27FC236}">
                <a16:creationId xmlns:a16="http://schemas.microsoft.com/office/drawing/2014/main" id="{FC055B38-BA7E-754A-B563-23BE8227E652}"/>
              </a:ext>
            </a:extLst>
          </p:cNvPr>
          <p:cNvPicPr>
            <a:picLocks noChangeAspect="1"/>
          </p:cNvPicPr>
          <p:nvPr/>
        </p:nvPicPr>
        <p:blipFill>
          <a:blip r:embed="rId4"/>
          <a:stretch>
            <a:fillRect/>
          </a:stretch>
        </p:blipFill>
        <p:spPr>
          <a:xfrm>
            <a:off x="0" y="5518903"/>
            <a:ext cx="4419600" cy="241085"/>
          </a:xfrm>
          <a:prstGeom prst="rect">
            <a:avLst/>
          </a:prstGeom>
        </p:spPr>
      </p:pic>
      <p:sp>
        <p:nvSpPr>
          <p:cNvPr id="66" name="TextBox 65">
            <a:extLst>
              <a:ext uri="{FF2B5EF4-FFF2-40B4-BE49-F238E27FC236}">
                <a16:creationId xmlns:a16="http://schemas.microsoft.com/office/drawing/2014/main" id="{0C2D1DBA-C100-074D-8D29-BB6DD784FA43}"/>
              </a:ext>
            </a:extLst>
          </p:cNvPr>
          <p:cNvSpPr txBox="1"/>
          <p:nvPr/>
        </p:nvSpPr>
        <p:spPr>
          <a:xfrm>
            <a:off x="1546641" y="5524028"/>
            <a:ext cx="1189749" cy="230832"/>
          </a:xfrm>
          <a:prstGeom prst="rect">
            <a:avLst/>
          </a:prstGeom>
          <a:noFill/>
        </p:spPr>
        <p:txBody>
          <a:bodyPr wrap="none" rtlCol="0">
            <a:spAutoFit/>
          </a:bodyPr>
          <a:lstStyle/>
          <a:p>
            <a:r>
              <a:rPr lang="en-US" sz="900" b="1" dirty="0"/>
              <a:t>How does this work?</a:t>
            </a:r>
          </a:p>
        </p:txBody>
      </p:sp>
      <p:sp>
        <p:nvSpPr>
          <p:cNvPr id="67" name="TextBox 66">
            <a:extLst>
              <a:ext uri="{FF2B5EF4-FFF2-40B4-BE49-F238E27FC236}">
                <a16:creationId xmlns:a16="http://schemas.microsoft.com/office/drawing/2014/main" id="{DE51BF61-DB51-CC4E-B11C-4904ECAD559F}"/>
              </a:ext>
            </a:extLst>
          </p:cNvPr>
          <p:cNvSpPr txBox="1"/>
          <p:nvPr/>
        </p:nvSpPr>
        <p:spPr>
          <a:xfrm>
            <a:off x="4551643" y="1420499"/>
            <a:ext cx="2964829" cy="2893100"/>
          </a:xfrm>
          <a:prstGeom prst="rect">
            <a:avLst/>
          </a:prstGeom>
          <a:noFill/>
        </p:spPr>
        <p:txBody>
          <a:bodyPr wrap="square" rtlCol="0">
            <a:spAutoFit/>
          </a:bodyPr>
          <a:lstStyle/>
          <a:p>
            <a:r>
              <a:rPr lang="en-US" sz="600" dirty="0">
                <a:solidFill>
                  <a:schemeClr val="bg1"/>
                </a:solidFill>
              </a:rPr>
              <a:t>There are three steps present in this process we used for this project.</a:t>
            </a:r>
          </a:p>
          <a:p>
            <a:r>
              <a:rPr lang="en-US" sz="600" dirty="0">
                <a:solidFill>
                  <a:schemeClr val="bg1"/>
                </a:solidFill>
              </a:rPr>
              <a:t>So, this is how it goes in a simple explanation.</a:t>
            </a:r>
          </a:p>
          <a:p>
            <a:r>
              <a:rPr lang="en-US" sz="600" dirty="0">
                <a:solidFill>
                  <a:schemeClr val="bg1"/>
                </a:solidFill>
              </a:rPr>
              <a:t> </a:t>
            </a:r>
          </a:p>
          <a:p>
            <a:pPr lvl="1"/>
            <a:r>
              <a:rPr lang="en-US" sz="600" dirty="0">
                <a:solidFill>
                  <a:schemeClr val="bg1"/>
                </a:solidFill>
              </a:rPr>
              <a:t>                                                Step one</a:t>
            </a:r>
            <a:endParaRPr lang="en-US" sz="600" b="1" dirty="0">
              <a:solidFill>
                <a:schemeClr val="bg1"/>
              </a:solidFill>
            </a:endParaRPr>
          </a:p>
          <a:p>
            <a:r>
              <a:rPr lang="en-US" sz="600" dirty="0">
                <a:solidFill>
                  <a:schemeClr val="bg1"/>
                </a:solidFill>
              </a:rPr>
              <a:t> </a:t>
            </a:r>
          </a:p>
          <a:p>
            <a:r>
              <a:rPr lang="en-US" sz="600" dirty="0">
                <a:solidFill>
                  <a:schemeClr val="bg1"/>
                </a:solidFill>
              </a:rPr>
              <a:t>Step one is simply doing face reduction. This step is reading the image and passing it to the face detectors. Once the face is detected and there's a small pre-processing stage in which localize and lock the face in to start pre-processing.</a:t>
            </a:r>
          </a:p>
          <a:p>
            <a:endParaRPr lang="en-US" sz="600" dirty="0">
              <a:solidFill>
                <a:schemeClr val="bg1"/>
              </a:solidFill>
            </a:endParaRPr>
          </a:p>
          <a:p>
            <a:pPr lvl="1"/>
            <a:r>
              <a:rPr lang="en-US" sz="600" dirty="0">
                <a:solidFill>
                  <a:schemeClr val="bg1"/>
                </a:solidFill>
              </a:rPr>
              <a:t>                                                Step two</a:t>
            </a:r>
            <a:endParaRPr lang="en-US" sz="600" b="1" dirty="0">
              <a:solidFill>
                <a:schemeClr val="bg1"/>
              </a:solidFill>
            </a:endParaRPr>
          </a:p>
          <a:p>
            <a:r>
              <a:rPr lang="en-US" sz="600" dirty="0">
                <a:solidFill>
                  <a:schemeClr val="bg1"/>
                </a:solidFill>
              </a:rPr>
              <a:t> </a:t>
            </a:r>
          </a:p>
          <a:p>
            <a:r>
              <a:rPr lang="en-US" sz="600" dirty="0">
                <a:solidFill>
                  <a:schemeClr val="bg1"/>
                </a:solidFill>
              </a:rPr>
              <a:t>Step two is the pre-processing stage: some sort of processing on the image and once that is done then you're sending it to the detector module which is going to  detect the age and gender of the person.</a:t>
            </a:r>
          </a:p>
          <a:p>
            <a:r>
              <a:rPr lang="en-US" sz="600" dirty="0">
                <a:solidFill>
                  <a:schemeClr val="bg1"/>
                </a:solidFill>
              </a:rPr>
              <a:t> </a:t>
            </a:r>
          </a:p>
          <a:p>
            <a:pPr lvl="1"/>
            <a:r>
              <a:rPr lang="en-US" sz="600" dirty="0">
                <a:solidFill>
                  <a:schemeClr val="bg1"/>
                </a:solidFill>
              </a:rPr>
              <a:t>                                              Step Three</a:t>
            </a:r>
            <a:endParaRPr lang="en-US" sz="600" b="1" dirty="0">
              <a:solidFill>
                <a:schemeClr val="bg1"/>
              </a:solidFill>
            </a:endParaRPr>
          </a:p>
          <a:p>
            <a:r>
              <a:rPr lang="en-US" sz="600" dirty="0">
                <a:solidFill>
                  <a:schemeClr val="bg1"/>
                </a:solidFill>
              </a:rPr>
              <a:t> </a:t>
            </a:r>
          </a:p>
          <a:p>
            <a:r>
              <a:rPr lang="en-US" sz="600" dirty="0">
                <a:solidFill>
                  <a:schemeClr val="bg1"/>
                </a:solidFill>
              </a:rPr>
              <a:t>This step is the part where Age and Gender detection receives the pre-processed image, then runs it into the age and detector frame in which uses the pre-trained . </a:t>
            </a:r>
          </a:p>
          <a:p>
            <a:endParaRPr lang="en-US" sz="3200" dirty="0"/>
          </a:p>
          <a:p>
            <a:br>
              <a:rPr lang="en-US" dirty="0">
                <a:effectLst/>
              </a:rPr>
            </a:br>
            <a:endParaRPr lang="en-US" dirty="0"/>
          </a:p>
        </p:txBody>
      </p:sp>
      <p:pic>
        <p:nvPicPr>
          <p:cNvPr id="69" name="Picture 68" descr="Diagram, venn diagram&#10;&#10;Description automatically generated">
            <a:extLst>
              <a:ext uri="{FF2B5EF4-FFF2-40B4-BE49-F238E27FC236}">
                <a16:creationId xmlns:a16="http://schemas.microsoft.com/office/drawing/2014/main" id="{BBE9D9AC-F89F-3C40-B284-56B4CD426234}"/>
              </a:ext>
            </a:extLst>
          </p:cNvPr>
          <p:cNvPicPr>
            <a:picLocks noChangeAspect="1"/>
          </p:cNvPicPr>
          <p:nvPr/>
        </p:nvPicPr>
        <p:blipFill>
          <a:blip r:embed="rId26"/>
          <a:stretch>
            <a:fillRect/>
          </a:stretch>
        </p:blipFill>
        <p:spPr>
          <a:xfrm>
            <a:off x="5044128" y="4612835"/>
            <a:ext cx="2062728" cy="1978821"/>
          </a:xfrm>
          <a:prstGeom prst="rect">
            <a:avLst/>
          </a:prstGeom>
        </p:spPr>
      </p:pic>
      <p:sp>
        <p:nvSpPr>
          <p:cNvPr id="70" name="TextBox 69">
            <a:extLst>
              <a:ext uri="{FF2B5EF4-FFF2-40B4-BE49-F238E27FC236}">
                <a16:creationId xmlns:a16="http://schemas.microsoft.com/office/drawing/2014/main" id="{8EFF889A-33C6-FE44-A7AE-A9ABC545C43E}"/>
              </a:ext>
            </a:extLst>
          </p:cNvPr>
          <p:cNvSpPr txBox="1"/>
          <p:nvPr/>
        </p:nvSpPr>
        <p:spPr>
          <a:xfrm>
            <a:off x="9221411" y="1340713"/>
            <a:ext cx="1300356" cy="184666"/>
          </a:xfrm>
          <a:prstGeom prst="rect">
            <a:avLst/>
          </a:prstGeom>
          <a:noFill/>
        </p:spPr>
        <p:txBody>
          <a:bodyPr wrap="none" rtlCol="0">
            <a:spAutoFit/>
          </a:bodyPr>
          <a:lstStyle/>
          <a:p>
            <a:r>
              <a:rPr lang="en-US" sz="600" dirty="0"/>
              <a:t>Unprocessed and processed images</a:t>
            </a:r>
          </a:p>
        </p:txBody>
      </p:sp>
      <p:sp>
        <p:nvSpPr>
          <p:cNvPr id="86" name="TextBox 85">
            <a:extLst>
              <a:ext uri="{FF2B5EF4-FFF2-40B4-BE49-F238E27FC236}">
                <a16:creationId xmlns:a16="http://schemas.microsoft.com/office/drawing/2014/main" id="{974AB86A-8BEA-CF4E-8EE8-7FAA95BAB339}"/>
              </a:ext>
            </a:extLst>
          </p:cNvPr>
          <p:cNvSpPr txBox="1"/>
          <p:nvPr/>
        </p:nvSpPr>
        <p:spPr>
          <a:xfrm>
            <a:off x="9175592" y="3845612"/>
            <a:ext cx="1281120" cy="184666"/>
          </a:xfrm>
          <a:prstGeom prst="rect">
            <a:avLst/>
          </a:prstGeom>
          <a:noFill/>
        </p:spPr>
        <p:txBody>
          <a:bodyPr wrap="none" rtlCol="0">
            <a:spAutoFit/>
          </a:bodyPr>
          <a:lstStyle/>
          <a:p>
            <a:r>
              <a:rPr lang="en-US" sz="600" dirty="0"/>
              <a:t>Unprocessed and processed videos</a:t>
            </a:r>
          </a:p>
        </p:txBody>
      </p:sp>
      <p:sp>
        <p:nvSpPr>
          <p:cNvPr id="71" name="TextBox 70">
            <a:extLst>
              <a:ext uri="{FF2B5EF4-FFF2-40B4-BE49-F238E27FC236}">
                <a16:creationId xmlns:a16="http://schemas.microsoft.com/office/drawing/2014/main" id="{5922B2E2-135E-0743-A4ED-C50B6407EBD7}"/>
              </a:ext>
            </a:extLst>
          </p:cNvPr>
          <p:cNvSpPr txBox="1"/>
          <p:nvPr/>
        </p:nvSpPr>
        <p:spPr>
          <a:xfrm>
            <a:off x="5631770" y="1048649"/>
            <a:ext cx="928459" cy="230832"/>
          </a:xfrm>
          <a:prstGeom prst="rect">
            <a:avLst/>
          </a:prstGeom>
          <a:noFill/>
        </p:spPr>
        <p:txBody>
          <a:bodyPr wrap="none" rtlCol="0">
            <a:spAutoFit/>
          </a:bodyPr>
          <a:lstStyle/>
          <a:p>
            <a:r>
              <a:rPr lang="en-US" sz="900" dirty="0">
                <a:solidFill>
                  <a:schemeClr val="bg1"/>
                </a:solidFill>
              </a:rPr>
              <a:t>Data processing</a:t>
            </a:r>
          </a:p>
        </p:txBody>
      </p:sp>
      <p:pic>
        <p:nvPicPr>
          <p:cNvPr id="76" name="Picture 75" descr="Diagram&#10;&#10;Description automatically generated">
            <a:extLst>
              <a:ext uri="{FF2B5EF4-FFF2-40B4-BE49-F238E27FC236}">
                <a16:creationId xmlns:a16="http://schemas.microsoft.com/office/drawing/2014/main" id="{65879E15-1949-564B-8CC1-0B6B0362F9FD}"/>
              </a:ext>
            </a:extLst>
          </p:cNvPr>
          <p:cNvPicPr>
            <a:picLocks noChangeAspect="1"/>
          </p:cNvPicPr>
          <p:nvPr/>
        </p:nvPicPr>
        <p:blipFill>
          <a:blip r:embed="rId27"/>
          <a:stretch>
            <a:fillRect/>
          </a:stretch>
        </p:blipFill>
        <p:spPr>
          <a:xfrm>
            <a:off x="4623495" y="3305460"/>
            <a:ext cx="2754931" cy="647945"/>
          </a:xfrm>
          <a:prstGeom prst="rect">
            <a:avLst/>
          </a:prstGeom>
        </p:spPr>
      </p:pic>
      <p:pic>
        <p:nvPicPr>
          <p:cNvPr id="93" name="Picture 92" descr="A picture containing night sky, star&#10;&#10;Description automatically generated">
            <a:extLst>
              <a:ext uri="{FF2B5EF4-FFF2-40B4-BE49-F238E27FC236}">
                <a16:creationId xmlns:a16="http://schemas.microsoft.com/office/drawing/2014/main" id="{BB9C45C8-DBAC-C049-AF40-DC421FADCD2C}"/>
              </a:ext>
            </a:extLst>
          </p:cNvPr>
          <p:cNvPicPr>
            <a:picLocks noChangeAspect="1"/>
          </p:cNvPicPr>
          <p:nvPr/>
        </p:nvPicPr>
        <p:blipFill>
          <a:blip r:embed="rId13"/>
          <a:stretch>
            <a:fillRect/>
          </a:stretch>
        </p:blipFill>
        <p:spPr>
          <a:xfrm>
            <a:off x="4450463" y="4110963"/>
            <a:ext cx="3220118" cy="233529"/>
          </a:xfrm>
          <a:prstGeom prst="rect">
            <a:avLst/>
          </a:prstGeom>
        </p:spPr>
      </p:pic>
      <p:sp>
        <p:nvSpPr>
          <p:cNvPr id="77" name="TextBox 76">
            <a:extLst>
              <a:ext uri="{FF2B5EF4-FFF2-40B4-BE49-F238E27FC236}">
                <a16:creationId xmlns:a16="http://schemas.microsoft.com/office/drawing/2014/main" id="{87F10DC9-8385-8D4B-94D1-53476734DFA4}"/>
              </a:ext>
            </a:extLst>
          </p:cNvPr>
          <p:cNvSpPr txBox="1"/>
          <p:nvPr/>
        </p:nvSpPr>
        <p:spPr>
          <a:xfrm>
            <a:off x="5665433" y="4109840"/>
            <a:ext cx="861133" cy="230832"/>
          </a:xfrm>
          <a:prstGeom prst="rect">
            <a:avLst/>
          </a:prstGeom>
          <a:noFill/>
        </p:spPr>
        <p:txBody>
          <a:bodyPr wrap="none" rtlCol="0">
            <a:spAutoFit/>
          </a:bodyPr>
          <a:lstStyle/>
          <a:p>
            <a:r>
              <a:rPr lang="en-US" sz="900" dirty="0">
                <a:solidFill>
                  <a:schemeClr val="bg1"/>
                </a:solidFill>
              </a:rPr>
              <a:t>Deep Learning</a:t>
            </a:r>
          </a:p>
        </p:txBody>
      </p:sp>
    </p:spTree>
    <p:extLst>
      <p:ext uri="{BB962C8B-B14F-4D97-AF65-F5344CB8AC3E}">
        <p14:creationId xmlns:p14="http://schemas.microsoft.com/office/powerpoint/2010/main" val="404194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449</Words>
  <Application>Microsoft Macintosh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Face, Age and Gender Detection using Deep Learning by Chriss Jordan Oboa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Age and Gender Detection using Deep Learning by Chriss Jordan Oboa</dc:title>
  <dc:creator>Oboa, Chriss Jordan Franck</dc:creator>
  <cp:lastModifiedBy>Oboa, Chriss Jordan Franck</cp:lastModifiedBy>
  <cp:revision>1</cp:revision>
  <dcterms:created xsi:type="dcterms:W3CDTF">2021-12-11T02:22:42Z</dcterms:created>
  <dcterms:modified xsi:type="dcterms:W3CDTF">2021-12-11T06:07:06Z</dcterms:modified>
</cp:coreProperties>
</file>