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2"/>
  </p:notesMasterIdLst>
  <p:sldIdLst>
    <p:sldId id="256" r:id="rId2"/>
    <p:sldId id="300" r:id="rId3"/>
    <p:sldId id="302" r:id="rId4"/>
    <p:sldId id="306" r:id="rId5"/>
    <p:sldId id="297" r:id="rId6"/>
    <p:sldId id="257" r:id="rId7"/>
    <p:sldId id="298" r:id="rId8"/>
    <p:sldId id="299" r:id="rId9"/>
    <p:sldId id="303" r:id="rId10"/>
    <p:sldId id="305" r:id="rId11"/>
    <p:sldId id="307" r:id="rId12"/>
    <p:sldId id="271" r:id="rId13"/>
    <p:sldId id="311" r:id="rId14"/>
    <p:sldId id="310" r:id="rId15"/>
    <p:sldId id="313" r:id="rId16"/>
    <p:sldId id="315" r:id="rId17"/>
    <p:sldId id="314" r:id="rId18"/>
    <p:sldId id="319" r:id="rId19"/>
    <p:sldId id="318" r:id="rId20"/>
    <p:sldId id="316" r:id="rId21"/>
    <p:sldId id="309" r:id="rId22"/>
    <p:sldId id="321" r:id="rId23"/>
    <p:sldId id="322" r:id="rId24"/>
    <p:sldId id="317" r:id="rId25"/>
    <p:sldId id="308" r:id="rId26"/>
    <p:sldId id="324" r:id="rId27"/>
    <p:sldId id="323" r:id="rId28"/>
    <p:sldId id="325" r:id="rId29"/>
    <p:sldId id="326" r:id="rId30"/>
    <p:sldId id="268" r:id="rId3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  <p:bold r:id="rId38"/>
    </p:embeddedFont>
    <p:embeddedFont>
      <p:font typeface="Nunito Light" pitchFamily="2" charset="0"/>
      <p:regular r:id="rId39"/>
      <p:italic r:id="rId40"/>
    </p:embeddedFont>
    <p:embeddedFont>
      <p:font typeface="Share Tech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500015-8BAD-46A8-B74F-FC1E559183CE}">
  <a:tblStyle styleId="{99500015-8BAD-46A8-B74F-FC1E55918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722" autoAdjust="0"/>
  </p:normalViewPr>
  <p:slideViewPr>
    <p:cSldViewPr snapToGrid="0">
      <p:cViewPr varScale="1">
        <p:scale>
          <a:sx n="150" d="100"/>
          <a:sy n="150" d="100"/>
        </p:scale>
        <p:origin x="4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Estas técnicas son fundamentales para el proyecto, ya que permiten analizar y comprender grandes conjuntos de datos textuales de productos, y agruparlos de manera significativa para identificar nichos de mercado en Amazon. TF-IDF proporciona una manera eficiente de convertir texto en datos numéricos que pueden ser procesados por algoritmos de ML, mientras que </a:t>
            </a:r>
            <a:r>
              <a:rPr lang="es-MX" b="0" i="0" dirty="0" err="1">
                <a:solidFill>
                  <a:srgbClr val="ECECF1"/>
                </a:solidFill>
                <a:effectLst/>
                <a:latin typeface="Maven Pro" panose="020B0604020202020204" charset="0"/>
              </a:rPr>
              <a:t>KMeans</a:t>
            </a: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 es crucial para el análisis de </a:t>
            </a:r>
            <a:r>
              <a:rPr lang="es-MX" b="0" i="0" dirty="0" err="1">
                <a:solidFill>
                  <a:srgbClr val="ECECF1"/>
                </a:solidFill>
                <a:effectLst/>
                <a:latin typeface="Maven Pro" panose="020B0604020202020204" charset="0"/>
              </a:rPr>
              <a:t>clustering</a:t>
            </a: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 que es el corazón de la identificación de nichos de mercado en este proyecto.</a:t>
            </a: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41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7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5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5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9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59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7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3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640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751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1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35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316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26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68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65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90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5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05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3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90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7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1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419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66" r:id="rId5"/>
    <p:sldLayoutId id="2147483667" r:id="rId6"/>
    <p:sldLayoutId id="2147483668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917281" y="3156097"/>
            <a:ext cx="507514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Christopher Valdez Cantu #A01793549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TC3035.10 - </a:t>
            </a:r>
            <a:r>
              <a:rPr lang="es-MX" dirty="0"/>
              <a:t>Proyecto integrador (</a:t>
            </a:r>
            <a:r>
              <a:rPr lang="es-MX" dirty="0" err="1"/>
              <a:t>Gpo</a:t>
            </a:r>
            <a:r>
              <a:rPr lang="es-MX" dirty="0"/>
              <a:t> 10)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41311" y="1044104"/>
            <a:ext cx="766237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dirty="0">
                <a:solidFill>
                  <a:srgbClr val="ECECF1"/>
                </a:solidFill>
                <a:effectLst/>
                <a:latin typeface="Share Tech" panose="020B0604020202020204" charset="0"/>
              </a:rPr>
              <a:t>Amazon </a:t>
            </a:r>
            <a:r>
              <a:rPr lang="es-MX" sz="4000" b="0" i="0" dirty="0" err="1">
                <a:solidFill>
                  <a:srgbClr val="ECECF1"/>
                </a:solidFill>
                <a:effectLst/>
                <a:latin typeface="Share Tech" panose="020B0604020202020204" charset="0"/>
              </a:rPr>
              <a:t>Insight</a:t>
            </a:r>
            <a:r>
              <a:rPr lang="es-MX" sz="4000" b="0" i="0" dirty="0">
                <a:solidFill>
                  <a:srgbClr val="ECECF1"/>
                </a:solidFill>
                <a:effectLst/>
                <a:latin typeface="Share Tech" panose="020B0604020202020204" charset="0"/>
              </a:rPr>
              <a:t>: Descubriendo Nichos de Oro en el Gigante del E-Commerce.</a:t>
            </a:r>
            <a:endParaRPr sz="4000" dirty="0">
              <a:latin typeface="Share Tech" panose="020B060402020202020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4">
            <a:extLst>
              <a:ext uri="{FF2B5EF4-FFF2-40B4-BE49-F238E27FC236}">
                <a16:creationId xmlns:a16="http://schemas.microsoft.com/office/drawing/2014/main" id="{B0DE3C17-21BA-93BD-F49E-5C4BDCFE5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EB57B-2B96-3ABD-0BED-5434B413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6" y="0"/>
            <a:ext cx="1128713" cy="1155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400" b="1" i="0" dirty="0">
                <a:effectLst/>
                <a:latin typeface="Maven Pro" panose="020B0604020202020204" charset="0"/>
              </a:rPr>
              <a:t>TF-IDF (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Term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Frequency</a:t>
            </a:r>
            <a:r>
              <a:rPr lang="es-MX" sz="1400" b="1" i="0" dirty="0">
                <a:effectLst/>
                <a:latin typeface="Maven Pro" panose="020B0604020202020204" charset="0"/>
              </a:rPr>
              <a:t>-Inverse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Document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Frequency</a:t>
            </a:r>
            <a:r>
              <a:rPr lang="es-MX" sz="1400" b="1" i="0" dirty="0">
                <a:effectLst/>
                <a:latin typeface="Maven Pro" panose="020B0604020202020204" charset="0"/>
              </a:rPr>
              <a:t>):</a:t>
            </a:r>
            <a:endParaRPr lang="es-MX" sz="1400" dirty="0"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Esta técnica se utiliza para convertir el texto de los nombres de los productos en una matriz de características numéricas.</a:t>
            </a:r>
          </a:p>
          <a:p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TF-IDF mide la importancia de una palabra en un documento en relación con un conjunto de documentos. Aquí, ayuda </a:t>
            </a:r>
            <a:r>
              <a:rPr lang="es-MX" i="0" dirty="0">
                <a:effectLst/>
                <a:latin typeface="Maven Pro" panose="020B0604020202020204" charset="0"/>
              </a:rPr>
              <a:t>a</a:t>
            </a:r>
            <a:r>
              <a:rPr lang="es-MX" b="1" i="0" dirty="0">
                <a:effectLst/>
                <a:latin typeface="Maven Pro" panose="020B0604020202020204" charset="0"/>
              </a:rPr>
              <a:t> identificar palabras clave </a:t>
            </a:r>
            <a:r>
              <a:rPr lang="es-MX" b="0" i="0" dirty="0">
                <a:effectLst/>
                <a:latin typeface="Maven Pro" panose="020B0604020202020204" charset="0"/>
              </a:rPr>
              <a:t>relevantes en los nombres de los productos.</a:t>
            </a:r>
            <a:br>
              <a:rPr lang="es-MX" b="0" i="0" dirty="0">
                <a:effectLst/>
                <a:latin typeface="Maven Pro" panose="020B0604020202020204" charset="0"/>
              </a:rPr>
            </a:br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dirty="0">
                <a:latin typeface="Maven Pro" panose="020B0604020202020204" charset="0"/>
              </a:rPr>
              <a:t>Facilita el agrupamiento de </a:t>
            </a:r>
            <a:r>
              <a:rPr lang="es-MX" dirty="0" err="1">
                <a:latin typeface="Maven Pro" panose="020B0604020202020204" charset="0"/>
              </a:rPr>
              <a:t>clustering</a:t>
            </a:r>
            <a:r>
              <a:rPr lang="es-MX" dirty="0">
                <a:latin typeface="Maven Pro" panose="020B0604020202020204" charset="0"/>
              </a:rPr>
              <a:t> al tener únicamente las palabras clave de cada producto en otra columna. </a:t>
            </a:r>
            <a:endParaRPr lang="es-MX" b="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dirty="0"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400" b="1" i="0" dirty="0" err="1">
                <a:effectLst/>
                <a:latin typeface="Maven Pro" panose="020B0604020202020204" charset="0"/>
              </a:rPr>
              <a:t>KMeans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Clustering</a:t>
            </a:r>
            <a:r>
              <a:rPr lang="es-MX" sz="1400" b="1" dirty="0">
                <a:latin typeface="Maven Pro" panose="020B0604020202020204" charset="0"/>
              </a:rPr>
              <a:t>:</a:t>
            </a:r>
          </a:p>
          <a:p>
            <a:pPr marL="152400" indent="0" algn="l">
              <a:buNone/>
            </a:pPr>
            <a:endParaRPr lang="es-MX" sz="1400" b="1" dirty="0">
              <a:latin typeface="Maven Pro" panose="020B0604020202020204" charset="0"/>
            </a:endParaRPr>
          </a:p>
          <a:p>
            <a:r>
              <a:rPr lang="es-MX" b="0" i="0" dirty="0" err="1">
                <a:effectLst/>
                <a:latin typeface="Maven Pro" panose="020B0604020202020204" charset="0"/>
              </a:rPr>
              <a:t>KMeans</a:t>
            </a:r>
            <a:r>
              <a:rPr lang="es-MX" b="0" i="0" dirty="0">
                <a:effectLst/>
                <a:latin typeface="Maven Pro" panose="020B0604020202020204" charset="0"/>
              </a:rPr>
              <a:t> es un algoritmo de </a:t>
            </a:r>
            <a:r>
              <a:rPr lang="es-MX" b="0" i="0" dirty="0" err="1">
                <a:effectLst/>
                <a:latin typeface="Maven Pro" panose="020B0604020202020204" charset="0"/>
              </a:rPr>
              <a:t>clustering</a:t>
            </a:r>
            <a:r>
              <a:rPr lang="es-MX" b="0" i="0" dirty="0">
                <a:effectLst/>
                <a:latin typeface="Maven Pro" panose="020B0604020202020204" charset="0"/>
              </a:rPr>
              <a:t> no supervisado que se utiliza para agrupar los productos en </a:t>
            </a:r>
            <a:r>
              <a:rPr lang="es-MX" b="0" i="0" dirty="0" err="1">
                <a:effectLst/>
                <a:latin typeface="Maven Pro" panose="020B0604020202020204" charset="0"/>
              </a:rPr>
              <a:t>clusters</a:t>
            </a:r>
            <a:r>
              <a:rPr lang="es-MX" b="0" i="0" dirty="0">
                <a:effectLst/>
                <a:latin typeface="Maven Pro" panose="020B0604020202020204" charset="0"/>
              </a:rPr>
              <a:t> basados en sus características (en este caso, las palabras clave identificadas a través de TF-IDF).</a:t>
            </a:r>
          </a:p>
          <a:p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El objetivo es identificar grupos (</a:t>
            </a:r>
            <a:r>
              <a:rPr lang="es-MX" b="0" i="0" dirty="0" err="1">
                <a:effectLst/>
                <a:latin typeface="Maven Pro" panose="020B0604020202020204" charset="0"/>
              </a:rPr>
              <a:t>clusters</a:t>
            </a:r>
            <a:r>
              <a:rPr lang="es-MX" b="0" i="0" dirty="0">
                <a:effectLst/>
                <a:latin typeface="Maven Pro" panose="020B0604020202020204" charset="0"/>
              </a:rPr>
              <a:t>) de productos que sean similares entre sí. Esto ayuda a descubrir patrones y tendencias en los datos, lo que a su vez permite identificar nichos de mercado específicos.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s-MX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Tecnicas utilizadas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4118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86175" y="1947354"/>
            <a:ext cx="4944625" cy="927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Resultados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2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877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Nicho General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7545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– Nichos generales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3CA5D3-C2F2-4773-C720-7A6C3998B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6967"/>
              </p:ext>
            </p:extLst>
          </p:nvPr>
        </p:nvGraphicFramePr>
        <p:xfrm>
          <a:off x="1074420" y="1281904"/>
          <a:ext cx="6705600" cy="3278774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1288253">
                  <a:extLst>
                    <a:ext uri="{9D8B030D-6E8A-4147-A177-3AD203B41FA5}">
                      <a16:colId xmlns:a16="http://schemas.microsoft.com/office/drawing/2014/main" val="3227430044"/>
                    </a:ext>
                  </a:extLst>
                </a:gridCol>
                <a:gridCol w="5417347">
                  <a:extLst>
                    <a:ext uri="{9D8B030D-6E8A-4147-A177-3AD203B41FA5}">
                      <a16:colId xmlns:a16="http://schemas.microsoft.com/office/drawing/2014/main" val="2823247506"/>
                    </a:ext>
                  </a:extLst>
                </a:gridCol>
              </a:tblGrid>
              <a:tr h="1789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Top </a:t>
                      </a:r>
                      <a:r>
                        <a:rPr lang="en-US" sz="1400" b="1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Términos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1894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0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hair, nail, nails, gel, lashes, lash, polish, eyelashes, glue, natural, false, extensions, oil, women,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diy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extension, tips, kit, wigs, eyelash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384119"/>
                  </a:ext>
                </a:extLst>
              </a:tr>
              <a:tr h="45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1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halloween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costume, party, decorations, cosplay, decor, outdoor, kids, lights, dress, yard, pumpkin, girls, spider, indoor, decoration, led, witch, costumes, pcs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638736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2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bag, crossbody, bare, travel, sock,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nfl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feet, bags, women, large, team, makeup, color,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mvp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shoulder, crew, purse, tote, cosmetic, clear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008137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3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womens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mens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shoes, women, boots, toe, dress, high, casual, pants,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psd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slip, sandals, boxer, jacket, ankle, briefs, sneakers, yoga, walking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10309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4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dog, dogs, small, medium, pet, large, collar, puppy, cat, food, adjustable, water, harness, toys, training, chew, cats, soft, muzzle, clothes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833945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5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pack, oz, set, black, inch, storage, home, white, party, 12, light, kitchen, women, water, pillow, table, free, cover, bathroom, decor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204826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6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baby, kids, girls, toys, gifts, boys, toddler, birthday,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christmas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gift, toy, old, ages, months, newborn, infant, year, set, girl, toddlers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854781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7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sleeve, long, tops, shirts, casual, short,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womens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shirt, graphic, women, pullover,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tshirt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neck, sweatshirt, fall, crewneck, dress, summer, toddler, loose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07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3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535005" y="35833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– Nichos generales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08E08-43DC-4BE2-0C4E-FBCB90D83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0"/>
          <a:stretch/>
        </p:blipFill>
        <p:spPr>
          <a:xfrm>
            <a:off x="367363" y="1719670"/>
            <a:ext cx="3988283" cy="2431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B785C-496D-87B7-50C7-EB30BA35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783" y="1719670"/>
            <a:ext cx="3988283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4"/>
            <a:ext cx="7866900" cy="430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0 - Productos de Cuidado Personal y del Hogar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incluye una variedad de productos de cuidado personal y del hogar, como productos de cuidado capilar, kits de uñas, productos para el hogar y decoración. Podría interesar a personas que buscan productos para el cuidado personal y la decoración del hogar.</a:t>
            </a:r>
          </a:p>
          <a:p>
            <a:pPr marL="152400" indent="0" algn="l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1 - Disfraces y Accesorios para Eventos Especiales: </a:t>
            </a:r>
            <a:r>
              <a:rPr lang="es-MX" sz="950" i="0" dirty="0">
                <a:effectLst/>
                <a:latin typeface="Maven Pro" panose="020B0604020202020204" charset="0"/>
              </a:rPr>
              <a:t>Este nicho está relacionado con disfraces y accesorios para eventos especiales, como Halloween y fiestas temáticas. Podría atraer a personas que buscan trajes y accesorios para fiestas de disfraces y eventos festivos.</a:t>
            </a:r>
            <a:endParaRPr lang="es-MX" sz="95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sz="950" b="1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2 - Bolsas y Organizadores de Almacenamiento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se centra en bolsas y organizadores de almacenamiento de diversos tipos, incluyendo bolsas de viaje, bolsas de comida y organizadores de armarios. Podría dirigirse a personas que necesitan soluciones de almacenamiento y organización en su vida cotidiana.</a:t>
            </a:r>
          </a:p>
          <a:p>
            <a:pPr marL="152400" indent="0" algn="l">
              <a:buNone/>
            </a:pPr>
            <a:endParaRPr lang="es-MX" sz="95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3 - Calzado y Zapatos</a:t>
            </a:r>
            <a:r>
              <a:rPr lang="es-MX" sz="950" i="0" dirty="0">
                <a:effectLst/>
                <a:latin typeface="Maven Pro" panose="020B0604020202020204" charset="0"/>
              </a:rPr>
              <a:t>: Este </a:t>
            </a:r>
            <a:r>
              <a:rPr lang="es-MX" sz="95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i="0" dirty="0">
                <a:effectLst/>
                <a:latin typeface="Maven Pro" panose="020B0604020202020204" charset="0"/>
              </a:rPr>
              <a:t> está relacionado con calzado y zapatos de diferentes estilos y para diferentes ocasiones, tanto para mujeres como para hombres. Podría atraer a personas que buscan calzado de moda y cómodo.</a:t>
            </a:r>
          </a:p>
          <a:p>
            <a:pPr marL="152400" indent="0" algn="l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4 - Accesorios y Ropa para Mascotas: </a:t>
            </a:r>
            <a:r>
              <a:rPr lang="es-MX" sz="950" i="0" dirty="0">
                <a:effectLst/>
                <a:latin typeface="Maven Pro" panose="020B0604020202020204" charset="0"/>
              </a:rPr>
              <a:t>Esto puede incluir collares, arneses, ropa, y otros accesorios tanto para perros como para gatos.</a:t>
            </a:r>
          </a:p>
          <a:p>
            <a:pPr marL="152400" indent="0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5 - Decoración y Suministros para Fiestas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se enfoca en decoración y suministros para fiestas, especialmente relacionados con Halloween y otras festividades. Podría interesar a personas que buscan decorar sus hogares y organizar eventos festivos.</a:t>
            </a:r>
          </a:p>
          <a:p>
            <a:pPr marL="152400" indent="0" algn="l">
              <a:buNone/>
            </a:pPr>
            <a:endParaRPr lang="es-MX" sz="95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6 - Productos para Bebés y Niños</a:t>
            </a:r>
            <a:r>
              <a:rPr lang="es-MX" sz="950" i="0" dirty="0">
                <a:effectLst/>
                <a:latin typeface="Maven Pro" panose="020B0604020202020204" charset="0"/>
              </a:rPr>
              <a:t>: Se enfoca en productos para bebés y niños, como juguetes, regalos de cumpleaños, ropa infantil, juegos educativos y suministros para el aula. Podría dirigirse a padres, maestros y cuidadores que buscan artículos para el cuidado y entretenimiento de los niños.</a:t>
            </a:r>
          </a:p>
          <a:p>
            <a:pPr marL="152400" indent="0" algn="l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7 - Ropa y Tops de Moda</a:t>
            </a:r>
            <a:r>
              <a:rPr lang="es-MX" sz="950" i="0" dirty="0">
                <a:effectLst/>
                <a:latin typeface="Maven Pro" panose="020B0604020202020204" charset="0"/>
              </a:rPr>
              <a:t>: Este nicho se relaciona con ropa de moda, incluyendo camisetas, blusas y sudaderas, tanto para mujeres como para niños. Podría atraer a aquellos interesados en la moda y las tendencias actuales.</a:t>
            </a:r>
          </a:p>
          <a:p>
            <a:pPr marL="152400" indent="0" algn="l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8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1 -Nichos encontrados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756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Maquillaje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3404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– Maquillake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79AAEE-EDD0-2939-CB54-2728B6E2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01325"/>
              </p:ext>
            </p:extLst>
          </p:nvPr>
        </p:nvGraphicFramePr>
        <p:xfrm>
          <a:off x="777240" y="1234440"/>
          <a:ext cx="6964680" cy="3589017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979680">
                  <a:extLst>
                    <a:ext uri="{9D8B030D-6E8A-4147-A177-3AD203B41FA5}">
                      <a16:colId xmlns:a16="http://schemas.microsoft.com/office/drawing/2014/main" val="370880675"/>
                    </a:ext>
                  </a:extLst>
                </a:gridCol>
                <a:gridCol w="5985000">
                  <a:extLst>
                    <a:ext uri="{9D8B030D-6E8A-4147-A177-3AD203B41FA5}">
                      <a16:colId xmlns:a16="http://schemas.microsoft.com/office/drawing/2014/main" val="1561335822"/>
                    </a:ext>
                  </a:extLst>
                </a:gridCol>
              </a:tblGrid>
              <a:tr h="22441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Top </a:t>
                      </a:r>
                      <a:r>
                        <a:rPr lang="en-US" sz="1400" b="1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Términos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79958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0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powder, brush, foundation, sponge, makeup, brushes, puff, blending, set, blender, beauty, liquid, sponges, face, cream, blush, synthetic, concealer, loose, soft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841859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1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mirror, vanity, lighted, lights, led, magnification, magnifying, touch, 10x, dimmable, makeup, light, portable, travel, rechargeable, adjustable, compact, lighting, screen, sided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322827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2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lip, eyeliner, eye, makeup, eyebrow, pencil, matte, waterproof, stick, eyeshadow, lipstick, lasting, long, palette, liquid, shimmer,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nyx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professional, brown, gloss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461378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3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bag, travel, cosmetic, toiletry, women, organizer, pouch, bags, large, makeup, clear, zipper, portable, toiletries, case, accessories, purse, waterproof, girls, cute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789126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4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face, makeup, skin, oz, remover, hair, body,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facial, headband, blood, paint, glitter, pack, cleansing,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fl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primer, foundation, count, fake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748210"/>
                  </a:ext>
                </a:extLst>
              </a:tr>
              <a:tr h="5607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 5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lashes, mascara, eyelash, eyelashes, lash, extension, cluster, black, individual, false, eye, makeup, extensions, volume, curl, clusters, mink, loreal,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paris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diy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37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9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– Maquillake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3582-A7DD-6B83-97F4-66A7AE5F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3" y="1703069"/>
            <a:ext cx="4109909" cy="2411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53C13-80D0-61ED-8CC4-67B011DA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144" y="1703069"/>
            <a:ext cx="3959098" cy="2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Maquillaje y Belleza de Ojos: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enfoca en productos de maquillaje y belleza para los ojos, incluyendo lápices labiales, delineadores de ojos, sombras de ojos y máscaras de pestañas. Podría dirigirse a personas interesadas en resaltar y realzar la belleza de sus ojos con una amplia gama de colores y estilos.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1 - Espejos de Maquillaje Iluminados: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relaciona con espejos de maquillaje que incorporan iluminación y funciones ajustables. Podría atraer a personas que buscan espejos de maquillaje de alta calidad para asegurarse de que su maquillaje se aplique correctamente.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Herramientas y Cepillos de Maquillaje: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está centrado en herramientas y cepillos de maquillaje, incluyendo brochas, esponjas y sets de maquillaje. Podría dirigirse a entusiastas del maquillaje que buscan herramientas de calidad para lograr una aplicación de maquillaje profesional.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Maquillaje Artístico y de Fantasía: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relaciona con productos de maquillaje utilizados para crear looks artísticos y de fantasía, como maquillaje para Halloween, cosplay y efectos especiales. Podría atraer a aquellos que buscan productos para caracterización y disfraces.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Bolsos y Organizadores de Maquillaje de Viaje: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centra en bolsos y organizadores de maquillaje diseñados para viajes y almacenamiento. Podría dirigirse a personas que necesitan soluciones de almacenamiento y transporte para sus productos de belleza mientras están en movimiento.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5 - Cuidado de la Piel y Productos de Limpieza</a:t>
            </a:r>
            <a:r>
              <a:rPr lang="es-MX" sz="1100" i="0" dirty="0">
                <a:effectLst/>
                <a:latin typeface="Maven Pro" panose="020B0604020202020204" charset="0"/>
              </a:rPr>
              <a:t>: 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incluye productos para el cuidado de la piel, como removedores de maquillaje y limpiadores faciales. Podría atraer a personas preocupadas por el cuidado de su piel y la eliminación efectiva del maquillaje.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2 -Maquillaje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572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919815" y="1602357"/>
            <a:ext cx="4744058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Acerca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863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Mascotas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8561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– Mascotas</a:t>
            </a:r>
            <a:endParaRPr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5B98A4-EDD7-4A44-2821-B94170BA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99989"/>
              </p:ext>
            </p:extLst>
          </p:nvPr>
        </p:nvGraphicFramePr>
        <p:xfrm>
          <a:off x="937260" y="1112521"/>
          <a:ext cx="6758940" cy="3757307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1190547">
                  <a:extLst>
                    <a:ext uri="{9D8B030D-6E8A-4147-A177-3AD203B41FA5}">
                      <a16:colId xmlns:a16="http://schemas.microsoft.com/office/drawing/2014/main" val="4152131301"/>
                    </a:ext>
                  </a:extLst>
                </a:gridCol>
                <a:gridCol w="5568393">
                  <a:extLst>
                    <a:ext uri="{9D8B030D-6E8A-4147-A177-3AD203B41FA5}">
                      <a16:colId xmlns:a16="http://schemas.microsoft.com/office/drawing/2014/main" val="2444922386"/>
                    </a:ext>
                  </a:extLst>
                </a:gridCol>
              </a:tblGrid>
              <a:tr h="1859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Top Términos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219622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0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voyager, neoprene, breed,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stepin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harness, handle, leash, reflective, best, combo, supplies, medium, small, supports, large, puppies, air, set, weather, mesh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335965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1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fountain, water, filters, cat, replacement, dispenser, filter, automatic, pump, bowl, steel, stainless, pet, pack, filtration, quiet, dog, cats, drinking, inside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420666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2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bags, poop, waste, walking, outdoor, bag, plastic, dispenser, leak, doggy, holder, travel, roll, proof, replacements, refuse, cleanup, supplies, tear, best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589376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3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dog, pet, dogs, cat, food, collar, large, small, cats, adjustable, harness, grooming, medium, puppy, pads, soft, pack, training, toys, seat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893655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4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bed, washable, dog, beds, cover, large, dogs, crate, waterproof, orthopedic, sofa, removable, blanket, pet, mat, couch, foam, cat, plush, pad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790556"/>
                  </a:ext>
                </a:extLst>
              </a:tr>
              <a:tr h="591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5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clothes, dog, sweater, costume, winter,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halloween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warm, puppy, small, apparel, pet, dogs, cat, </a:t>
                      </a: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christmas</a:t>
                      </a: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, sweaters, coat, pajamas, costumes, cold, medium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51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7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– Mascotas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559E9-BD69-FBF5-E712-5BCB4489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4" y="1792991"/>
            <a:ext cx="4035289" cy="2400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C4FCE-AC81-9115-0F36-B0AF310C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92990"/>
            <a:ext cx="3965376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4"/>
            <a:ext cx="7866900" cy="4222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Productos para el Descanso de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enfoca en productos relacionados con el descanso de mascotas, como camas, mantas, colchones y almohadas para perros y gatos. Podría dirigirse a dueños de mascotas que buscan comodidad y calidad para el descanso de sus animales.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1 - Ropa y Accesorios para Mascotas en Clima Frío: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relaciona con ropa y accesorios para perros y gatos diseñados para climas fríos, incluyendo suéteres, abrigos y disfraces de invierno. Podría atraer a dueños de mascotas que desean mantener a sus animales abrigados durante el invierno.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Equipamiento para Paseo y Control de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incluye productos para el paseo y control de mascotas, como arneses, correas y collares reflectantes. Podría dirigirse a dueños de mascotas que buscan equipos de alta calidad y seguridad para sacar a pasear a sus animales.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Productos para la Alimentación y Cuidado de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enfoca en productos para la alimentación y cuidado de mascotas, como comida para perros y gatos, comederos, juguetes y accesorios de aseo. Podría interesar a dueños de mascotas que buscan productos de calidad para el cuidado y bienestar de sus animales.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Fuentes de Agua Automáticas para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relaciona con fuentes de agua automáticas para perros y gatos, incluyendo filtros y bombas. Podría atraer a dueños de mascotas preocupados por la hidratación y salud de sus animales.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5 - Arnés y Accesorios para Paseos de Mascotas: </a:t>
            </a:r>
            <a:r>
              <a:rPr lang="es-MX" sz="1100" i="0" dirty="0">
                <a:effectLst/>
                <a:latin typeface="Maven Pro" panose="020B0604020202020204" charset="0"/>
              </a:rPr>
              <a:t>Este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se centra en arneses y accesorios para paseos de mascotas, incluyendo chalecos reflectantes, correas ajustables y productos de control. Podría dirigirse a dueños de mascotas que buscan comodidad y seguridad durante los paseos con sus animales</a:t>
            </a:r>
            <a:r>
              <a:rPr lang="es-MX" sz="1100" b="1" i="0" dirty="0">
                <a:effectLst/>
                <a:latin typeface="Maven Pro" panose="020B0604020202020204" charset="0"/>
              </a:rPr>
              <a:t>.</a:t>
            </a:r>
            <a:endParaRPr lang="es-MX" sz="1100" i="0" dirty="0">
              <a:effectLst/>
              <a:latin typeface="Maven Pro" panose="020B0604020202020204" charset="0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3 -Mascotas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4897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Juguetes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881980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– Juguetes</a:t>
            </a:r>
            <a:endParaRPr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D0FDAD-111F-5E7C-A106-4F4FE92C2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04659"/>
              </p:ext>
            </p:extLst>
          </p:nvPr>
        </p:nvGraphicFramePr>
        <p:xfrm>
          <a:off x="949960" y="1530351"/>
          <a:ext cx="6435090" cy="3143248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1133504">
                  <a:extLst>
                    <a:ext uri="{9D8B030D-6E8A-4147-A177-3AD203B41FA5}">
                      <a16:colId xmlns:a16="http://schemas.microsoft.com/office/drawing/2014/main" val="1583203413"/>
                    </a:ext>
                  </a:extLst>
                </a:gridCol>
                <a:gridCol w="5301586">
                  <a:extLst>
                    <a:ext uri="{9D8B030D-6E8A-4147-A177-3AD203B41FA5}">
                      <a16:colId xmlns:a16="http://schemas.microsoft.com/office/drawing/2014/main" val="2845098645"/>
                    </a:ext>
                  </a:extLst>
                </a:gridCol>
              </a:tblGrid>
              <a:tr h="220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Top Terms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399726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0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plush, stuffed, animal, soft, cat, pillow, official, cute, toy, animals, inch,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kellytoy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squishmallows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doll,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squishy, plushies, plushie, kids, gift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396494"/>
                  </a:ext>
                </a:extLst>
              </a:tr>
              <a:tr h="361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1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fidget, pack, stress, sensory, toys, adults, relief, anxiety, toy, simple, set, dimple, packs, kids, cube, cheap, pop, antianxiety, hand, tube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812248"/>
                  </a:ext>
                </a:extLst>
              </a:tr>
              <a:tr h="361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2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toys, old, year, boys, girls, baby, birthday, toy, gifts, toddler, kids, toddlers, car,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montessori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learning, gift, educational, boy, girl, board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358002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3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toy, kids, ages, play, set, girls, toys, boys, baby, toddler, gift, toddlers, pretend, learning, years, building, educational, kit, bath, playset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319421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4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party, favors,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stuffers, prizes, toys, classroom, bag, goodie, bulk, mini, kids, pack, stress, birthday, fillers, pcs, squishy, toy, mochi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12264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5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pop, fidget, push, bubble, stress, sensory, autism, silicone, reliever, toy, special, relief, adults, toys, squeeze, needs, anxiety, kids, rainbow, popper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34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6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– Juguetes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835B5-6DF7-ECF5-E7AA-0F014490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9" y="1986476"/>
            <a:ext cx="4130011" cy="2490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EF86C-932A-6F31-8BF6-47DAD137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21" y="1986476"/>
            <a:ext cx="3999039" cy="24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4"/>
            <a:ext cx="7866900" cy="4222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Juguetes para Niños y Fiestas Infantiles: </a:t>
            </a:r>
            <a:r>
              <a:rPr lang="es-MX" sz="1100" i="0" dirty="0">
                <a:effectLst/>
                <a:latin typeface="Maven Pro" panose="020B0604020202020204" charset="0"/>
              </a:rPr>
              <a:t>Enfocado en juguetes y accesorios para niños, adecuados para diversas edades y ocasiones como fiestas infantiles y regalos de cumpleaños. Orientado a padres y organizadores de eventos en busca de entretenimiento y regalos para niños.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1 - Juguetes Educativos para Niños Pequeños: </a:t>
            </a:r>
            <a:r>
              <a:rPr lang="es-MX" sz="1100" i="0" dirty="0">
                <a:effectLst/>
                <a:latin typeface="Maven Pro" panose="020B0604020202020204" charset="0"/>
              </a:rPr>
              <a:t>Incluye juguetes educativos diseñados para niños pequeños, con juegos de aprendizaje, juguetes Montessori y actividades sensoriales. Dirigido a padres y cuidadores interesados en el desarrollo educativo de los niños.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Vehículos de Control Remoto y Juguetes de Carreras: </a:t>
            </a:r>
            <a:r>
              <a:rPr lang="es-MX" sz="1100" i="0" dirty="0">
                <a:effectLst/>
                <a:latin typeface="Maven Pro" panose="020B0604020202020204" charset="0"/>
              </a:rPr>
              <a:t>Relacionado con vehículos de control remoto, como autos y camiones, además de juguetes de carreras. Enfocado en entusiastas de la velocidad y la tecnología, especialmente niños y adolescentes.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Juguetes Sensoriales y Antiestrés: </a:t>
            </a:r>
            <a:r>
              <a:rPr lang="es-MX" sz="1100" i="0" dirty="0">
                <a:effectLst/>
                <a:latin typeface="Maven Pro" panose="020B0604020202020204" charset="0"/>
              </a:rPr>
              <a:t>Contiene juguetes diseñados para aliviar el estrés y la ansiedad, incluyendo los populares "pop </a:t>
            </a:r>
            <a:r>
              <a:rPr lang="es-MX" sz="1100" i="0" dirty="0" err="1">
                <a:effectLst/>
                <a:latin typeface="Maven Pro" panose="020B0604020202020204" charset="0"/>
              </a:rPr>
              <a:t>it</a:t>
            </a:r>
            <a:r>
              <a:rPr lang="es-MX" sz="1100" i="0" dirty="0">
                <a:effectLst/>
                <a:latin typeface="Maven Pro" panose="020B0604020202020204" charset="0"/>
              </a:rPr>
              <a:t>" y otros juguetes sensoriales. Apto para personas de todas las edades buscando reducir estrés y tensión.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Peluches y Muñecos de Peluche: </a:t>
            </a:r>
            <a:r>
              <a:rPr lang="es-MX" sz="1100" i="0" dirty="0">
                <a:effectLst/>
                <a:latin typeface="Maven Pro" panose="020B0604020202020204" charset="0"/>
              </a:rPr>
              <a:t>Se enfoca en peluches y muñecos de peluche, ofreciendo opciones suaves y adorables. Ideal para amantes de los peluches de todas las edades, en especial quienes buscan compañeros de peluche.</a:t>
            </a:r>
          </a:p>
          <a:p>
            <a:pPr marL="152400" indent="0" algn="l">
              <a:buNone/>
            </a:pPr>
            <a:endParaRPr lang="es-MX" sz="1100" b="1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>
                <a:effectLst/>
                <a:latin typeface="Maven Pro" panose="020B0604020202020204" charset="0"/>
              </a:rPr>
              <a:t> 5 - Juguetes </a:t>
            </a:r>
            <a:r>
              <a:rPr lang="es-MX" sz="1100" b="1" i="0" dirty="0">
                <a:effectLst/>
                <a:latin typeface="Maven Pro" panose="020B0604020202020204" charset="0"/>
              </a:rPr>
              <a:t>de Construcción y Creatividad: </a:t>
            </a:r>
            <a:r>
              <a:rPr lang="es-MX" sz="1100" i="0" dirty="0">
                <a:effectLst/>
                <a:latin typeface="Maven Pro" panose="020B0604020202020204" charset="0"/>
              </a:rPr>
              <a:t>Incluye juguetes de construcción, como bloques magnéticos y kits de construcción STEM. Orientado a padres y educadores interesados en fomentar la creatividad y el pensamiento lógico en los niños.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4 -Juguetes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5651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86175" y="1947354"/>
            <a:ext cx="4944625" cy="927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Conclusión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162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99625"/>
            <a:ext cx="8315626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En este proyecto, he logrado cumplir exitosamente los objetivos planteados. Mediante un análisis de datos detallado y la aplicación de técnicas avanzadas como TF-IDF y </a:t>
            </a:r>
            <a:r>
              <a:rPr lang="es-MX" i="0" dirty="0" err="1">
                <a:effectLst/>
                <a:latin typeface="Maven Pro" panose="020B0604020202020204" charset="0"/>
              </a:rPr>
              <a:t>KMeans</a:t>
            </a:r>
            <a:r>
              <a:rPr lang="es-MX" i="0" dirty="0">
                <a:effectLst/>
                <a:latin typeface="Maven Pro" panose="020B0604020202020204" charset="0"/>
              </a:rPr>
              <a:t> </a:t>
            </a:r>
            <a:r>
              <a:rPr lang="es-MX" i="0" dirty="0" err="1">
                <a:effectLst/>
                <a:latin typeface="Maven Pro" panose="020B0604020202020204" charset="0"/>
              </a:rPr>
              <a:t>Clustering</a:t>
            </a:r>
            <a:r>
              <a:rPr lang="es-MX" i="0" dirty="0">
                <a:effectLst/>
                <a:latin typeface="Maven Pro" panose="020B0604020202020204" charset="0"/>
              </a:rPr>
              <a:t>, he identificado nichos de mercado rentables en Amazon.</a:t>
            </a:r>
          </a:p>
          <a:p>
            <a:pPr marL="152400" indent="0" algn="l">
              <a:buNone/>
            </a:pPr>
            <a:endParaRPr lang="es-MX" dirty="0"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He desglosado y entendido en profundidad varias categorías de productos, desde juguetes y maquillaje hasta productos para mascotas, revelando oportunidades específicas en cada uno de estos mercados.</a:t>
            </a:r>
          </a:p>
          <a:p>
            <a:pPr marL="152400" indent="0" algn="l">
              <a:buNone/>
            </a:pPr>
            <a:endParaRPr lang="es-MX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Los resultados obtenidos reflejan la diversidad y la dinámica del mercado en Amazon, demostrando que un análisis meticuloso puede descubrir áreas con alto potencial de crecimiento y baja competencia. Este hallazgo subraya la importancia de las herramientas de análisis de datos y aprendizaje automático en el descubrimiento de nichos de mercado y en la comprensión de las tendencias del e-</a:t>
            </a:r>
            <a:r>
              <a:rPr lang="es-MX" i="0" dirty="0" err="1">
                <a:effectLst/>
                <a:latin typeface="Maven Pro" panose="020B0604020202020204" charset="0"/>
              </a:rPr>
              <a:t>commerce</a:t>
            </a:r>
            <a:r>
              <a:rPr lang="es-MX" i="0" dirty="0">
                <a:effectLst/>
                <a:latin typeface="Maven Pro" panose="020B0604020202020204" charset="0"/>
              </a:rPr>
              <a:t>.</a:t>
            </a:r>
          </a:p>
          <a:p>
            <a:pPr marL="152400" indent="0" algn="l">
              <a:buNone/>
            </a:pPr>
            <a:endParaRPr lang="es-MX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Finalmente, este proyecto reafirma la idea de que el análisis de datos y el aprendizaje automático son herramientas cruciales en el mundo del comercio electrónico. Permiten no solo comprender las tendencias actuales del mercado, sino también anticipar cambios y adaptarse rápidamente a las nuevas demandas del consumidor.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878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Conclusión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0541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1085346"/>
            <a:ext cx="4136055" cy="390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 dirty="0"/>
              <a:t>Este proyecto consiste en una búsqueda estratégica de oportunidades comerciales en Amazon. Mediante el análisis de datos, el objetivo es identificar nichos de mercado rentables: áreas donde ciertos productos tienen un alto potencial de ventas pero menos competencia.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55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 dirty="0"/>
              <a:t>Comenzamos con un análisis amplio en Amazon para descubrir </a:t>
            </a:r>
            <a:r>
              <a:rPr lang="es-MX" sz="1550" b="1" dirty="0"/>
              <a:t>nichos generales </a:t>
            </a:r>
            <a:r>
              <a:rPr lang="es-MX" sz="1550" dirty="0"/>
              <a:t>y luego nos concentramos en tres categorías específicas: </a:t>
            </a:r>
            <a:r>
              <a:rPr lang="es-MX" sz="1550" b="1" dirty="0"/>
              <a:t>maquillaje, mascotas y juguetes</a:t>
            </a:r>
            <a:r>
              <a:rPr lang="es-MX" sz="1550" dirty="0"/>
              <a:t>, buscando nichos más detallados en cada una.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Acerca del proyecto</a:t>
            </a:r>
            <a:endParaRPr sz="3600" dirty="0"/>
          </a:p>
        </p:txBody>
      </p:sp>
      <p:pic>
        <p:nvPicPr>
          <p:cNvPr id="2052" name="Picture 4" descr="Amazon set to capture half of the E-commerce market">
            <a:extLst>
              <a:ext uri="{FF2B5EF4-FFF2-40B4-BE49-F238E27FC236}">
                <a16:creationId xmlns:a16="http://schemas.microsoft.com/office/drawing/2014/main" id="{2A70A57A-EF59-5226-F424-763156E6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8" r="22396"/>
          <a:stretch/>
        </p:blipFill>
        <p:spPr bwMode="auto">
          <a:xfrm>
            <a:off x="5346525" y="1085346"/>
            <a:ext cx="3409047" cy="34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9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849080" y="1595460"/>
            <a:ext cx="544584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</a:t>
            </a:r>
            <a:r>
              <a:rPr lang="en" dirty="0">
                <a:solidFill>
                  <a:schemeClr val="accent3"/>
                </a:solidFill>
              </a:rPr>
              <a:t>Atención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572000" y="1213211"/>
            <a:ext cx="4173046" cy="3808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Los datos fueron obtenidos utilizando la técnica de web </a:t>
            </a:r>
            <a:r>
              <a:rPr lang="es-MX" sz="1400" dirty="0" err="1"/>
              <a:t>scraping</a:t>
            </a:r>
            <a:r>
              <a:rPr lang="es-MX" sz="1400" dirty="0"/>
              <a:t> en la tienda de Amazon Estados unidos. Para esta tarea, se empleó una herramienta de pago llamada </a:t>
            </a:r>
            <a:r>
              <a:rPr lang="es-MX" sz="1400" dirty="0" err="1"/>
              <a:t>JungleScout</a:t>
            </a:r>
            <a:r>
              <a:rPr lang="es-MX" sz="1400" dirty="0"/>
              <a:t>, lo que asegura una mayor confiabilidad en los datos recogidos.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Se dispone de 4 conjuntos de datos, todos compuestos por productos </a:t>
            </a:r>
            <a:r>
              <a:rPr lang="es-MX" sz="1400" dirty="0" err="1"/>
              <a:t>bestsellers</a:t>
            </a:r>
            <a:r>
              <a:rPr lang="es-MX" sz="1400" dirty="0"/>
              <a:t> de Amazon: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Dataset_1 </a:t>
            </a:r>
            <a:r>
              <a:rPr lang="es-MX" sz="1400" b="1" dirty="0"/>
              <a:t> General</a:t>
            </a:r>
            <a:r>
              <a:rPr lang="es-MX" sz="1400" dirty="0"/>
              <a:t> con</a:t>
            </a:r>
            <a:r>
              <a:rPr lang="es-MX" sz="1400" b="1" dirty="0"/>
              <a:t> </a:t>
            </a:r>
            <a:r>
              <a:rPr lang="es-MX" sz="1400" dirty="0"/>
              <a:t>10,204 registro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Dataset_2 de </a:t>
            </a:r>
            <a:r>
              <a:rPr lang="es-MX" sz="1400" b="1" dirty="0"/>
              <a:t>Maquillaje</a:t>
            </a:r>
            <a:r>
              <a:rPr lang="es-MX" sz="1400" dirty="0"/>
              <a:t> con 2,503 registros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Dataset_3 de </a:t>
            </a:r>
            <a:r>
              <a:rPr lang="es-MX" sz="1400" b="1" dirty="0"/>
              <a:t>Mascotas </a:t>
            </a:r>
            <a:r>
              <a:rPr lang="es-MX" sz="1400" dirty="0"/>
              <a:t>con 3,304 registros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Dataset_4 de </a:t>
            </a:r>
            <a:r>
              <a:rPr lang="es-MX" sz="1400" b="1" dirty="0"/>
              <a:t>Juguetes</a:t>
            </a:r>
            <a:r>
              <a:rPr lang="es-MX" sz="1400" dirty="0"/>
              <a:t> con 3,056 registros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Acerca de los datos</a:t>
            </a:r>
            <a:endParaRPr sz="3600" dirty="0"/>
          </a:p>
        </p:txBody>
      </p:sp>
      <p:pic>
        <p:nvPicPr>
          <p:cNvPr id="2" name="Picture 2" descr="Minelead: Buscador y verificador de correos electrónicos gratuito">
            <a:extLst>
              <a:ext uri="{FF2B5EF4-FFF2-40B4-BE49-F238E27FC236}">
                <a16:creationId xmlns:a16="http://schemas.microsoft.com/office/drawing/2014/main" id="{6F88FE2A-197C-CA02-B9F1-8A4CB6C1A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r="14748"/>
          <a:stretch/>
        </p:blipFill>
        <p:spPr bwMode="auto">
          <a:xfrm>
            <a:off x="237604" y="1374631"/>
            <a:ext cx="3938156" cy="35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496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El objetivo principal del proyecto es utilizar análisis de datos y técnicas de aprendizaje automático para identificar y destacar nichos de mercado rentables en Amazon. Este objetivo se desglosa en dos partes principales: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Parte 1: Análisis de Mercado General en Amazon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Identificar un mínimo de seis nichos de mercado rentables dentro de un conjunto de datos que abarca una amplia variedad de productos disponibles en Amazon.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Parte 2: Análisis Específico por industrias en Amazon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Profundizar en tres categorías específicas: Maquillaje, Mascotas y Juguetes.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En cada una de estas categorías, el objetivo es identificar al menos cuatro nichos de mercado rentables y específicos.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s-MX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Objetivo del proyecto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070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42815"/>
            <a:ext cx="7866900" cy="396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/>
              <a:t>La metodología del proyecto se estructura en varias etapas clave: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Recolección de Datos</a:t>
            </a:r>
            <a:r>
              <a:rPr lang="es-MX" sz="1300" dirty="0"/>
              <a:t>: Utilizar web </a:t>
            </a:r>
            <a:r>
              <a:rPr lang="es-MX" sz="1300" dirty="0" err="1"/>
              <a:t>scraping</a:t>
            </a:r>
            <a:r>
              <a:rPr lang="es-MX" sz="1300" dirty="0"/>
              <a:t> para obtener datos de productos de Amazon.</a:t>
            </a:r>
            <a:br>
              <a:rPr lang="es-MX" sz="1300" dirty="0"/>
            </a:b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Limpieza de Datos</a:t>
            </a:r>
            <a:r>
              <a:rPr lang="es-MX" sz="1300" dirty="0"/>
              <a:t>: Eliminar duplicados, manejar valores faltantes y normalizar los datos.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Análisis Exploratorio</a:t>
            </a:r>
            <a:r>
              <a:rPr lang="es-MX" sz="1300" dirty="0"/>
              <a:t>: Realizar un estudio preliminar para entender la estructura y patrones en los datos.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Extracción de Características</a:t>
            </a:r>
            <a:r>
              <a:rPr lang="es-MX" sz="1300" dirty="0"/>
              <a:t>: Usar técnicas como TF-IDF para analizar textos de productos y extraer características relevantes.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 err="1"/>
              <a:t>Clustering</a:t>
            </a:r>
            <a:r>
              <a:rPr lang="es-MX" sz="1300" dirty="0"/>
              <a:t>: Aplicar algoritmos como </a:t>
            </a:r>
            <a:r>
              <a:rPr lang="es-MX" sz="1300" dirty="0" err="1"/>
              <a:t>KMeans</a:t>
            </a:r>
            <a:r>
              <a:rPr lang="es-MX" sz="1300" dirty="0"/>
              <a:t> para agrupar productos similares y identificar posibles nichos.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Visualización</a:t>
            </a:r>
            <a:r>
              <a:rPr lang="es-MX" sz="1300" dirty="0"/>
              <a:t>: Representar gráficamente los resultados para facilitar su interpretación.</a:t>
            </a:r>
          </a:p>
          <a:p>
            <a:pPr marL="342900" indent="-342900">
              <a:buFont typeface="+mj-lt"/>
              <a:buAutoNum type="arabicPeriod"/>
            </a:pPr>
            <a:endParaRPr lang="es-MX" sz="1300" b="1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Análisis de Nichos</a:t>
            </a:r>
            <a:r>
              <a:rPr lang="es-MX" sz="1300" dirty="0"/>
              <a:t>: Evaluar los </a:t>
            </a:r>
            <a:r>
              <a:rPr lang="es-MX" sz="1300" dirty="0" err="1"/>
              <a:t>clusters</a:t>
            </a:r>
            <a:r>
              <a:rPr lang="es-MX" sz="1300" dirty="0"/>
              <a:t> para encontrar nichos rentables basados en ingresos estimados, calificaciones y volumen de ventas.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1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9666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Metodologia del proyecto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842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Tecnicas </a:t>
            </a:r>
            <a:br>
              <a:rPr lang="en" dirty="0"/>
            </a:br>
            <a:r>
              <a:rPr lang="en" dirty="0"/>
              <a:t>utilizadas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366763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3283</Words>
  <Application>Microsoft Office PowerPoint</Application>
  <PresentationFormat>On-screen Show (16:9)</PresentationFormat>
  <Paragraphs>203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Maven Pro</vt:lpstr>
      <vt:lpstr>Fira Sans Extra Condensed Medium</vt:lpstr>
      <vt:lpstr>Share Tech</vt:lpstr>
      <vt:lpstr>Arial</vt:lpstr>
      <vt:lpstr>Nunito Light</vt:lpstr>
      <vt:lpstr>Data Science Consulting by Slidesgo</vt:lpstr>
      <vt:lpstr>Amazon Insight: Descubriendo Nichos de Oro en el Gigante del E-Commerce.</vt:lpstr>
      <vt:lpstr>Acerca del proyecto</vt:lpstr>
      <vt:lpstr>Acerca del proyecto</vt:lpstr>
      <vt:lpstr>Acerca de los datos</vt:lpstr>
      <vt:lpstr>Objetivo del proyecto</vt:lpstr>
      <vt:lpstr>Objetivo del proyecto</vt:lpstr>
      <vt:lpstr>Metodologia del proyecto</vt:lpstr>
      <vt:lpstr>Metodologia del proyecto</vt:lpstr>
      <vt:lpstr>Tecnicas  utilizadas</vt:lpstr>
      <vt:lpstr>Tecnicas utilizadas</vt:lpstr>
      <vt:lpstr>Resultados</vt:lpstr>
      <vt:lpstr>Nicho General</vt:lpstr>
      <vt:lpstr>Dataset 1 – Nichos generales</vt:lpstr>
      <vt:lpstr>Dataset 1 – Nichos generales</vt:lpstr>
      <vt:lpstr>Dataset 1 -Nichos encontrados</vt:lpstr>
      <vt:lpstr>Maquillaje</vt:lpstr>
      <vt:lpstr>Dataset 2 – Maquillake</vt:lpstr>
      <vt:lpstr>Dataset 2 – Maquillake</vt:lpstr>
      <vt:lpstr>Dataset 2 -Maquillaje</vt:lpstr>
      <vt:lpstr>Mascotas</vt:lpstr>
      <vt:lpstr>Dataset 3 – Mascotas</vt:lpstr>
      <vt:lpstr>Dataset 3 – Mascotas</vt:lpstr>
      <vt:lpstr>Dataset 3 -Mascotas</vt:lpstr>
      <vt:lpstr>Juguetes</vt:lpstr>
      <vt:lpstr>Dataset 4 – Juguetes</vt:lpstr>
      <vt:lpstr>Dataset 4 – Juguetes</vt:lpstr>
      <vt:lpstr>Dataset 4 -Juguetes</vt:lpstr>
      <vt:lpstr>Conclusión</vt:lpstr>
      <vt:lpstr>Conclusión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Insight: Descubriendo Nichos de Oro en el Gigante del E-Commerce.</dc:title>
  <cp:lastModifiedBy>christopher Valdez Cantú</cp:lastModifiedBy>
  <cp:revision>12</cp:revision>
  <dcterms:modified xsi:type="dcterms:W3CDTF">2023-11-18T01:47:34Z</dcterms:modified>
</cp:coreProperties>
</file>