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4"/>
  </p:notesMasterIdLst>
  <p:sldIdLst>
    <p:sldId id="256" r:id="rId2"/>
    <p:sldId id="300" r:id="rId3"/>
    <p:sldId id="302" r:id="rId4"/>
    <p:sldId id="306" r:id="rId5"/>
    <p:sldId id="297" r:id="rId6"/>
    <p:sldId id="257" r:id="rId7"/>
    <p:sldId id="298" r:id="rId8"/>
    <p:sldId id="299" r:id="rId9"/>
    <p:sldId id="303" r:id="rId10"/>
    <p:sldId id="305" r:id="rId11"/>
    <p:sldId id="307" r:id="rId12"/>
    <p:sldId id="271" r:id="rId13"/>
    <p:sldId id="311" r:id="rId14"/>
    <p:sldId id="310" r:id="rId15"/>
    <p:sldId id="313" r:id="rId16"/>
    <p:sldId id="315" r:id="rId17"/>
    <p:sldId id="314" r:id="rId18"/>
    <p:sldId id="319" r:id="rId19"/>
    <p:sldId id="318" r:id="rId20"/>
    <p:sldId id="316" r:id="rId21"/>
    <p:sldId id="309" r:id="rId22"/>
    <p:sldId id="321" r:id="rId23"/>
    <p:sldId id="322" r:id="rId24"/>
    <p:sldId id="317" r:id="rId25"/>
    <p:sldId id="308" r:id="rId26"/>
    <p:sldId id="324" r:id="rId27"/>
    <p:sldId id="323" r:id="rId28"/>
    <p:sldId id="325" r:id="rId29"/>
    <p:sldId id="326" r:id="rId30"/>
    <p:sldId id="327" r:id="rId31"/>
    <p:sldId id="328" r:id="rId32"/>
    <p:sldId id="268" r:id="rId33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Maven Pro" panose="020B0604020202020204" charset="0"/>
      <p:regular r:id="rId39"/>
      <p:bold r:id="rId40"/>
    </p:embeddedFont>
    <p:embeddedFont>
      <p:font typeface="Nunito Light" pitchFamily="2" charset="0"/>
      <p:regular r:id="rId41"/>
      <p:italic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500015-8BAD-46A8-B74F-FC1E559183CE}">
  <a:tblStyle styleId="{99500015-8BAD-46A8-B74F-FC1E55918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722" autoAdjust="0"/>
  </p:normalViewPr>
  <p:slideViewPr>
    <p:cSldViewPr snapToGrid="0">
      <p:cViewPr varScale="1">
        <p:scale>
          <a:sx n="165" d="100"/>
          <a:sy n="165" d="100"/>
        </p:scale>
        <p:origin x="3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Estas técnicas son fundamentales para el proyecto, ya que permiten analizar y comprender grandes conjuntos de datos textuales de productos, y agruparlos de manera significativa para identificar nichos de mercado en Amazon. TF-IDF proporciona una manera eficiente de convertir texto en datos numéricos que pueden ser procesados por algoritmos de ML, mientras que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es crucial para el análisis de </a:t>
            </a:r>
            <a:r>
              <a:rPr lang="es-MX" b="0" i="0" dirty="0" err="1">
                <a:solidFill>
                  <a:srgbClr val="ECECF1"/>
                </a:solidFill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solidFill>
                  <a:srgbClr val="ECECF1"/>
                </a:solidFill>
                <a:effectLst/>
                <a:latin typeface="Maven Pro" panose="020B0604020202020204" charset="0"/>
              </a:rPr>
              <a:t> que es el corazón de la identificación de nichos de mercado en este proyecto.</a:t>
            </a: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4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71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5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5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92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759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6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74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3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640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751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91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835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631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26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68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65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990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05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963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81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3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90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74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1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41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66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917281" y="3156097"/>
            <a:ext cx="507514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Christopher Valdez Cantu #A01793549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TC3035.10 - </a:t>
            </a:r>
            <a:r>
              <a:rPr lang="es-MX" dirty="0"/>
              <a:t>Proyecto integrador (</a:t>
            </a:r>
            <a:r>
              <a:rPr lang="es-MX" dirty="0" err="1"/>
              <a:t>Gpo</a:t>
            </a:r>
            <a:r>
              <a:rPr lang="es-MX" dirty="0"/>
              <a:t>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641311" y="1044104"/>
            <a:ext cx="766237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Amazon </a:t>
            </a:r>
            <a:r>
              <a:rPr lang="es-MX" sz="4000" b="0" i="0" dirty="0" err="1">
                <a:solidFill>
                  <a:srgbClr val="ECECF1"/>
                </a:solidFill>
                <a:effectLst/>
                <a:latin typeface="Share Tech" panose="020B0604020202020204" charset="0"/>
              </a:rPr>
              <a:t>Insight</a:t>
            </a:r>
            <a:r>
              <a:rPr lang="es-MX" sz="4000" b="0" i="0" dirty="0">
                <a:solidFill>
                  <a:srgbClr val="ECECF1"/>
                </a:solidFill>
                <a:effectLst/>
                <a:latin typeface="Share Tech" panose="020B0604020202020204" charset="0"/>
              </a:rPr>
              <a:t>: Descubriendo Nichos de Oro en el Gigante del E-Commerce.</a:t>
            </a:r>
            <a:endParaRPr sz="4000" dirty="0">
              <a:latin typeface="Share Tech" panose="020B0604020202020204" charset="0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4">
            <a:extLst>
              <a:ext uri="{FF2B5EF4-FFF2-40B4-BE49-F238E27FC236}">
                <a16:creationId xmlns:a16="http://schemas.microsoft.com/office/drawing/2014/main" id="{B0DE3C17-21BA-93BD-F49E-5C4BDCFE5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EB57B-2B96-3ABD-0BED-5434B413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6" y="0"/>
            <a:ext cx="1128713" cy="1155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400" b="1" i="0" dirty="0">
                <a:effectLst/>
                <a:latin typeface="Maven Pro" panose="020B0604020202020204" charset="0"/>
              </a:rPr>
              <a:t>TF-IDF (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Term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-Inverse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Document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Frequency</a:t>
            </a:r>
            <a:r>
              <a:rPr lang="es-MX" sz="1400" b="1" i="0" dirty="0">
                <a:effectLst/>
                <a:latin typeface="Maven Pro" panose="020B0604020202020204" charset="0"/>
              </a:rPr>
              <a:t>):</a:t>
            </a:r>
            <a:endParaRPr lang="es-MX" sz="1400" dirty="0"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Esta técnica se utiliza para convertir el texto de los nombres de los productos en una matriz de características numéricas.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TF-IDF mide la importancia de una palabra en un documento en relación con un conjunto de documentos. Aquí, ayuda </a:t>
            </a:r>
            <a:r>
              <a:rPr lang="es-MX" i="0" dirty="0">
                <a:effectLst/>
                <a:latin typeface="Maven Pro" panose="020B0604020202020204" charset="0"/>
              </a:rPr>
              <a:t>a</a:t>
            </a:r>
            <a:r>
              <a:rPr lang="es-MX" b="1" i="0" dirty="0">
                <a:effectLst/>
                <a:latin typeface="Maven Pro" panose="020B0604020202020204" charset="0"/>
              </a:rPr>
              <a:t> identificar palabras clave </a:t>
            </a:r>
            <a:r>
              <a:rPr lang="es-MX" b="0" i="0" dirty="0">
                <a:effectLst/>
                <a:latin typeface="Maven Pro" panose="020B0604020202020204" charset="0"/>
              </a:rPr>
              <a:t>relevantes en los nombres de los productos.</a:t>
            </a:r>
            <a:br>
              <a:rPr lang="es-MX" b="0" i="0" dirty="0">
                <a:effectLst/>
                <a:latin typeface="Maven Pro" panose="020B0604020202020204" charset="0"/>
              </a:rPr>
            </a:br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dirty="0">
                <a:latin typeface="Maven Pro" panose="020B0604020202020204" charset="0"/>
              </a:rPr>
              <a:t>Facilita el agrupamiento de </a:t>
            </a:r>
            <a:r>
              <a:rPr lang="es-MX" dirty="0" err="1">
                <a:latin typeface="Maven Pro" panose="020B0604020202020204" charset="0"/>
              </a:rPr>
              <a:t>clustering</a:t>
            </a:r>
            <a:r>
              <a:rPr lang="es-MX" dirty="0">
                <a:latin typeface="Maven Pro" panose="020B0604020202020204" charset="0"/>
              </a:rPr>
              <a:t> al tener únicamente las palabras clave de cada producto en otra columna. </a:t>
            </a:r>
            <a:endParaRPr lang="es-MX" b="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400" b="1" i="0" dirty="0" err="1">
                <a:effectLst/>
                <a:latin typeface="Maven Pro" panose="020B0604020202020204" charset="0"/>
              </a:rPr>
              <a:t>KMeans</a:t>
            </a:r>
            <a:r>
              <a:rPr lang="es-MX" sz="1400" b="1" i="0" dirty="0">
                <a:effectLst/>
                <a:latin typeface="Maven Pro" panose="020B0604020202020204" charset="0"/>
              </a:rPr>
              <a:t> </a:t>
            </a:r>
            <a:r>
              <a:rPr lang="es-MX" sz="1400" b="1" i="0" dirty="0" err="1">
                <a:effectLst/>
                <a:latin typeface="Maven Pro" panose="020B0604020202020204" charset="0"/>
              </a:rPr>
              <a:t>Clustering</a:t>
            </a:r>
            <a:r>
              <a:rPr lang="es-MX" sz="1400" b="1" dirty="0">
                <a:latin typeface="Maven Pro" panose="020B0604020202020204" charset="0"/>
              </a:rPr>
              <a:t>:</a:t>
            </a:r>
          </a:p>
          <a:p>
            <a:pPr marL="152400" indent="0" algn="l">
              <a:buNone/>
            </a:pPr>
            <a:endParaRPr lang="es-MX" sz="1400" b="1" dirty="0">
              <a:latin typeface="Maven Pro" panose="020B0604020202020204" charset="0"/>
            </a:endParaRPr>
          </a:p>
          <a:p>
            <a:r>
              <a:rPr lang="es-MX" b="0" i="0" dirty="0" err="1">
                <a:effectLst/>
                <a:latin typeface="Maven Pro" panose="020B0604020202020204" charset="0"/>
              </a:rPr>
              <a:t>KMeans</a:t>
            </a:r>
            <a:r>
              <a:rPr lang="es-MX" b="0" i="0" dirty="0">
                <a:effectLst/>
                <a:latin typeface="Maven Pro" panose="020B0604020202020204" charset="0"/>
              </a:rPr>
              <a:t> es un algoritmo de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clustering</a:t>
            </a:r>
            <a:r>
              <a:rPr lang="es-MX" b="0" i="0" dirty="0">
                <a:effectLst/>
                <a:latin typeface="Maven Pro" panose="020B0604020202020204" charset="0"/>
              </a:rPr>
              <a:t> no supervisado que se utiliza para agrupar los productos en 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 basados en sus características (en este caso, las palabras clave identificadas a través de TF-IDF).</a:t>
            </a:r>
          </a:p>
          <a:p>
            <a:endParaRPr lang="es-MX" b="0" i="0" dirty="0">
              <a:effectLst/>
              <a:latin typeface="Maven Pro" panose="020B0604020202020204" charset="0"/>
            </a:endParaRPr>
          </a:p>
          <a:p>
            <a:r>
              <a:rPr lang="es-MX" b="0" i="0" dirty="0">
                <a:effectLst/>
                <a:latin typeface="Maven Pro" panose="020B0604020202020204" charset="0"/>
              </a:rPr>
              <a:t>El objetivo es identificar grupos (</a:t>
            </a:r>
            <a:r>
              <a:rPr lang="es-MX" b="0" i="0" dirty="0" err="1">
                <a:effectLst/>
                <a:latin typeface="Maven Pro" panose="020B0604020202020204" charset="0"/>
              </a:rPr>
              <a:t>clusters</a:t>
            </a:r>
            <a:r>
              <a:rPr lang="es-MX" b="0" i="0" dirty="0">
                <a:effectLst/>
                <a:latin typeface="Maven Pro" panose="020B0604020202020204" charset="0"/>
              </a:rPr>
              <a:t>) de productos que sean similares entre sí. Esto ayuda a descubrir patrones y tendencias en los datos, lo que a su vez permite identificar nichos de mercado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Tecnicas utilizadas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4118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Resultados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12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877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Nicho General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7545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C9F7B1-4C5C-5BDD-8A00-29DF5F980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533"/>
              </p:ext>
            </p:extLst>
          </p:nvPr>
        </p:nvGraphicFramePr>
        <p:xfrm>
          <a:off x="762346" y="1076036"/>
          <a:ext cx="6192635" cy="3611522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891577">
                  <a:extLst>
                    <a:ext uri="{9D8B030D-6E8A-4147-A177-3AD203B41FA5}">
                      <a16:colId xmlns:a16="http://schemas.microsoft.com/office/drawing/2014/main" val="461753581"/>
                    </a:ext>
                  </a:extLst>
                </a:gridCol>
                <a:gridCol w="5301058">
                  <a:extLst>
                    <a:ext uri="{9D8B030D-6E8A-4147-A177-3AD203B41FA5}">
                      <a16:colId xmlns:a16="http://schemas.microsoft.com/office/drawing/2014/main" val="4277162531"/>
                    </a:ext>
                  </a:extLst>
                </a:gridCol>
              </a:tblGrid>
              <a:tr h="17699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9546326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0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baby, toddler, girls, place, childrens, sleeve, newborn, months, long, infant, clothes, girl, graphic, cotton, boy, boys, tshirt, gymboree, pants, fall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8025678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1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bag, gifts, toys, kids, birthday, girls, boys, gift, women,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christmas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travel, old, toy, bags, party, year, crossbody, makeup, ages, learning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067216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2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costume,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cosplay, dress, girls, women, party, costumes, wig, kids, adult, outfit, accessories, princess, set, headband, men, renaissance, hat, outfits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5922541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3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halloween, decorations, lights, outdoor, decor, party, yard, indoor, pumpkin, spider, decoration, led, garden, ghost, scary, lawn, candles, skeleton, home, hanging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887175"/>
                  </a:ext>
                </a:extLst>
              </a:tr>
              <a:tr h="54121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4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shoes, boots, toe,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womens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slip, sandals, sneakers, ankle, walking, comfortable, women, heel, lightweight, platform,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chunky, dress, casual, heels, low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386762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5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womens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sleeve,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mens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tops, casual, women, long, shirts, shirt, short, pullover, dress, pants, jacket, neck,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psd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fit, summer, boxer, yoga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858691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6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pack, oz, hair, set, inch, black, women, nail, oil, party, home, white, kit, pillow, 12, light, water, men, soft, free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803711"/>
                  </a:ext>
                </a:extLst>
              </a:tr>
              <a:tr h="35568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7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dog, storage, organizer, bathroom, dogs, large, small, kitchen, desk, mat, room, office, wall, holder, store, shelf,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yslmnor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bedroom, rack, frame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58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3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535005" y="35833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– Nichos generales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8E08-43DC-4BE2-0C4E-FBCB90D8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0"/>
          <a:stretch/>
        </p:blipFill>
        <p:spPr>
          <a:xfrm>
            <a:off x="367363" y="1719670"/>
            <a:ext cx="3988283" cy="2431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B785C-496D-87B7-50C7-EB30BA356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783" y="1719670"/>
            <a:ext cx="3988283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777038"/>
            <a:ext cx="7866900" cy="4306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0 - Ropa Infantil y para Bebés</a:t>
            </a:r>
            <a:r>
              <a:rPr lang="es-MX" sz="950" i="0" dirty="0">
                <a:effectLst/>
                <a:latin typeface="Maven Pro" panose="020B0604020202020204" charset="0"/>
              </a:rPr>
              <a:t>: Incluye ropa para bebés y niños pequeños, como camisetas, pantalones y prendas de algodón. Este nicho abarca desde ropa para recién nacidos hasta prendas para niños de mayor edad, orientado a padres que buscan ropa cómoda y de calidad para sus hijos.</a:t>
            </a:r>
          </a:p>
          <a:p>
            <a:pPr marL="152400" indent="0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1 - Juguetes y Regalos para Niños</a:t>
            </a:r>
            <a:r>
              <a:rPr lang="es-MX" sz="950" i="0" dirty="0">
                <a:effectLst/>
                <a:latin typeface="Maven Pro" panose="020B0604020202020204" charset="0"/>
              </a:rPr>
              <a:t>: Se centra en juguetes y artículos de regalo para niños, adecuados para cumpleaños y ocasiones especiales. Este nicho incluye desde juguetes educativos hasta accesorios de viaje, dirigido a padres y familiares que buscan regalos prácticos y divertidos para niños.</a:t>
            </a:r>
          </a:p>
          <a:p>
            <a:pPr marL="152400" indent="0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2 - Disfraces y Accesorios para Fiestas: </a:t>
            </a:r>
            <a:r>
              <a:rPr lang="es-MX" sz="950" i="0" dirty="0">
                <a:effectLst/>
                <a:latin typeface="Maven Pro" panose="020B0604020202020204" charset="0"/>
              </a:rPr>
              <a:t>Incluye disfraces y accesorios para fiestas y eventos temáticos, como Halloween y cosplay. Este nicho ofrece desde trajes de princesa hasta disfraces para adultos, ideal para individuos y familias que disfrutan de la celebración de eventos y fiestas temáticas.</a:t>
            </a:r>
          </a:p>
          <a:p>
            <a:pPr marL="152400" indent="0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3 - Decoraciones para Halloween y Fiestas</a:t>
            </a:r>
            <a:r>
              <a:rPr lang="es-MX" sz="950" i="0" dirty="0">
                <a:effectLst/>
                <a:latin typeface="Maven Pro" panose="020B0604020202020204" charset="0"/>
              </a:rPr>
              <a:t>: Agrupa artículos de decoración para Halloween y otras fiestas, incluyendo luces y adornos para interiores y exteriores. Este nicho está orientado a personas que buscan crear un ambiente festivo y temático en sus hogares y jardines.</a:t>
            </a:r>
          </a:p>
          <a:p>
            <a:pPr marL="152400" indent="0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4 - Calzado Versátil para Mujeres y Hombres</a:t>
            </a:r>
            <a:r>
              <a:rPr lang="es-MX" sz="950" i="0" dirty="0">
                <a:effectLst/>
                <a:latin typeface="Maven Pro" panose="020B0604020202020204" charset="0"/>
              </a:rPr>
              <a:t>: Se enfoca en una variedad de calzados, como zapatos, botas y sandalias. Este nicho incluye desde calzado casual hasta modelos más formales, ideal para consumidores que buscan comodidad y estilo en su vestimenta diaria.</a:t>
            </a:r>
          </a:p>
          <a:p>
            <a:pPr marL="152400" indent="0">
              <a:buNone/>
            </a:pPr>
            <a:endParaRPr lang="es-MX" sz="950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5 - Ropa Casual y Deportiva</a:t>
            </a:r>
            <a:r>
              <a:rPr lang="es-MX" sz="950" i="0" dirty="0">
                <a:effectLst/>
                <a:latin typeface="Maven Pro" panose="020B0604020202020204" charset="0"/>
              </a:rPr>
              <a:t>: Contiene una amplia gama de ropa casual y deportiva para hombres y mujeres. Este nicho es para aquellos que buscan prendas cómodas y versátiles para el uso diario, el trabajo y actividades deportivas.</a:t>
            </a:r>
          </a:p>
          <a:p>
            <a:pPr marL="152400" indent="0">
              <a:buNone/>
            </a:pPr>
            <a:endParaRPr lang="es-MX" sz="950" b="1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6 - Artículos de Belleza y Cuidado Personal</a:t>
            </a:r>
            <a:r>
              <a:rPr lang="es-MX" sz="950" i="0" dirty="0">
                <a:effectLst/>
                <a:latin typeface="Maven Pro" panose="020B0604020202020204" charset="0"/>
              </a:rPr>
              <a:t>: Incluye productos para el cuidado del cabello, la piel y uñas, así como accesorios para el hogar. Este nicho está dirigido a personas interesadas en el cuidado personal y la decoración del hogar.</a:t>
            </a:r>
          </a:p>
          <a:p>
            <a:pPr marL="152400" indent="0">
              <a:buNone/>
            </a:pPr>
            <a:endParaRPr lang="es-MX" sz="950" b="1" i="0" dirty="0">
              <a:effectLst/>
              <a:latin typeface="Maven Pro" panose="020B0604020202020204" charset="0"/>
            </a:endParaRPr>
          </a:p>
          <a:p>
            <a:pPr marL="152400" indent="0">
              <a:buNone/>
            </a:pPr>
            <a:r>
              <a:rPr lang="es-MX" sz="95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950" b="1" i="0" dirty="0">
                <a:effectLst/>
                <a:latin typeface="Maven Pro" panose="020B0604020202020204" charset="0"/>
              </a:rPr>
              <a:t> 7 - Soluciones de Almacenamiento y Organización</a:t>
            </a:r>
            <a:r>
              <a:rPr lang="es-MX" sz="950" i="0" dirty="0">
                <a:effectLst/>
                <a:latin typeface="Maven Pro" panose="020B0604020202020204" charset="0"/>
              </a:rPr>
              <a:t>: Se centra en productos de almacenamiento y organización para diversas áreas del hogar. Este nicho incluye desde organizadores de baño hasta estantes de cocina, ideal para individuos que buscan optimizar el espacio y mantener el orden en sus hogares.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1 -Nichos encontrados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7569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Maquillaje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3404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Maquillake</a:t>
            </a:r>
            <a:endParaRPr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853C83-F8CA-B993-244E-C39DEC45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53911"/>
              </p:ext>
            </p:extLst>
          </p:nvPr>
        </p:nvGraphicFramePr>
        <p:xfrm>
          <a:off x="757729" y="1266280"/>
          <a:ext cx="6455872" cy="3465545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929476">
                  <a:extLst>
                    <a:ext uri="{9D8B030D-6E8A-4147-A177-3AD203B41FA5}">
                      <a16:colId xmlns:a16="http://schemas.microsoft.com/office/drawing/2014/main" val="445091219"/>
                    </a:ext>
                  </a:extLst>
                </a:gridCol>
                <a:gridCol w="5526396">
                  <a:extLst>
                    <a:ext uri="{9D8B030D-6E8A-4147-A177-3AD203B41FA5}">
                      <a16:colId xmlns:a16="http://schemas.microsoft.com/office/drawing/2014/main" val="3322030192"/>
                    </a:ext>
                  </a:extLst>
                </a:gridCol>
              </a:tblGrid>
              <a:tr h="21669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993532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0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lip, glitter, eye, eyeliner, makeup, pencil, eyeshadow, eyebrow, stick, waterproof, matte, lipstick, lasting, long, palette, liquid, shimmer,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nyx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professional, brown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513275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1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bag, travel, cosmetic, toiletry, women, organizer, pouch, bags, large, makeup, clear, zipper, portable, toiletries, accessories, purse, case, waterproof, girls, cute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202519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2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face, makeup, oz, skin, remover,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facial, hair, headband, blood, pack,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fl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paint, body, cleansing, primer, foundation, count, fake, organizer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9553630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3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powder, brush, foundation, sponge, makeup, brushes, puff, blending, set, blender, beauty, liquid, sponges, face, cream, blush, synthetic, concealer, triangle, soft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656540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4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lashes, eyelash, eyelashes, mascara, lash, extension, cluster, individual, false, extensions, black, curl, makeup, eye, clusters, mink, wands,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diy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natural, brush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639744"/>
                  </a:ext>
                </a:extLst>
              </a:tr>
              <a:tr h="5414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5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mirror, vanity, lighted, lights, led, magnification, magnifying, touch, 10x, dimmable, makeup, light, rechargeable, travel, portable, adjustable, compact, lighting, screen, color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768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69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– Maquillake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3582-A7DD-6B83-97F4-66A7AE5F8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23" y="1703069"/>
            <a:ext cx="4109909" cy="2411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53C13-80D0-61ED-8CC4-67B011DA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144" y="1703069"/>
            <a:ext cx="3959098" cy="2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187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Maquillaje de Ojos y Labios</a:t>
            </a:r>
            <a:r>
              <a:rPr lang="es-MX" sz="1100" i="0" dirty="0">
                <a:effectLst/>
                <a:latin typeface="Maven Pro" panose="020B0604020202020204" charset="0"/>
              </a:rPr>
              <a:t>: Incluye productos como delineadores, sombras de ojos, lápices para cejas, y labiales. Este nicho abarca desde productos a prueba de agua hasta paletas de maquillaje profesionales, orientado a consumidores interesados en maquillaje de ojos y labios de larga duración y alta calidad.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Bolsas de Viaje y Organizadores de Cosméticos</a:t>
            </a:r>
            <a:r>
              <a:rPr lang="es-MX" sz="1100" i="0" dirty="0">
                <a:effectLst/>
                <a:latin typeface="Maven Pro" panose="020B0604020202020204" charset="0"/>
              </a:rPr>
              <a:t>: Se centra en bolsas de viaje y organizadores para cosméticos. Este nicho incluye desde estuches impermeables hasta bolsas con diseños lindos, dirigido a mujeres que buscan soluciones prácticas para organizar y transportar sus productos de belleza.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Productos de Maquillaje Facial y Remoción</a:t>
            </a:r>
            <a:r>
              <a:rPr lang="es-MX" sz="1100" i="0" dirty="0">
                <a:effectLst/>
                <a:latin typeface="Maven Pro" panose="020B0604020202020204" charset="0"/>
              </a:rPr>
              <a:t>: Incluye productos para la piel, limpiadores faciales y maquillaje para el rostro. Este nicho ofrece productos como </a:t>
            </a:r>
            <a:r>
              <a:rPr lang="es-MX" sz="1100" i="0" dirty="0" err="1">
                <a:effectLst/>
                <a:latin typeface="Maven Pro" panose="020B0604020202020204" charset="0"/>
              </a:rPr>
              <a:t>primers</a:t>
            </a:r>
            <a:r>
              <a:rPr lang="es-MX" sz="1100" i="0" dirty="0">
                <a:effectLst/>
                <a:latin typeface="Maven Pro" panose="020B0604020202020204" charset="0"/>
              </a:rPr>
              <a:t>, bases de maquillaje y pinturas faciales para ocasiones especiales como Halloween, ideal para consumidores que buscan desde cuidado de la piel hasta maquillaje temático.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Herramientas para Aplicación de Maquillaje</a:t>
            </a:r>
            <a:r>
              <a:rPr lang="es-MX" sz="1100" i="0" dirty="0">
                <a:effectLst/>
                <a:latin typeface="Maven Pro" panose="020B0604020202020204" charset="0"/>
              </a:rPr>
              <a:t>: Agrupa brochas, esponjas y otros accesorios para la aplicación de maquillaje. Este nicho está orientado a consumidores que buscan herramientas de calidad para una aplicación precisa y uniforme del maquillaje.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Pestañas Postizas y Accesorios: </a:t>
            </a:r>
            <a:r>
              <a:rPr lang="es-MX" sz="1100" i="0" dirty="0">
                <a:effectLst/>
                <a:latin typeface="Maven Pro" panose="020B0604020202020204" charset="0"/>
              </a:rPr>
              <a:t>Se enfoca en pestañas postizas y productos relacionados. Este nicho incluye desde extensiones de pestañas individuales hasta pestañas de </a:t>
            </a:r>
            <a:r>
              <a:rPr lang="es-MX" sz="1100" i="0" dirty="0" err="1">
                <a:effectLst/>
                <a:latin typeface="Maven Pro" panose="020B0604020202020204" charset="0"/>
              </a:rPr>
              <a:t>mink</a:t>
            </a:r>
            <a:r>
              <a:rPr lang="es-MX" sz="1100" i="0" dirty="0">
                <a:effectLst/>
                <a:latin typeface="Maven Pro" panose="020B0604020202020204" charset="0"/>
              </a:rPr>
              <a:t> y herramientas para su aplicación, ideal para consumidores interesados en realzar su mirada con pestañas voluminosas y naturales.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Espejos de Maquillaje Iluminados</a:t>
            </a:r>
            <a:r>
              <a:rPr lang="es-MX" sz="1100" i="0" dirty="0">
                <a:effectLst/>
                <a:latin typeface="Maven Pro" panose="020B0604020202020204" charset="0"/>
              </a:rPr>
              <a:t>: Contiene espejos de maquillaje con iluminación incorporada. Este nicho es para usuarios que buscan espejos con características como aumento, luces LED y portabilidad, proporcionando una solución óptima para el maquillaje en diferentes condiciones de iluminación.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2 -Maquillaje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72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919815" y="1602357"/>
            <a:ext cx="4744058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Acerca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863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Mascotas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785616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D6894-C6A8-CD9E-524A-AA60D942E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68988"/>
              </p:ext>
            </p:extLst>
          </p:nvPr>
        </p:nvGraphicFramePr>
        <p:xfrm>
          <a:off x="1330763" y="1154662"/>
          <a:ext cx="6912977" cy="3487608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995287">
                  <a:extLst>
                    <a:ext uri="{9D8B030D-6E8A-4147-A177-3AD203B41FA5}">
                      <a16:colId xmlns:a16="http://schemas.microsoft.com/office/drawing/2014/main" val="1290465933"/>
                    </a:ext>
                  </a:extLst>
                </a:gridCol>
                <a:gridCol w="5917690">
                  <a:extLst>
                    <a:ext uri="{9D8B030D-6E8A-4147-A177-3AD203B41FA5}">
                      <a16:colId xmlns:a16="http://schemas.microsoft.com/office/drawing/2014/main" val="2941088888"/>
                    </a:ext>
                  </a:extLst>
                </a:gridCol>
              </a:tblGrid>
              <a:tr h="21236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Cluster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184786"/>
                  </a:ext>
                </a:extLst>
              </a:tr>
              <a:tr h="38049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0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dog, pet, cat, food, dogs, cats, grooming, small, pads, large, toys, puppy, hair, pack, natural, carrier, toy, bowl, brush, nail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00468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1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dog, collar, clothes, dogs, small, harness, pet, large, medium, adjustable, vest, sweater, costume, </a:t>
                      </a:r>
                      <a:r>
                        <a:rPr lang="en-US" sz="12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puppy, winter, soft, reflective, warm, cat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236086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2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bed, dog, washable, cover, seat, beds, dogs, waterproof, large, crate, pet, sofa, orthopedic, car, removable, blanket, mat, couch, foam, cat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459726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3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voyager, neoprene, breed, </a:t>
                      </a:r>
                      <a:r>
                        <a:rPr lang="en-US" sz="12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stepin</a:t>
                      </a: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harness, handle, leash, best, reflective, combo, supplies, medium, small, supports, large, puppies, air, set, weather, mesh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9498185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4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fountain, water, filters, cat, replacement, dispenser, filter, automatic, pump, bowl, steel, stainless, pet, pack, filtration, quiet, dog, cats, drinking, inside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480916"/>
                  </a:ext>
                </a:extLst>
              </a:tr>
              <a:tr h="5789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5</a:t>
                      </a:r>
                      <a:endParaRPr lang="es-MX" sz="12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bags, poop, waste, walking, outdoor, bag, plastic, dispenser, leak, doggy, holder, travel, roll, proof, replacements, refuse, cleanup, supplies, tear, best</a:t>
                      </a:r>
                      <a:endParaRPr lang="es-MX" sz="12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449966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A67BC70-772B-BAF4-A4E9-2B72BDAFE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17224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07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– Mascotas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559E9-BD69-FBF5-E712-5BCB4489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4" y="1792991"/>
            <a:ext cx="4035289" cy="2400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C4FCE-AC81-9115-0F36-B0AF310C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92990"/>
            <a:ext cx="3965376" cy="2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4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Productos para Mascotas y Aseo</a:t>
            </a:r>
            <a:r>
              <a:rPr lang="es-MX" sz="1100" i="0" dirty="0">
                <a:effectLst/>
                <a:latin typeface="Maven Pro" panose="020B0604020202020204" charset="0"/>
              </a:rPr>
              <a:t>: Incluye alimentos, juguetes, y artículos de aseo para perros y gatos. Este nicho abarca desde almohadillas de entrenamiento hasta cepillos y cortaúñas, orientado a dueños de mascotas interesados en el cuidado y bienestar de sus animales.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dirty="0" err="1">
                <a:latin typeface="Maven Pro" panose="020B0604020202020204" charset="0"/>
              </a:rPr>
              <a:t>Cluster</a:t>
            </a:r>
            <a:r>
              <a:rPr lang="es-MX" sz="1100" b="1" dirty="0">
                <a:latin typeface="Maven Pro" panose="020B0604020202020204" charset="0"/>
              </a:rPr>
              <a:t> 1 - Accesorios y Ropa para Mascotas: </a:t>
            </a:r>
            <a:r>
              <a:rPr lang="es-MX" sz="1100" i="0" dirty="0">
                <a:effectLst/>
                <a:latin typeface="Maven Pro" panose="020B0604020202020204" charset="0"/>
              </a:rPr>
              <a:t>Se centra en collares, ropa, y arneses para perros y gatos. Este nicho incluye desde disfraces hasta ropa reflectante y ajustable, dirigido a dueños de mascotas que buscan personalizar y proteger a sus animales.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Artículos de Descanso y Viaje para Mascotas</a:t>
            </a:r>
            <a:r>
              <a:rPr lang="es-MX" sz="1100" i="0" dirty="0">
                <a:effectLst/>
                <a:latin typeface="Maven Pro" panose="020B0604020202020204" charset="0"/>
              </a:rPr>
              <a:t>: Incluye camas, fundas, y asientos para el descanso y el viaje de las mascotas. Este nicho ofrece productos como camas ortopédicas y cubiertas de asientos de coche, ideal para dueños que buscan comodidad y seguridad durante el descanso y el transporte de sus mascotas.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Arneses y Accesorios de Paseo</a:t>
            </a:r>
            <a:r>
              <a:rPr lang="es-MX" sz="1100" i="0" dirty="0">
                <a:effectLst/>
                <a:latin typeface="Maven Pro" panose="020B0604020202020204" charset="0"/>
              </a:rPr>
              <a:t>: Agrupa arneses y accesorios para el paseo de mascotas, como correas y arneses reflectantes. Este nicho está orientado a dueños de mascotas que buscan seguridad y comodidad durante los paseos.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Fuentes de Agua y Filtración: </a:t>
            </a:r>
            <a:r>
              <a:rPr lang="es-MX" sz="1100" i="0" dirty="0">
                <a:effectLst/>
                <a:latin typeface="Maven Pro" panose="020B0604020202020204" charset="0"/>
              </a:rPr>
              <a:t>Se enfoca en fuentes de agua y filtros para mascotas. Este nicho incluye desde dispensadores automáticos hasta fuentes de acero inoxidable, ideal para dueños que buscan mantener hidratadas a sus mascotas con agua fresca y filtrada.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Artículos de Limpieza y Paseo: </a:t>
            </a:r>
            <a:r>
              <a:rPr lang="es-MX" sz="1100" i="0" dirty="0">
                <a:effectLst/>
                <a:latin typeface="Maven Pro" panose="020B0604020202020204" charset="0"/>
              </a:rPr>
              <a:t>Contiene bolsas para desechos, dispensadores, y otros artículos para la limpieza durante el paseo. Este nicho es para dueños de mascotas que buscan soluciones prácticas y eficientes para la limpieza durante los paseos al aire libre.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3 -Mascotas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4897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3044100" y="3036630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Juguetes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D922F-A4E0-5ACB-7BB8-AE6FC13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950" y="2103120"/>
            <a:ext cx="4478100" cy="792600"/>
          </a:xfrm>
        </p:spPr>
        <p:txBody>
          <a:bodyPr/>
          <a:lstStyle/>
          <a:p>
            <a:r>
              <a:rPr lang="es-MX" sz="4800" dirty="0" err="1"/>
              <a:t>Dataset</a:t>
            </a:r>
            <a:r>
              <a:rPr lang="es-MX" sz="48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81980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D0FDAD-111F-5E7C-A106-4F4FE92C2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21394"/>
              </p:ext>
            </p:extLst>
          </p:nvPr>
        </p:nvGraphicFramePr>
        <p:xfrm>
          <a:off x="949960" y="1530351"/>
          <a:ext cx="6435090" cy="3143248"/>
        </p:xfrm>
        <a:graphic>
          <a:graphicData uri="http://schemas.openxmlformats.org/drawingml/2006/table">
            <a:tbl>
              <a:tblPr firstRow="1" firstCol="1" bandRow="1">
                <a:tableStyleId>{99500015-8BAD-46A8-B74F-FC1E559183CE}</a:tableStyleId>
              </a:tblPr>
              <a:tblGrid>
                <a:gridCol w="1133504">
                  <a:extLst>
                    <a:ext uri="{9D8B030D-6E8A-4147-A177-3AD203B41FA5}">
                      <a16:colId xmlns:a16="http://schemas.microsoft.com/office/drawing/2014/main" val="1583203413"/>
                    </a:ext>
                  </a:extLst>
                </a:gridCol>
                <a:gridCol w="5301586">
                  <a:extLst>
                    <a:ext uri="{9D8B030D-6E8A-4147-A177-3AD203B41FA5}">
                      <a16:colId xmlns:a16="http://schemas.microsoft.com/office/drawing/2014/main" val="2845098645"/>
                    </a:ext>
                  </a:extLst>
                </a:gridCol>
              </a:tblGrid>
              <a:tr h="220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400" b="1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endParaRPr lang="es-MX" sz="1400" b="1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Palabras Clave</a:t>
                      </a:r>
                      <a:endParaRPr lang="es-MX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2399726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0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plush, stuffed, animal, soft, cat, pillow, official, cute, toy, animals, inch,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kellytoy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squishmallows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doll,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squishy, plushies, plushie, kids, gift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396494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1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fidget, pack, stress, sensory, toys, adults, relief, anxiety, toy, simple, set, dimple, packs, kids, cube, cheap, pop, antianxiety, hand, tube</a:t>
                      </a:r>
                      <a:endParaRPr lang="es-MX" sz="1100" b="0" i="0" u="none" strike="noStrike" kern="100" cap="none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9812248"/>
                  </a:ext>
                </a:extLst>
              </a:tr>
              <a:tr h="361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2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toys, old, year, boys, girls, baby, birthday, toy, gifts, toddler, kids, toddlers, car,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montessori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learning, gift, educational, boy, girl, board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358002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3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toy, kids, ages, play, set, girls, toys, boys, baby, toddler, gift, toddlers, pretend, learning, years, building, educational, kit, bath, playset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319421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 4</a:t>
                      </a:r>
                      <a:endParaRPr lang="es-MX" sz="1100" kern="10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party, favors, </a:t>
                      </a:r>
                      <a:r>
                        <a:rPr lang="en-US" sz="1100" b="0" i="0" u="none" strike="noStrike" kern="100" cap="none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halloween</a:t>
                      </a: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, stuffers, prizes, toys, classroom, bag, goodie, bulk, mini, kids, pack, stress, birthday, fillers, pcs, squishy, toy, mochi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12264"/>
                  </a:ext>
                </a:extLst>
              </a:tr>
              <a:tr h="550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kern="100" dirty="0" err="1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Cluster</a:t>
                      </a:r>
                      <a:r>
                        <a:rPr lang="es-MX" sz="1100" kern="100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 5</a:t>
                      </a:r>
                      <a:endParaRPr lang="es-MX" sz="1100" kern="100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  <a:cs typeface="Arial"/>
                          <a:sym typeface="Arial"/>
                        </a:rPr>
                        <a:t>pop, fidget, push, bubble, stress, sensory, autism, silicone, reliever, toy, special, relief, adults, toys, squeeze, needs, anxiety, kids, rainbow, popper</a:t>
                      </a:r>
                      <a:endParaRPr lang="es-MX" sz="1100" b="0" i="0" u="none" strike="noStrike" kern="100" cap="none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Calibri" panose="020F0502020204030204" pitchFamily="34" charset="0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34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16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6524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– Juguetes</a:t>
            </a:r>
            <a:endParaRPr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835B5-6DF7-ECF5-E7AA-0F014490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9" y="1986476"/>
            <a:ext cx="4130011" cy="2490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EF86C-932A-6F31-8BF6-47DAD137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21" y="1986476"/>
            <a:ext cx="3999039" cy="24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6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837074"/>
            <a:ext cx="7866900" cy="4222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0 - Juguetes de Peluche y Coleccionables</a:t>
            </a:r>
            <a:r>
              <a:rPr lang="es-MX" sz="1100" i="0" dirty="0">
                <a:effectLst/>
                <a:latin typeface="Maven Pro" panose="020B0604020202020204" charset="0"/>
              </a:rPr>
              <a:t>: Este nicho incluye juguetes de peluche, muñecos suaves, y almohadas con diseños de animales, apuntando a un mercado de coleccionistas y niños. Incluye productos oficiales y temáticos (como Halloween), ideal para regalos y coleccionables.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1 - Juguetes Sensoriales y de Alivio de Estrés</a:t>
            </a:r>
            <a:r>
              <a:rPr lang="es-MX" sz="1100" i="0" dirty="0">
                <a:effectLst/>
                <a:latin typeface="Maven Pro" panose="020B0604020202020204" charset="0"/>
              </a:rPr>
              <a:t>: Enfocado en juguetes como </a:t>
            </a:r>
            <a:r>
              <a:rPr lang="es-MX" sz="1100" i="0" dirty="0" err="1">
                <a:effectLst/>
                <a:latin typeface="Maven Pro" panose="020B0604020202020204" charset="0"/>
              </a:rPr>
              <a:t>fidget</a:t>
            </a:r>
            <a:r>
              <a:rPr lang="es-MX" sz="1100" i="0" dirty="0">
                <a:effectLst/>
                <a:latin typeface="Maven Pro" panose="020B0604020202020204" charset="0"/>
              </a:rPr>
              <a:t> </a:t>
            </a:r>
            <a:r>
              <a:rPr lang="es-MX" sz="1100" i="0" dirty="0" err="1">
                <a:effectLst/>
                <a:latin typeface="Maven Pro" panose="020B0604020202020204" charset="0"/>
              </a:rPr>
              <a:t>spinners</a:t>
            </a:r>
            <a:r>
              <a:rPr lang="es-MX" sz="1100" i="0" dirty="0">
                <a:effectLst/>
                <a:latin typeface="Maven Pro" panose="020B0604020202020204" charset="0"/>
              </a:rPr>
              <a:t> y cubos que ayudan a aliviar el estrés y la ansiedad, tanto para adultos como para niños. También incluye juguetes sensoriales que pueden ser útiles para personas con necesidades especiales.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2 - Juguetes Educativos para Niños Pequeños</a:t>
            </a:r>
            <a:r>
              <a:rPr lang="es-MX" sz="1100" i="0" dirty="0">
                <a:effectLst/>
                <a:latin typeface="Maven Pro" panose="020B0604020202020204" charset="0"/>
              </a:rPr>
              <a:t>: Este nicho se centra en juguetes para niños de diferentes edades, especialmente diseñados para estimular el aprendizaje y el desarrollo. Incluye juguetes para bebés, niños pequeños y regalos de cumpleaños educativos.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3 - Juguetes Versátiles para Todas las Edades</a:t>
            </a:r>
            <a:r>
              <a:rPr lang="es-MX" sz="1100" i="0" dirty="0">
                <a:effectLst/>
                <a:latin typeface="Maven Pro" panose="020B0604020202020204" charset="0"/>
              </a:rPr>
              <a:t>: Un nicho más general que incluye juguetes para un amplio rango de edades. Enfatiza en juguetes educativos, de construcción, y de juego de roles, ideales para regalos y aprendizaje a través del juego.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4 - Juguetes para Fiestas y Eventos</a:t>
            </a:r>
            <a:r>
              <a:rPr lang="es-MX" sz="1100" i="0" dirty="0">
                <a:effectLst/>
                <a:latin typeface="Maven Pro" panose="020B0604020202020204" charset="0"/>
              </a:rPr>
              <a:t>: Orientado a juguetes pequeños y económicos que pueden ser usados como obsequios en fiestas, rellenos de bolsas de regalo, premios de clase, y decoraciones para eventos temáticos como Halloween.</a:t>
            </a:r>
          </a:p>
          <a:p>
            <a:pPr marL="152400" indent="0" algn="l">
              <a:buNone/>
            </a:pPr>
            <a:endParaRPr lang="es-MX" sz="1100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sz="1100" b="1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b="1" i="0" dirty="0">
                <a:effectLst/>
                <a:latin typeface="Maven Pro" panose="020B0604020202020204" charset="0"/>
              </a:rPr>
              <a:t> 5 - Juguetes Sensoriales para Necesidades Especiales</a:t>
            </a:r>
            <a:r>
              <a:rPr lang="es-MX" sz="1100" i="0" dirty="0">
                <a:effectLst/>
                <a:latin typeface="Maven Pro" panose="020B0604020202020204" charset="0"/>
              </a:rPr>
              <a:t>: Similar al </a:t>
            </a:r>
            <a:r>
              <a:rPr lang="es-MX" sz="1100" i="0" dirty="0" err="1">
                <a:effectLst/>
                <a:latin typeface="Maven Pro" panose="020B0604020202020204" charset="0"/>
              </a:rPr>
              <a:t>Cluster</a:t>
            </a:r>
            <a:r>
              <a:rPr lang="es-MX" sz="1100" i="0" dirty="0">
                <a:effectLst/>
                <a:latin typeface="Maven Pro" panose="020B0604020202020204" charset="0"/>
              </a:rPr>
              <a:t> 1, pero con un enfoque más específico en juguetes diseñados para personas con necesidades especiales, incluyendo juguetes sensoriales y de alivio de estrés.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2592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Dataset 4 -Juguetes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5651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86175" y="1947354"/>
            <a:ext cx="4944625" cy="927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Conclusión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162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99625"/>
            <a:ext cx="8315626" cy="35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En este proyecto, he logrado cumplir exitosamente los objetivos planteados. Mediante un análisis de datos detallado y la aplicación de técnicas avanzadas como TF-IDF y </a:t>
            </a:r>
            <a:r>
              <a:rPr lang="es-MX" i="0" dirty="0" err="1">
                <a:effectLst/>
                <a:latin typeface="Maven Pro" panose="020B0604020202020204" charset="0"/>
              </a:rPr>
              <a:t>KMeans</a:t>
            </a:r>
            <a:r>
              <a:rPr lang="es-MX" i="0" dirty="0">
                <a:effectLst/>
                <a:latin typeface="Maven Pro" panose="020B0604020202020204" charset="0"/>
              </a:rPr>
              <a:t> </a:t>
            </a:r>
            <a:r>
              <a:rPr lang="es-MX" i="0" dirty="0" err="1">
                <a:effectLst/>
                <a:latin typeface="Maven Pro" panose="020B0604020202020204" charset="0"/>
              </a:rPr>
              <a:t>Clustering</a:t>
            </a:r>
            <a:r>
              <a:rPr lang="es-MX" i="0" dirty="0">
                <a:effectLst/>
                <a:latin typeface="Maven Pro" panose="020B0604020202020204" charset="0"/>
              </a:rPr>
              <a:t>, he identificado nichos de mercado rentables en Amazon.</a:t>
            </a:r>
          </a:p>
          <a:p>
            <a:pPr marL="152400" indent="0" algn="l">
              <a:buNone/>
            </a:pPr>
            <a:endParaRPr lang="es-MX" dirty="0"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He desglosado y entendido en profundidad varias categorías de productos, desde juguetes y maquillaje hasta productos para mascotas, revelando oportunidades específicas en cada uno de estos mercados.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Los resultados obtenidos reflejan la diversidad y la dinámica del mercado en Amazon, demostrando que un análisis meticuloso puede descubrir áreas con alto potencial de crecimiento y baja competencia. Este hallazgo subraya la importancia de las herramientas de análisis de datos y aprendizaje automático en el descubrimiento de nichos de mercado y en la comprensión de las tendencias del e-</a:t>
            </a:r>
            <a:r>
              <a:rPr lang="es-MX" i="0" dirty="0" err="1">
                <a:effectLst/>
                <a:latin typeface="Maven Pro" panose="020B0604020202020204" charset="0"/>
              </a:rPr>
              <a:t>commerce</a:t>
            </a:r>
            <a:r>
              <a:rPr lang="es-MX" i="0" dirty="0">
                <a:effectLst/>
                <a:latin typeface="Maven Pro" panose="020B0604020202020204" charset="0"/>
              </a:rPr>
              <a:t>.</a:t>
            </a:r>
          </a:p>
          <a:p>
            <a:pPr marL="152400" indent="0" algn="l">
              <a:buNone/>
            </a:pPr>
            <a:endParaRPr lang="es-MX" i="0" dirty="0">
              <a:effectLst/>
              <a:latin typeface="Maven Pro" panose="020B0604020202020204" charset="0"/>
            </a:endParaRPr>
          </a:p>
          <a:p>
            <a:pPr marL="152400" indent="0" algn="l">
              <a:buNone/>
            </a:pPr>
            <a:r>
              <a:rPr lang="es-MX" i="0" dirty="0">
                <a:effectLst/>
                <a:latin typeface="Maven Pro" panose="020B0604020202020204" charset="0"/>
              </a:rPr>
              <a:t>Finalmente, este proyecto reafirma la idea de que el análisis de datos y el aprendizaje automático son herramientas cruciales en el mundo del comercio electrónico. Permiten no solo comprender las tendencias actuales del mercado, sino también anticipar cambios y adaptarse rápidamente a las nuevas demandas del consumidor.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878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Conclusión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054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1085346"/>
            <a:ext cx="4136055" cy="3905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Este proyecto consiste en una búsqueda estratégica de oportunidades comerciales en Amazon. Mediante el análisis de datos, el objetivo es identificar nichos de mercado rentables: áreas donde ciertos productos tienen un alto potencial de ventas pero menos competencia.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55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50" dirty="0"/>
              <a:t>Comenzamos con un análisis amplio en Amazon para descubrir </a:t>
            </a:r>
            <a:r>
              <a:rPr lang="es-MX" sz="1550" b="1" dirty="0"/>
              <a:t>nichos generales </a:t>
            </a:r>
            <a:r>
              <a:rPr lang="es-MX" sz="1550" dirty="0"/>
              <a:t>y luego nos concentramos en tres categorías específicas: </a:t>
            </a:r>
            <a:r>
              <a:rPr lang="es-MX" sz="1550" b="1" dirty="0"/>
              <a:t>maquillaje, mascotas y juguetes</a:t>
            </a:r>
            <a:r>
              <a:rPr lang="es-MX" sz="1550" dirty="0"/>
              <a:t>, buscando nichos más detallados en cada una.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del proyecto</a:t>
            </a:r>
            <a:endParaRPr sz="3600" dirty="0"/>
          </a:p>
        </p:txBody>
      </p:sp>
      <p:pic>
        <p:nvPicPr>
          <p:cNvPr id="2052" name="Picture 4" descr="Amazon set to capture half of the E-commerce market">
            <a:extLst>
              <a:ext uri="{FF2B5EF4-FFF2-40B4-BE49-F238E27FC236}">
                <a16:creationId xmlns:a16="http://schemas.microsoft.com/office/drawing/2014/main" id="{2A70A57A-EF59-5226-F424-763156E6E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8" r="22396"/>
          <a:stretch/>
        </p:blipFill>
        <p:spPr bwMode="auto">
          <a:xfrm>
            <a:off x="5346525" y="1085346"/>
            <a:ext cx="3409047" cy="349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96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771273" y="1677949"/>
            <a:ext cx="4944625" cy="1466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Trabajos </a:t>
            </a:r>
            <a:br>
              <a:rPr lang="es-MX" dirty="0"/>
            </a:br>
            <a:r>
              <a:rPr lang="es-MX" dirty="0"/>
              <a:t>Futuros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06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1680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87875"/>
            <a:ext cx="61629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Trabajos futuros</a:t>
            </a:r>
            <a:endParaRPr sz="3600" dirty="0"/>
          </a:p>
        </p:txBody>
      </p:sp>
      <p:sp>
        <p:nvSpPr>
          <p:cNvPr id="3" name="Google Shape;466;p26">
            <a:extLst>
              <a:ext uri="{FF2B5EF4-FFF2-40B4-BE49-F238E27FC236}">
                <a16:creationId xmlns:a16="http://schemas.microsoft.com/office/drawing/2014/main" id="{754EC72A-1B68-3436-2AAB-C97F8EF103B3}"/>
              </a:ext>
            </a:extLst>
          </p:cNvPr>
          <p:cNvSpPr txBox="1">
            <a:spLocks/>
          </p:cNvSpPr>
          <p:nvPr/>
        </p:nvSpPr>
        <p:spPr>
          <a:xfrm>
            <a:off x="414187" y="961080"/>
            <a:ext cx="8315626" cy="39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s-MX" sz="1150" dirty="0">
                <a:latin typeface="Maven Pro" panose="020B0604020202020204" charset="0"/>
              </a:rPr>
              <a:t>En la próxima fase de este proyecto, se han identificado pasos cruciales que el investigador planea implementar para profundizar y expandir el trabajo realizado:</a:t>
            </a:r>
          </a:p>
          <a:p>
            <a:pPr marL="152400" indent="0">
              <a:buFont typeface="Maven Pro"/>
              <a:buNone/>
            </a:pPr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Análisis de Tendencias de Consumo</a:t>
            </a:r>
            <a:r>
              <a:rPr lang="es-MX" sz="1150" dirty="0">
                <a:latin typeface="Maven Pro" panose="020B0604020202020204" charset="0"/>
              </a:rPr>
              <a:t>: Continuar estudiando las tendencias y preferencias de los consumidores para asegurar que los productos y estrategias de marketing se mantengan alineados con las necesidades cambiantes del mercado.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Integración de Datos de Ventas y Reseñas</a:t>
            </a:r>
            <a:r>
              <a:rPr lang="es-MX" sz="1150" dirty="0">
                <a:latin typeface="Maven Pro" panose="020B0604020202020204" charset="0"/>
              </a:rPr>
              <a:t>: Combinar el análisis de nichos con datos reales de ventas y reseñas de clientes para obtener una comprensión más detallada de la demanda del mercado y la percepción del cliente sobre los productos.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Desarrollo de Estrategias de Marketing Personalizadas</a:t>
            </a:r>
            <a:r>
              <a:rPr lang="es-MX" sz="1150" dirty="0">
                <a:latin typeface="Maven Pro" panose="020B0604020202020204" charset="0"/>
              </a:rPr>
              <a:t>: Crear y ejecutar estrategias de marketing adaptadas a cada nicho identificado, optimizando así la eficiencia de las campañas publicitarias y mejorando la adquisición y retención de clientes.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Automatización del Proceso de Identificación de Nichos</a:t>
            </a:r>
            <a:r>
              <a:rPr lang="es-MX" sz="1150" dirty="0">
                <a:latin typeface="Maven Pro" panose="020B0604020202020204" charset="0"/>
              </a:rPr>
              <a:t>: Implementar técnicas de aprendizaje automático para automatizar y mejorar la identificación de nichos de mercado, lo que permitirá responder rápidamente a las oportunidades emergentes.</a:t>
            </a:r>
          </a:p>
          <a:p>
            <a:endParaRPr lang="es-MX" sz="1150" dirty="0">
              <a:latin typeface="Maven Pro" panose="020B0604020202020204" charset="0"/>
            </a:endParaRPr>
          </a:p>
          <a:p>
            <a:r>
              <a:rPr lang="es-MX" sz="1150" b="1" dirty="0">
                <a:latin typeface="Maven Pro" panose="020B0604020202020204" charset="0"/>
              </a:rPr>
              <a:t>Seguimiento y Análisis de Competidores</a:t>
            </a:r>
            <a:r>
              <a:rPr lang="es-MX" sz="1150" dirty="0">
                <a:latin typeface="Maven Pro" panose="020B0604020202020204" charset="0"/>
              </a:rPr>
              <a:t>: Mantener un seguimiento constante de los competidores en los nichos identificados para adaptar las estrategias de manera proactiva y mantener una ventaja competitiva en el mercado.</a:t>
            </a:r>
          </a:p>
        </p:txBody>
      </p:sp>
    </p:spTree>
    <p:extLst>
      <p:ext uri="{BB962C8B-B14F-4D97-AF65-F5344CB8AC3E}">
        <p14:creationId xmlns:p14="http://schemas.microsoft.com/office/powerpoint/2010/main" val="241939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849080" y="1595460"/>
            <a:ext cx="544584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por su </a:t>
            </a:r>
            <a:r>
              <a:rPr lang="en" dirty="0">
                <a:solidFill>
                  <a:schemeClr val="accent3"/>
                </a:solidFill>
              </a:rPr>
              <a:t>Atención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4572000" y="978651"/>
            <a:ext cx="4173046" cy="4027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datos fueron obtenidos utilizando la técnica de web </a:t>
            </a:r>
            <a:r>
              <a:rPr lang="es-MX" sz="1400" dirty="0" err="1"/>
              <a:t>scraping</a:t>
            </a:r>
            <a:r>
              <a:rPr lang="es-MX" sz="1400" dirty="0"/>
              <a:t> en la tienda de Amazon Estados unidos. Para esta tarea, se empleó una herramienta de pago llamada </a:t>
            </a:r>
            <a:r>
              <a:rPr lang="es-MX" sz="1400" dirty="0" err="1"/>
              <a:t>JungleScout</a:t>
            </a:r>
            <a:r>
              <a:rPr lang="es-MX" sz="1400" dirty="0"/>
              <a:t>, lo que asegura una mayor confiabilidad en los datos recogidos.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datos se recolectaron el 19 de octubre de 2023.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Se dispone de 4 conjuntos de datos, todos compuestos por productos </a:t>
            </a:r>
            <a:r>
              <a:rPr lang="es-MX" sz="1400" dirty="0" err="1"/>
              <a:t>bestsellers</a:t>
            </a:r>
            <a:r>
              <a:rPr lang="es-MX" sz="1400" dirty="0"/>
              <a:t> de Amazon: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Dataset_1 </a:t>
            </a:r>
            <a:r>
              <a:rPr lang="es-MX" sz="1400" b="1" dirty="0"/>
              <a:t> General</a:t>
            </a:r>
            <a:r>
              <a:rPr lang="es-MX" sz="1400" dirty="0"/>
              <a:t> con</a:t>
            </a:r>
            <a:r>
              <a:rPr lang="es-MX" sz="1400" b="1" dirty="0"/>
              <a:t> </a:t>
            </a:r>
            <a:r>
              <a:rPr lang="es-MX" sz="1400" dirty="0"/>
              <a:t>10,204 registro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Dataset_2 de </a:t>
            </a:r>
            <a:r>
              <a:rPr lang="es-MX" sz="1400" b="1" dirty="0"/>
              <a:t>Maquillaje</a:t>
            </a:r>
            <a:r>
              <a:rPr lang="es-MX" sz="1400" dirty="0"/>
              <a:t> con 2,503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Dataset_3 de </a:t>
            </a:r>
            <a:r>
              <a:rPr lang="es-MX" sz="1400" b="1" dirty="0"/>
              <a:t>Mascotas </a:t>
            </a:r>
            <a:r>
              <a:rPr lang="es-MX" sz="1400" dirty="0"/>
              <a:t>con 3,304 registros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MX" sz="1400" dirty="0"/>
              <a:t>Dataset_4 de </a:t>
            </a:r>
            <a:r>
              <a:rPr lang="es-MX" sz="1400" b="1" dirty="0"/>
              <a:t>Juguetes</a:t>
            </a:r>
            <a:r>
              <a:rPr lang="es-MX" sz="1400" dirty="0"/>
              <a:t> con 3,056 registros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Acerca de los datos</a:t>
            </a:r>
            <a:endParaRPr sz="3600" dirty="0"/>
          </a:p>
        </p:txBody>
      </p:sp>
      <p:pic>
        <p:nvPicPr>
          <p:cNvPr id="2" name="Picture 2" descr="Minelead: Buscador y verificador de correos electrónicos gratuito">
            <a:extLst>
              <a:ext uri="{FF2B5EF4-FFF2-40B4-BE49-F238E27FC236}">
                <a16:creationId xmlns:a16="http://schemas.microsoft.com/office/drawing/2014/main" id="{6F88FE2A-197C-CA02-B9F1-8A4CB6C1A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r="14748"/>
          <a:stretch/>
        </p:blipFill>
        <p:spPr bwMode="auto">
          <a:xfrm>
            <a:off x="269931" y="1162193"/>
            <a:ext cx="4095864" cy="369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0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496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El objetivo principal del proyecto es utilizar análisis de datos y técnicas de aprendizaje automático para identificar y destacar nichos de mercado rentables en Amazon. Este objetivo se desglosa en dos partes principales: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1: Análisis de Mercado General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Identificar un mínimo de seis nichos de mercado rentables dentro de un conjunto de datos que abarca una amplia variedad de productos disponibles en Amazon.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/>
              <a:t>Parte 2: Análisis Específico por industrias en Amazon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Profundizar en tres categorías específicas: Maquillaje, Mascotas y Juguetes.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r>
              <a:rPr lang="es-MX" sz="1600" dirty="0"/>
              <a:t>En cada una de estas categorías, el objetivo es identificar al menos cuatro nichos de mercado rentables y específicos.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</a:pPr>
            <a:endParaRPr lang="es-MX" sz="16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s-MX" sz="12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Objetivo del proyecto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del proyecto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07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4" y="1042815"/>
            <a:ext cx="7866900" cy="396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/>
              <a:t>La metodología del proyecto se estructura en varias etapas clave: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Recolección de Datos</a:t>
            </a:r>
            <a:r>
              <a:rPr lang="es-MX" sz="1300" dirty="0"/>
              <a:t>: Utilizar web </a:t>
            </a:r>
            <a:r>
              <a:rPr lang="es-MX" sz="1300" dirty="0" err="1"/>
              <a:t>scraping</a:t>
            </a:r>
            <a:r>
              <a:rPr lang="es-MX" sz="1300" dirty="0"/>
              <a:t> para obtener datos de productos de Amazon.</a:t>
            </a:r>
            <a:br>
              <a:rPr lang="es-MX" sz="1300" dirty="0"/>
            </a:b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Limpieza de Datos</a:t>
            </a:r>
            <a:r>
              <a:rPr lang="es-MX" sz="1300" dirty="0"/>
              <a:t>: Eliminar duplicados, manejar valores faltantes y normalizar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Exploratorio</a:t>
            </a:r>
            <a:r>
              <a:rPr lang="es-MX" sz="1300" dirty="0"/>
              <a:t>: Realizar un estudio preliminar para entender la estructura y patrones en los datos.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Extracción de Características</a:t>
            </a:r>
            <a:r>
              <a:rPr lang="es-MX" sz="1300" dirty="0"/>
              <a:t>: Usar técnicas como TF-IDF para analizar textos de productos y extraer características relevantes.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 err="1"/>
              <a:t>Clustering</a:t>
            </a:r>
            <a:r>
              <a:rPr lang="es-MX" sz="1300" dirty="0"/>
              <a:t>: Aplicar algoritmos como </a:t>
            </a:r>
            <a:r>
              <a:rPr lang="es-MX" sz="1300" dirty="0" err="1"/>
              <a:t>KMeans</a:t>
            </a:r>
            <a:r>
              <a:rPr lang="es-MX" sz="1300" dirty="0"/>
              <a:t> para agrupar productos similares y identificar posibles nichos.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Visualización</a:t>
            </a:r>
            <a:r>
              <a:rPr lang="es-MX" sz="1300" dirty="0"/>
              <a:t>: Representar gráficamente los resultados para facilitar su interpretación.</a:t>
            </a:r>
          </a:p>
          <a:p>
            <a:pPr marL="342900" indent="-342900">
              <a:buFont typeface="+mj-lt"/>
              <a:buAutoNum type="arabicPeriod"/>
            </a:pPr>
            <a:endParaRPr lang="es-MX" sz="1300" b="1" dirty="0"/>
          </a:p>
          <a:p>
            <a:pPr marL="342900" indent="-342900">
              <a:buFont typeface="+mj-lt"/>
              <a:buAutoNum type="arabicPeriod"/>
            </a:pPr>
            <a:r>
              <a:rPr lang="es-MX" sz="1300" b="1" dirty="0"/>
              <a:t>Análisis de Nichos</a:t>
            </a:r>
            <a:r>
              <a:rPr lang="es-MX" sz="1300" dirty="0"/>
              <a:t>: Evaluar los </a:t>
            </a:r>
            <a:r>
              <a:rPr lang="es-MX" sz="1300" dirty="0" err="1"/>
              <a:t>clusters</a:t>
            </a:r>
            <a:r>
              <a:rPr lang="es-MX" sz="1300" dirty="0"/>
              <a:t> para encontrar nichos rentables basados en ingresos estimados, calificaciones y volumen de ventas.</a:t>
            </a:r>
          </a:p>
          <a:p>
            <a:pPr marL="342900" indent="-342900">
              <a:buFont typeface="+mj-lt"/>
              <a:buAutoNum type="arabicPeriod"/>
            </a:pPr>
            <a:endParaRPr lang="es-MX" sz="13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666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Metodologia del proyecto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84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864262" y="1602357"/>
            <a:ext cx="4944625" cy="1617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Tecnicas </a:t>
            </a:r>
            <a:br>
              <a:rPr lang="en" dirty="0"/>
            </a:br>
            <a:r>
              <a:rPr lang="en" dirty="0"/>
              <a:t>utilizadas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366763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3502</Words>
  <Application>Microsoft Office PowerPoint</Application>
  <PresentationFormat>On-screen Show (16:9)</PresentationFormat>
  <Paragraphs>219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Nunito Light</vt:lpstr>
      <vt:lpstr>Arial</vt:lpstr>
      <vt:lpstr>Fira Sans Extra Condensed Medium</vt:lpstr>
      <vt:lpstr>Maven Pro</vt:lpstr>
      <vt:lpstr>Share Tech</vt:lpstr>
      <vt:lpstr>Data Science Consulting by Slidesgo</vt:lpstr>
      <vt:lpstr>Amazon Insight: Descubriendo Nichos de Oro en el Gigante del E-Commerce.</vt:lpstr>
      <vt:lpstr>Acerca del proyecto</vt:lpstr>
      <vt:lpstr>Acerca del proyecto</vt:lpstr>
      <vt:lpstr>Acerca de los datos</vt:lpstr>
      <vt:lpstr>Objetivo del proyecto</vt:lpstr>
      <vt:lpstr>Objetivo del proyecto</vt:lpstr>
      <vt:lpstr>Metodologia del proyecto</vt:lpstr>
      <vt:lpstr>Metodologia del proyecto</vt:lpstr>
      <vt:lpstr>Tecnicas  utilizadas</vt:lpstr>
      <vt:lpstr>Tecnicas utilizadas</vt:lpstr>
      <vt:lpstr>Resultados</vt:lpstr>
      <vt:lpstr>Nicho General</vt:lpstr>
      <vt:lpstr>Dataset 1 – Nichos generales</vt:lpstr>
      <vt:lpstr>Dataset 1 – Nichos generales</vt:lpstr>
      <vt:lpstr>Dataset 1 -Nichos encontrados</vt:lpstr>
      <vt:lpstr>Maquillaje</vt:lpstr>
      <vt:lpstr>Dataset 2 – Maquillake</vt:lpstr>
      <vt:lpstr>Dataset 2 – Maquillake</vt:lpstr>
      <vt:lpstr>Dataset 2 -Maquillaje</vt:lpstr>
      <vt:lpstr>Mascotas</vt:lpstr>
      <vt:lpstr>Dataset 3 – Mascotas</vt:lpstr>
      <vt:lpstr>Dataset 3 – Mascotas</vt:lpstr>
      <vt:lpstr>Dataset 3 -Mascotas</vt:lpstr>
      <vt:lpstr>Juguetes</vt:lpstr>
      <vt:lpstr>Dataset 4 – Juguetes</vt:lpstr>
      <vt:lpstr>Dataset 4 – Juguetes</vt:lpstr>
      <vt:lpstr>Dataset 4 -Juguetes</vt:lpstr>
      <vt:lpstr>Conclusión</vt:lpstr>
      <vt:lpstr>Conclusión</vt:lpstr>
      <vt:lpstr>Trabajos  Futuros</vt:lpstr>
      <vt:lpstr>Trabajos futuros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Insight: Descubriendo Nichos de Oro en el Gigante del E-Commerce.</dc:title>
  <cp:lastModifiedBy>christopher Valdez Cantú</cp:lastModifiedBy>
  <cp:revision>18</cp:revision>
  <dcterms:modified xsi:type="dcterms:W3CDTF">2023-11-24T08:17:26Z</dcterms:modified>
</cp:coreProperties>
</file>