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75" r:id="rId8"/>
    <p:sldId id="263" r:id="rId9"/>
    <p:sldId id="264" r:id="rId10"/>
    <p:sldId id="265" r:id="rId11"/>
    <p:sldId id="266" r:id="rId12"/>
    <p:sldId id="267" r:id="rId13"/>
    <p:sldId id="268" r:id="rId14"/>
    <p:sldId id="269" r:id="rId15"/>
    <p:sldId id="270" r:id="rId16"/>
    <p:sldId id="273" r:id="rId17"/>
    <p:sldId id="274" r:id="rId18"/>
    <p:sldId id="271" r:id="rId19"/>
    <p:sldId id="272"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20" y="60"/>
      </p:cViewPr>
      <p:guideLst>
        <p:guide orient="horz" pos="218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68324655442799"/>
          <c:y val="2.7675836118998098E-2"/>
          <c:w val="0.84845692353975799"/>
          <c:h val="0.51383952500206098"/>
        </c:manualLayout>
      </c:layout>
      <c:barChart>
        <c:barDir val="col"/>
        <c:grouping val="clustered"/>
        <c:varyColors val="0"/>
        <c:ser>
          <c:idx val="0"/>
          <c:order val="0"/>
          <c:tx>
            <c:strRef>
              <c:f>BP</c:f>
              <c:strCache>
                <c:ptCount val="1"/>
                <c:pt idx="0">
                  <c:v>BP</c:v>
                </c:pt>
              </c:strCache>
            </c:strRef>
          </c:tx>
          <c:invertIfNegative val="0"/>
          <c:cat>
            <c:strRef>
              <c:f>Sheet1!$B$2:$B$4</c:f>
              <c:strCache>
                <c:ptCount val="3"/>
                <c:pt idx="0">
                  <c:v>100%diesel</c:v>
                </c:pt>
                <c:pt idx="1">
                  <c:v>d=80,t=20</c:v>
                </c:pt>
                <c:pt idx="2">
                  <c:v>d=70,t=30</c:v>
                </c:pt>
              </c:strCache>
            </c:strRef>
          </c:cat>
          <c:val>
            <c:numRef>
              <c:f>Sheet1!$C$2:$C$4</c:f>
              <c:numCache>
                <c:formatCode>General</c:formatCode>
                <c:ptCount val="3"/>
                <c:pt idx="0">
                  <c:v>2.0600000000000101E-2</c:v>
                </c:pt>
                <c:pt idx="1">
                  <c:v>2.1100000000000001E-2</c:v>
                </c:pt>
                <c:pt idx="2">
                  <c:v>2.1499999999999998E-2</c:v>
                </c:pt>
              </c:numCache>
            </c:numRef>
          </c:val>
          <c:extLst>
            <c:ext xmlns:c16="http://schemas.microsoft.com/office/drawing/2014/chart" uri="{C3380CC4-5D6E-409C-BE32-E72D297353CC}">
              <c16:uniqueId val="{00000000-C052-4022-9538-98D91072E58E}"/>
            </c:ext>
          </c:extLst>
        </c:ser>
        <c:ser>
          <c:idx val="1"/>
          <c:order val="1"/>
          <c:tx>
            <c:strRef>
              <c:f>SFC</c:f>
              <c:strCache>
                <c:ptCount val="1"/>
                <c:pt idx="0">
                  <c:v>SFC</c:v>
                </c:pt>
              </c:strCache>
            </c:strRef>
          </c:tx>
          <c:invertIfNegative val="0"/>
          <c:cat>
            <c:strRef>
              <c:f>Sheet1!$B$2:$B$4</c:f>
              <c:strCache>
                <c:ptCount val="3"/>
                <c:pt idx="0">
                  <c:v>100%diesel</c:v>
                </c:pt>
                <c:pt idx="1">
                  <c:v>d=80,t=20</c:v>
                </c:pt>
                <c:pt idx="2">
                  <c:v>d=70,t=30</c:v>
                </c:pt>
              </c:strCache>
            </c:strRef>
          </c:cat>
          <c:val>
            <c:numRef>
              <c:f>Sheet1!$D$2:$D$4</c:f>
              <c:numCache>
                <c:formatCode>General</c:formatCode>
                <c:ptCount val="3"/>
                <c:pt idx="0">
                  <c:v>183.8</c:v>
                </c:pt>
                <c:pt idx="1">
                  <c:v>449.8</c:v>
                </c:pt>
                <c:pt idx="2">
                  <c:v>445.2</c:v>
                </c:pt>
              </c:numCache>
            </c:numRef>
          </c:val>
          <c:extLst>
            <c:ext xmlns:c16="http://schemas.microsoft.com/office/drawing/2014/chart" uri="{C3380CC4-5D6E-409C-BE32-E72D297353CC}">
              <c16:uniqueId val="{00000001-C052-4022-9538-98D91072E58E}"/>
            </c:ext>
          </c:extLst>
        </c:ser>
        <c:dLbls>
          <c:showLegendKey val="0"/>
          <c:showVal val="0"/>
          <c:showCatName val="0"/>
          <c:showSerName val="0"/>
          <c:showPercent val="0"/>
          <c:showBubbleSize val="0"/>
        </c:dLbls>
        <c:gapWidth val="150"/>
        <c:axId val="91574272"/>
        <c:axId val="91575808"/>
      </c:barChart>
      <c:catAx>
        <c:axId val="91574272"/>
        <c:scaling>
          <c:orientation val="minMax"/>
        </c:scaling>
        <c:delete val="0"/>
        <c:axPos val="b"/>
        <c:numFmt formatCode="General" sourceLinked="0"/>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91575808"/>
        <c:crosses val="autoZero"/>
        <c:auto val="1"/>
        <c:lblAlgn val="ctr"/>
        <c:lblOffset val="100"/>
        <c:noMultiLvlLbl val="0"/>
      </c:catAx>
      <c:valAx>
        <c:axId val="91575808"/>
        <c:scaling>
          <c:orientation val="minMax"/>
        </c:scaling>
        <c:delete val="0"/>
        <c:axPos val="l"/>
        <c:majorGridlines/>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91574272"/>
        <c:crosses val="autoZero"/>
        <c:crossBetween val="between"/>
      </c:valAx>
      <c:dTable>
        <c:showHorzBorder val="1"/>
        <c:showVertBorder val="1"/>
        <c:showOutline val="1"/>
        <c:showKeys val="1"/>
        <c:txPr>
          <a:bodyPr rot="0" spcFirstLastPara="0"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showDLblsOverMax val="0"/>
  </c:chart>
  <c:txPr>
    <a:bodyPr/>
    <a:lstStyle/>
    <a:p>
      <a:pPr>
        <a:defRPr lang="en-US"/>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825154444099398E-2"/>
          <c:y val="3.4221487213738598E-3"/>
          <c:w val="0.91011485549328097"/>
          <c:h val="0.84349373180916898"/>
        </c:manualLayout>
      </c:layout>
      <c:barChart>
        <c:barDir val="col"/>
        <c:grouping val="clustered"/>
        <c:varyColors val="0"/>
        <c:ser>
          <c:idx val="0"/>
          <c:order val="0"/>
          <c:tx>
            <c:strRef>
              <c:f>BP</c:f>
              <c:strCache>
                <c:ptCount val="1"/>
                <c:pt idx="0">
                  <c:v>BP</c:v>
                </c:pt>
              </c:strCache>
            </c:strRef>
          </c:tx>
          <c:invertIfNegative val="0"/>
          <c:cat>
            <c:strRef>
              <c:f>Sheet1!$B$2:$B$4</c:f>
              <c:strCache>
                <c:ptCount val="3"/>
                <c:pt idx="0">
                  <c:v>100%diesel</c:v>
                </c:pt>
                <c:pt idx="1">
                  <c:v>d=80,t=20</c:v>
                </c:pt>
                <c:pt idx="2">
                  <c:v>d=70,t=30</c:v>
                </c:pt>
              </c:strCache>
            </c:strRef>
          </c:cat>
          <c:val>
            <c:numRef>
              <c:f>Sheet1!$C$2:$C$4</c:f>
              <c:numCache>
                <c:formatCode>General</c:formatCode>
                <c:ptCount val="3"/>
                <c:pt idx="0">
                  <c:v>2.06E-2</c:v>
                </c:pt>
                <c:pt idx="1">
                  <c:v>2.1100000000000001E-2</c:v>
                </c:pt>
                <c:pt idx="2">
                  <c:v>2.1499999999999998E-2</c:v>
                </c:pt>
              </c:numCache>
            </c:numRef>
          </c:val>
          <c:extLst>
            <c:ext xmlns:c16="http://schemas.microsoft.com/office/drawing/2014/chart" uri="{C3380CC4-5D6E-409C-BE32-E72D297353CC}">
              <c16:uniqueId val="{00000000-9615-4075-836D-2694B1E24D77}"/>
            </c:ext>
          </c:extLst>
        </c:ser>
        <c:ser>
          <c:idx val="1"/>
          <c:order val="1"/>
          <c:tx>
            <c:strRef>
              <c:f>TE</c:f>
              <c:strCache>
                <c:ptCount val="1"/>
                <c:pt idx="0">
                  <c:v>TE</c:v>
                </c:pt>
              </c:strCache>
            </c:strRef>
          </c:tx>
          <c:invertIfNegative val="0"/>
          <c:cat>
            <c:strRef>
              <c:f>Sheet1!$B$2:$B$4</c:f>
              <c:strCache>
                <c:ptCount val="3"/>
                <c:pt idx="0">
                  <c:v>100%diesel</c:v>
                </c:pt>
                <c:pt idx="1">
                  <c:v>d=80,t=20</c:v>
                </c:pt>
                <c:pt idx="2">
                  <c:v>d=70,t=30</c:v>
                </c:pt>
              </c:strCache>
            </c:strRef>
          </c:cat>
          <c:val>
            <c:numRef>
              <c:f>Sheet1!$D$2:$D$4</c:f>
              <c:numCache>
                <c:formatCode>General</c:formatCode>
                <c:ptCount val="3"/>
                <c:pt idx="0">
                  <c:v>183.8</c:v>
                </c:pt>
                <c:pt idx="1">
                  <c:v>449.8</c:v>
                </c:pt>
                <c:pt idx="2">
                  <c:v>445.2</c:v>
                </c:pt>
              </c:numCache>
            </c:numRef>
          </c:val>
          <c:extLst>
            <c:ext xmlns:c16="http://schemas.microsoft.com/office/drawing/2014/chart" uri="{C3380CC4-5D6E-409C-BE32-E72D297353CC}">
              <c16:uniqueId val="{00000001-9615-4075-836D-2694B1E24D77}"/>
            </c:ext>
          </c:extLst>
        </c:ser>
        <c:dLbls>
          <c:showLegendKey val="0"/>
          <c:showVal val="0"/>
          <c:showCatName val="0"/>
          <c:showSerName val="0"/>
          <c:showPercent val="0"/>
          <c:showBubbleSize val="0"/>
        </c:dLbls>
        <c:gapWidth val="150"/>
        <c:axId val="98575104"/>
        <c:axId val="98576640"/>
      </c:barChart>
      <c:catAx>
        <c:axId val="98575104"/>
        <c:scaling>
          <c:orientation val="minMax"/>
        </c:scaling>
        <c:delete val="0"/>
        <c:axPos val="b"/>
        <c:numFmt formatCode="General" sourceLinked="0"/>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98576640"/>
        <c:crosses val="autoZero"/>
        <c:auto val="1"/>
        <c:lblAlgn val="ctr"/>
        <c:lblOffset val="100"/>
        <c:noMultiLvlLbl val="0"/>
      </c:catAx>
      <c:valAx>
        <c:axId val="98576640"/>
        <c:scaling>
          <c:orientation val="minMax"/>
        </c:scaling>
        <c:delete val="0"/>
        <c:axPos val="l"/>
        <c:majorGridlines/>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98575104"/>
        <c:crosses val="autoZero"/>
        <c:crossBetween val="between"/>
      </c:valAx>
      <c:dTable>
        <c:showHorzBorder val="1"/>
        <c:showVertBorder val="1"/>
        <c:showOutline val="1"/>
        <c:showKeys val="1"/>
        <c:txPr>
          <a:bodyPr rot="0" spcFirstLastPara="0"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showDLblsOverMax val="0"/>
  </c:chart>
  <c:txPr>
    <a:bodyPr/>
    <a:lstStyle/>
    <a:p>
      <a:pPr>
        <a:defRPr lang="en-US"/>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BP</c:f>
              <c:strCache>
                <c:ptCount val="1"/>
                <c:pt idx="0">
                  <c:v>BP</c:v>
                </c:pt>
              </c:strCache>
            </c:strRef>
          </c:tx>
          <c:invertIfNegative val="0"/>
          <c:cat>
            <c:strRef>
              <c:f>Sheet1!$B$2:$B$4</c:f>
              <c:strCache>
                <c:ptCount val="3"/>
                <c:pt idx="0">
                  <c:v>100%diesel</c:v>
                </c:pt>
                <c:pt idx="1">
                  <c:v>d=80,t=20</c:v>
                </c:pt>
                <c:pt idx="2">
                  <c:v>d=70,t=30</c:v>
                </c:pt>
              </c:strCache>
            </c:strRef>
          </c:cat>
          <c:val>
            <c:numRef>
              <c:f>Sheet1!$C$2:$C$4</c:f>
              <c:numCache>
                <c:formatCode>General</c:formatCode>
                <c:ptCount val="3"/>
                <c:pt idx="0">
                  <c:v>2.06E-2</c:v>
                </c:pt>
                <c:pt idx="1">
                  <c:v>2.1100000000000001E-2</c:v>
                </c:pt>
                <c:pt idx="2">
                  <c:v>2.1499999999999998E-2</c:v>
                </c:pt>
              </c:numCache>
            </c:numRef>
          </c:val>
          <c:extLst>
            <c:ext xmlns:c16="http://schemas.microsoft.com/office/drawing/2014/chart" uri="{C3380CC4-5D6E-409C-BE32-E72D297353CC}">
              <c16:uniqueId val="{00000000-4656-4AC5-88DF-3F001815D6CE}"/>
            </c:ext>
          </c:extLst>
        </c:ser>
        <c:ser>
          <c:idx val="1"/>
          <c:order val="1"/>
          <c:tx>
            <c:strRef>
              <c:f>ET</c:f>
              <c:strCache>
                <c:ptCount val="1"/>
                <c:pt idx="0">
                  <c:v>ET</c:v>
                </c:pt>
              </c:strCache>
            </c:strRef>
          </c:tx>
          <c:invertIfNegative val="0"/>
          <c:cat>
            <c:strRef>
              <c:f>Sheet1!$B$2:$B$4</c:f>
              <c:strCache>
                <c:ptCount val="3"/>
                <c:pt idx="0">
                  <c:v>100%diesel</c:v>
                </c:pt>
                <c:pt idx="1">
                  <c:v>d=80,t=20</c:v>
                </c:pt>
                <c:pt idx="2">
                  <c:v>d=70,t=30</c:v>
                </c:pt>
              </c:strCache>
            </c:strRef>
          </c:cat>
          <c:val>
            <c:numRef>
              <c:f>Sheet1!$D$2:$D$4</c:f>
              <c:numCache>
                <c:formatCode>General</c:formatCode>
                <c:ptCount val="3"/>
                <c:pt idx="0">
                  <c:v>183.8</c:v>
                </c:pt>
                <c:pt idx="1">
                  <c:v>449.8</c:v>
                </c:pt>
                <c:pt idx="2">
                  <c:v>445.2</c:v>
                </c:pt>
              </c:numCache>
            </c:numRef>
          </c:val>
          <c:extLst>
            <c:ext xmlns:c16="http://schemas.microsoft.com/office/drawing/2014/chart" uri="{C3380CC4-5D6E-409C-BE32-E72D297353CC}">
              <c16:uniqueId val="{00000001-4656-4AC5-88DF-3F001815D6CE}"/>
            </c:ext>
          </c:extLst>
        </c:ser>
        <c:dLbls>
          <c:showLegendKey val="0"/>
          <c:showVal val="0"/>
          <c:showCatName val="0"/>
          <c:showSerName val="0"/>
          <c:showPercent val="0"/>
          <c:showBubbleSize val="0"/>
        </c:dLbls>
        <c:gapWidth val="150"/>
        <c:axId val="98605312"/>
        <c:axId val="98607104"/>
      </c:barChart>
      <c:catAx>
        <c:axId val="98605312"/>
        <c:scaling>
          <c:orientation val="minMax"/>
        </c:scaling>
        <c:delete val="0"/>
        <c:axPos val="b"/>
        <c:numFmt formatCode="General" sourceLinked="0"/>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98607104"/>
        <c:crosses val="autoZero"/>
        <c:auto val="1"/>
        <c:lblAlgn val="ctr"/>
        <c:lblOffset val="100"/>
        <c:noMultiLvlLbl val="0"/>
      </c:catAx>
      <c:valAx>
        <c:axId val="98607104"/>
        <c:scaling>
          <c:orientation val="minMax"/>
        </c:scaling>
        <c:delete val="0"/>
        <c:axPos val="l"/>
        <c:majorGridlines/>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98605312"/>
        <c:crosses val="autoZero"/>
        <c:crossBetween val="between"/>
      </c:valAx>
      <c:dTable>
        <c:showHorzBorder val="1"/>
        <c:showVertBorder val="1"/>
        <c:showOutline val="1"/>
        <c:showKeys val="1"/>
        <c:txPr>
          <a:bodyPr rot="0" spcFirstLastPara="0"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showDLblsOverMax val="0"/>
  </c:chart>
  <c:txPr>
    <a:bodyPr/>
    <a:lstStyle/>
    <a:p>
      <a:pPr>
        <a:defRPr lang="en-US"/>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defRPr/>
            </a:pPr>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defRPr/>
            </a:pPr>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a:defRPr/>
            </a:pPr>
            <a:fld id="{29AC8434-5A12-4D50-9651-3CDD2DD26A55}" type="slidenum">
              <a:rPr lang="en-US" smtClean="0"/>
              <a:t>‹#›</a:t>
            </a:fld>
            <a:endParaRPr lang="en-US"/>
          </a:p>
        </p:txBody>
      </p:sp>
    </p:spTree>
  </p:cSld>
  <p:clrMapOvr>
    <a:masterClrMapping/>
  </p:clrMapOvr>
  <p:transition spd="slow"/>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D18E697-A614-4B9C-A1BE-857BBD469769}" type="slidenum">
              <a:rPr lang="en-US" smtClean="0"/>
              <a:t>‹#›</a:t>
            </a:fld>
            <a:endParaRPr lang="en-US"/>
          </a:p>
        </p:txBody>
      </p:sp>
    </p:spTree>
  </p:cSld>
  <p:clrMapOvr>
    <a:masterClrMapping/>
  </p:clrMapOvr>
  <p:transition spd="slow"/>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DBAE34-97EF-475B-B2C0-F214246D1A6B}" type="slidenum">
              <a:rPr lang="en-US" smtClean="0"/>
              <a:t>‹#›</a:t>
            </a:fld>
            <a:endParaRPr lang="en-US"/>
          </a:p>
        </p:txBody>
      </p:sp>
    </p:spTree>
  </p:cSld>
  <p:clrMapOvr>
    <a:masterClrMapping/>
  </p:clrMapOvr>
  <p:transition spd="slow"/>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BF306DC-F623-44C3-805C-C176EA86039F}" type="slidenum">
              <a:rPr lang="en-US" smtClean="0"/>
              <a:t>‹#›</a:t>
            </a:fld>
            <a:endParaRPr lang="en-US"/>
          </a:p>
        </p:txBody>
      </p:sp>
    </p:spTree>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1AEAED-67A3-4F4A-BEAC-3FEC50146FFA}" type="slidenum">
              <a:rPr lang="en-US" smtClean="0"/>
              <a:t>‹#›</a:t>
            </a:fld>
            <a:endParaRPr lang="en-US"/>
          </a:p>
        </p:txBody>
      </p:sp>
    </p:spTree>
  </p:cSld>
  <p:clrMapOvr>
    <a:masterClrMapping/>
  </p:clrMapOvr>
  <p:transition spd="slow"/>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E364C54-3140-4DBE-A613-E2052E2C4ACD}" type="slidenum">
              <a:rPr lang="en-US" smtClean="0"/>
              <a:t>‹#›</a:t>
            </a:fld>
            <a:endParaRPr lang="en-US"/>
          </a:p>
        </p:txBody>
      </p:sp>
    </p:spTree>
  </p:cSld>
  <p:clrMapOvr>
    <a:masterClrMapping/>
  </p:clrMapOvr>
  <p:transition spd="slow"/>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EFB8DB6-F2C6-47DD-B3E4-2890770F936F}" type="slidenum">
              <a:rPr lang="en-US" smtClean="0"/>
              <a:t>‹#›</a:t>
            </a:fld>
            <a:endParaRPr lang="en-US"/>
          </a:p>
        </p:txBody>
      </p:sp>
    </p:spTree>
  </p:cSld>
  <p:clrMapOvr>
    <a:masterClrMapping/>
  </p:clrMapOvr>
  <p:transition spd="slow"/>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6638CC7-490C-41FE-B8B7-A8EB1E3AC84D}" type="slidenum">
              <a:rPr lang="en-US" smtClean="0"/>
              <a:t>‹#›</a:t>
            </a:fld>
            <a:endParaRPr lang="en-US"/>
          </a:p>
        </p:txBody>
      </p:sp>
    </p:spTree>
  </p:cSld>
  <p:clrMapOvr>
    <a:masterClrMapping/>
  </p:clrMapOvr>
  <p:transition spd="slow"/>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9B5E660-C866-4438-9AF7-989C6E85CBBD}" type="slidenum">
              <a:rPr lang="en-US" smtClean="0"/>
              <a:t>‹#›</a:t>
            </a:fld>
            <a:endParaRPr lang="en-US"/>
          </a:p>
        </p:txBody>
      </p:sp>
    </p:spTree>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558C3D9-691F-440A-8912-953F7E8C6AF0}" type="slidenum">
              <a:rPr lang="en-US" smtClean="0"/>
              <a:t>‹#›</a:t>
            </a:fld>
            <a:endParaRPr lang="en-US"/>
          </a:p>
        </p:txBody>
      </p:sp>
    </p:spTree>
  </p:cSld>
  <p:clrMapOvr>
    <a:masterClrMapping/>
  </p:clrMapOvr>
  <p:transition spd="slow"/>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9B45B98-42B4-4C06-85AD-C3DF27EFAC75}" type="slidenum">
              <a:rPr lang="en-US" smtClean="0"/>
              <a:t>‹#›</a:t>
            </a:fld>
            <a:endParaRPr lang="en-US"/>
          </a:p>
        </p:txBody>
      </p:sp>
    </p:spTree>
  </p:cSld>
  <p:clrMapOvr>
    <a:masterClrMapping/>
  </p:clrMapOvr>
  <p:transition spd="slow"/>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a:defRPr/>
            </a:pPr>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a:defRPr/>
            </a:pPr>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a:defRPr/>
            </a:pPr>
            <a:fld id="{F2D3234A-5AF0-44EA-B375-16987AEC927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p:cNvSpPr/>
          <p:nvPr/>
        </p:nvSpPr>
        <p:spPr>
          <a:xfrm>
            <a:off x="1357292" y="405111"/>
            <a:ext cx="6429420" cy="1363345"/>
          </a:xfrm>
          <a:prstGeom prst="rect">
            <a:avLst/>
          </a:prstGeom>
        </p:spPr>
        <p:txBody>
          <a:bodyPr wrap="square">
            <a:spAutoFit/>
          </a:bodyPr>
          <a:lstStyle/>
          <a:p>
            <a:pPr algn="ctr">
              <a:lnSpc>
                <a:spcPct val="90000"/>
              </a:lnSpc>
            </a:pPr>
            <a:r>
              <a:rPr lang="en-US" altLang="en-IN" b="1" u="sng" dirty="0">
                <a:ln/>
                <a:gradFill>
                  <a:gsLst>
                    <a:gs pos="100000">
                      <a:srgbClr val="E30000"/>
                    </a:gs>
                    <a:gs pos="54000">
                      <a:srgbClr val="760303"/>
                    </a:gs>
                  </a:gsLst>
                  <a:lin ang="5400000" scaled="0"/>
                </a:gra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SRI SAIRAM COLLEGE OF ENGINEERING</a:t>
            </a:r>
          </a:p>
          <a:p>
            <a:pPr algn="ctr">
              <a:lnSpc>
                <a:spcPct val="90000"/>
              </a:lnSpc>
            </a:pPr>
            <a:endParaRPr lang="en-IN" b="1" dirty="0">
              <a:ln/>
              <a:gradFill>
                <a:gsLst>
                  <a:gs pos="100000">
                    <a:srgbClr val="E30000"/>
                  </a:gs>
                  <a:gs pos="73000">
                    <a:srgbClr val="760303"/>
                  </a:gs>
                </a:gsLst>
                <a:lin ang="5400000" scaled="0"/>
              </a:gra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ctr">
              <a:lnSpc>
                <a:spcPct val="90000"/>
              </a:lnSpc>
            </a:pPr>
            <a:r>
              <a:rPr lang="en-IN" b="1" u="sng" dirty="0">
                <a:ln/>
                <a:gradFill>
                  <a:gsLst>
                    <a:gs pos="85000">
                      <a:srgbClr val="FE4444"/>
                    </a:gs>
                    <a:gs pos="56000">
                      <a:srgbClr val="832B2B"/>
                    </a:gs>
                  </a:gsLst>
                  <a:lin ang="5400000" scaled="0"/>
                </a:gra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DEPARTMENT OF MECHANICAL ENGINEERING</a:t>
            </a:r>
          </a:p>
          <a:p>
            <a:pPr>
              <a:lnSpc>
                <a:spcPct val="90000"/>
              </a:lnSpc>
            </a:pPr>
            <a:r>
              <a:rPr lang="en-IN" b="1" u="sng" dirty="0">
                <a:solidFill>
                  <a:schemeClr val="accent6">
                    <a:lumMod val="50000"/>
                  </a:schemeClr>
                </a:solidFill>
              </a:rPr>
              <a:t> </a:t>
            </a:r>
          </a:p>
          <a:p>
            <a:pPr algn="ctr"/>
            <a:r>
              <a:rPr lang="en-IN" b="1" u="sng" dirty="0">
                <a:gradFill>
                  <a:gsLst>
                    <a:gs pos="89000">
                      <a:srgbClr val="E30000"/>
                    </a:gs>
                    <a:gs pos="50000">
                      <a:srgbClr val="760303"/>
                    </a:gs>
                  </a:gsLst>
                  <a:lin ang="5400000" scaled="0"/>
                </a:gradFill>
                <a:latin typeface="Times New Roman" panose="02020603050405020304" pitchFamily="18" charset="0"/>
                <a:cs typeface="Times New Roman" panose="02020603050405020304" pitchFamily="18" charset="0"/>
              </a:rPr>
              <a:t>PROJECT TITLE</a:t>
            </a:r>
          </a:p>
        </p:txBody>
      </p:sp>
      <p:sp>
        <p:nvSpPr>
          <p:cNvPr id="3" name="Rectangle 2"/>
          <p:cNvSpPr/>
          <p:nvPr/>
        </p:nvSpPr>
        <p:spPr>
          <a:xfrm>
            <a:off x="464473" y="1845616"/>
            <a:ext cx="8215370" cy="646331"/>
          </a:xfrm>
          <a:prstGeom prst="rect">
            <a:avLst/>
          </a:prstGeom>
        </p:spPr>
        <p:txBody>
          <a:bodyPr wrap="square">
            <a:spAutoFit/>
          </a:bodyPr>
          <a:lstStyle/>
          <a:p>
            <a:pPr algn="ctr" hangingPunct="0"/>
            <a:r>
              <a:rPr lang="en-IN" b="1" dirty="0">
                <a:gradFill>
                  <a:gsLst>
                    <a:gs pos="78000">
                      <a:srgbClr val="012D86"/>
                    </a:gs>
                    <a:gs pos="51000">
                      <a:srgbClr val="0E2557"/>
                    </a:gs>
                  </a:gsLst>
                  <a:path path="circle">
                    <a:fillToRect l="50000" t="50000" r="50000" b="50000"/>
                  </a:path>
                  <a:tileRect/>
                </a:gradFill>
                <a:latin typeface="Times New Roman" panose="02020603050405020304" pitchFamily="18" charset="0"/>
                <a:cs typeface="Times New Roman" panose="02020603050405020304" pitchFamily="18" charset="0"/>
              </a:rPr>
              <a:t>PERFORMANCE AND EMISSION ANALYSIS OF 4 STROKE  DIESEL ENGINE  WITH  EUCALYPTUS OIL  AND DIESEL BLENDING</a:t>
            </a:r>
          </a:p>
        </p:txBody>
      </p:sp>
      <p:sp>
        <p:nvSpPr>
          <p:cNvPr id="4" name="TextBox 3"/>
          <p:cNvSpPr txBox="1"/>
          <p:nvPr/>
        </p:nvSpPr>
        <p:spPr>
          <a:xfrm>
            <a:off x="2322499" y="2637149"/>
            <a:ext cx="4500594" cy="645160"/>
          </a:xfrm>
          <a:prstGeom prst="rect">
            <a:avLst/>
          </a:prstGeom>
          <a:noFill/>
        </p:spPr>
        <p:txBody>
          <a:bodyPr wrap="square" rtlCol="0">
            <a:spAutoFit/>
          </a:bodyPr>
          <a:lstStyle/>
          <a:p>
            <a:pPr algn="ctr"/>
            <a:r>
              <a:rPr lang="en-IN" b="1" u="sng" dirty="0">
                <a:solidFill>
                  <a:srgbClr val="002060"/>
                </a:solidFill>
              </a:rPr>
              <a:t>SUBMITTED</a:t>
            </a:r>
          </a:p>
          <a:p>
            <a:pPr algn="ctr"/>
            <a:r>
              <a:rPr lang="en-IN" b="1" u="sng" dirty="0">
                <a:solidFill>
                  <a:srgbClr val="002060"/>
                </a:solidFill>
              </a:rPr>
              <a:t> BY</a:t>
            </a:r>
          </a:p>
        </p:txBody>
      </p:sp>
      <p:sp>
        <p:nvSpPr>
          <p:cNvPr id="5" name="Rectangle 4"/>
          <p:cNvSpPr/>
          <p:nvPr/>
        </p:nvSpPr>
        <p:spPr>
          <a:xfrm>
            <a:off x="357475" y="3632885"/>
            <a:ext cx="8429684" cy="368300"/>
          </a:xfrm>
          <a:prstGeom prst="rect">
            <a:avLst/>
          </a:prstGeom>
        </p:spPr>
        <p:txBody>
          <a:bodyPr wrap="square">
            <a:spAutoFit/>
          </a:bodyPr>
          <a:lstStyle/>
          <a:p>
            <a:pPr algn="l" hangingPunct="0"/>
            <a:r>
              <a:rPr lang="en-IN" b="1" dirty="0">
                <a:solidFill>
                  <a:schemeClr val="bg2">
                    <a:lumMod val="50000"/>
                  </a:schemeClr>
                </a:solidFill>
                <a:latin typeface="Times New Roman" panose="02020603050405020304" pitchFamily="18" charset="0"/>
                <a:cs typeface="Times New Roman" panose="02020603050405020304" pitchFamily="18" charset="0"/>
              </a:rPr>
              <a:t>TEAM MEMBERS                                                                   </a:t>
            </a:r>
            <a:r>
              <a:rPr lang="en-US" altLang="en-IN" b="1" dirty="0">
                <a:solidFill>
                  <a:schemeClr val="bg2">
                    <a:lumMod val="50000"/>
                  </a:schemeClr>
                </a:solidFill>
                <a:latin typeface="Times New Roman" panose="02020603050405020304" pitchFamily="18" charset="0"/>
                <a:cs typeface="Times New Roman" panose="02020603050405020304" pitchFamily="18" charset="0"/>
              </a:rPr>
              <a:t>USN</a:t>
            </a:r>
          </a:p>
        </p:txBody>
      </p:sp>
      <p:sp>
        <p:nvSpPr>
          <p:cNvPr id="6" name="TextBox 5"/>
          <p:cNvSpPr txBox="1"/>
          <p:nvPr/>
        </p:nvSpPr>
        <p:spPr>
          <a:xfrm>
            <a:off x="179705" y="4077335"/>
            <a:ext cx="3293110" cy="1170305"/>
          </a:xfrm>
          <a:prstGeom prst="rect">
            <a:avLst/>
          </a:prstGeom>
          <a:noFill/>
        </p:spPr>
        <p:txBody>
          <a:bodyPr wrap="square" rtlCol="0">
            <a:spAutoFit/>
          </a:bodyPr>
          <a:lstStyle/>
          <a:p>
            <a:pPr>
              <a:lnSpc>
                <a:spcPct val="130000"/>
              </a:lnSpc>
            </a:pPr>
            <a:r>
              <a:rPr lang="en-US" altLang="en-IN"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MEHBOOB HOSSAIN </a:t>
            </a:r>
          </a:p>
          <a:p>
            <a:pPr>
              <a:lnSpc>
                <a:spcPct val="130000"/>
              </a:lnSpc>
            </a:pPr>
            <a:r>
              <a:rPr lang="en-US" altLang="en-IN"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SUJITH KUMAR P</a:t>
            </a:r>
          </a:p>
          <a:p>
            <a:pPr>
              <a:lnSpc>
                <a:spcPct val="130000"/>
              </a:lnSpc>
            </a:pPr>
            <a:r>
              <a:rPr lang="en-US" altLang="en-IN" b="1">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CHRIS SHASHANK D</a:t>
            </a:r>
          </a:p>
        </p:txBody>
      </p:sp>
      <p:sp>
        <p:nvSpPr>
          <p:cNvPr id="7" name="Text Box 6"/>
          <p:cNvSpPr txBox="1"/>
          <p:nvPr/>
        </p:nvSpPr>
        <p:spPr>
          <a:xfrm>
            <a:off x="5723890" y="4077335"/>
            <a:ext cx="2255520" cy="1087755"/>
          </a:xfrm>
          <a:prstGeom prst="rect">
            <a:avLst/>
          </a:prstGeom>
          <a:noFill/>
        </p:spPr>
        <p:txBody>
          <a:bodyPr wrap="square" rtlCol="0">
            <a:spAutoFit/>
          </a:bodyPr>
          <a:lstStyle/>
          <a:p>
            <a:pPr>
              <a:lnSpc>
                <a:spcPct val="120000"/>
              </a:lnSpc>
            </a:pPr>
            <a:r>
              <a:rPr lang="en-US" b="1">
                <a:latin typeface="Times New Roman" panose="02020603050405020304" pitchFamily="18" charset="0"/>
                <a:cs typeface="Times New Roman" panose="02020603050405020304" pitchFamily="18" charset="0"/>
              </a:rPr>
              <a:t>1SB20ME007</a:t>
            </a:r>
          </a:p>
          <a:p>
            <a:pPr>
              <a:lnSpc>
                <a:spcPct val="120000"/>
              </a:lnSpc>
            </a:pPr>
            <a:r>
              <a:rPr lang="en-US" b="1">
                <a:latin typeface="Times New Roman" panose="02020603050405020304" pitchFamily="18" charset="0"/>
                <a:cs typeface="Times New Roman" panose="02020603050405020304" pitchFamily="18" charset="0"/>
              </a:rPr>
              <a:t>1SB20ME016</a:t>
            </a:r>
          </a:p>
          <a:p>
            <a:pPr>
              <a:lnSpc>
                <a:spcPct val="120000"/>
              </a:lnSpc>
            </a:pPr>
            <a:r>
              <a:rPr lang="en-US" b="1">
                <a:latin typeface="Times New Roman" panose="02020603050405020304" pitchFamily="18" charset="0"/>
                <a:cs typeface="Times New Roman" panose="02020603050405020304" pitchFamily="18" charset="0"/>
              </a:rPr>
              <a:t>1SB20ME002</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1" y="2357430"/>
          <a:ext cx="7869886" cy="3714777"/>
        </p:xfrm>
        <a:graphic>
          <a:graphicData uri="http://schemas.openxmlformats.org/drawingml/2006/table">
            <a:tbl>
              <a:tblPr/>
              <a:tblGrid>
                <a:gridCol w="710516">
                  <a:extLst>
                    <a:ext uri="{9D8B030D-6E8A-4147-A177-3AD203B41FA5}">
                      <a16:colId xmlns:a16="http://schemas.microsoft.com/office/drawing/2014/main" val="20000"/>
                    </a:ext>
                  </a:extLst>
                </a:gridCol>
                <a:gridCol w="710516">
                  <a:extLst>
                    <a:ext uri="{9D8B030D-6E8A-4147-A177-3AD203B41FA5}">
                      <a16:colId xmlns:a16="http://schemas.microsoft.com/office/drawing/2014/main" val="20001"/>
                    </a:ext>
                  </a:extLst>
                </a:gridCol>
                <a:gridCol w="712158">
                  <a:extLst>
                    <a:ext uri="{9D8B030D-6E8A-4147-A177-3AD203B41FA5}">
                      <a16:colId xmlns:a16="http://schemas.microsoft.com/office/drawing/2014/main" val="20002"/>
                    </a:ext>
                  </a:extLst>
                </a:gridCol>
                <a:gridCol w="714623">
                  <a:extLst>
                    <a:ext uri="{9D8B030D-6E8A-4147-A177-3AD203B41FA5}">
                      <a16:colId xmlns:a16="http://schemas.microsoft.com/office/drawing/2014/main" val="20003"/>
                    </a:ext>
                  </a:extLst>
                </a:gridCol>
                <a:gridCol w="714623">
                  <a:extLst>
                    <a:ext uri="{9D8B030D-6E8A-4147-A177-3AD203B41FA5}">
                      <a16:colId xmlns:a16="http://schemas.microsoft.com/office/drawing/2014/main" val="20004"/>
                    </a:ext>
                  </a:extLst>
                </a:gridCol>
                <a:gridCol w="1455530">
                  <a:extLst>
                    <a:ext uri="{9D8B030D-6E8A-4147-A177-3AD203B41FA5}">
                      <a16:colId xmlns:a16="http://schemas.microsoft.com/office/drawing/2014/main" val="20005"/>
                    </a:ext>
                  </a:extLst>
                </a:gridCol>
                <a:gridCol w="712980">
                  <a:extLst>
                    <a:ext uri="{9D8B030D-6E8A-4147-A177-3AD203B41FA5}">
                      <a16:colId xmlns:a16="http://schemas.microsoft.com/office/drawing/2014/main" val="20006"/>
                    </a:ext>
                  </a:extLst>
                </a:gridCol>
                <a:gridCol w="712980">
                  <a:extLst>
                    <a:ext uri="{9D8B030D-6E8A-4147-A177-3AD203B41FA5}">
                      <a16:colId xmlns:a16="http://schemas.microsoft.com/office/drawing/2014/main" val="20007"/>
                    </a:ext>
                  </a:extLst>
                </a:gridCol>
                <a:gridCol w="712980">
                  <a:extLst>
                    <a:ext uri="{9D8B030D-6E8A-4147-A177-3AD203B41FA5}">
                      <a16:colId xmlns:a16="http://schemas.microsoft.com/office/drawing/2014/main" val="20008"/>
                    </a:ext>
                  </a:extLst>
                </a:gridCol>
                <a:gridCol w="712980">
                  <a:extLst>
                    <a:ext uri="{9D8B030D-6E8A-4147-A177-3AD203B41FA5}">
                      <a16:colId xmlns:a16="http://schemas.microsoft.com/office/drawing/2014/main" val="20009"/>
                    </a:ext>
                  </a:extLst>
                </a:gridCol>
              </a:tblGrid>
              <a:tr h="337707">
                <a:tc gridSpan="10">
                  <a:txBody>
                    <a:bodyPr/>
                    <a:lstStyle/>
                    <a:p>
                      <a:pPr marL="0" marR="0" algn="ctr">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OBSERVATION TABLE</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5414">
                <a:tc gridSpan="10">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Fuel : Diesel with </a:t>
                      </a:r>
                      <a:r>
                        <a:rPr lang="en-US" sz="1400" dirty="0">
                          <a:solidFill>
                            <a:srgbClr val="002060"/>
                          </a:solidFill>
                          <a:latin typeface="Times New Roman" panose="02020603050405020304"/>
                          <a:ea typeface="Calibri" panose="020F0502020204030204"/>
                          <a:cs typeface="Times New Roman" panose="02020603050405020304"/>
                        </a:rPr>
                        <a:t>Eucalyptus oil</a:t>
                      </a:r>
                      <a:r>
                        <a:rPr lang="en-US" sz="1400" dirty="0">
                          <a:solidFill>
                            <a:srgbClr val="002060"/>
                          </a:solidFill>
                          <a:latin typeface="Times New Roman" panose="02020603050405020304"/>
                          <a:ea typeface="Times New Roman" panose="02020603050405020304"/>
                          <a:cs typeface="Times New Roman" panose="02020603050405020304"/>
                        </a:rPr>
                        <a:t>  Date </a:t>
                      </a:r>
                      <a:r>
                        <a:rPr lang="en-US" sz="1400">
                          <a:solidFill>
                            <a:srgbClr val="002060"/>
                          </a:solidFill>
                          <a:latin typeface="Times New Roman" panose="02020603050405020304"/>
                          <a:ea typeface="Times New Roman" panose="02020603050405020304"/>
                          <a:cs typeface="Times New Roman" panose="02020603050405020304"/>
                        </a:rPr>
                        <a:t>: 15/3/2020  </a:t>
                      </a:r>
                      <a:r>
                        <a:rPr lang="en-US" sz="1400" dirty="0">
                          <a:solidFill>
                            <a:srgbClr val="002060"/>
                          </a:solidFill>
                          <a:latin typeface="Times New Roman" panose="02020603050405020304"/>
                          <a:ea typeface="Times New Roman" panose="02020603050405020304"/>
                          <a:cs typeface="Times New Roman" panose="02020603050405020304"/>
                        </a:rPr>
                        <a:t>Injection Pressure: 185bar</a:t>
                      </a:r>
                      <a:endParaRPr lang="en-US" sz="1100" dirty="0">
                        <a:solidFill>
                          <a:srgbClr val="002060"/>
                        </a:solidFill>
                        <a:latin typeface="Calibri" panose="020F0502020204030204"/>
                        <a:ea typeface="Calibri" panose="020F0502020204030204"/>
                        <a:cs typeface="Times New Roman" panose="02020603050405020304"/>
                      </a:endParaRPr>
                    </a:p>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30% Blending of </a:t>
                      </a:r>
                      <a:r>
                        <a:rPr lang="en-US" sz="1400" dirty="0">
                          <a:solidFill>
                            <a:srgbClr val="002060"/>
                          </a:solidFill>
                          <a:latin typeface="Times New Roman" panose="02020603050405020304"/>
                          <a:ea typeface="Calibri" panose="020F0502020204030204"/>
                          <a:cs typeface="Times New Roman" panose="02020603050405020304"/>
                        </a:rPr>
                        <a:t>Eucalyptus oil</a:t>
                      </a:r>
                      <a:r>
                        <a:rPr lang="en-US" sz="1400" dirty="0">
                          <a:solidFill>
                            <a:srgbClr val="002060"/>
                          </a:solidFill>
                          <a:latin typeface="Times New Roman" panose="02020603050405020304"/>
                          <a:ea typeface="Times New Roman" panose="02020603050405020304"/>
                          <a:cs typeface="Times New Roman" panose="02020603050405020304"/>
                        </a:rPr>
                        <a:t>.</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75414">
                <a:tc rowSpan="2">
                  <a:txBody>
                    <a:bodyPr/>
                    <a:lstStyle/>
                    <a:p>
                      <a:pPr marL="0" marR="0" algn="ctr">
                        <a:lnSpc>
                          <a:spcPct val="115000"/>
                        </a:lnSpc>
                        <a:spcBef>
                          <a:spcPts val="0"/>
                        </a:spcBef>
                        <a:spcAft>
                          <a:spcPts val="0"/>
                        </a:spcAft>
                      </a:pPr>
                      <a:r>
                        <a:rPr lang="en-US" sz="1400" dirty="0" err="1">
                          <a:solidFill>
                            <a:srgbClr val="002060"/>
                          </a:solidFill>
                          <a:latin typeface="Times New Roman" panose="02020603050405020304"/>
                          <a:ea typeface="Times New Roman" panose="02020603050405020304"/>
                          <a:cs typeface="Times New Roman" panose="02020603050405020304"/>
                        </a:rPr>
                        <a:t>S.No</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marL="0" marR="0" algn="ctr">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Load</a:t>
                      </a:r>
                      <a:endParaRPr lang="en-US" sz="1100">
                        <a:solidFill>
                          <a:srgbClr val="002060"/>
                        </a:solidFill>
                        <a:latin typeface="Calibri" panose="020F0502020204030204"/>
                        <a:ea typeface="Calibri" panose="020F0502020204030204"/>
                        <a:cs typeface="Times New Roman" panose="02020603050405020304"/>
                      </a:endParaRPr>
                    </a:p>
                    <a:p>
                      <a:pPr marL="0" marR="0" algn="ctr">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“VI”</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3">
                  <a:txBody>
                    <a:bodyPr/>
                    <a:lstStyle/>
                    <a:p>
                      <a:pPr marL="0" marR="0" algn="ctr">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Time Taken for 5cc of fuel consumption “Sec”</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rowSpan="2">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Exhaust gas Temperature</a:t>
                      </a:r>
                      <a:endParaRPr lang="en-US" sz="1100" dirty="0">
                        <a:solidFill>
                          <a:srgbClr val="002060"/>
                        </a:solidFill>
                        <a:latin typeface="Calibri" panose="020F0502020204030204"/>
                        <a:ea typeface="Calibri" panose="020F0502020204030204"/>
                        <a:cs typeface="Times New Roman" panose="02020603050405020304"/>
                      </a:endParaRPr>
                    </a:p>
                    <a:p>
                      <a:pPr marL="0" marR="0" algn="ctr">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a:t>
                      </a:r>
                      <a:r>
                        <a:rPr lang="en-US" sz="1400" baseline="30000" dirty="0" err="1">
                          <a:solidFill>
                            <a:srgbClr val="002060"/>
                          </a:solidFill>
                          <a:latin typeface="Times New Roman" panose="02020603050405020304"/>
                          <a:ea typeface="Times New Roman" panose="02020603050405020304"/>
                          <a:cs typeface="Times New Roman" panose="02020603050405020304"/>
                        </a:rPr>
                        <a:t>o</a:t>
                      </a:r>
                      <a:r>
                        <a:rPr lang="en-US" sz="1400" dirty="0" err="1">
                          <a:solidFill>
                            <a:srgbClr val="002060"/>
                          </a:solidFill>
                          <a:latin typeface="Times New Roman" panose="02020603050405020304"/>
                          <a:ea typeface="Times New Roman" panose="02020603050405020304"/>
                          <a:cs typeface="Times New Roman" panose="02020603050405020304"/>
                        </a:rPr>
                        <a:t>C</a:t>
                      </a:r>
                      <a:r>
                        <a:rPr lang="en-US" sz="1400" dirty="0">
                          <a:solidFill>
                            <a:srgbClr val="002060"/>
                          </a:solidFill>
                          <a:latin typeface="Times New Roman" panose="02020603050405020304"/>
                          <a:ea typeface="Times New Roman" panose="02020603050405020304"/>
                          <a:cs typeface="Times New Roman" panose="02020603050405020304"/>
                        </a:rPr>
                        <a:t>”</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4">
                  <a:txBody>
                    <a:bodyPr/>
                    <a:lstStyle/>
                    <a:p>
                      <a:pPr marL="0" marR="0" algn="ctr">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Emission</a:t>
                      </a:r>
                      <a:endParaRPr lang="en-US" sz="1100">
                        <a:solidFill>
                          <a:srgbClr val="002060"/>
                        </a:solidFill>
                        <a:latin typeface="Calibri" panose="020F0502020204030204"/>
                        <a:ea typeface="Calibri" panose="020F0502020204030204"/>
                        <a:cs typeface="Times New Roman" panose="02020603050405020304"/>
                      </a:endParaRPr>
                    </a:p>
                    <a:p>
                      <a:pPr marL="0" marR="0" algn="ctr">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“PPM”</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37707">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t</a:t>
                      </a:r>
                      <a:r>
                        <a:rPr lang="en-US" sz="1400" baseline="-25000">
                          <a:solidFill>
                            <a:srgbClr val="002060"/>
                          </a:solidFill>
                          <a:latin typeface="Times New Roman" panose="02020603050405020304"/>
                          <a:ea typeface="Times New Roman" panose="02020603050405020304"/>
                          <a:cs typeface="Times New Roman" panose="02020603050405020304"/>
                        </a:rPr>
                        <a:t>1</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t</a:t>
                      </a:r>
                      <a:r>
                        <a:rPr lang="en-US" sz="1400" baseline="-25000">
                          <a:solidFill>
                            <a:srgbClr val="002060"/>
                          </a:solidFill>
                          <a:latin typeface="Times New Roman" panose="02020603050405020304"/>
                          <a:ea typeface="Times New Roman" panose="02020603050405020304"/>
                          <a:cs typeface="Times New Roman" panose="02020603050405020304"/>
                        </a:rPr>
                        <a:t>2</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T</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Co</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Co</a:t>
                      </a:r>
                      <a:r>
                        <a:rPr lang="en-US" sz="1400" baseline="-25000">
                          <a:solidFill>
                            <a:srgbClr val="002060"/>
                          </a:solidFill>
                          <a:latin typeface="Times New Roman" panose="02020603050405020304"/>
                          <a:ea typeface="Times New Roman" panose="02020603050405020304"/>
                          <a:cs typeface="Times New Roman" panose="02020603050405020304"/>
                        </a:rPr>
                        <a:t>2</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HC</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NO</a:t>
                      </a:r>
                      <a:r>
                        <a:rPr lang="en-US" sz="1400" baseline="-25000">
                          <a:solidFill>
                            <a:srgbClr val="002060"/>
                          </a:solidFill>
                          <a:latin typeface="Times New Roman" panose="02020603050405020304"/>
                          <a:ea typeface="Times New Roman" panose="02020603050405020304"/>
                          <a:cs typeface="Times New Roman" panose="02020603050405020304"/>
                        </a:rPr>
                        <a:t>X</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37707">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1.</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53</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54</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53</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270</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110</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180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170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600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37707">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0.9</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39</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40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39</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305</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115</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1400</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210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1175</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37707">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3.</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1.8</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31</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396</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180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2800</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230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1225</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37707">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4.</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2.7</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24</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23</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24</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540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220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2900</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255</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1275</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37707">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5.</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3.6</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18.5</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16</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18</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715</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300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3200</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290</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1325</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21505" name="Rectangle 1"/>
          <p:cNvSpPr>
            <a:spLocks noChangeArrowheads="1"/>
          </p:cNvSpPr>
          <p:nvPr/>
        </p:nvSpPr>
        <p:spPr bwMode="auto">
          <a:xfrm>
            <a:off x="0" y="466"/>
            <a:ext cx="8858280" cy="199961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457200" algn="l" defTabSz="914400" rtl="0" eaLnBrk="1" fontAlgn="base" latinLnBrk="0" hangingPunct="1">
              <a:lnSpc>
                <a:spcPct val="100000"/>
              </a:lnSpc>
              <a:spcBef>
                <a:spcPct val="0"/>
              </a:spcBef>
              <a:spcAft>
                <a:spcPct val="0"/>
              </a:spcAft>
              <a:buClrTx/>
              <a:buSzTx/>
              <a:buFontTx/>
              <a:buNone/>
            </a:pPr>
            <a:r>
              <a:rPr kumimoji="0" lang="en-US" sz="2800" b="1" i="0" u="sng"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TABULATION 3</a:t>
            </a:r>
          </a:p>
          <a:p>
            <a:pPr marL="0" marR="0" lvl="0" indent="457200" algn="l"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b="0"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This Readings are taken with blending of  70% Diesel and 30% </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Eucalyptus oils  </a:t>
            </a:r>
            <a:r>
              <a:rPr kumimoji="0" lang="en-US" b="0"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using Engine Test Express   V5-80 in single cylinder high speed diesel engine.</a:t>
            </a:r>
            <a:endParaRPr kumimoji="0" lang="en-US" b="0" i="0" u="none" strike="noStrike" cap="none" normalizeH="0" baseline="0" dirty="0">
              <a:ln>
                <a:noFill/>
              </a:ln>
              <a:solidFill>
                <a:srgbClr val="002060"/>
              </a:solidFill>
              <a:effectLst/>
              <a:latin typeface="Arial" panose="020B0604020202020204" pitchFamily="34" charset="0"/>
              <a:cs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800" b="0" i="0" u="none" strike="noStrike" cap="none" normalizeH="0" baseline="0" dirty="0">
              <a:ln>
                <a:noFill/>
              </a:ln>
              <a:solidFill>
                <a:srgbClr val="002060"/>
              </a:solidFill>
              <a:effectLst/>
              <a:latin typeface="Arial" panose="020B0604020202020204" pitchFamily="34" charset="0"/>
              <a:cs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sz="2000" b="1"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Formula:</a:t>
            </a: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Load	= Voltage * Current</a:t>
            </a:r>
            <a:endParaRPr kumimoji="0" lang="en-US" sz="20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flipH="1">
            <a:off x="1500165" y="0"/>
            <a:ext cx="6072229" cy="1569660"/>
          </a:xfrm>
          <a:prstGeom prst="rect">
            <a:avLst/>
          </a:prstGeom>
          <a:noFill/>
          <a:ln w="9525">
            <a:noFill/>
            <a:miter lim="800000"/>
          </a:ln>
          <a:effectLst/>
        </p:spPr>
        <p:txBody>
          <a:bodyPr vert="horz" wrap="square" lIns="91440" tIns="45720" rIns="91440" bIns="45720" numCol="1" anchor="ctr" anchorCtr="0" compatLnSpc="1">
            <a:spAutoFit/>
          </a:bodyPr>
          <a:lstStyle/>
          <a:p>
            <a:pPr lvl="0" fontAlgn="base">
              <a:spcBef>
                <a:spcPct val="0"/>
              </a:spcBef>
              <a:spcAft>
                <a:spcPct val="0"/>
              </a:spcAft>
              <a:tabLst>
                <a:tab pos="1568450" algn="l"/>
              </a:tabLst>
            </a:pPr>
            <a:r>
              <a:rPr kumimoji="0" lang="en-US" sz="3200" b="0" i="0" u="none" strike="noStrike" cap="none" normalizeH="0" baseline="0" dirty="0">
                <a:ln>
                  <a:noFill/>
                </a:ln>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ENGINE PERFORMANCE</a:t>
            </a:r>
          </a:p>
          <a:p>
            <a:pPr lvl="0" algn="ctr" fontAlgn="base">
              <a:spcBef>
                <a:spcPct val="0"/>
              </a:spcBef>
              <a:spcAft>
                <a:spcPct val="0"/>
              </a:spcAft>
              <a:tabLst>
                <a:tab pos="1568450" algn="l"/>
              </a:tabLst>
            </a:pPr>
            <a:r>
              <a:rPr kumimoji="0" lang="en-US" sz="3200" b="0" i="0" u="none" strike="noStrike" cap="none" normalizeH="0" baseline="0" dirty="0">
                <a:ln>
                  <a:noFill/>
                </a:ln>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t>B.P. Vs SFC</a:t>
            </a:r>
            <a:endParaRPr kumimoji="0" lang="en-US" sz="3200" b="0" i="0" u="none" strike="noStrike" cap="none" normalizeH="0" baseline="0" dirty="0">
              <a:ln>
                <a:noFill/>
              </a:ln>
              <a:solidFill>
                <a:schemeClr val="bg1">
                  <a:lumMod val="95000"/>
                  <a:lumOff val="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568450" algn="l"/>
              </a:tabLst>
            </a:pPr>
            <a:endParaRPr kumimoji="0" lang="en-US" sz="3200" b="0"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endParaRPr>
          </a:p>
        </p:txBody>
      </p:sp>
      <p:sp>
        <p:nvSpPr>
          <p:cNvPr id="22531" name="Rectangle 3"/>
          <p:cNvSpPr>
            <a:spLocks noChangeArrowheads="1"/>
          </p:cNvSpPr>
          <p:nvPr/>
        </p:nvSpPr>
        <p:spPr bwMode="auto">
          <a:xfrm>
            <a:off x="0" y="6134100"/>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1568450" algn="l"/>
              </a:tabLst>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graphicFrame>
        <p:nvGraphicFramePr>
          <p:cNvPr id="5" name="Chart 4"/>
          <p:cNvGraphicFramePr/>
          <p:nvPr/>
        </p:nvGraphicFramePr>
        <p:xfrm>
          <a:off x="179993" y="1125521"/>
          <a:ext cx="8429683" cy="557216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827703" y="45085"/>
            <a:ext cx="7072362" cy="1354217"/>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tabLst>
                <a:tab pos="641350" algn="l"/>
              </a:tabLst>
            </a:pPr>
            <a:r>
              <a:rPr lang="en-US" sz="3200" dirty="0"/>
              <a:t>ENGINE PERFORMANCE</a:t>
            </a:r>
          </a:p>
          <a:p>
            <a:pPr lvl="0" algn="ctr" fontAlgn="base">
              <a:spcBef>
                <a:spcPct val="0"/>
              </a:spcBef>
              <a:spcAft>
                <a:spcPct val="0"/>
              </a:spcAft>
              <a:tabLst>
                <a:tab pos="641350" algn="l"/>
              </a:tabLst>
            </a:pPr>
            <a:r>
              <a:rPr lang="en-US" sz="3200" dirty="0"/>
              <a:t>B.P. Vs T.E</a:t>
            </a:r>
            <a:r>
              <a:rPr kumimoji="0" lang="en-US" sz="3200" b="0" i="0" u="none" strike="noStrike" cap="none" normalizeH="0" baseline="0" dirty="0">
                <a:ln>
                  <a:noFill/>
                </a:ln>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sz="3200" b="0"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41350" algn="l"/>
              </a:tabLst>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3558" name="Rectangle 6"/>
          <p:cNvSpPr>
            <a:spLocks noChangeArrowheads="1"/>
          </p:cNvSpPr>
          <p:nvPr/>
        </p:nvSpPr>
        <p:spPr bwMode="auto">
          <a:xfrm>
            <a:off x="0" y="6191250"/>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641350" algn="l"/>
              </a:tabLst>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graphicFrame>
        <p:nvGraphicFramePr>
          <p:cNvPr id="5" name="Chart 4"/>
          <p:cNvGraphicFramePr/>
          <p:nvPr/>
        </p:nvGraphicFramePr>
        <p:xfrm>
          <a:off x="395898" y="1052901"/>
          <a:ext cx="7643866" cy="556667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24579" name="Rectangle 3"/>
          <p:cNvSpPr>
            <a:spLocks noChangeArrowheads="1"/>
          </p:cNvSpPr>
          <p:nvPr/>
        </p:nvSpPr>
        <p:spPr bwMode="auto">
          <a:xfrm>
            <a:off x="0" y="6124575"/>
            <a:ext cx="229550" cy="307777"/>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641350" algn="l"/>
              </a:tabLst>
            </a:pPr>
            <a:r>
              <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4580" name="Rectangle 4"/>
          <p:cNvSpPr>
            <a:spLocks noChangeArrowheads="1"/>
          </p:cNvSpPr>
          <p:nvPr/>
        </p:nvSpPr>
        <p:spPr bwMode="auto">
          <a:xfrm>
            <a:off x="0" y="0"/>
            <a:ext cx="8786842" cy="1384995"/>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tabLst>
                <a:tab pos="641350" algn="l"/>
              </a:tabLst>
            </a:pPr>
            <a:r>
              <a:rPr kumimoji="0" lang="en-US" sz="2800" b="0" i="0" u="none" strike="noStrike" cap="none" normalizeH="0" baseline="0" dirty="0">
                <a:ln>
                  <a:noFill/>
                </a:ln>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ENGINE PERFORMANCE</a:t>
            </a:r>
          </a:p>
          <a:p>
            <a:pPr lvl="0" algn="ctr" fontAlgn="base">
              <a:spcBef>
                <a:spcPct val="0"/>
              </a:spcBef>
              <a:spcAft>
                <a:spcPct val="0"/>
              </a:spcAft>
              <a:tabLst>
                <a:tab pos="641350" algn="l"/>
              </a:tabLst>
            </a:pPr>
            <a:r>
              <a:rPr lang="en-US" sz="2800" dirty="0"/>
              <a:t>B.P. Vs Exhaust Temperature</a:t>
            </a:r>
            <a:endParaRPr kumimoji="0" lang="en-US" sz="2800" b="0" i="0" u="none" strike="noStrike" cap="none" normalizeH="0" baseline="0" dirty="0">
              <a:ln>
                <a:noFill/>
              </a:ln>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tab pos="641350" algn="l"/>
              </a:tabLst>
            </a:pPr>
            <a:endParaRPr kumimoji="0" lang="en-US" sz="2800" b="0" i="0" u="none" strike="noStrike" cap="none" normalizeH="0" baseline="0" dirty="0">
              <a:ln>
                <a:noFill/>
              </a:ln>
              <a:solidFill>
                <a:schemeClr val="bg1">
                  <a:lumMod val="95000"/>
                  <a:lumOff val="5000"/>
                </a:schemeClr>
              </a:solidFill>
              <a:effectLst/>
              <a:latin typeface="Arial" panose="020B0604020202020204" pitchFamily="34" charset="0"/>
              <a:cs typeface="Arial" panose="020B0604020202020204" pitchFamily="34" charset="0"/>
            </a:endParaRPr>
          </a:p>
        </p:txBody>
      </p:sp>
      <p:graphicFrame>
        <p:nvGraphicFramePr>
          <p:cNvPr id="7" name="Chart 6"/>
          <p:cNvGraphicFramePr/>
          <p:nvPr/>
        </p:nvGraphicFramePr>
        <p:xfrm>
          <a:off x="74900" y="837228"/>
          <a:ext cx="8637368" cy="600871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388727"/>
            <a:ext cx="8001056" cy="369332"/>
          </a:xfrm>
          <a:prstGeom prst="rect">
            <a:avLst/>
          </a:prstGeom>
        </p:spPr>
        <p:txBody>
          <a:bodyPr wrap="square">
            <a:spAutoFit/>
          </a:bodyPr>
          <a:lstStyle/>
          <a:p>
            <a:pPr lvl="0" algn="ctr" fontAlgn="base">
              <a:spcBef>
                <a:spcPct val="0"/>
              </a:spcBef>
              <a:spcAft>
                <a:spcPct val="0"/>
              </a:spcAft>
            </a:pPr>
            <a:r>
              <a:rPr lang="en-US" b="1" dirty="0"/>
              <a:t>EFFECT ON EMISSIONS</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descr="E:\IMG-20180329-WA0004.jpg"/>
          <p:cNvPicPr/>
          <p:nvPr/>
        </p:nvPicPr>
        <p:blipFill>
          <a:blip r:embed="rId2"/>
          <a:srcRect/>
          <a:stretch>
            <a:fillRect/>
          </a:stretch>
        </p:blipFill>
        <p:spPr bwMode="auto">
          <a:xfrm>
            <a:off x="357158" y="928670"/>
            <a:ext cx="8501122" cy="5500726"/>
          </a:xfrm>
          <a:prstGeom prst="rect">
            <a:avLst/>
          </a:prstGeom>
          <a:noFill/>
          <a:ln w="9525">
            <a:noFill/>
            <a:miter lim="800000"/>
            <a:headEnd/>
            <a:tailEnd/>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0"/>
            <a:ext cx="9144000" cy="738664"/>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pPr>
            <a:r>
              <a:rPr lang="en-US" sz="2400" b="1" dirty="0"/>
              <a:t>EFFECT ON EMISSIONS</a:t>
            </a:r>
            <a:endParaRPr kumimoji="0" lang="en-US" sz="2400" b="0" i="0" u="none" strike="noStrike" cap="none" normalizeH="0" baseline="0" dirty="0">
              <a:ln>
                <a:noFill/>
              </a:ln>
              <a:solidFill>
                <a:schemeClr val="bg1">
                  <a:lumMod val="95000"/>
                  <a:lumOff val="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7651" name="Rectangle 3"/>
          <p:cNvSpPr>
            <a:spLocks noChangeArrowheads="1"/>
          </p:cNvSpPr>
          <p:nvPr/>
        </p:nvSpPr>
        <p:spPr bwMode="auto">
          <a:xfrm>
            <a:off x="0" y="6019800"/>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5" name="Picture 4" descr="E:\IMG-20180329-WA0002.jpg"/>
          <p:cNvPicPr/>
          <p:nvPr/>
        </p:nvPicPr>
        <p:blipFill>
          <a:blip r:embed="rId2"/>
          <a:srcRect/>
          <a:stretch>
            <a:fillRect/>
          </a:stretch>
        </p:blipFill>
        <p:spPr bwMode="auto">
          <a:xfrm>
            <a:off x="357158" y="714357"/>
            <a:ext cx="8501122" cy="5643601"/>
          </a:xfrm>
          <a:prstGeom prst="rect">
            <a:avLst/>
          </a:prstGeom>
          <a:noFill/>
          <a:ln w="9525">
            <a:noFill/>
            <a:miter lim="800000"/>
            <a:headEnd/>
            <a:tailEnd/>
          </a:ln>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14282" y="214290"/>
            <a:ext cx="8786874" cy="369332"/>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pPr>
            <a:r>
              <a:rPr lang="en-US" b="1" dirty="0"/>
              <a:t>EFFECT ON EMISSIONS</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29699" name="Rectangle 3"/>
          <p:cNvSpPr>
            <a:spLocks noChangeArrowheads="1"/>
          </p:cNvSpPr>
          <p:nvPr/>
        </p:nvSpPr>
        <p:spPr bwMode="auto">
          <a:xfrm>
            <a:off x="0" y="6067425"/>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7" name="Picture 6" descr="E:\IMG-20180329-WA0003.jpg"/>
          <p:cNvPicPr/>
          <p:nvPr/>
        </p:nvPicPr>
        <p:blipFill>
          <a:blip r:embed="rId2"/>
          <a:srcRect/>
          <a:stretch>
            <a:fillRect/>
          </a:stretch>
        </p:blipFill>
        <p:spPr bwMode="auto">
          <a:xfrm>
            <a:off x="428596" y="928670"/>
            <a:ext cx="8358246" cy="5643602"/>
          </a:xfrm>
          <a:prstGeom prst="rect">
            <a:avLst/>
          </a:prstGeom>
          <a:noFill/>
          <a:ln w="9525">
            <a:noFill/>
            <a:miter lim="800000"/>
            <a:headEnd/>
            <a:tailEnd/>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14282" y="214290"/>
            <a:ext cx="8786874" cy="369332"/>
          </a:xfrm>
          <a:prstGeom prst="rect">
            <a:avLst/>
          </a:prstGeom>
          <a:noFill/>
          <a:ln w="9525">
            <a:noFill/>
            <a:miter lim="800000"/>
          </a:ln>
          <a:effectLst/>
        </p:spPr>
        <p:txBody>
          <a:bodyPr vert="horz" wrap="square" lIns="91440" tIns="45720" rIns="91440" bIns="45720" numCol="1" anchor="ctr" anchorCtr="0" compatLnSpc="1">
            <a:spAutoFit/>
          </a:bodyPr>
          <a:lstStyle/>
          <a:p>
            <a:pPr lvl="0" algn="ctr" fontAlgn="base">
              <a:spcBef>
                <a:spcPct val="0"/>
              </a:spcBef>
              <a:spcAft>
                <a:spcPct val="0"/>
              </a:spcAft>
            </a:pPr>
            <a:r>
              <a:rPr lang="en-US" b="1" dirty="0"/>
              <a:t>EFFECT ON EMISSIONS</a:t>
            </a: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29699" name="Rectangle 3"/>
          <p:cNvSpPr>
            <a:spLocks noChangeArrowheads="1"/>
          </p:cNvSpPr>
          <p:nvPr/>
        </p:nvSpPr>
        <p:spPr bwMode="auto">
          <a:xfrm>
            <a:off x="0" y="6067425"/>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5" name="Picture 4" descr="E:\IMG-20180329-WA0005.jpg"/>
          <p:cNvPicPr/>
          <p:nvPr/>
        </p:nvPicPr>
        <p:blipFill>
          <a:blip r:embed="rId2"/>
          <a:srcRect/>
          <a:stretch>
            <a:fillRect/>
          </a:stretch>
        </p:blipFill>
        <p:spPr bwMode="auto">
          <a:xfrm>
            <a:off x="285720" y="857232"/>
            <a:ext cx="8643998" cy="5715040"/>
          </a:xfrm>
          <a:prstGeom prst="rect">
            <a:avLst/>
          </a:prstGeom>
          <a:noFill/>
          <a:ln w="9525">
            <a:noFill/>
            <a:miter lim="800000"/>
            <a:headEnd/>
            <a:tailEnd/>
          </a:ln>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214282" y="214647"/>
            <a:ext cx="8715436" cy="578548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457200" algn="ctr" defTabSz="914400" rtl="0" eaLnBrk="1" fontAlgn="base" latinLnBrk="0" hangingPunct="1">
              <a:lnSpc>
                <a:spcPct val="100000"/>
              </a:lnSpc>
              <a:spcBef>
                <a:spcPct val="0"/>
              </a:spcBef>
              <a:spcAft>
                <a:spcPct val="0"/>
              </a:spcAft>
              <a:buClrTx/>
              <a:buSzTx/>
              <a:buFontTx/>
              <a:buNone/>
            </a:pPr>
            <a:r>
              <a:rPr lang="en-US" sz="2800" b="1" u="sng" dirty="0">
                <a:solidFill>
                  <a:srgbClr val="002060"/>
                </a:solidFill>
                <a:latin typeface="Times New Roman" panose="02020603050405020304" pitchFamily="18" charset="0"/>
                <a:cs typeface="Times New Roman" panose="02020603050405020304" pitchFamily="18" charset="0"/>
              </a:rPr>
              <a:t>RESULT</a:t>
            </a:r>
            <a:endParaRPr kumimoji="0" lang="en-US" sz="2800" b="1" i="0" u="sng"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aim of this study is to investigate the suitability of eucalyptus biodiesel as an alternative to diesel fuel. Some properties of eucalyptus oil show that it is not possible to fuel diesel engines with this crude oil due to problems generated by its high viscosity and low volatility.</a:t>
            </a:r>
          </a:p>
          <a:p>
            <a:pPr marL="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order to decrease the oil viscosity, </a:t>
            </a:r>
            <a:r>
              <a:rPr kumimoji="0" lang="en-US"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transesterification</a:t>
            </a: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technique is carried out under optimum reaction condition.</a:t>
            </a:r>
          </a:p>
          <a:p>
            <a:pPr marL="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Analysis of basic properties of eucalyptus biodiesel shows that </a:t>
            </a:r>
            <a:r>
              <a:rPr kumimoji="0" lang="en-US"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transesterification</a:t>
            </a: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process is successfully employed to make the viscosity and other characteristics comparable to those of diesel fuel.</a:t>
            </a:r>
          </a:p>
          <a:p>
            <a:pPr marL="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On the basis of the exhaustive engine tests, the following conclusions can be drawn: (</a:t>
            </a:r>
            <a:r>
              <a:rPr kumimoji="0" lang="en-US"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)analysis of combustion shows that biodiesel and all its blends exhibit similar pressure-time history as diesel fuel.</a:t>
            </a:r>
          </a:p>
          <a:p>
            <a:pPr marL="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No undesirable combustion features such as unacceptable high cylinder pressure rises are observed</a:t>
            </a:r>
            <a:r>
              <a:rPr kumimoji="0" 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357166"/>
            <a:ext cx="8572560" cy="583565"/>
          </a:xfrm>
          <a:prstGeom prst="rect">
            <a:avLst/>
          </a:prstGeom>
        </p:spPr>
        <p:txBody>
          <a:bodyPr wrap="square">
            <a:spAutoFit/>
          </a:bodyPr>
          <a:lstStyle/>
          <a:p>
            <a:pPr algn="ctr"/>
            <a:r>
              <a:rPr lang="en-US" sz="3200" b="1" u="sng" dirty="0">
                <a:latin typeface="Times New Roman" panose="02020603050405020304" pitchFamily="18" charset="0"/>
                <a:cs typeface="Times New Roman" panose="02020603050405020304" pitchFamily="18" charset="0"/>
              </a:rPr>
              <a:t>Conclusion</a:t>
            </a:r>
            <a:endParaRPr lang="en-US" sz="3200" u="sng" dirty="0">
              <a:latin typeface="Times New Roman" panose="02020603050405020304" pitchFamily="18" charset="0"/>
              <a:cs typeface="Times New Roman" panose="02020603050405020304" pitchFamily="18" charset="0"/>
            </a:endParaRPr>
          </a:p>
        </p:txBody>
      </p:sp>
      <p:sp>
        <p:nvSpPr>
          <p:cNvPr id="25601" name="Rectangle 1"/>
          <p:cNvSpPr>
            <a:spLocks noChangeArrowheads="1"/>
          </p:cNvSpPr>
          <p:nvPr/>
        </p:nvSpPr>
        <p:spPr bwMode="auto">
          <a:xfrm>
            <a:off x="214282" y="1285860"/>
            <a:ext cx="8572560" cy="4093428"/>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457200" algn="just" defTabSz="914400" rtl="0" eaLnBrk="1" fontAlgn="base" latinLnBrk="0" hangingPunct="1">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combustion duration increases with increase in the proportion of biodiesel in the blend due to rise of the fuel quantity injected in the cylinder; </a:t>
            </a:r>
          </a:p>
          <a:p>
            <a:pPr marL="0" marR="0" lvl="0" indent="457200" algn="just" defTabSz="914400" rtl="0" eaLnBrk="1" fontAlgn="base" latinLnBrk="0" hangingPunct="1">
              <a:lnSpc>
                <a:spcPct val="100000"/>
              </a:lnSpc>
              <a:spcBef>
                <a:spcPct val="0"/>
              </a:spcBef>
              <a:spcAft>
                <a:spcPct val="0"/>
              </a:spcAft>
              <a:buClrTx/>
              <a:buSzTx/>
              <a:buFont typeface="Wingdings" panose="05000000000000000000" pitchFamily="2" charset="2"/>
              <a:buChar char="Ø"/>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rtl="0" eaLnBrk="1" fontAlgn="base" latinLnBrk="0" hangingPunct="1">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BSFC increases and BTE decreases with addition of biodiesel content in the blend. A reverse </a:t>
            </a:r>
            <a:r>
              <a:rPr kumimoji="0" lang="en-US" sz="20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behaviour</a:t>
            </a:r>
            <a:r>
              <a:rPr kumimoji="0" 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observed with increase in engine load; </a:t>
            </a:r>
          </a:p>
          <a:p>
            <a:pPr marL="0" marR="0" lvl="0" indent="457200" algn="just" defTabSz="914400" rtl="0" eaLnBrk="1" fontAlgn="base" latinLnBrk="0" hangingPunct="1">
              <a:lnSpc>
                <a:spcPct val="100000"/>
              </a:lnSpc>
              <a:spcBef>
                <a:spcPct val="0"/>
              </a:spcBef>
              <a:spcAft>
                <a:spcPct val="0"/>
              </a:spcAft>
              <a:buClrTx/>
              <a:buSzTx/>
              <a:buFont typeface="Wingdings" panose="05000000000000000000" pitchFamily="2" charset="2"/>
              <a:buChar char="Ø"/>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rtl="0" eaLnBrk="1" fontAlgn="base" latinLnBrk="0" hangingPunct="1">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 HC, and particulates in the exhaust emissions decrease, whereas </a:t>
            </a:r>
            <a:r>
              <a:rPr kumimoji="0" lang="en-US" sz="20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NOx</a:t>
            </a:r>
            <a:r>
              <a:rPr kumimoji="0" 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increase with increases in percentage of biodiesel in the blend. However, the level of emissions increases with increase in engine load for all fuels tested.</a:t>
            </a:r>
          </a:p>
          <a:p>
            <a:pPr marL="0" marR="0" lvl="0" indent="457200" algn="just" defTabSz="914400" rtl="0" eaLnBrk="1" fontAlgn="base" latinLnBrk="0" hangingPunct="1">
              <a:lnSpc>
                <a:spcPct val="100000"/>
              </a:lnSpc>
              <a:spcBef>
                <a:spcPct val="0"/>
              </a:spcBef>
              <a:spcAft>
                <a:spcPct val="0"/>
              </a:spcAft>
              <a:buClrTx/>
              <a:buSzTx/>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marR="0" lvl="0" indent="457200" algn="just" defTabSz="914400" rtl="0" eaLnBrk="1" fontAlgn="base" latinLnBrk="0" hangingPunct="1">
              <a:lnSpc>
                <a:spcPct val="100000"/>
              </a:lnSpc>
              <a:spcBef>
                <a:spcPct val="0"/>
              </a:spcBef>
              <a:spcAft>
                <a:spcPct val="0"/>
              </a:spcAft>
              <a:buClrTx/>
              <a:buSzTx/>
              <a:buFont typeface="Wingdings" panose="05000000000000000000" pitchFamily="2" charset="2"/>
              <a:buChar char="Ø"/>
            </a:pP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general conclusion is that the eucalyptus biodiesel can be used in the form of blends to compromise on the NO emissions and thermal efficiency.</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8572560" cy="5723890"/>
          </a:xfrm>
          <a:prstGeom prst="rect">
            <a:avLst/>
          </a:prstGeom>
        </p:spPr>
        <p:txBody>
          <a:bodyPr wrap="square">
            <a:spAutoFit/>
          </a:bodyPr>
          <a:lstStyle/>
          <a:p>
            <a:r>
              <a:rPr lang="en-IN" sz="2400" b="1" u="sng"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p>
          <a:p>
            <a:r>
              <a:rPr lang="en-IN" b="1" dirty="0">
                <a:solidFill>
                  <a:schemeClr val="accent6">
                    <a:lumMod val="50000"/>
                  </a:schemeClr>
                </a:solidFill>
              </a:rPr>
              <a:t> </a:t>
            </a:r>
          </a:p>
          <a:p>
            <a:r>
              <a:rPr lang="en-IN" b="1" dirty="0">
                <a:solidFill>
                  <a:schemeClr val="accent6">
                    <a:lumMod val="50000"/>
                  </a:schemeClr>
                </a:solidFill>
              </a:rPr>
              <a:t>  This paper describes an experimental study of concerning the feasible of using bio-oil namely EUCALYPTUS OIL.</a:t>
            </a:r>
          </a:p>
          <a:p>
            <a:pPr algn="just"/>
            <a:endParaRPr lang="en-IN" b="1" dirty="0">
              <a:solidFill>
                <a:schemeClr val="accent6">
                  <a:lumMod val="50000"/>
                </a:schemeClr>
              </a:solidFill>
            </a:endParaRPr>
          </a:p>
          <a:p>
            <a:pPr algn="just">
              <a:buFont typeface="Wingdings" panose="05000000000000000000" pitchFamily="2" charset="2"/>
              <a:buChar char="v"/>
            </a:pPr>
            <a:r>
              <a:rPr lang="en-IN" b="1" dirty="0">
                <a:solidFill>
                  <a:schemeClr val="accent6">
                    <a:lumMod val="50000"/>
                  </a:schemeClr>
                </a:solidFill>
              </a:rPr>
              <a:t> The emission and performance characteristic of diesel engine were studied through dual fuel mode.</a:t>
            </a:r>
          </a:p>
          <a:p>
            <a:pPr algn="just">
              <a:buFont typeface="Wingdings" panose="05000000000000000000" pitchFamily="2" charset="2"/>
              <a:buChar char="v"/>
            </a:pPr>
            <a:endParaRPr lang="en-IN" b="1" dirty="0">
              <a:solidFill>
                <a:schemeClr val="accent6">
                  <a:lumMod val="50000"/>
                </a:schemeClr>
              </a:solidFill>
            </a:endParaRPr>
          </a:p>
          <a:p>
            <a:pPr algn="just">
              <a:buFont typeface="Wingdings" panose="05000000000000000000" pitchFamily="2" charset="2"/>
              <a:buChar char="v"/>
            </a:pPr>
            <a:r>
              <a:rPr lang="en-IN" b="1" dirty="0">
                <a:solidFill>
                  <a:schemeClr val="accent6">
                    <a:lumMod val="50000"/>
                  </a:schemeClr>
                </a:solidFill>
              </a:rPr>
              <a:t>EUCALYPTUS OIL as contains high amount of cineole content</a:t>
            </a:r>
          </a:p>
          <a:p>
            <a:pPr algn="just"/>
            <a:endParaRPr lang="en-IN" b="1" dirty="0">
              <a:solidFill>
                <a:schemeClr val="accent6">
                  <a:lumMod val="50000"/>
                </a:schemeClr>
              </a:solidFill>
            </a:endParaRPr>
          </a:p>
          <a:p>
            <a:pPr algn="just">
              <a:buFont typeface="Wingdings" panose="05000000000000000000" pitchFamily="2" charset="2"/>
              <a:buChar char="v"/>
            </a:pPr>
            <a:r>
              <a:rPr lang="en-IN" b="1" dirty="0">
                <a:solidFill>
                  <a:schemeClr val="accent6">
                    <a:lumMod val="50000"/>
                  </a:schemeClr>
                </a:solidFill>
              </a:rPr>
              <a:t>EUCALYPTUS was inducted as a primary fuel through induction manifold and diesel was admitted into the engine through conventional fuel device as an </a:t>
            </a:r>
            <a:r>
              <a:rPr lang="en-IN" b="1" dirty="0">
                <a:solidFill>
                  <a:schemeClr val="accent6">
                    <a:lumMod val="50000"/>
                  </a:schemeClr>
                </a:solidFill>
                <a:latin typeface="Times New Roman" panose="02020603050405020304" pitchFamily="18" charset="0"/>
                <a:cs typeface="Times New Roman" panose="02020603050405020304" pitchFamily="18" charset="0"/>
              </a:rPr>
              <a:t>ignition. </a:t>
            </a:r>
          </a:p>
          <a:p>
            <a:pPr algn="just"/>
            <a:endParaRPr lang="en-IN" b="1" dirty="0">
              <a:solidFill>
                <a:schemeClr val="accent6">
                  <a:lumMod val="50000"/>
                </a:schemeClr>
              </a:solidFill>
            </a:endParaRPr>
          </a:p>
          <a:p>
            <a:pPr algn="just">
              <a:buFont typeface="Wingdings" panose="05000000000000000000" pitchFamily="2" charset="2"/>
              <a:buChar char="v"/>
            </a:pPr>
            <a:r>
              <a:rPr lang="en-IN" b="1" dirty="0">
                <a:solidFill>
                  <a:schemeClr val="accent6">
                    <a:lumMod val="50000"/>
                  </a:schemeClr>
                </a:solidFill>
              </a:rPr>
              <a:t>The result shows that except volumetric efficiency , all other parameters and emissions parameters are better than that of diesel fuel with in 60% load and around 40-45% smoke reduction is obtained with this dual fuel mode</a:t>
            </a:r>
          </a:p>
          <a:p>
            <a:pPr algn="just"/>
            <a:endParaRPr lang="en-IN" b="1" dirty="0">
              <a:solidFill>
                <a:schemeClr val="accent6">
                  <a:lumMod val="50000"/>
                </a:schemeClr>
              </a:solidFill>
            </a:endParaRPr>
          </a:p>
          <a:p>
            <a:pPr algn="just">
              <a:buFont typeface="Wingdings" panose="05000000000000000000" pitchFamily="2" charset="2"/>
              <a:buChar char="v"/>
            </a:pPr>
            <a:r>
              <a:rPr lang="en-IN" b="1" dirty="0">
                <a:solidFill>
                  <a:schemeClr val="accent6">
                    <a:lumMod val="50000"/>
                  </a:schemeClr>
                </a:solidFill>
              </a:rPr>
              <a:t> This study has proved that approximately 75% diesel replacement with EUCALYPTUS is possible by dual fuel mode with little engine modification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287" y="2829634"/>
            <a:ext cx="8572560" cy="119888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457200" algn="ctr" defTabSz="914400" rtl="0" eaLnBrk="1" fontAlgn="base" latinLnBrk="0" hangingPunct="1">
              <a:lnSpc>
                <a:spcPct val="100000"/>
              </a:lnSpc>
              <a:spcBef>
                <a:spcPct val="0"/>
              </a:spcBef>
              <a:spcAft>
                <a:spcPct val="0"/>
              </a:spcAft>
              <a:buClrTx/>
              <a:buSzTx/>
            </a:pPr>
            <a:r>
              <a:rPr kumimoji="0" lang="en-US" sz="7200" b="1" i="1" u="sng" strike="noStrike" cap="none" normalizeH="0" baseline="0"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57166"/>
            <a:ext cx="8286808" cy="6339205"/>
          </a:xfrm>
          <a:prstGeom prst="rect">
            <a:avLst/>
          </a:prstGeom>
        </p:spPr>
        <p:txBody>
          <a:bodyPr wrap="square">
            <a:spAutoFit/>
          </a:bodyPr>
          <a:lstStyle/>
          <a:p>
            <a:pPr lvl="0" fontAlgn="base">
              <a:spcBef>
                <a:spcPct val="0"/>
              </a:spcBef>
              <a:spcAft>
                <a:spcPct val="0"/>
              </a:spcAft>
            </a:pPr>
            <a:r>
              <a:rPr lang="en-US" sz="2800" b="1" u="sng"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INTRODUCTION</a:t>
            </a:r>
          </a:p>
          <a:p>
            <a:pPr lvl="0" fontAlgn="base">
              <a:spcBef>
                <a:spcPct val="0"/>
              </a:spcBef>
              <a:spcAft>
                <a:spcPct val="0"/>
              </a:spcAft>
            </a:pPr>
            <a:endParaRPr lang="en-US" b="1" u="sng"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 typeface="Wingdings" panose="05000000000000000000" pitchFamily="2" charset="2"/>
              <a:buChar char="§"/>
            </a:pPr>
            <a:r>
              <a:rPr lang="en-US" sz="2000" b="1" dirty="0">
                <a:solidFill>
                  <a:schemeClr val="accent4">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In this investigation, the characteristic of combustion of natural gas in an un modified diesel engine using pilot injection method.</a:t>
            </a:r>
          </a:p>
          <a:p>
            <a:pPr lvl="0" algn="just" eaLnBrk="0" fontAlgn="base" hangingPunct="0">
              <a:spcBef>
                <a:spcPct val="0"/>
              </a:spcBef>
              <a:spcAft>
                <a:spcPct val="0"/>
              </a:spcAft>
              <a:buFont typeface="Wingdings" panose="05000000000000000000" pitchFamily="2" charset="2"/>
              <a:buChar char="§"/>
            </a:pPr>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 typeface="Wingdings" panose="05000000000000000000" pitchFamily="2" charset="2"/>
              <a:buChar char="§"/>
            </a:pPr>
            <a:r>
              <a:rPr lang="en-US" sz="2000" b="1" dirty="0">
                <a:solidFill>
                  <a:schemeClr val="accent4">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In this investigation the suitability of eucalyptus oil as an alternative fuel for diesel engine.</a:t>
            </a:r>
          </a:p>
          <a:p>
            <a:pPr lvl="0" algn="just" eaLnBrk="0" fontAlgn="base" hangingPunct="0">
              <a:spcBef>
                <a:spcPct val="0"/>
              </a:spcBef>
              <a:spcAft>
                <a:spcPct val="0"/>
              </a:spcAft>
              <a:buFont typeface="Wingdings" panose="05000000000000000000" pitchFamily="2" charset="2"/>
              <a:buChar char="§"/>
            </a:pPr>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 typeface="Wingdings" panose="05000000000000000000" pitchFamily="2" charset="2"/>
              <a:buChar char="§"/>
            </a:pPr>
            <a:r>
              <a:rPr lang="en-US" sz="2000" b="1" dirty="0">
                <a:solidFill>
                  <a:schemeClr val="accent4">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They found that the eucalyptus oil provide a significant reduction in viscosity , thereby enhancing the physical properties of the renewable fuel to improve engine performance.</a:t>
            </a:r>
          </a:p>
          <a:p>
            <a:pPr lvl="0" algn="just" eaLnBrk="0" fontAlgn="base" hangingPunct="0">
              <a:spcBef>
                <a:spcPct val="0"/>
              </a:spcBef>
              <a:spcAft>
                <a:spcPct val="0"/>
              </a:spcAft>
              <a:buFont typeface="Wingdings" panose="05000000000000000000" pitchFamily="2" charset="2"/>
              <a:buChar char="§"/>
            </a:pPr>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 typeface="Wingdings" panose="05000000000000000000" pitchFamily="2" charset="2"/>
              <a:buChar char="§"/>
            </a:pPr>
            <a:r>
              <a:rPr lang="en-US" sz="2000" b="1" dirty="0">
                <a:solidFill>
                  <a:schemeClr val="accent4">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In this paper that the engine performance with eucalyptus oil differed a little from engine performance with diesel fuel.</a:t>
            </a:r>
          </a:p>
          <a:p>
            <a:pPr lvl="0" algn="just" eaLnBrk="0" fontAlgn="base" hangingPunct="0">
              <a:spcBef>
                <a:spcPct val="0"/>
              </a:spcBef>
              <a:spcAft>
                <a:spcPct val="0"/>
              </a:spcAft>
              <a:buFont typeface="Wingdings" panose="05000000000000000000" pitchFamily="2" charset="2"/>
              <a:buChar char="§"/>
            </a:pPr>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 typeface="Wingdings" panose="05000000000000000000" pitchFamily="2" charset="2"/>
              <a:buChar char="§"/>
            </a:pPr>
            <a:r>
              <a:rPr lang="en-US" sz="2000" b="1" dirty="0">
                <a:solidFill>
                  <a:schemeClr val="accent4">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They concluded that the engine with eucalyptus oil gives lower HC,CO emission and smoke than conventional diesel at optimum condition .</a:t>
            </a:r>
          </a:p>
          <a:p>
            <a:pPr lvl="0" algn="just" eaLnBrk="0" fontAlgn="base" hangingPunct="0">
              <a:spcBef>
                <a:spcPct val="0"/>
              </a:spcBef>
              <a:spcAft>
                <a:spcPct val="0"/>
              </a:spcAft>
              <a:buFont typeface="Wingdings" panose="05000000000000000000" pitchFamily="2" charset="2"/>
              <a:buChar char="§"/>
            </a:pPr>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 typeface="Wingdings" panose="05000000000000000000" pitchFamily="2" charset="2"/>
              <a:buChar char="§"/>
            </a:pPr>
            <a:r>
              <a:rPr lang="en-US" sz="2000" b="1" dirty="0">
                <a:solidFill>
                  <a:schemeClr val="accent4">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eucalyptus oil be easily substituted up to 20% diesel without any significant difference in power output and break thermal efficiency.</a:t>
            </a:r>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606"/>
            <a:ext cx="6786578" cy="58356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3200" b="1" i="0" u="sng" strike="noStrike" cap="none" normalizeH="0" baseline="0" dirty="0">
                <a:ln>
                  <a:noFill/>
                </a:ln>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EUCALYPTUS OIL</a:t>
            </a:r>
            <a:r>
              <a:rPr kumimoji="0" lang="en-US" sz="3200" b="1" i="0" u="none" strike="noStrike" cap="none" normalizeH="0" baseline="0" dirty="0">
                <a:ln>
                  <a:noFill/>
                </a:ln>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3200" b="0" i="0" u="none" strike="noStrike" cap="none" normalizeH="0" baseline="0" dirty="0">
              <a:ln>
                <a:noFill/>
              </a:ln>
              <a:solidFill>
                <a:schemeClr val="accent2">
                  <a:lumMod val="50000"/>
                </a:schemeClr>
              </a:solidFill>
              <a:effectLst/>
              <a:latin typeface="Arial" panose="020B0604020202020204" pitchFamily="34" charset="0"/>
              <a:cs typeface="Arial" panose="020B0604020202020204" pitchFamily="34" charset="0"/>
            </a:endParaRPr>
          </a:p>
        </p:txBody>
      </p:sp>
      <p:sp>
        <p:nvSpPr>
          <p:cNvPr id="4" name="TextBox 3"/>
          <p:cNvSpPr txBox="1"/>
          <p:nvPr/>
        </p:nvSpPr>
        <p:spPr>
          <a:xfrm>
            <a:off x="285720" y="571481"/>
            <a:ext cx="8572560" cy="6186309"/>
          </a:xfrm>
          <a:prstGeom prst="rect">
            <a:avLst/>
          </a:prstGeom>
          <a:noFill/>
        </p:spPr>
        <p:txBody>
          <a:bodyPr wrap="square" rtlCol="0">
            <a:spAutoFit/>
          </a:bodyPr>
          <a:lstStyle/>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a:t>
            </a:r>
            <a:r>
              <a:rPr lang="en-US" sz="2000" b="1" dirty="0">
                <a:solidFill>
                  <a:schemeClr val="tx1">
                    <a:lumMod val="95000"/>
                  </a:schemeClr>
                </a:solidFill>
                <a:latin typeface="Times New Roman" panose="02020603050405020304" pitchFamily="18" charset="0"/>
                <a:cs typeface="Times New Roman" panose="02020603050405020304" pitchFamily="18" charset="0"/>
              </a:rPr>
              <a:t>Eucalyptus oils in the trade are categorized into three broad types according to their composition and main end-use: medicinal, perfumery and industrial</a:t>
            </a:r>
          </a:p>
          <a:p>
            <a:pPr algn="just">
              <a:buFont typeface="Wingdings" panose="05000000000000000000" pitchFamily="2" charset="2"/>
              <a:buChar char="Ø"/>
            </a:pP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solidFill>
                  <a:schemeClr val="tx1">
                    <a:lumMod val="95000"/>
                  </a:schemeClr>
                </a:solidFill>
                <a:latin typeface="Times New Roman" panose="02020603050405020304" pitchFamily="18" charset="0"/>
                <a:cs typeface="Times New Roman" panose="02020603050405020304" pitchFamily="18" charset="0"/>
              </a:rPr>
              <a:t>	China produces about 75% of the world trade, but most of this is derived from the cineole fractions of camphor laurel rather than being true eucalyptus oil.</a:t>
            </a:r>
          </a:p>
          <a:p>
            <a:pPr algn="just">
              <a:buFont typeface="Wingdings" panose="05000000000000000000" pitchFamily="2" charset="2"/>
              <a:buChar char="Ø"/>
            </a:pP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solidFill>
                  <a:schemeClr val="tx1">
                    <a:lumMod val="95000"/>
                  </a:schemeClr>
                </a:solidFill>
                <a:latin typeface="Times New Roman" panose="02020603050405020304" pitchFamily="18" charset="0"/>
                <a:cs typeface="Times New Roman" panose="02020603050405020304" pitchFamily="18" charset="0"/>
              </a:rPr>
              <a:t>	The cineole-based oil is used as component in pharmaceutical preparations to relieve the symptoms of influenza and colds, in products like cough sweets, lozenges, ointments and inhalants. </a:t>
            </a:r>
          </a:p>
          <a:p>
            <a:pPr algn="just">
              <a:buFont typeface="Wingdings" panose="05000000000000000000" pitchFamily="2" charset="2"/>
              <a:buChar char="Ø"/>
            </a:pP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solidFill>
                  <a:schemeClr val="tx1">
                    <a:lumMod val="95000"/>
                  </a:schemeClr>
                </a:solidFill>
                <a:latin typeface="Times New Roman" panose="02020603050405020304" pitchFamily="18" charset="0"/>
                <a:cs typeface="Times New Roman" panose="02020603050405020304" pitchFamily="18" charset="0"/>
              </a:rPr>
              <a:t>	Research shows that cineole-based eucalyptus oil (5% of mixture) prevents the separation problem with ethanol and petrol fuel blends. </a:t>
            </a:r>
          </a:p>
          <a:p>
            <a:pPr algn="just">
              <a:buFont typeface="Wingdings" panose="05000000000000000000" pitchFamily="2" charset="2"/>
              <a:buChar char="Ø"/>
            </a:pP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dirty="0">
                <a:solidFill>
                  <a:schemeClr val="tx1">
                    <a:lumMod val="95000"/>
                  </a:schemeClr>
                </a:solidFill>
                <a:latin typeface="Times New Roman" panose="02020603050405020304" pitchFamily="18" charset="0"/>
                <a:cs typeface="Times New Roman" panose="02020603050405020304" pitchFamily="18" charset="0"/>
              </a:rPr>
              <a:t>	Eucalyptus oil also has a respectable octane rating and can be used as a fuel in its own right. However, production costs are currently too high for the oil to be economically viable as a fuel.</a:t>
            </a: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285720" y="635"/>
            <a:ext cx="8643998" cy="689292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800" b="1" i="0" u="sng"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PROPERTY</a:t>
            </a:r>
          </a:p>
          <a:p>
            <a:pPr marL="0" marR="0" lvl="0" indent="0" algn="l" defTabSz="914400" rtl="0" eaLnBrk="1" fontAlgn="base" latinLnBrk="0" hangingPunct="1">
              <a:lnSpc>
                <a:spcPct val="100000"/>
              </a:lnSpc>
              <a:spcBef>
                <a:spcPct val="0"/>
              </a:spcBef>
              <a:spcAft>
                <a:spcPct val="0"/>
              </a:spcAft>
              <a:buClrTx/>
              <a:buSzTx/>
              <a:buFontTx/>
              <a:buNone/>
            </a:pP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b="0" i="0" u="none" strike="noStrike" cap="none" normalizeH="0" baseline="0" dirty="0">
              <a:ln>
                <a:noFill/>
              </a:ln>
              <a:solidFill>
                <a:srgbClr val="00206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Diesel       EB100</a:t>
            </a:r>
            <a:r>
              <a:rPr kumimoji="0" lang="en-US" b="0" i="0" u="none" strike="noStrike" cap="none" normalizeH="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EB75        EB50          EB25</a:t>
            </a: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rgbClr val="00206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Average molecular weight               310	           275</a:t>
            </a: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245	213	   170</a:t>
            </a: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rgbClr val="00206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Carbon content (wt.%)                    77.0  </a:t>
            </a: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Calibri" panose="020F0502020204030204"/>
                <a:ea typeface="Calibri" panose="020F0502020204030204" pitchFamily="34" charset="0"/>
                <a:cs typeface="Times New Roman" panose="02020603050405020304" pitchFamily="18" charset="0"/>
              </a:rPr>
              <a:t>—</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Calibri" panose="020F0502020204030204"/>
                <a:ea typeface="Calibri" panose="020F0502020204030204" pitchFamily="34" charset="0"/>
                <a:cs typeface="Times New Roman" panose="02020603050405020304" pitchFamily="18" charset="0"/>
              </a:rPr>
              <a:t>—</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Calibri" panose="020F0502020204030204"/>
                <a:ea typeface="Calibri" panose="020F0502020204030204" pitchFamily="34" charset="0"/>
                <a:cs typeface="Times New Roman" panose="02020603050405020304" pitchFamily="18" charset="0"/>
              </a:rPr>
              <a:t>—</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86</a:t>
            </a: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rgbClr val="00206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Hydrogen content (wt.%)              12.18  </a:t>
            </a: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Calibri" panose="020F0502020204030204"/>
                <a:ea typeface="Calibri" panose="020F0502020204030204" pitchFamily="34" charset="0"/>
                <a:cs typeface="Times New Roman" panose="02020603050405020304" pitchFamily="18" charset="0"/>
              </a:rPr>
              <a:t>—</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Calibri" panose="020F0502020204030204"/>
                <a:ea typeface="Calibri" panose="020F0502020204030204" pitchFamily="34" charset="0"/>
                <a:cs typeface="Times New Roman" panose="02020603050405020304" pitchFamily="18" charset="0"/>
              </a:rPr>
              <a:t>—</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Calibri" panose="020F0502020204030204"/>
                <a:ea typeface="Calibri" panose="020F0502020204030204" pitchFamily="34" charset="0"/>
                <a:cs typeface="Times New Roman" panose="02020603050405020304" pitchFamily="18" charset="0"/>
              </a:rPr>
              <a:t>—</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14</a:t>
            </a: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rgbClr val="00206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Oxygen content (wt.%</a:t>
            </a:r>
            <a:r>
              <a:rPr kumimoji="0" lang="en-US" b="0" i="0" u="none" strike="noStrike" cap="none" normalizeH="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10.32</a:t>
            </a: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Calibri" panose="020F0502020204030204"/>
                <a:ea typeface="Calibri" panose="020F0502020204030204" pitchFamily="34" charset="0"/>
                <a:cs typeface="Times New Roman" panose="02020603050405020304" pitchFamily="18" charset="0"/>
              </a:rPr>
              <a:t>—</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Calibri" panose="020F0502020204030204"/>
                <a:ea typeface="Calibri" panose="020F0502020204030204" pitchFamily="34" charset="0"/>
                <a:cs typeface="Times New Roman" panose="02020603050405020304" pitchFamily="18" charset="0"/>
              </a:rPr>
              <a:t>—</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Calibri" panose="020F0502020204030204"/>
                <a:ea typeface="Calibri" panose="020F0502020204030204" pitchFamily="34" charset="0"/>
                <a:cs typeface="Times New Roman" panose="02020603050405020304" pitchFamily="18" charset="0"/>
              </a:rPr>
              <a:t>—</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0</a:t>
            </a: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rgbClr val="00206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Nitrogen content (wt.%)	          0	             </a:t>
            </a:r>
            <a:r>
              <a:rPr kumimoji="0" lang="en-US" b="0" i="0" u="none" strike="noStrike" cap="none" normalizeH="0" baseline="0" dirty="0">
                <a:ln>
                  <a:noFill/>
                </a:ln>
                <a:solidFill>
                  <a:srgbClr val="002060"/>
                </a:solidFill>
                <a:effectLst/>
                <a:latin typeface="Calibri" panose="020F0502020204030204"/>
                <a:ea typeface="Calibri" panose="020F0502020204030204" pitchFamily="34" charset="0"/>
                <a:cs typeface="Times New Roman" panose="02020603050405020304" pitchFamily="18" charset="0"/>
              </a:rPr>
              <a:t>—</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Calibri" panose="020F0502020204030204"/>
                <a:ea typeface="Calibri" panose="020F0502020204030204" pitchFamily="34" charset="0"/>
                <a:cs typeface="Times New Roman" panose="02020603050405020304" pitchFamily="18" charset="0"/>
              </a:rPr>
              <a:t>—</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Calibri" panose="020F0502020204030204"/>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0</a:t>
            </a: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rgbClr val="00206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Gross heating value (MJ/kg)           40	         40.76          42.53</a:t>
            </a:r>
            <a:r>
              <a:rPr kumimoji="0" lang="en-US" b="0" i="0" u="none" strike="noStrike" cap="none" normalizeH="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43.8            45.7</a:t>
            </a: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rgbClr val="00206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Specific gravity at 15°C	       896	          891</a:t>
            </a: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884</a:t>
            </a: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876	  852</a:t>
            </a: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rgbClr val="00206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Viscosity at 40°C (</a:t>
            </a:r>
            <a:r>
              <a:rPr kumimoji="0" lang="en-US" b="0" i="0" u="none" strike="noStrike" cap="none" normalizeH="0" baseline="0" dirty="0" err="1">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cSt</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2.99	         2.62</a:t>
            </a: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2.36</a:t>
            </a: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1.91	 1.57</a:t>
            </a: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rgbClr val="00206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Flash point (°C)	                      105	          84	            76	71	   67</a:t>
            </a: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rgbClr val="00206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err="1">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Cetane</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number	                       53            52.2</a:t>
            </a:r>
            <a:r>
              <a:rPr kumimoji="0" lang="en-US" b="0" i="0" u="none" strike="noStrike" cap="none" normalizeH="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51.5</a:t>
            </a: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50.75             49</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85728"/>
            <a:ext cx="8501122" cy="6144260"/>
          </a:xfrm>
          <a:prstGeom prst="rect">
            <a:avLst/>
          </a:prstGeom>
        </p:spPr>
        <p:txBody>
          <a:bodyPr wrap="square">
            <a:spAutoFit/>
          </a:bodyPr>
          <a:lstStyle/>
          <a:p>
            <a:r>
              <a:rPr lang="en-IN" sz="2800" b="1" u="sng" dirty="0">
                <a:solidFill>
                  <a:srgbClr val="002060"/>
                </a:solidFill>
                <a:latin typeface="Times New Roman" panose="02020603050405020304" pitchFamily="18" charset="0"/>
                <a:cs typeface="Times New Roman" panose="02020603050405020304" pitchFamily="18" charset="0"/>
              </a:rPr>
              <a:t>WORKING PRINCIPLE</a:t>
            </a:r>
          </a:p>
          <a:p>
            <a:r>
              <a:rPr lang="en-IN" b="1" dirty="0">
                <a:solidFill>
                  <a:srgbClr val="002060"/>
                </a:solidFill>
              </a:rPr>
              <a:t> </a:t>
            </a:r>
          </a:p>
          <a:p>
            <a:pPr algn="just"/>
            <a:r>
              <a:rPr lang="en-IN" b="1" dirty="0">
                <a:solidFill>
                  <a:srgbClr val="002060"/>
                </a:solidFill>
                <a:latin typeface="Times New Roman" panose="02020603050405020304" pitchFamily="18" charset="0"/>
                <a:cs typeface="Times New Roman" panose="02020603050405020304" pitchFamily="18" charset="0"/>
              </a:rPr>
              <a:t> A heat engine Is a machine, which converts heat energy into mechanical energy . The combustion of fuel such as coal , petrol , diesel generates heat . This heat is supplied to the working substance at high temperature. By the expansion of this substance in suitable machine , heat energy is converted into useful work. </a:t>
            </a:r>
          </a:p>
          <a:p>
            <a:pPr algn="just"/>
            <a:endParaRPr lang="en-IN" b="1" dirty="0">
              <a:solidFill>
                <a:srgbClr val="002060"/>
              </a:solidFill>
              <a:latin typeface="Times New Roman" panose="02020603050405020304" pitchFamily="18" charset="0"/>
              <a:cs typeface="Times New Roman" panose="02020603050405020304" pitchFamily="18" charset="0"/>
            </a:endParaRPr>
          </a:p>
          <a:p>
            <a:pPr lvl="0" algn="just" hangingPunct="0"/>
            <a:r>
              <a:rPr lang="en-IN" b="1" dirty="0">
                <a:solidFill>
                  <a:srgbClr val="002060"/>
                </a:solidFill>
                <a:latin typeface="Times New Roman" panose="02020603050405020304" pitchFamily="18" charset="0"/>
                <a:cs typeface="Times New Roman" panose="02020603050405020304" pitchFamily="18" charset="0"/>
              </a:rPr>
              <a:t>Heat engine can be further divided into two types: </a:t>
            </a:r>
          </a:p>
          <a:p>
            <a:pPr algn="just"/>
            <a:r>
              <a:rPr lang="en-IN" b="1" dirty="0">
                <a:solidFill>
                  <a:srgbClr val="002060"/>
                </a:solidFill>
                <a:latin typeface="Times New Roman" panose="02020603050405020304" pitchFamily="18" charset="0"/>
                <a:cs typeface="Times New Roman" panose="02020603050405020304" pitchFamily="18" charset="0"/>
              </a:rPr>
              <a:t> </a:t>
            </a:r>
          </a:p>
          <a:p>
            <a:pPr algn="just"/>
            <a:r>
              <a:rPr lang="en-IN" b="1" dirty="0">
                <a:solidFill>
                  <a:srgbClr val="002060"/>
                </a:solidFill>
                <a:latin typeface="Times New Roman" panose="02020603050405020304" pitchFamily="18" charset="0"/>
                <a:cs typeface="Times New Roman" panose="02020603050405020304" pitchFamily="18" charset="0"/>
              </a:rPr>
              <a:t>External combustion and Internal combustion.</a:t>
            </a:r>
          </a:p>
          <a:p>
            <a:pPr algn="just"/>
            <a:r>
              <a:rPr lang="en-IN" b="1" dirty="0">
                <a:solidFill>
                  <a:srgbClr val="002060"/>
                </a:solidFill>
                <a:latin typeface="Times New Roman" panose="02020603050405020304" pitchFamily="18" charset="0"/>
                <a:cs typeface="Times New Roman" panose="02020603050405020304" pitchFamily="18" charset="0"/>
              </a:rPr>
              <a:t> </a:t>
            </a:r>
          </a:p>
          <a:p>
            <a:pPr algn="just"/>
            <a:r>
              <a:rPr lang="en-IN" b="1" dirty="0">
                <a:solidFill>
                  <a:srgbClr val="002060"/>
                </a:solidFill>
                <a:latin typeface="Times New Roman" panose="02020603050405020304" pitchFamily="18" charset="0"/>
                <a:cs typeface="Times New Roman" panose="02020603050405020304" pitchFamily="18" charset="0"/>
              </a:rPr>
              <a:t>In a steam engine the combustion of fuel takes place outside the engine and thus the steam is formed is used to run the engine . Thus , it is known as external combustion engine. </a:t>
            </a:r>
          </a:p>
          <a:p>
            <a:pPr algn="just"/>
            <a:r>
              <a:rPr lang="en-IN" b="1" baseline="30000" dirty="0">
                <a:solidFill>
                  <a:srgbClr val="002060"/>
                </a:solidFill>
                <a:latin typeface="Times New Roman" panose="02020603050405020304" pitchFamily="18" charset="0"/>
                <a:cs typeface="Times New Roman" panose="02020603050405020304" pitchFamily="18" charset="0"/>
              </a:rPr>
              <a:t> </a:t>
            </a:r>
          </a:p>
          <a:p>
            <a:pPr algn="just"/>
            <a:r>
              <a:rPr lang="en-IN" b="1" dirty="0">
                <a:solidFill>
                  <a:srgbClr val="002060"/>
                </a:solidFill>
                <a:latin typeface="Times New Roman" panose="02020603050405020304" pitchFamily="18" charset="0"/>
                <a:cs typeface="Times New Roman" panose="02020603050405020304" pitchFamily="18" charset="0"/>
              </a:rPr>
              <a:t>In case of internal combustion engine ,the combustion of fuel takes place inside the engine cylinder itself. </a:t>
            </a:r>
          </a:p>
          <a:p>
            <a:pPr algn="just"/>
            <a:r>
              <a:rPr lang="en-IN" b="1" baseline="30000" dirty="0">
                <a:solidFill>
                  <a:srgbClr val="002060"/>
                </a:solidFill>
                <a:latin typeface="Times New Roman" panose="02020603050405020304" pitchFamily="18" charset="0"/>
                <a:cs typeface="Times New Roman" panose="02020603050405020304" pitchFamily="18" charset="0"/>
              </a:rPr>
              <a:t> </a:t>
            </a:r>
            <a:endParaRPr lang="en-IN" b="1" dirty="0">
              <a:solidFill>
                <a:srgbClr val="002060"/>
              </a:solidFill>
              <a:latin typeface="Times New Roman" panose="02020603050405020304" pitchFamily="18" charset="0"/>
              <a:cs typeface="Times New Roman" panose="02020603050405020304" pitchFamily="18" charset="0"/>
            </a:endParaRPr>
          </a:p>
          <a:p>
            <a:pPr lvl="0" algn="just" hangingPunct="0"/>
            <a:r>
              <a:rPr lang="en-IN" b="1" dirty="0">
                <a:solidFill>
                  <a:srgbClr val="002060"/>
                </a:solidFill>
                <a:latin typeface="Times New Roman" panose="02020603050405020304" pitchFamily="18" charset="0"/>
                <a:cs typeface="Times New Roman" panose="02020603050405020304" pitchFamily="18" charset="0"/>
              </a:rPr>
              <a:t>The IC engine can be further classified as: </a:t>
            </a:r>
          </a:p>
          <a:p>
            <a:pPr algn="just"/>
            <a:r>
              <a:rPr lang="en-IN" b="1" dirty="0">
                <a:solidFill>
                  <a:srgbClr val="002060"/>
                </a:solidFill>
                <a:latin typeface="Times New Roman" panose="02020603050405020304" pitchFamily="18" charset="0"/>
                <a:cs typeface="Times New Roman" panose="02020603050405020304" pitchFamily="18" charset="0"/>
              </a:rPr>
              <a:t> </a:t>
            </a:r>
          </a:p>
          <a:p>
            <a:pPr algn="just"/>
            <a:r>
              <a:rPr lang="en-IN" b="1" dirty="0">
                <a:solidFill>
                  <a:srgbClr val="002060"/>
                </a:solidFill>
                <a:latin typeface="Times New Roman" panose="02020603050405020304" pitchFamily="18" charset="0"/>
                <a:cs typeface="Times New Roman" panose="02020603050405020304" pitchFamily="18" charset="0"/>
              </a:rPr>
              <a:t>stationary or mobile, horizontal or vertical and low, medium or high speed. </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1025" name="rectole0000000002"/>
          <p:cNvGraphicFramePr>
            <a:graphicFrameLocks noChangeAspect="1"/>
          </p:cNvGraphicFramePr>
          <p:nvPr/>
        </p:nvGraphicFramePr>
        <p:xfrm>
          <a:off x="285720" y="285728"/>
          <a:ext cx="8501122" cy="6286544"/>
        </p:xfrm>
        <a:graphic>
          <a:graphicData uri="http://schemas.openxmlformats.org/presentationml/2006/ole">
            <mc:AlternateContent xmlns:mc="http://schemas.openxmlformats.org/markup-compatibility/2006">
              <mc:Choice xmlns:v="urn:schemas-microsoft-com:vml" Requires="v">
                <p:oleObj name="Picture" r:id="rId2" imgW="10363200" imgH="5562600" progId="StaticMetafile">
                  <p:embed/>
                </p:oleObj>
              </mc:Choice>
              <mc:Fallback>
                <p:oleObj name="Picture" r:id="rId2" imgW="10363200" imgH="5562600" progId="StaticMetafile">
                  <p:embed/>
                  <p:pic>
                    <p:nvPicPr>
                      <p:cNvPr id="0" name="rectole0000000002"/>
                      <p:cNvPicPr>
                        <a:picLocks noChangeAspect="1"/>
                      </p:cNvPicPr>
                      <p:nvPr/>
                    </p:nvPicPr>
                    <p:blipFill>
                      <a:blip r:embed="rId3"/>
                      <a:stretch>
                        <a:fillRect/>
                      </a:stretch>
                    </p:blipFill>
                    <p:spPr>
                      <a:xfrm>
                        <a:off x="285720" y="285728"/>
                        <a:ext cx="8501122" cy="6286544"/>
                      </a:xfrm>
                      <a:prstGeom prst="rect">
                        <a:avLst/>
                      </a:prstGeom>
                      <a:noFill/>
                      <a:ln w="9525">
                        <a:noFill/>
                      </a:ln>
                    </p:spPr>
                  </p:pic>
                </p:oleObj>
              </mc:Fallback>
            </mc:AlternateContent>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71604" y="4000504"/>
          <a:ext cx="6096001" cy="2699004"/>
        </p:xfrm>
        <a:graphic>
          <a:graphicData uri="http://schemas.openxmlformats.org/drawingml/2006/table">
            <a:tbl>
              <a:tblPr/>
              <a:tblGrid>
                <a:gridCol w="592930">
                  <a:extLst>
                    <a:ext uri="{9D8B030D-6E8A-4147-A177-3AD203B41FA5}">
                      <a16:colId xmlns:a16="http://schemas.microsoft.com/office/drawing/2014/main" val="20000"/>
                    </a:ext>
                  </a:extLst>
                </a:gridCol>
                <a:gridCol w="546203">
                  <a:extLst>
                    <a:ext uri="{9D8B030D-6E8A-4147-A177-3AD203B41FA5}">
                      <a16:colId xmlns:a16="http://schemas.microsoft.com/office/drawing/2014/main" val="20001"/>
                    </a:ext>
                  </a:extLst>
                </a:gridCol>
                <a:gridCol w="546834">
                  <a:extLst>
                    <a:ext uri="{9D8B030D-6E8A-4147-A177-3AD203B41FA5}">
                      <a16:colId xmlns:a16="http://schemas.microsoft.com/office/drawing/2014/main" val="20002"/>
                    </a:ext>
                  </a:extLst>
                </a:gridCol>
                <a:gridCol w="549360">
                  <a:extLst>
                    <a:ext uri="{9D8B030D-6E8A-4147-A177-3AD203B41FA5}">
                      <a16:colId xmlns:a16="http://schemas.microsoft.com/office/drawing/2014/main" val="20003"/>
                    </a:ext>
                  </a:extLst>
                </a:gridCol>
                <a:gridCol w="549360">
                  <a:extLst>
                    <a:ext uri="{9D8B030D-6E8A-4147-A177-3AD203B41FA5}">
                      <a16:colId xmlns:a16="http://schemas.microsoft.com/office/drawing/2014/main" val="20004"/>
                    </a:ext>
                  </a:extLst>
                </a:gridCol>
                <a:gridCol w="1118926">
                  <a:extLst>
                    <a:ext uri="{9D8B030D-6E8A-4147-A177-3AD203B41FA5}">
                      <a16:colId xmlns:a16="http://schemas.microsoft.com/office/drawing/2014/main" val="20005"/>
                    </a:ext>
                  </a:extLst>
                </a:gridCol>
                <a:gridCol w="548097">
                  <a:extLst>
                    <a:ext uri="{9D8B030D-6E8A-4147-A177-3AD203B41FA5}">
                      <a16:colId xmlns:a16="http://schemas.microsoft.com/office/drawing/2014/main" val="20006"/>
                    </a:ext>
                  </a:extLst>
                </a:gridCol>
                <a:gridCol w="548097">
                  <a:extLst>
                    <a:ext uri="{9D8B030D-6E8A-4147-A177-3AD203B41FA5}">
                      <a16:colId xmlns:a16="http://schemas.microsoft.com/office/drawing/2014/main" val="20007"/>
                    </a:ext>
                  </a:extLst>
                </a:gridCol>
                <a:gridCol w="548097">
                  <a:extLst>
                    <a:ext uri="{9D8B030D-6E8A-4147-A177-3AD203B41FA5}">
                      <a16:colId xmlns:a16="http://schemas.microsoft.com/office/drawing/2014/main" val="20008"/>
                    </a:ext>
                  </a:extLst>
                </a:gridCol>
                <a:gridCol w="548097">
                  <a:extLst>
                    <a:ext uri="{9D8B030D-6E8A-4147-A177-3AD203B41FA5}">
                      <a16:colId xmlns:a16="http://schemas.microsoft.com/office/drawing/2014/main" val="20009"/>
                    </a:ext>
                  </a:extLst>
                </a:gridCol>
              </a:tblGrid>
              <a:tr h="243992">
                <a:tc gridSpan="10">
                  <a:txBody>
                    <a:bodyPr/>
                    <a:lstStyle/>
                    <a:p>
                      <a:pPr marL="0" marR="0" algn="ctr">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OBSERVATION TABLE</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3992">
                <a:tc gridSpan="10">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Fuel : Diesel            Date : 15/3/2020        Injection Pressure: 185bar</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31975">
                <a:tc rowSpan="2">
                  <a:txBody>
                    <a:bodyPr/>
                    <a:lstStyle/>
                    <a:p>
                      <a:pPr marL="0" marR="0" algn="ctr">
                        <a:lnSpc>
                          <a:spcPct val="115000"/>
                        </a:lnSpc>
                        <a:spcBef>
                          <a:spcPts val="0"/>
                        </a:spcBef>
                        <a:spcAft>
                          <a:spcPts val="0"/>
                        </a:spcAft>
                      </a:pPr>
                      <a:r>
                        <a:rPr lang="en-US" sz="1400" dirty="0" err="1">
                          <a:solidFill>
                            <a:srgbClr val="002060"/>
                          </a:solidFill>
                          <a:latin typeface="Times New Roman" panose="02020603050405020304"/>
                          <a:ea typeface="Times New Roman" panose="02020603050405020304"/>
                          <a:cs typeface="Times New Roman" panose="02020603050405020304"/>
                        </a:rPr>
                        <a:t>S.No</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marL="0" marR="0" algn="ctr">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Load</a:t>
                      </a:r>
                      <a:endParaRPr lang="en-US" sz="1100" dirty="0">
                        <a:solidFill>
                          <a:srgbClr val="002060"/>
                        </a:solidFill>
                        <a:latin typeface="Calibri" panose="020F0502020204030204"/>
                        <a:ea typeface="Calibri" panose="020F0502020204030204"/>
                        <a:cs typeface="Times New Roman" panose="02020603050405020304"/>
                      </a:endParaRPr>
                    </a:p>
                    <a:p>
                      <a:pPr marL="0" marR="0" algn="ctr">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“VI”</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3">
                  <a:txBody>
                    <a:bodyPr/>
                    <a:lstStyle/>
                    <a:p>
                      <a:pPr marL="0" marR="0" algn="ctr">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Time Taken for 5cc of fuel consumption “Sec”</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rowSpan="2">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Exhaust gas Temperature</a:t>
                      </a:r>
                      <a:endParaRPr lang="en-US" sz="1100" dirty="0">
                        <a:solidFill>
                          <a:srgbClr val="002060"/>
                        </a:solidFill>
                        <a:latin typeface="Calibri" panose="020F0502020204030204"/>
                        <a:ea typeface="Calibri" panose="020F0502020204030204"/>
                        <a:cs typeface="Times New Roman" panose="02020603050405020304"/>
                      </a:endParaRPr>
                    </a:p>
                    <a:p>
                      <a:pPr marL="0" marR="0" algn="ctr">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a:t>
                      </a:r>
                      <a:r>
                        <a:rPr lang="en-US" sz="1400" baseline="30000" dirty="0" err="1">
                          <a:solidFill>
                            <a:srgbClr val="002060"/>
                          </a:solidFill>
                          <a:latin typeface="Times New Roman" panose="02020603050405020304"/>
                          <a:ea typeface="Times New Roman" panose="02020603050405020304"/>
                          <a:cs typeface="Times New Roman" panose="02020603050405020304"/>
                        </a:rPr>
                        <a:t>o</a:t>
                      </a:r>
                      <a:r>
                        <a:rPr lang="en-US" sz="1400" dirty="0" err="1">
                          <a:solidFill>
                            <a:srgbClr val="002060"/>
                          </a:solidFill>
                          <a:latin typeface="Times New Roman" panose="02020603050405020304"/>
                          <a:ea typeface="Times New Roman" panose="02020603050405020304"/>
                          <a:cs typeface="Times New Roman" panose="02020603050405020304"/>
                        </a:rPr>
                        <a:t>C</a:t>
                      </a:r>
                      <a:r>
                        <a:rPr lang="en-US" sz="1400" dirty="0">
                          <a:solidFill>
                            <a:srgbClr val="002060"/>
                          </a:solidFill>
                          <a:latin typeface="Times New Roman" panose="02020603050405020304"/>
                          <a:ea typeface="Times New Roman" panose="02020603050405020304"/>
                          <a:cs typeface="Times New Roman" panose="02020603050405020304"/>
                        </a:rPr>
                        <a:t>”</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4">
                  <a:txBody>
                    <a:bodyPr/>
                    <a:lstStyle/>
                    <a:p>
                      <a:pPr marL="0" marR="0" algn="ctr">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Emission</a:t>
                      </a:r>
                      <a:endParaRPr lang="en-US" sz="1100" dirty="0">
                        <a:solidFill>
                          <a:srgbClr val="002060"/>
                        </a:solidFill>
                        <a:latin typeface="Calibri" panose="020F0502020204030204"/>
                        <a:ea typeface="Calibri" panose="020F0502020204030204"/>
                        <a:cs typeface="Times New Roman" panose="02020603050405020304"/>
                      </a:endParaRPr>
                    </a:p>
                    <a:p>
                      <a:pPr marL="0" marR="0" algn="ctr">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“PPM”</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43992">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t</a:t>
                      </a:r>
                      <a:r>
                        <a:rPr lang="en-US" sz="1400" baseline="-25000">
                          <a:solidFill>
                            <a:srgbClr val="002060"/>
                          </a:solidFill>
                          <a:latin typeface="Times New Roman" panose="02020603050405020304"/>
                          <a:ea typeface="Times New Roman" panose="02020603050405020304"/>
                          <a:cs typeface="Times New Roman" panose="02020603050405020304"/>
                        </a:rPr>
                        <a:t>1</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t</a:t>
                      </a:r>
                      <a:r>
                        <a:rPr lang="en-US" sz="1400" baseline="-25000">
                          <a:solidFill>
                            <a:srgbClr val="002060"/>
                          </a:solidFill>
                          <a:latin typeface="Times New Roman" panose="02020603050405020304"/>
                          <a:ea typeface="Times New Roman" panose="02020603050405020304"/>
                          <a:cs typeface="Times New Roman" panose="02020603050405020304"/>
                        </a:rPr>
                        <a:t>2</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T</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Co</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Co</a:t>
                      </a:r>
                      <a:r>
                        <a:rPr lang="en-US" sz="1400" baseline="-25000" dirty="0">
                          <a:solidFill>
                            <a:srgbClr val="002060"/>
                          </a:solidFill>
                          <a:latin typeface="Times New Roman" panose="02020603050405020304"/>
                          <a:ea typeface="Times New Roman" panose="02020603050405020304"/>
                          <a:cs typeface="Times New Roman" panose="02020603050405020304"/>
                        </a:rPr>
                        <a:t>2</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HC</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NO</a:t>
                      </a:r>
                      <a:r>
                        <a:rPr lang="en-US" sz="1400" baseline="-25000" dirty="0">
                          <a:solidFill>
                            <a:srgbClr val="002060"/>
                          </a:solidFill>
                          <a:latin typeface="Times New Roman" panose="02020603050405020304"/>
                          <a:ea typeface="Times New Roman" panose="02020603050405020304"/>
                          <a:cs typeface="Times New Roman" panose="02020603050405020304"/>
                        </a:rPr>
                        <a:t>X</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3992">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0</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62</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61</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61.5</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160</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150</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500</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260</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680</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43992">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0.9</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39</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41</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40</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169</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192</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1700</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290</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1250</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43992">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1.8</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34</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33</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33.5</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185</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383</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Calibri" panose="020F0502020204030204"/>
                          <a:cs typeface="Times New Roman" panose="02020603050405020304"/>
                        </a:rPr>
                        <a:t>3200</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340</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1370</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43992">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4.</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2.7</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28</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27</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27.5</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198</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Calibri" panose="020F0502020204030204"/>
                          <a:cs typeface="Times New Roman" panose="02020603050405020304"/>
                        </a:rPr>
                        <a:t>457</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Calibri" panose="020F0502020204030204"/>
                          <a:cs typeface="Times New Roman" panose="02020603050405020304"/>
                        </a:rPr>
                        <a:t>3650</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430 </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Calibri" panose="020F0502020204030204"/>
                          <a:cs typeface="Times New Roman" panose="02020603050405020304"/>
                        </a:rPr>
                        <a:t>1425</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43992">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5.</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3.6</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16</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14</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15</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207</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525</a:t>
                      </a:r>
                      <a:endParaRPr lang="en-US" sz="110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4100</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490</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1550</a:t>
                      </a:r>
                      <a:endParaRPr lang="en-US" sz="1100" dirty="0">
                        <a:solidFill>
                          <a:srgbClr val="002060"/>
                        </a:solidFill>
                        <a:latin typeface="Calibri" panose="020F0502020204030204"/>
                        <a:ea typeface="Calibri" panose="020F0502020204030204"/>
                        <a:cs typeface="Times New Roman" panose="02020603050405020304"/>
                      </a:endParaRPr>
                    </a:p>
                  </a:txBody>
                  <a:tcPr marL="68196" marR="681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18433" name="Rectangle 1"/>
          <p:cNvSpPr>
            <a:spLocks noChangeArrowheads="1"/>
          </p:cNvSpPr>
          <p:nvPr/>
        </p:nvSpPr>
        <p:spPr bwMode="auto">
          <a:xfrm>
            <a:off x="1" y="575"/>
            <a:ext cx="9144000" cy="412305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457200" algn="l" defTabSz="914400" rtl="0" eaLnBrk="0" fontAlgn="base" latinLnBrk="0" hangingPunct="0">
              <a:lnSpc>
                <a:spcPct val="100000"/>
              </a:lnSpc>
              <a:spcBef>
                <a:spcPct val="0"/>
              </a:spcBef>
              <a:spcAft>
                <a:spcPct val="0"/>
              </a:spcAft>
              <a:buClrTx/>
              <a:buSzTx/>
              <a:buFontTx/>
              <a:buNone/>
            </a:pPr>
            <a:r>
              <a:rPr kumimoji="0" lang="en-US" sz="2400" b="1" i="0" u="sng"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TABULATION 1</a:t>
            </a:r>
            <a:r>
              <a:rPr kumimoji="0" lang="en-US" sz="2400" b="1"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457200" algn="l" defTabSz="914400" rtl="0" eaLnBrk="0" fontAlgn="base" latinLnBrk="0" hangingPunct="0">
              <a:lnSpc>
                <a:spcPct val="100000"/>
              </a:lnSpc>
              <a:spcBef>
                <a:spcPct val="0"/>
              </a:spcBef>
              <a:spcAft>
                <a:spcPct val="0"/>
              </a:spcAft>
              <a:buClrTx/>
              <a:buSzTx/>
              <a:buFontTx/>
              <a:buNone/>
            </a:pPr>
            <a:endParaRPr kumimoji="0" lang="en-US" sz="20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This Readings are taken with 100% Diesel using Engine Test Express V5-80 in single cylinder high speed diesel engine.</a:t>
            </a:r>
            <a:endParaRPr kumimoji="0" lang="en-US" sz="20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Where:</a:t>
            </a:r>
            <a:endParaRPr kumimoji="0" lang="en-US" sz="20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Co 	= Carbon Monoxide in PPM</a:t>
            </a:r>
            <a:endParaRPr kumimoji="0" lang="en-US" sz="20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Co</a:t>
            </a:r>
            <a:r>
              <a:rPr kumimoji="0" lang="en-US" sz="2000" b="0" i="0" u="none" strike="noStrike" cap="none" normalizeH="0" baseline="-3000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kumimoji="0" lang="en-US" sz="20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Carbon </a:t>
            </a:r>
            <a:r>
              <a:rPr kumimoji="0" lang="en-US" sz="2000" b="0" i="0" u="none" strike="noStrike" cap="none" normalizeH="0" baseline="0" dirty="0" err="1">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di</a:t>
            </a:r>
            <a:r>
              <a:rPr kumimoji="0" lang="en-US" sz="20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Oxide in PPM</a:t>
            </a:r>
            <a:endParaRPr kumimoji="0" lang="en-US" sz="20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HC	= Hydro Carbons in PPM</a:t>
            </a:r>
            <a:endParaRPr kumimoji="0" lang="en-US" sz="20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2000" b="0" i="0" u="none" strike="noStrike" cap="none" normalizeH="0" baseline="0" dirty="0" err="1">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No</a:t>
            </a:r>
            <a:r>
              <a:rPr kumimoji="0" lang="en-US" sz="2000" b="0" i="0" u="none" strike="noStrike" cap="none" normalizeH="0" baseline="-30000" dirty="0" err="1">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kumimoji="0" lang="en-US" sz="20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 Nitrous Oxide in PPM</a:t>
            </a:r>
            <a:endParaRPr kumimoji="0" lang="en-US" sz="20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V	= Voltage in Volts</a:t>
            </a:r>
            <a:endParaRPr kumimoji="0" lang="en-US" sz="20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I	= Current in Ampere </a:t>
            </a:r>
            <a:endParaRPr kumimoji="0" lang="en-US" sz="20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sz="2000" b="1"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Formula:       </a:t>
            </a:r>
            <a:r>
              <a:rPr kumimoji="0" lang="en-US" sz="2000"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Load	= Voltage * Current= 220*4.09 = 899.8 Watts = 0.9 </a:t>
            </a:r>
            <a:r>
              <a:rPr kumimoji="0" lang="en-US" sz="2000" b="0" i="0" u="none" strike="noStrike" cap="none" normalizeH="0" baseline="0" dirty="0" err="1">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Kw</a:t>
            </a:r>
            <a:endParaRPr kumimoji="0" lang="en-US" sz="20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rgbClr val="002060"/>
              </a:solidFill>
              <a:effectLst/>
              <a:latin typeface="Arial" panose="020B0604020202020204" pitchFamily="34" charset="0"/>
              <a:cs typeface="Arial" panose="020B0604020202020204" pitchFamily="34" charset="0"/>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00099" y="2214552"/>
          <a:ext cx="6726878" cy="4161679"/>
        </p:xfrm>
        <a:graphic>
          <a:graphicData uri="http://schemas.openxmlformats.org/drawingml/2006/table">
            <a:tbl>
              <a:tblPr/>
              <a:tblGrid>
                <a:gridCol w="607322">
                  <a:extLst>
                    <a:ext uri="{9D8B030D-6E8A-4147-A177-3AD203B41FA5}">
                      <a16:colId xmlns:a16="http://schemas.microsoft.com/office/drawing/2014/main" val="20000"/>
                    </a:ext>
                  </a:extLst>
                </a:gridCol>
                <a:gridCol w="607322">
                  <a:extLst>
                    <a:ext uri="{9D8B030D-6E8A-4147-A177-3AD203B41FA5}">
                      <a16:colId xmlns:a16="http://schemas.microsoft.com/office/drawing/2014/main" val="20001"/>
                    </a:ext>
                  </a:extLst>
                </a:gridCol>
                <a:gridCol w="608726">
                  <a:extLst>
                    <a:ext uri="{9D8B030D-6E8A-4147-A177-3AD203B41FA5}">
                      <a16:colId xmlns:a16="http://schemas.microsoft.com/office/drawing/2014/main" val="20002"/>
                    </a:ext>
                  </a:extLst>
                </a:gridCol>
                <a:gridCol w="610832">
                  <a:extLst>
                    <a:ext uri="{9D8B030D-6E8A-4147-A177-3AD203B41FA5}">
                      <a16:colId xmlns:a16="http://schemas.microsoft.com/office/drawing/2014/main" val="20003"/>
                    </a:ext>
                  </a:extLst>
                </a:gridCol>
                <a:gridCol w="610832">
                  <a:extLst>
                    <a:ext uri="{9D8B030D-6E8A-4147-A177-3AD203B41FA5}">
                      <a16:colId xmlns:a16="http://schemas.microsoft.com/office/drawing/2014/main" val="20004"/>
                    </a:ext>
                  </a:extLst>
                </a:gridCol>
                <a:gridCol w="1244132">
                  <a:extLst>
                    <a:ext uri="{9D8B030D-6E8A-4147-A177-3AD203B41FA5}">
                      <a16:colId xmlns:a16="http://schemas.microsoft.com/office/drawing/2014/main" val="20005"/>
                    </a:ext>
                  </a:extLst>
                </a:gridCol>
                <a:gridCol w="609428">
                  <a:extLst>
                    <a:ext uri="{9D8B030D-6E8A-4147-A177-3AD203B41FA5}">
                      <a16:colId xmlns:a16="http://schemas.microsoft.com/office/drawing/2014/main" val="20006"/>
                    </a:ext>
                  </a:extLst>
                </a:gridCol>
                <a:gridCol w="609428">
                  <a:extLst>
                    <a:ext uri="{9D8B030D-6E8A-4147-A177-3AD203B41FA5}">
                      <a16:colId xmlns:a16="http://schemas.microsoft.com/office/drawing/2014/main" val="20007"/>
                    </a:ext>
                  </a:extLst>
                </a:gridCol>
                <a:gridCol w="609428">
                  <a:extLst>
                    <a:ext uri="{9D8B030D-6E8A-4147-A177-3AD203B41FA5}">
                      <a16:colId xmlns:a16="http://schemas.microsoft.com/office/drawing/2014/main" val="20008"/>
                    </a:ext>
                  </a:extLst>
                </a:gridCol>
                <a:gridCol w="609428">
                  <a:extLst>
                    <a:ext uri="{9D8B030D-6E8A-4147-A177-3AD203B41FA5}">
                      <a16:colId xmlns:a16="http://schemas.microsoft.com/office/drawing/2014/main" val="20009"/>
                    </a:ext>
                  </a:extLst>
                </a:gridCol>
              </a:tblGrid>
              <a:tr h="341035">
                <a:tc gridSpan="10">
                  <a:txBody>
                    <a:bodyPr/>
                    <a:lstStyle/>
                    <a:p>
                      <a:pPr marL="0" marR="0" algn="ctr">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OBSERVATION TABLE</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05156">
                <a:tc gridSpan="10">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Fuel : Diesel with </a:t>
                      </a:r>
                      <a:r>
                        <a:rPr lang="en-US" sz="1400" dirty="0">
                          <a:solidFill>
                            <a:srgbClr val="002060"/>
                          </a:solidFill>
                          <a:latin typeface="Times New Roman" panose="02020603050405020304"/>
                          <a:ea typeface="Calibri" panose="020F0502020204030204"/>
                          <a:cs typeface="Times New Roman" panose="02020603050405020304"/>
                        </a:rPr>
                        <a:t>Eucalyptus oils</a:t>
                      </a:r>
                      <a:r>
                        <a:rPr lang="en-US" sz="1400" dirty="0">
                          <a:solidFill>
                            <a:srgbClr val="002060"/>
                          </a:solidFill>
                          <a:latin typeface="Times New Roman" panose="02020603050405020304"/>
                          <a:ea typeface="Times New Roman" panose="02020603050405020304"/>
                          <a:cs typeface="Times New Roman" panose="02020603050405020304"/>
                        </a:rPr>
                        <a:t>   Date : 15/3/2020   Injection Pressure: 185bar</a:t>
                      </a:r>
                      <a:endParaRPr lang="en-US" sz="1100" dirty="0">
                        <a:solidFill>
                          <a:srgbClr val="002060"/>
                        </a:solidFill>
                        <a:latin typeface="Calibri" panose="020F0502020204030204"/>
                        <a:ea typeface="Calibri" panose="020F0502020204030204"/>
                        <a:cs typeface="Times New Roman" panose="02020603050405020304"/>
                      </a:endParaRPr>
                    </a:p>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20% Blending of </a:t>
                      </a:r>
                      <a:r>
                        <a:rPr lang="en-US" sz="1400" dirty="0">
                          <a:solidFill>
                            <a:srgbClr val="002060"/>
                          </a:solidFill>
                          <a:latin typeface="Times New Roman" panose="02020603050405020304"/>
                          <a:ea typeface="Calibri" panose="020F0502020204030204"/>
                          <a:cs typeface="Times New Roman" panose="02020603050405020304"/>
                        </a:rPr>
                        <a:t>Eucalyptus oils</a:t>
                      </a:r>
                      <a:r>
                        <a:rPr lang="en-US" sz="1400" dirty="0">
                          <a:solidFill>
                            <a:srgbClr val="002060"/>
                          </a:solidFill>
                          <a:latin typeface="Times New Roman" panose="02020603050405020304"/>
                          <a:ea typeface="Times New Roman" panose="02020603050405020304"/>
                          <a:cs typeface="Times New Roman" panose="02020603050405020304"/>
                        </a:rPr>
                        <a:t>.</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069278">
                <a:tc rowSpan="2">
                  <a:txBody>
                    <a:bodyPr/>
                    <a:lstStyle/>
                    <a:p>
                      <a:pPr marL="0" marR="0" algn="ctr">
                        <a:lnSpc>
                          <a:spcPct val="115000"/>
                        </a:lnSpc>
                        <a:spcBef>
                          <a:spcPts val="0"/>
                        </a:spcBef>
                        <a:spcAft>
                          <a:spcPts val="0"/>
                        </a:spcAft>
                      </a:pPr>
                      <a:r>
                        <a:rPr lang="en-US" sz="1400" dirty="0" err="1">
                          <a:solidFill>
                            <a:srgbClr val="002060"/>
                          </a:solidFill>
                          <a:latin typeface="Times New Roman" panose="02020603050405020304"/>
                          <a:ea typeface="Times New Roman" panose="02020603050405020304"/>
                          <a:cs typeface="Times New Roman" panose="02020603050405020304"/>
                        </a:rPr>
                        <a:t>S.No</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2">
                  <a:txBody>
                    <a:bodyPr/>
                    <a:lstStyle/>
                    <a:p>
                      <a:pPr marL="0" marR="0" algn="ctr">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Load</a:t>
                      </a:r>
                      <a:endParaRPr lang="en-US" sz="1100">
                        <a:solidFill>
                          <a:srgbClr val="002060"/>
                        </a:solidFill>
                        <a:latin typeface="Calibri" panose="020F0502020204030204"/>
                        <a:ea typeface="Calibri" panose="020F0502020204030204"/>
                        <a:cs typeface="Times New Roman" panose="02020603050405020304"/>
                      </a:endParaRPr>
                    </a:p>
                    <a:p>
                      <a:pPr marL="0" marR="0" algn="ctr">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“VI”</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3">
                  <a:txBody>
                    <a:bodyPr/>
                    <a:lstStyle/>
                    <a:p>
                      <a:pPr marL="0" marR="0" algn="ctr">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Time Taken for 5cc of fuel consumption “Sec”</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rowSpan="2">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Exhaust gas Temperature</a:t>
                      </a:r>
                      <a:endParaRPr lang="en-US" sz="1100" dirty="0">
                        <a:solidFill>
                          <a:srgbClr val="002060"/>
                        </a:solidFill>
                        <a:latin typeface="Calibri" panose="020F0502020204030204"/>
                        <a:ea typeface="Calibri" panose="020F0502020204030204"/>
                        <a:cs typeface="Times New Roman" panose="02020603050405020304"/>
                      </a:endParaRPr>
                    </a:p>
                    <a:p>
                      <a:pPr marL="0" marR="0" algn="ctr">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a:t>
                      </a:r>
                      <a:r>
                        <a:rPr lang="en-US" sz="1400" baseline="30000" dirty="0" err="1">
                          <a:solidFill>
                            <a:srgbClr val="002060"/>
                          </a:solidFill>
                          <a:latin typeface="Times New Roman" panose="02020603050405020304"/>
                          <a:ea typeface="Times New Roman" panose="02020603050405020304"/>
                          <a:cs typeface="Times New Roman" panose="02020603050405020304"/>
                        </a:rPr>
                        <a:t>o</a:t>
                      </a:r>
                      <a:r>
                        <a:rPr lang="en-US" sz="1400" dirty="0" err="1">
                          <a:solidFill>
                            <a:srgbClr val="002060"/>
                          </a:solidFill>
                          <a:latin typeface="Times New Roman" panose="02020603050405020304"/>
                          <a:ea typeface="Times New Roman" panose="02020603050405020304"/>
                          <a:cs typeface="Times New Roman" panose="02020603050405020304"/>
                        </a:rPr>
                        <a:t>C</a:t>
                      </a:r>
                      <a:r>
                        <a:rPr lang="en-US" sz="1400" dirty="0">
                          <a:solidFill>
                            <a:srgbClr val="002060"/>
                          </a:solidFill>
                          <a:latin typeface="Times New Roman" panose="02020603050405020304"/>
                          <a:ea typeface="Times New Roman" panose="02020603050405020304"/>
                          <a:cs typeface="Times New Roman" panose="02020603050405020304"/>
                        </a:rPr>
                        <a:t>”</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gridSpan="4">
                  <a:txBody>
                    <a:bodyPr/>
                    <a:lstStyle/>
                    <a:p>
                      <a:pPr marL="0" marR="0" algn="ctr">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Emission</a:t>
                      </a:r>
                      <a:endParaRPr lang="en-US" sz="1100" dirty="0">
                        <a:solidFill>
                          <a:srgbClr val="002060"/>
                        </a:solidFill>
                        <a:latin typeface="Calibri" panose="020F0502020204030204"/>
                        <a:ea typeface="Calibri" panose="020F0502020204030204"/>
                        <a:cs typeface="Times New Roman" panose="02020603050405020304"/>
                      </a:endParaRPr>
                    </a:p>
                    <a:p>
                      <a:pPr marL="0" marR="0" algn="ctr">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“PPM”</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41035">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t</a:t>
                      </a:r>
                      <a:r>
                        <a:rPr lang="en-US" sz="1400" baseline="-25000">
                          <a:solidFill>
                            <a:srgbClr val="002060"/>
                          </a:solidFill>
                          <a:latin typeface="Times New Roman" panose="02020603050405020304"/>
                          <a:ea typeface="Times New Roman" panose="02020603050405020304"/>
                          <a:cs typeface="Times New Roman" panose="02020603050405020304"/>
                        </a:rPr>
                        <a:t>1</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t</a:t>
                      </a:r>
                      <a:r>
                        <a:rPr lang="en-US" sz="1400" baseline="-25000">
                          <a:solidFill>
                            <a:srgbClr val="002060"/>
                          </a:solidFill>
                          <a:latin typeface="Times New Roman" panose="02020603050405020304"/>
                          <a:ea typeface="Times New Roman" panose="02020603050405020304"/>
                          <a:cs typeface="Times New Roman" panose="02020603050405020304"/>
                        </a:rPr>
                        <a:t>2</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T</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Co</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Co</a:t>
                      </a:r>
                      <a:r>
                        <a:rPr lang="en-US" sz="1400" baseline="-25000" dirty="0">
                          <a:solidFill>
                            <a:srgbClr val="002060"/>
                          </a:solidFill>
                          <a:latin typeface="Times New Roman" panose="02020603050405020304"/>
                          <a:ea typeface="Times New Roman" panose="02020603050405020304"/>
                          <a:cs typeface="Times New Roman" panose="02020603050405020304"/>
                        </a:rPr>
                        <a:t>2</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HC</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NO</a:t>
                      </a:r>
                      <a:r>
                        <a:rPr lang="en-US" sz="1400" baseline="-25000">
                          <a:solidFill>
                            <a:srgbClr val="002060"/>
                          </a:solidFill>
                          <a:latin typeface="Times New Roman" panose="02020603050405020304"/>
                          <a:ea typeface="Times New Roman" panose="02020603050405020304"/>
                          <a:cs typeface="Times New Roman" panose="02020603050405020304"/>
                        </a:rPr>
                        <a:t>X</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1035">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1.</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60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59.5</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60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231</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120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200</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200</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650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41035">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2.</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0.9</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43</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42</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43</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308</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130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1500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210</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Calibri" panose="020F0502020204030204"/>
                          <a:cs typeface="Times New Roman" panose="02020603050405020304"/>
                        </a:rPr>
                        <a:t>1250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41035">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3.</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1.8</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33.5</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33</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33.5</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408</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250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3000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260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1335</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41035">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4.</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2.7</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26</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27</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26</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538</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383</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Calibri" panose="020F0502020204030204"/>
                          <a:cs typeface="Times New Roman" panose="02020603050405020304"/>
                        </a:rPr>
                        <a:t>3250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310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1390</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41035">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5.</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3.6</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21</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20.5</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21</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704</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Calibri" panose="020F0502020204030204"/>
                          <a:cs typeface="Times New Roman" panose="02020603050405020304"/>
                        </a:rPr>
                        <a:t>453</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4250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002060"/>
                          </a:solidFill>
                          <a:latin typeface="Times New Roman" panose="02020603050405020304"/>
                          <a:ea typeface="Times New Roman" panose="02020603050405020304"/>
                          <a:cs typeface="Times New Roman" panose="02020603050405020304"/>
                        </a:rPr>
                        <a:t>360</a:t>
                      </a:r>
                      <a:endParaRPr lang="en-US" sz="110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002060"/>
                          </a:solidFill>
                          <a:latin typeface="Times New Roman" panose="02020603050405020304"/>
                          <a:ea typeface="Times New Roman" panose="02020603050405020304"/>
                          <a:cs typeface="Times New Roman" panose="02020603050405020304"/>
                        </a:rPr>
                        <a:t>1425</a:t>
                      </a:r>
                      <a:endParaRPr lang="en-US" sz="1100" dirty="0">
                        <a:solidFill>
                          <a:srgbClr val="002060"/>
                        </a:solidFill>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20481" name="Rectangle 1"/>
          <p:cNvSpPr>
            <a:spLocks noChangeArrowheads="1"/>
          </p:cNvSpPr>
          <p:nvPr/>
        </p:nvSpPr>
        <p:spPr bwMode="auto">
          <a:xfrm>
            <a:off x="1" y="496"/>
            <a:ext cx="8786841" cy="141478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800" b="1" i="0" u="none" strike="noStrike" cap="none" normalizeH="0" baseline="0" dirty="0">
                <a:ln>
                  <a:noFill/>
                </a:ln>
                <a:solidFill>
                  <a:schemeClr val="bg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2800" b="1" i="0" u="sng" strike="noStrike" cap="none" normalizeH="0" baseline="0" dirty="0">
                <a:ln>
                  <a:noFill/>
                </a:ln>
                <a:solidFill>
                  <a:schemeClr val="bg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2800" b="1" i="0" u="sng"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TABULATION 2</a:t>
            </a:r>
            <a:endParaRPr kumimoji="0" lang="en-US" sz="2800" b="1"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This Readings are taken with blending of 80% Diesel and 20% </a:t>
            </a:r>
            <a:r>
              <a:rPr kumimoji="0" lang="en-US" b="0" i="0" u="none"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Eucalyptus oils</a:t>
            </a:r>
            <a:r>
              <a:rPr kumimoji="0" lang="en-US"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using Engine Test Express V5-80 in single cylinder high speed diesel engine.</a:t>
            </a:r>
            <a:endParaRPr kumimoji="0" 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800" b="0" i="0" u="none" strike="noStrike" cap="none" normalizeH="0" baseline="0" dirty="0">
              <a:ln>
                <a:noFill/>
              </a:ln>
              <a:solidFill>
                <a:srgbClr val="00206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dirty="0">
                <a:ln>
                  <a:noFill/>
                </a:ln>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1800" b="0" i="0" u="none" strike="noStrike" cap="none" normalizeH="0" baseline="0" dirty="0">
              <a:ln>
                <a:noFill/>
              </a:ln>
              <a:solidFill>
                <a:srgbClr val="002060"/>
              </a:solidFill>
              <a:effectLst/>
              <a:latin typeface="Arial" panose="020B0604020202020204" pitchFamily="34" charset="0"/>
              <a:cs typeface="Arial" panose="020B0604020202020204" pitchFamily="34" charset="0"/>
            </a:endParaRPr>
          </a:p>
        </p:txBody>
      </p:sp>
      <p:sp>
        <p:nvSpPr>
          <p:cNvPr id="5" name="TextBox 4"/>
          <p:cNvSpPr txBox="1"/>
          <p:nvPr/>
        </p:nvSpPr>
        <p:spPr>
          <a:xfrm>
            <a:off x="857224" y="1785926"/>
            <a:ext cx="535785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FORMULA     </a:t>
            </a:r>
            <a:r>
              <a:rPr lang="en-US" dirty="0">
                <a:latin typeface="Times New Roman" panose="02020603050405020304" pitchFamily="18" charset="0"/>
                <a:cs typeface="Times New Roman" panose="02020603050405020304" pitchFamily="18" charset="0"/>
              </a:rPr>
              <a:t>LOAD= VOLTAGE *CURRENT</a:t>
            </a:r>
            <a:endParaRPr lang="en-US" b="1"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1596</Words>
  <Application>Microsoft Office PowerPoint</Application>
  <PresentationFormat>On-screen Show (4:3)</PresentationFormat>
  <Paragraphs>345</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Times New Roman</vt:lpstr>
      <vt:lpstr>Wingdings</vt:lpstr>
      <vt:lpstr>Blue Waves</vt:lpstr>
      <vt:lpstr>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GAJHENDHAR GK</dc:creator>
  <cp:lastModifiedBy>Shreya Kalal</cp:lastModifiedBy>
  <cp:revision>28</cp:revision>
  <dcterms:created xsi:type="dcterms:W3CDTF">2018-04-16T13:41:00Z</dcterms:created>
  <dcterms:modified xsi:type="dcterms:W3CDTF">2022-12-09T19:50:31Z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ED44E9DB273B4ACFBED108BD232A4B49</vt:lpwstr>
  </property>
  <property fmtid="{D5CDD505-2E9C-101B-9397-08002B2CF9AE}" pid="3" name="KSOProductBuildVer">
    <vt:lpwstr>1033-11.2.0.11417</vt:lpwstr>
  </property>
</Properties>
</file>