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62" r:id="rId2"/>
    <p:sldId id="263" r:id="rId3"/>
    <p:sldId id="260" r:id="rId4"/>
    <p:sldId id="298" r:id="rId5"/>
    <p:sldId id="273" r:id="rId6"/>
    <p:sldId id="299" r:id="rId7"/>
    <p:sldId id="301" r:id="rId8"/>
    <p:sldId id="271" r:id="rId9"/>
    <p:sldId id="274" r:id="rId10"/>
    <p:sldId id="302" r:id="rId11"/>
    <p:sldId id="276" r:id="rId12"/>
    <p:sldId id="277" r:id="rId13"/>
    <p:sldId id="278" r:id="rId14"/>
    <p:sldId id="280" r:id="rId15"/>
    <p:sldId id="281" r:id="rId16"/>
    <p:sldId id="303" r:id="rId17"/>
    <p:sldId id="279" r:id="rId18"/>
    <p:sldId id="284" r:id="rId19"/>
    <p:sldId id="283" r:id="rId20"/>
    <p:sldId id="272" r:id="rId21"/>
    <p:sldId id="261" r:id="rId2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  <a:srgbClr val="FDE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06"/>
    <p:restoredTop sz="96197"/>
  </p:normalViewPr>
  <p:slideViewPr>
    <p:cSldViewPr snapToGrid="0" snapToObjects="1">
      <p:cViewPr varScale="1">
        <p:scale>
          <a:sx n="94" d="100"/>
          <a:sy n="94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D9773B-586A-774A-B046-D2B3C8C84B7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2031FCCB-50B0-B542-89D1-EE7DA00F2854}">
      <dgm:prSet/>
      <dgm:spPr/>
      <dgm:t>
        <a:bodyPr/>
        <a:lstStyle/>
        <a:p>
          <a:r>
            <a:rPr lang="en-NO" b="0" i="0"/>
            <a:t>Algorithm Analysis</a:t>
          </a:r>
          <a:endParaRPr lang="en-NO"/>
        </a:p>
      </dgm:t>
    </dgm:pt>
    <dgm:pt modelId="{E137BEA1-3EF3-9A4D-BA0D-52EE0F5394AF}" type="parTrans" cxnId="{7E85E9E7-31EC-264E-9FB7-B9B6699993C6}">
      <dgm:prSet/>
      <dgm:spPr/>
      <dgm:t>
        <a:bodyPr/>
        <a:lstStyle/>
        <a:p>
          <a:endParaRPr lang="en-GB"/>
        </a:p>
      </dgm:t>
    </dgm:pt>
    <dgm:pt modelId="{333A43CD-DB39-2148-A46F-7D99CF46127E}" type="sibTrans" cxnId="{7E85E9E7-31EC-264E-9FB7-B9B6699993C6}">
      <dgm:prSet/>
      <dgm:spPr/>
      <dgm:t>
        <a:bodyPr/>
        <a:lstStyle/>
        <a:p>
          <a:endParaRPr lang="en-GB"/>
        </a:p>
      </dgm:t>
    </dgm:pt>
    <dgm:pt modelId="{C1D07557-36F1-3148-B01B-0C9C050F7AD0}">
      <dgm:prSet/>
      <dgm:spPr/>
      <dgm:t>
        <a:bodyPr/>
        <a:lstStyle/>
        <a:p>
          <a:r>
            <a:rPr lang="en-NO" b="0" i="0" dirty="0"/>
            <a:t>Best case</a:t>
          </a:r>
          <a:endParaRPr lang="en-NO" dirty="0"/>
        </a:p>
      </dgm:t>
    </dgm:pt>
    <dgm:pt modelId="{BFBEC703-7D4B-CD43-83FB-1D51D1612F28}" type="parTrans" cxnId="{4F5836EB-934B-984D-A8E2-DBA30755E5F5}">
      <dgm:prSet/>
      <dgm:spPr/>
      <dgm:t>
        <a:bodyPr/>
        <a:lstStyle/>
        <a:p>
          <a:endParaRPr lang="en-GB"/>
        </a:p>
      </dgm:t>
    </dgm:pt>
    <dgm:pt modelId="{538C8E17-7306-7A4B-A133-71F576A0DF96}" type="sibTrans" cxnId="{4F5836EB-934B-984D-A8E2-DBA30755E5F5}">
      <dgm:prSet/>
      <dgm:spPr/>
      <dgm:t>
        <a:bodyPr/>
        <a:lstStyle/>
        <a:p>
          <a:endParaRPr lang="en-GB"/>
        </a:p>
      </dgm:t>
    </dgm:pt>
    <dgm:pt modelId="{714FB73F-30C0-D44C-9254-39C381EEC312}">
      <dgm:prSet/>
      <dgm:spPr/>
      <dgm:t>
        <a:bodyPr/>
        <a:lstStyle/>
        <a:p>
          <a:r>
            <a:rPr lang="en-NO" b="0" i="0" dirty="0"/>
            <a:t>Average case</a:t>
          </a:r>
          <a:endParaRPr lang="en-NO" dirty="0"/>
        </a:p>
      </dgm:t>
    </dgm:pt>
    <dgm:pt modelId="{F0D04569-FFBC-A947-8B92-306362786DB7}" type="parTrans" cxnId="{6C6C4915-F26A-6446-9215-090C08586085}">
      <dgm:prSet/>
      <dgm:spPr/>
      <dgm:t>
        <a:bodyPr/>
        <a:lstStyle/>
        <a:p>
          <a:endParaRPr lang="en-GB"/>
        </a:p>
      </dgm:t>
    </dgm:pt>
    <dgm:pt modelId="{14F6D38E-84E0-2A45-8913-47AE4483F773}" type="sibTrans" cxnId="{6C6C4915-F26A-6446-9215-090C08586085}">
      <dgm:prSet/>
      <dgm:spPr/>
      <dgm:t>
        <a:bodyPr/>
        <a:lstStyle/>
        <a:p>
          <a:endParaRPr lang="en-GB"/>
        </a:p>
      </dgm:t>
    </dgm:pt>
    <dgm:pt modelId="{DF11B877-FF13-2449-B0DE-0C30C6DCE360}">
      <dgm:prSet/>
      <dgm:spPr/>
      <dgm:t>
        <a:bodyPr/>
        <a:lstStyle/>
        <a:p>
          <a:r>
            <a:rPr lang="en-NO" b="0" i="0" dirty="0"/>
            <a:t>Worst case</a:t>
          </a:r>
          <a:endParaRPr lang="en-NO" dirty="0"/>
        </a:p>
      </dgm:t>
    </dgm:pt>
    <dgm:pt modelId="{A74BAA62-8713-5343-B23E-F9B71DF655B4}" type="parTrans" cxnId="{E4510DB7-EC0C-374F-A0DC-4C3D08BC9B21}">
      <dgm:prSet/>
      <dgm:spPr/>
      <dgm:t>
        <a:bodyPr/>
        <a:lstStyle/>
        <a:p>
          <a:endParaRPr lang="en-GB"/>
        </a:p>
      </dgm:t>
    </dgm:pt>
    <dgm:pt modelId="{4965164F-99DB-5F4A-89D7-54890A188F83}" type="sibTrans" cxnId="{E4510DB7-EC0C-374F-A0DC-4C3D08BC9B21}">
      <dgm:prSet/>
      <dgm:spPr/>
      <dgm:t>
        <a:bodyPr/>
        <a:lstStyle/>
        <a:p>
          <a:endParaRPr lang="en-GB"/>
        </a:p>
      </dgm:t>
    </dgm:pt>
    <dgm:pt modelId="{5EEE9865-6F94-DA4E-93A0-14AD492DCADD}" type="pres">
      <dgm:prSet presAssocID="{E5D9773B-586A-774A-B046-D2B3C8C84B7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67B883-A71D-D443-A777-268CDDE2D88B}" type="pres">
      <dgm:prSet presAssocID="{2031FCCB-50B0-B542-89D1-EE7DA00F2854}" presName="centerShape" presStyleLbl="node0" presStyleIdx="0" presStyleCnt="1"/>
      <dgm:spPr/>
    </dgm:pt>
    <dgm:pt modelId="{6B2E3A84-46EE-734D-B5DC-87AB70E8EECF}" type="pres">
      <dgm:prSet presAssocID="{BFBEC703-7D4B-CD43-83FB-1D51D1612F28}" presName="parTrans" presStyleLbl="bgSibTrans2D1" presStyleIdx="0" presStyleCnt="3"/>
      <dgm:spPr/>
    </dgm:pt>
    <dgm:pt modelId="{7D6EF69A-50C0-F94F-BA2C-2ADDF9A6FCA4}" type="pres">
      <dgm:prSet presAssocID="{C1D07557-36F1-3148-B01B-0C9C050F7AD0}" presName="node" presStyleLbl="node1" presStyleIdx="0" presStyleCnt="3">
        <dgm:presLayoutVars>
          <dgm:bulletEnabled val="1"/>
        </dgm:presLayoutVars>
      </dgm:prSet>
      <dgm:spPr/>
    </dgm:pt>
    <dgm:pt modelId="{81215EBD-8C83-864F-A096-B0E95BAAFCCD}" type="pres">
      <dgm:prSet presAssocID="{F0D04569-FFBC-A947-8B92-306362786DB7}" presName="parTrans" presStyleLbl="bgSibTrans2D1" presStyleIdx="1" presStyleCnt="3"/>
      <dgm:spPr/>
    </dgm:pt>
    <dgm:pt modelId="{C22F28F1-DE60-C540-A42C-87AC466C0AA3}" type="pres">
      <dgm:prSet presAssocID="{714FB73F-30C0-D44C-9254-39C381EEC312}" presName="node" presStyleLbl="node1" presStyleIdx="1" presStyleCnt="3">
        <dgm:presLayoutVars>
          <dgm:bulletEnabled val="1"/>
        </dgm:presLayoutVars>
      </dgm:prSet>
      <dgm:spPr/>
    </dgm:pt>
    <dgm:pt modelId="{23979EE4-E832-B142-B441-095E2FB8DBCB}" type="pres">
      <dgm:prSet presAssocID="{A74BAA62-8713-5343-B23E-F9B71DF655B4}" presName="parTrans" presStyleLbl="bgSibTrans2D1" presStyleIdx="2" presStyleCnt="3"/>
      <dgm:spPr/>
    </dgm:pt>
    <dgm:pt modelId="{B3063825-4D3E-734C-ABFC-4E18D122F197}" type="pres">
      <dgm:prSet presAssocID="{DF11B877-FF13-2449-B0DE-0C30C6DCE360}" presName="node" presStyleLbl="node1" presStyleIdx="2" presStyleCnt="3">
        <dgm:presLayoutVars>
          <dgm:bulletEnabled val="1"/>
        </dgm:presLayoutVars>
      </dgm:prSet>
      <dgm:spPr/>
    </dgm:pt>
  </dgm:ptLst>
  <dgm:cxnLst>
    <dgm:cxn modelId="{FEFAF107-369D-274A-8030-6F8D73E3F142}" type="presOf" srcId="{A74BAA62-8713-5343-B23E-F9B71DF655B4}" destId="{23979EE4-E832-B142-B441-095E2FB8DBCB}" srcOrd="0" destOrd="0" presId="urn:microsoft.com/office/officeart/2005/8/layout/radial4"/>
    <dgm:cxn modelId="{6C6C4915-F26A-6446-9215-090C08586085}" srcId="{2031FCCB-50B0-B542-89D1-EE7DA00F2854}" destId="{714FB73F-30C0-D44C-9254-39C381EEC312}" srcOrd="1" destOrd="0" parTransId="{F0D04569-FFBC-A947-8B92-306362786DB7}" sibTransId="{14F6D38E-84E0-2A45-8913-47AE4483F773}"/>
    <dgm:cxn modelId="{5349FE21-78D3-D242-8655-C249BE285F11}" type="presOf" srcId="{714FB73F-30C0-D44C-9254-39C381EEC312}" destId="{C22F28F1-DE60-C540-A42C-87AC466C0AA3}" srcOrd="0" destOrd="0" presId="urn:microsoft.com/office/officeart/2005/8/layout/radial4"/>
    <dgm:cxn modelId="{F7DC7C64-2060-964B-A830-576D8DB9CBFE}" type="presOf" srcId="{DF11B877-FF13-2449-B0DE-0C30C6DCE360}" destId="{B3063825-4D3E-734C-ABFC-4E18D122F197}" srcOrd="0" destOrd="0" presId="urn:microsoft.com/office/officeart/2005/8/layout/radial4"/>
    <dgm:cxn modelId="{D98C9E65-AFC4-E44F-8D30-98F1AA3DE1A9}" type="presOf" srcId="{2031FCCB-50B0-B542-89D1-EE7DA00F2854}" destId="{3A67B883-A71D-D443-A777-268CDDE2D88B}" srcOrd="0" destOrd="0" presId="urn:microsoft.com/office/officeart/2005/8/layout/radial4"/>
    <dgm:cxn modelId="{F7F38975-0AF4-1345-AB58-5B25134205C6}" type="presOf" srcId="{E5D9773B-586A-774A-B046-D2B3C8C84B76}" destId="{5EEE9865-6F94-DA4E-93A0-14AD492DCADD}" srcOrd="0" destOrd="0" presId="urn:microsoft.com/office/officeart/2005/8/layout/radial4"/>
    <dgm:cxn modelId="{85D06093-1D2D-F342-8DB2-FF6D91D52207}" type="presOf" srcId="{C1D07557-36F1-3148-B01B-0C9C050F7AD0}" destId="{7D6EF69A-50C0-F94F-BA2C-2ADDF9A6FCA4}" srcOrd="0" destOrd="0" presId="urn:microsoft.com/office/officeart/2005/8/layout/radial4"/>
    <dgm:cxn modelId="{4C4BBEA9-E0B7-1940-8B73-F3D04351487C}" type="presOf" srcId="{BFBEC703-7D4B-CD43-83FB-1D51D1612F28}" destId="{6B2E3A84-46EE-734D-B5DC-87AB70E8EECF}" srcOrd="0" destOrd="0" presId="urn:microsoft.com/office/officeart/2005/8/layout/radial4"/>
    <dgm:cxn modelId="{5D8737AA-B58D-144F-A91D-4597C0FEE214}" type="presOf" srcId="{F0D04569-FFBC-A947-8B92-306362786DB7}" destId="{81215EBD-8C83-864F-A096-B0E95BAAFCCD}" srcOrd="0" destOrd="0" presId="urn:microsoft.com/office/officeart/2005/8/layout/radial4"/>
    <dgm:cxn modelId="{E4510DB7-EC0C-374F-A0DC-4C3D08BC9B21}" srcId="{2031FCCB-50B0-B542-89D1-EE7DA00F2854}" destId="{DF11B877-FF13-2449-B0DE-0C30C6DCE360}" srcOrd="2" destOrd="0" parTransId="{A74BAA62-8713-5343-B23E-F9B71DF655B4}" sibTransId="{4965164F-99DB-5F4A-89D7-54890A188F83}"/>
    <dgm:cxn modelId="{7E85E9E7-31EC-264E-9FB7-B9B6699993C6}" srcId="{E5D9773B-586A-774A-B046-D2B3C8C84B76}" destId="{2031FCCB-50B0-B542-89D1-EE7DA00F2854}" srcOrd="0" destOrd="0" parTransId="{E137BEA1-3EF3-9A4D-BA0D-52EE0F5394AF}" sibTransId="{333A43CD-DB39-2148-A46F-7D99CF46127E}"/>
    <dgm:cxn modelId="{4F5836EB-934B-984D-A8E2-DBA30755E5F5}" srcId="{2031FCCB-50B0-B542-89D1-EE7DA00F2854}" destId="{C1D07557-36F1-3148-B01B-0C9C050F7AD0}" srcOrd="0" destOrd="0" parTransId="{BFBEC703-7D4B-CD43-83FB-1D51D1612F28}" sibTransId="{538C8E17-7306-7A4B-A133-71F576A0DF96}"/>
    <dgm:cxn modelId="{2A333357-7651-BE49-B2B8-3F1F63483CCB}" type="presParOf" srcId="{5EEE9865-6F94-DA4E-93A0-14AD492DCADD}" destId="{3A67B883-A71D-D443-A777-268CDDE2D88B}" srcOrd="0" destOrd="0" presId="urn:microsoft.com/office/officeart/2005/8/layout/radial4"/>
    <dgm:cxn modelId="{4E59B2E2-A463-124C-8E57-20C3C594BC72}" type="presParOf" srcId="{5EEE9865-6F94-DA4E-93A0-14AD492DCADD}" destId="{6B2E3A84-46EE-734D-B5DC-87AB70E8EECF}" srcOrd="1" destOrd="0" presId="urn:microsoft.com/office/officeart/2005/8/layout/radial4"/>
    <dgm:cxn modelId="{90EF65DC-2950-4C4C-9A41-E1CDE9D1700F}" type="presParOf" srcId="{5EEE9865-6F94-DA4E-93A0-14AD492DCADD}" destId="{7D6EF69A-50C0-F94F-BA2C-2ADDF9A6FCA4}" srcOrd="2" destOrd="0" presId="urn:microsoft.com/office/officeart/2005/8/layout/radial4"/>
    <dgm:cxn modelId="{B154F7A1-4C6A-5B49-8908-095D0EA48722}" type="presParOf" srcId="{5EEE9865-6F94-DA4E-93A0-14AD492DCADD}" destId="{81215EBD-8C83-864F-A096-B0E95BAAFCCD}" srcOrd="3" destOrd="0" presId="urn:microsoft.com/office/officeart/2005/8/layout/radial4"/>
    <dgm:cxn modelId="{8DD40AF9-73E6-854D-BDD1-F8C21C171777}" type="presParOf" srcId="{5EEE9865-6F94-DA4E-93A0-14AD492DCADD}" destId="{C22F28F1-DE60-C540-A42C-87AC466C0AA3}" srcOrd="4" destOrd="0" presId="urn:microsoft.com/office/officeart/2005/8/layout/radial4"/>
    <dgm:cxn modelId="{2D776DE6-5990-484B-B416-FE22F903B5D1}" type="presParOf" srcId="{5EEE9865-6F94-DA4E-93A0-14AD492DCADD}" destId="{23979EE4-E832-B142-B441-095E2FB8DBCB}" srcOrd="5" destOrd="0" presId="urn:microsoft.com/office/officeart/2005/8/layout/radial4"/>
    <dgm:cxn modelId="{4F1D77FA-F20D-E643-B689-EC2E31C7919C}" type="presParOf" srcId="{5EEE9865-6F94-DA4E-93A0-14AD492DCADD}" destId="{B3063825-4D3E-734C-ABFC-4E18D122F197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7B883-A71D-D443-A777-268CDDE2D88B}">
      <dsp:nvSpPr>
        <dsp:cNvPr id="0" name=""/>
        <dsp:cNvSpPr/>
      </dsp:nvSpPr>
      <dsp:spPr>
        <a:xfrm>
          <a:off x="1773078" y="2365325"/>
          <a:ext cx="1635442" cy="16354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800" b="0" i="0" kern="1200"/>
            <a:t>Algorithm Analysis</a:t>
          </a:r>
          <a:endParaRPr lang="en-NO" sz="1800" kern="1200"/>
        </a:p>
      </dsp:txBody>
      <dsp:txXfrm>
        <a:off x="2012583" y="2604830"/>
        <a:ext cx="1156432" cy="1156432"/>
      </dsp:txXfrm>
    </dsp:sp>
    <dsp:sp modelId="{6B2E3A84-46EE-734D-B5DC-87AB70E8EECF}">
      <dsp:nvSpPr>
        <dsp:cNvPr id="0" name=""/>
        <dsp:cNvSpPr/>
      </dsp:nvSpPr>
      <dsp:spPr>
        <a:xfrm rot="12900000">
          <a:off x="660590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6EF69A-50C0-F94F-BA2C-2ADDF9A6FCA4}">
      <dsp:nvSpPr>
        <dsp:cNvPr id="0" name=""/>
        <dsp:cNvSpPr/>
      </dsp:nvSpPr>
      <dsp:spPr>
        <a:xfrm>
          <a:off x="2812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600" b="0" i="0" kern="1200" dirty="0"/>
            <a:t>Best case</a:t>
          </a:r>
          <a:endParaRPr lang="en-NO" sz="2600" kern="1200" dirty="0"/>
        </a:p>
      </dsp:txBody>
      <dsp:txXfrm>
        <a:off x="39216" y="1329800"/>
        <a:ext cx="1480862" cy="1170128"/>
      </dsp:txXfrm>
    </dsp:sp>
    <dsp:sp modelId="{81215EBD-8C83-864F-A096-B0E95BAAFCCD}">
      <dsp:nvSpPr>
        <dsp:cNvPr id="0" name=""/>
        <dsp:cNvSpPr/>
      </dsp:nvSpPr>
      <dsp:spPr>
        <a:xfrm rot="16200000">
          <a:off x="1932471" y="13973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F28F1-DE60-C540-A42C-87AC466C0AA3}">
      <dsp:nvSpPr>
        <dsp:cNvPr id="0" name=""/>
        <dsp:cNvSpPr/>
      </dsp:nvSpPr>
      <dsp:spPr>
        <a:xfrm>
          <a:off x="1813964" y="350570"/>
          <a:ext cx="1553670" cy="12429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600" b="0" i="0" kern="1200" dirty="0"/>
            <a:t>Average case</a:t>
          </a:r>
          <a:endParaRPr lang="en-NO" sz="2600" kern="1200" dirty="0"/>
        </a:p>
      </dsp:txBody>
      <dsp:txXfrm>
        <a:off x="1850368" y="386974"/>
        <a:ext cx="1480862" cy="1170128"/>
      </dsp:txXfrm>
    </dsp:sp>
    <dsp:sp modelId="{23979EE4-E832-B142-B441-095E2FB8DBCB}">
      <dsp:nvSpPr>
        <dsp:cNvPr id="0" name=""/>
        <dsp:cNvSpPr/>
      </dsp:nvSpPr>
      <dsp:spPr>
        <a:xfrm rot="19500000">
          <a:off x="3204352" y="2059415"/>
          <a:ext cx="1316656" cy="466101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63825-4D3E-734C-ABFC-4E18D122F197}">
      <dsp:nvSpPr>
        <dsp:cNvPr id="0" name=""/>
        <dsp:cNvSpPr/>
      </dsp:nvSpPr>
      <dsp:spPr>
        <a:xfrm>
          <a:off x="3625117" y="1293396"/>
          <a:ext cx="1553670" cy="12429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600" b="0" i="0" kern="1200" dirty="0"/>
            <a:t>Worst case</a:t>
          </a:r>
          <a:endParaRPr lang="en-NO" sz="2600" kern="1200" dirty="0"/>
        </a:p>
      </dsp:txBody>
      <dsp:txXfrm>
        <a:off x="3661521" y="1329800"/>
        <a:ext cx="1480862" cy="1170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25/08/2022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m.wikimedia.org/wiki/File:The_C_Programming_Language_logo.svg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Python-logo-notext.sv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Algorithm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Modelling Efficiency of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2 / Lecture 2</a:t>
            </a: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C20-F58E-66B6-A7A5-F3FFAEC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Worse Case 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Runtime Efficiency</a:t>
            </a:r>
            <a:endParaRPr lang="en-NO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EAF6C-D947-B26C-D290-150EF2F9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921072"/>
              </p:ext>
            </p:extLst>
          </p:nvPr>
        </p:nvGraphicFramePr>
        <p:xfrm>
          <a:off x="1182172" y="1987359"/>
          <a:ext cx="9827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</a:rPr>
                        <a:t>def</a:t>
                      </a:r>
                      <a:r>
                        <a:rPr lang="en-GB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</a:rPr>
                        <a:t> </a:t>
                      </a:r>
                      <a:r>
                        <a:rPr lang="en-GB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</a:rPr>
                        <a:t>sum_of_even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:</a:t>
                      </a:r>
                      <a:endParaRPr lang="en-GB" dirty="0">
                        <a:solidFill>
                          <a:srgbClr val="88C0D0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index = 0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len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: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if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% 2 == 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0047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endParaRPr lang="en-GB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index = index + 1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return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sum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7N+4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5500-41AA-E6E2-389E-CED1FCC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7312CF-C3B9-4F84-19C2-4626B9DF5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338" y="3960742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18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Best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dirty="0"/>
              <a:t>What scenario takes the least cycles?</a:t>
            </a:r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When the user input </a:t>
            </a:r>
            <a:br>
              <a:rPr lang="en-NO" i="1" dirty="0">
                <a:solidFill>
                  <a:schemeClr val="accent3"/>
                </a:solidFill>
              </a:rPr>
            </a:br>
            <a:r>
              <a:rPr lang="en-NO" b="1" i="1" dirty="0">
                <a:solidFill>
                  <a:schemeClr val="accent3"/>
                </a:solidFill>
              </a:rPr>
              <a:t>only</a:t>
            </a:r>
            <a:r>
              <a:rPr lang="en-NO" i="1" dirty="0">
                <a:solidFill>
                  <a:schemeClr val="accent3"/>
                </a:solidFill>
              </a:rPr>
              <a:t> </a:t>
            </a:r>
            <a:r>
              <a:rPr lang="en-NO" b="1" i="1" dirty="0">
                <a:solidFill>
                  <a:schemeClr val="accent3"/>
                </a:solidFill>
              </a:rPr>
              <a:t>odd</a:t>
            </a:r>
            <a:r>
              <a:rPr lang="en-NO" i="1" dirty="0">
                <a:solidFill>
                  <a:schemeClr val="accent3"/>
                </a:solidFill>
              </a:rPr>
              <a:t> numbers!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AEEC99-C6B3-7A4C-AFAB-3DD392A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35478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limit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while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 &lt; limit: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int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81A1C1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input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A3BE8C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"?"</a:t>
            </a:r>
            <a:r>
              <a:rPr lang="en-GB" sz="2000" dirty="0">
                <a:solidFill>
                  <a:srgbClr val="88C0D0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8FBCBB"/>
                </a:solidFill>
                <a:highlight>
                  <a:srgbClr val="2D3440"/>
                </a:highlight>
                <a:latin typeface="Share Tech Mono" panose="020B0509050000020004" pitchFamily="49" charset="77"/>
              </a:rPr>
              <a:t>)</a:t>
            </a:r>
            <a:endParaRPr lang="en-GB" sz="2000" dirty="0">
              <a:solidFill>
                <a:srgbClr val="4C566A"/>
              </a:solidFill>
              <a:highlight>
                <a:srgbClr val="2D3440"/>
              </a:highlight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%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2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counter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total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7099-0044-9F76-9AF3-32EC35290949}"/>
              </a:ext>
            </a:extLst>
          </p:cNvPr>
          <p:cNvSpPr txBox="1">
            <a:spLocks/>
          </p:cNvSpPr>
          <p:nvPr/>
        </p:nvSpPr>
        <p:spPr>
          <a:xfrm>
            <a:off x="838199" y="1851631"/>
            <a:ext cx="5734723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GB" sz="200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GB" sz="200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kern="15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numbers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% 2 == 0:</a:t>
            </a:r>
            <a:endParaRPr lang="en-GB" sz="200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sum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sum + numbers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01310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DF3-8B3E-5F4B-A414-5CE3D7E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Best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11BE-E42C-CE44-BC89-F073930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5FC631-4CB1-744E-36BA-D74454CC3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357384"/>
              </p:ext>
            </p:extLst>
          </p:nvPr>
        </p:nvGraphicFramePr>
        <p:xfrm>
          <a:off x="1182172" y="1987359"/>
          <a:ext cx="9827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</a:rPr>
                        <a:t>def</a:t>
                      </a:r>
                      <a:r>
                        <a:rPr lang="en-GB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</a:rPr>
                        <a:t> </a:t>
                      </a:r>
                      <a:r>
                        <a:rPr lang="en-GB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</a:rPr>
                        <a:t>sum_of_even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:</a:t>
                      </a:r>
                      <a:endParaRPr lang="en-GB" dirty="0">
                        <a:solidFill>
                          <a:srgbClr val="88C0D0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index = 0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len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: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if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% 2 == 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0047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endParaRPr lang="en-GB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index = index + 1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return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sum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5N+4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5078EA-FD5F-DC07-6424-68D9219D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338" y="3960742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6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Average Case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dirty="0"/>
              <a:t>In average, what shall we expect?</a:t>
            </a:r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We can’t say without more knowledge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417E6E-84F3-8AFB-64F6-664F5E3C987E}"/>
              </a:ext>
            </a:extLst>
          </p:cNvPr>
          <p:cNvSpPr txBox="1">
            <a:spLocks/>
          </p:cNvSpPr>
          <p:nvPr/>
        </p:nvSpPr>
        <p:spPr>
          <a:xfrm>
            <a:off x="838199" y="1851631"/>
            <a:ext cx="5734723" cy="435133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GB" sz="200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GB" sz="200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kern="15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numbers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% 2 == 0:</a:t>
            </a:r>
            <a:endParaRPr lang="en-GB" sz="200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sum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>
                <a:latin typeface="Share Tech Mono" panose="020B0509050000020004" pitchFamily="49" charset="77"/>
                <a:ea typeface="NSimSun" panose="02010609030101010101" pitchFamily="49" charset="-122"/>
              </a:rPr>
              <a:t>sum + numbers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23372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Average Case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r>
              <a:rPr lang="en-NO" dirty="0"/>
              <a:t>How likely is a number to be </a:t>
            </a:r>
          </a:p>
          <a:p>
            <a:pPr lvl="1"/>
            <a:r>
              <a:rPr lang="en-NO" dirty="0"/>
              <a:t>an even number? </a:t>
            </a:r>
          </a:p>
          <a:p>
            <a:pPr lvl="1"/>
            <a:r>
              <a:rPr lang="en-GB" dirty="0"/>
              <a:t>a</a:t>
            </a:r>
            <a:r>
              <a:rPr lang="en-NO" dirty="0"/>
              <a:t>n odd number? </a:t>
            </a:r>
          </a:p>
          <a:p>
            <a:pPr marL="457200" lvl="1" indent="0">
              <a:buNone/>
            </a:pPr>
            <a:endParaRPr lang="en-NO" dirty="0"/>
          </a:p>
          <a:p>
            <a:pPr marL="0" indent="0" algn="r">
              <a:buNone/>
            </a:pPr>
            <a:r>
              <a:rPr lang="en-NO" i="1" dirty="0"/>
              <a:t>We </a:t>
            </a:r>
            <a:r>
              <a:rPr lang="en-NO" b="1" i="1" dirty="0"/>
              <a:t>have to </a:t>
            </a:r>
            <a:r>
              <a:rPr lang="en-NO" i="1" dirty="0"/>
              <a:t>make</a:t>
            </a:r>
            <a:r>
              <a:rPr lang="en-NO" b="1" i="1" dirty="0">
                <a:solidFill>
                  <a:schemeClr val="accent3"/>
                </a:solidFill>
              </a:rPr>
              <a:t> </a:t>
            </a:r>
            <a:br>
              <a:rPr lang="en-NO" b="1" i="1" dirty="0">
                <a:solidFill>
                  <a:schemeClr val="accent3"/>
                </a:solidFill>
              </a:rPr>
            </a:br>
            <a:r>
              <a:rPr lang="en-NO" i="1" dirty="0">
                <a:solidFill>
                  <a:schemeClr val="accent3"/>
                </a:solidFill>
              </a:rPr>
              <a:t>an hypothesis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4F7CDE-1B6E-CCD7-07F9-FD0916FA0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73472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 = 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numbers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% 2 == 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sum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sum + numbers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7203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257D-CBA6-CA4D-BB5C-0607AA55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48EF0-DF0D-3642-A5FE-D774D40E76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NO" dirty="0"/>
                  <a:t>Measure the likelihood of an event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b="0" i="1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NO" dirty="0"/>
                  <a:t> </a:t>
                </a:r>
                <a:br>
                  <a:rPr lang="en-NO" dirty="0"/>
                </a:br>
                <a:r>
                  <a:rPr lang="en-NO" dirty="0"/>
                  <a:t>	e will never happen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i="1">
                        <a:latin typeface="Cambria Math" panose="02040503050406030204" pitchFamily="18" charset="0"/>
                      </a:rPr>
                      <m:t>P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NO" dirty="0"/>
                  <a:t>: </a:t>
                </a:r>
                <a:br>
                  <a:rPr lang="en-NO" dirty="0"/>
                </a:br>
                <a:r>
                  <a:rPr lang="en-NO" dirty="0"/>
                  <a:t>	e will always happens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Random Variable</a:t>
                </a:r>
              </a:p>
              <a:p>
                <a:pPr lvl="1"/>
                <a:r>
                  <a:rPr lang="en-NO" dirty="0"/>
                  <a:t>Set of possible values</a:t>
                </a:r>
              </a:p>
              <a:p>
                <a:pPr lvl="1"/>
                <a:r>
                  <a:rPr lang="en-NO" dirty="0"/>
                  <a:t>Probability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A48EF0-DF0D-3642-A5FE-D774D40E7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1846BB-4071-8745-A307-3C335D7A2B4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NO" dirty="0"/>
                  <a:t>Random variable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NO" dirty="0"/>
                  <a:t> such that:</a:t>
                </a:r>
              </a:p>
              <a:p>
                <a:pPr lvl="1"/>
                <a:endParaRPr lang="nb-NO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nb-NO" b="0" dirty="0"/>
              </a:p>
              <a:p>
                <a:pPr lvl="2"/>
                <a:r>
                  <a:rPr lang="nb-NO" b="0" dirty="0"/>
                  <a:t>C </a:t>
                </a:r>
                <a:r>
                  <a:rPr lang="nb-NO" b="0" dirty="0" err="1"/>
                  <a:t>denotes</a:t>
                </a:r>
                <a:r>
                  <a:rPr lang="nb-NO" b="0" dirty="0"/>
                  <a:t> </a:t>
                </a:r>
                <a:r>
                  <a:rPr lang="nb-NO" b="0" dirty="0" err="1"/>
                  <a:t>the</a:t>
                </a:r>
                <a:r>
                  <a:rPr lang="nb-NO" b="0" dirty="0"/>
                  <a:t> </a:t>
                </a:r>
                <a:r>
                  <a:rPr lang="nb-NO" b="0" dirty="0" err="1"/>
                  <a:t>number</a:t>
                </a:r>
                <a:r>
                  <a:rPr lang="nb-NO" b="0" dirty="0"/>
                  <a:t> </a:t>
                </a:r>
                <a:r>
                  <a:rPr lang="nb-NO" b="0" dirty="0" err="1"/>
                  <a:t>of</a:t>
                </a:r>
                <a:r>
                  <a:rPr lang="nb-NO" b="0" dirty="0"/>
                  <a:t> </a:t>
                </a:r>
                <a:r>
                  <a:rPr lang="nb-NO" b="0" dirty="0" err="1"/>
                  <a:t>even</a:t>
                </a:r>
                <a:r>
                  <a:rPr lang="nb-NO" b="0" dirty="0"/>
                  <a:t> </a:t>
                </a:r>
                <a:r>
                  <a:rPr lang="nb-NO" b="0" dirty="0" err="1"/>
                  <a:t>numbers</a:t>
                </a:r>
                <a:r>
                  <a:rPr lang="nb-NO" b="0" dirty="0"/>
                  <a:t> given</a:t>
                </a:r>
              </a:p>
              <a:p>
                <a:pPr lvl="1"/>
                <a:endParaRPr lang="en-NO" dirty="0"/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Uniformly distributed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nb-NO" b="0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</a:br>
                <a:r>
                  <a:rPr lang="nb-NO" b="0" i="1" dirty="0">
                    <a:solidFill>
                      <a:schemeClr val="accent3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1846BB-4071-8745-A307-3C335D7A2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26E36-80DE-3148-90F8-5954B8E89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45521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DF3-8B3E-5F4B-A414-5CE3D7E3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Best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  <a:endParaRPr lang="en-NO" sz="2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E11BE-E42C-CE44-BC89-F073930A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5FC631-4CB1-744E-36BA-D74454CC3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2556468"/>
              </p:ext>
            </p:extLst>
          </p:nvPr>
        </p:nvGraphicFramePr>
        <p:xfrm>
          <a:off x="1182172" y="1987359"/>
          <a:ext cx="9827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</a:rPr>
                        <a:t>def</a:t>
                      </a:r>
                      <a:r>
                        <a:rPr lang="en-GB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</a:rPr>
                        <a:t> </a:t>
                      </a:r>
                      <a:r>
                        <a:rPr lang="en-GB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</a:rPr>
                        <a:t>sum_of_even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:</a:t>
                      </a:r>
                      <a:endParaRPr lang="en-GB" dirty="0">
                        <a:solidFill>
                          <a:srgbClr val="88C0D0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index = 0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len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: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if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% 2 == 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0047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endParaRPr lang="en-GB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6"/>
                          </a:solidFill>
                        </a:rPr>
                        <a:t>2C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index = index + 1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return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sum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6"/>
                          </a:solidFill>
                        </a:rPr>
                        <a:t>5N+2C+4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FF5078EA-FD5F-DC07-6424-68D9219D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338" y="3960742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0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464A-3DD7-A542-B50F-62D8CBB7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Average Case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2ECD5F-F670-C542-9DF4-E521E90A8E9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66846" y="1805319"/>
                <a:ext cx="4013946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𝑡𝑖𝑚𝑒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dirty="0"/>
                  <a:t> is a function of the random variable C</a:t>
                </a:r>
              </a:p>
              <a:p>
                <a:endParaRPr lang="en-GB" dirty="0"/>
              </a:p>
              <a:p>
                <a:r>
                  <a:rPr lang="en-GB" dirty="0"/>
                  <a:t>The average case is the </a:t>
                </a:r>
                <a:r>
                  <a:rPr lang="en-GB" dirty="0">
                    <a:solidFill>
                      <a:schemeClr val="accent3"/>
                    </a:solidFill>
                  </a:rPr>
                  <a:t>expected value of the time function</a:t>
                </a:r>
              </a:p>
              <a:p>
                <a:pPr lvl="1"/>
                <a:r>
                  <a:rPr lang="en-GB" dirty="0"/>
                  <a:t>Arithmetic means</a:t>
                </a:r>
              </a:p>
              <a:p>
                <a:pPr lvl="1"/>
                <a:r>
                  <a:rPr lang="en-GB" dirty="0"/>
                  <a:t>For every possible value of C</a:t>
                </a:r>
              </a:p>
              <a:p>
                <a:pPr lvl="1"/>
                <a:r>
                  <a:rPr lang="en-GB" dirty="0"/>
                  <a:t>Weighted by their probability</a:t>
                </a:r>
                <a:endParaRPr lang="en-NO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82ECD5F-F670-C542-9DF4-E521E90A8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66846" y="1805319"/>
                <a:ext cx="4013946" cy="4351338"/>
              </a:xfrm>
              <a:blipFill>
                <a:blip r:embed="rId2"/>
                <a:stretch>
                  <a:fillRect l="-2208" t="-2041" r="-252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587FC-5FD3-FC4A-B41E-C3584B95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66E5DB-2C92-0A42-A206-373DB459B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526" y="1805319"/>
            <a:ext cx="6185277" cy="41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6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AB5-ECD7-8E48-A250-B39AFDC4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F0FD-F4A9-804D-A422-46C5FB02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4000" dirty="0"/>
              <a:t>Average cases require making </a:t>
            </a:r>
            <a:r>
              <a:rPr lang="en-NO" sz="4000" dirty="0">
                <a:solidFill>
                  <a:schemeClr val="accent3"/>
                </a:solidFill>
              </a:rPr>
              <a:t>an hypothesis.</a:t>
            </a:r>
          </a:p>
          <a:p>
            <a:pPr marL="0" indent="0" algn="ctr">
              <a:buNone/>
            </a:pPr>
            <a:endParaRPr lang="en-NO" sz="4000" dirty="0"/>
          </a:p>
          <a:p>
            <a:pPr marL="0" indent="0" algn="ctr">
              <a:buNone/>
            </a:pPr>
            <a:r>
              <a:rPr lang="en-NO" sz="2800" i="1" dirty="0"/>
              <a:t>A very general hypothesis may not apply </a:t>
            </a:r>
            <a:br>
              <a:rPr lang="en-NO" sz="2800" i="1" dirty="0"/>
            </a:br>
            <a:r>
              <a:rPr lang="en-NO" sz="2800" i="1" dirty="0"/>
              <a:t>to a real-life situation</a:t>
            </a:r>
          </a:p>
          <a:p>
            <a:pPr marL="0" indent="0" algn="ctr">
              <a:buNone/>
            </a:pPr>
            <a:endParaRPr lang="en-NO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C86A-B275-CB40-AF73-217FC59E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98415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CF8F-9AFE-9D42-A54F-6EDABECB0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36" y="2681987"/>
            <a:ext cx="4315691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Algorithm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632EE5-F372-EC44-91C3-5060CD35E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5334000" y="0"/>
            <a:ext cx="6858000" cy="6858000"/>
          </a:xfrm>
          <a:solidFill>
            <a:schemeClr val="tx1"/>
          </a:solidFill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6E575-E488-C84E-82BB-2CF772E8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3683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51B3FDF-EC39-355F-63E0-3BB3FB922466}"/>
              </a:ext>
            </a:extLst>
          </p:cNvPr>
          <p:cNvSpPr txBox="1"/>
          <p:nvPr/>
        </p:nvSpPr>
        <p:spPr>
          <a:xfrm>
            <a:off x="390439" y="1835620"/>
            <a:ext cx="5535729" cy="3964501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pPr lvl="0"/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</a:p>
          <a:p>
            <a:pPr lvl="0"/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#define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100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argc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char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argv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lvl="0"/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</a:p>
          <a:p>
            <a:pPr lvl="0"/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each = each + 1;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/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"Total: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lvl="0"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</a:t>
            </a:r>
            <a:r>
              <a:rPr lang="en-GB" dirty="0"/>
              <a:t>o</a:t>
            </a:r>
            <a:r>
              <a:rPr lang="en-NO" dirty="0"/>
              <a:t>mputations vs.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pic>
        <p:nvPicPr>
          <p:cNvPr id="6" name="Picture 5" descr="A white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F7CC17D-8540-2E4E-9F67-69C30C533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30898" y="1413519"/>
            <a:ext cx="844203" cy="84420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F0EEFC-2725-E44E-B561-FCE79982AE95}"/>
              </a:ext>
            </a:extLst>
          </p:cNvPr>
          <p:cNvSpPr/>
          <p:nvPr/>
        </p:nvSpPr>
        <p:spPr>
          <a:xfrm>
            <a:off x="532821" y="2541868"/>
            <a:ext cx="1737043" cy="316866"/>
          </a:xfrm>
          <a:prstGeom prst="rect">
            <a:avLst/>
          </a:prstGeom>
          <a:solidFill>
            <a:srgbClr val="5E81AC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B5390E73-DBE5-254F-9C7F-247DE404A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02481" y="1876104"/>
            <a:ext cx="523220" cy="52322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65319EE-B7CE-1A40-B3DC-5EAE365FA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01369" y="2541868"/>
            <a:ext cx="524332" cy="5243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7BA6BF-AB43-0D49-AA6A-D054088F0A74}"/>
              </a:ext>
            </a:extLst>
          </p:cNvPr>
          <p:cNvSpPr txBox="1"/>
          <p:nvPr/>
        </p:nvSpPr>
        <p:spPr>
          <a:xfrm>
            <a:off x="6959638" y="1876104"/>
            <a:ext cx="20249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509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E08ECC-9909-DB4F-B7CE-003729077710}"/>
              </a:ext>
            </a:extLst>
          </p:cNvPr>
          <p:cNvSpPr txBox="1"/>
          <p:nvPr/>
        </p:nvSpPr>
        <p:spPr>
          <a:xfrm>
            <a:off x="6976126" y="254298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dirty="0">
                <a:solidFill>
                  <a:schemeClr val="accent3"/>
                </a:solidFill>
                <a:latin typeface="Montserrat" pitchFamily="2" charset="77"/>
              </a:rPr>
              <a:t>1 cell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68D5C-2E33-5442-88AB-8C361E86F8AB}"/>
              </a:ext>
            </a:extLst>
          </p:cNvPr>
          <p:cNvSpPr txBox="1"/>
          <p:nvPr/>
        </p:nvSpPr>
        <p:spPr>
          <a:xfrm>
            <a:off x="6152933" y="3314747"/>
            <a:ext cx="55157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200" i="1" dirty="0">
                <a:latin typeface="Montserrat" pitchFamily="2" charset="77"/>
              </a:rPr>
              <a:t>What if </a:t>
            </a:r>
            <a:r>
              <a:rPr lang="en-NO" sz="3200" i="1" dirty="0">
                <a:latin typeface="Share Tech Mono" panose="020B0509050000020004" pitchFamily="49" charset="77"/>
              </a:rPr>
              <a:t>N</a:t>
            </a:r>
            <a:r>
              <a:rPr lang="en-NO" sz="3200" i="1" dirty="0">
                <a:latin typeface="Montserrat" pitchFamily="2" charset="77"/>
              </a:rPr>
              <a:t> is given by the user?</a:t>
            </a:r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47FF-74B4-FE45-BE1B-C07887B1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4739-1624-064F-9BD8-09FB36C707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Problem Size:</a:t>
            </a:r>
          </a:p>
          <a:p>
            <a:pPr lvl="1"/>
            <a:r>
              <a:rPr lang="en-NO" dirty="0"/>
              <a:t>Depends on the problem</a:t>
            </a:r>
          </a:p>
          <a:p>
            <a:endParaRPr lang="en-NO" dirty="0"/>
          </a:p>
          <a:p>
            <a:r>
              <a:rPr lang="en-NO" dirty="0"/>
              <a:t>Efficiency Model: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function of problem size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254EE-9E6F-B348-A5FE-1470DEF51D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For a given problem size</a:t>
            </a:r>
            <a:r>
              <a:rPr lang="en-NO" dirty="0"/>
              <a:t>:</a:t>
            </a:r>
          </a:p>
          <a:p>
            <a:pPr lvl="1"/>
            <a:r>
              <a:rPr lang="en-NO" dirty="0"/>
              <a:t>Worst case</a:t>
            </a:r>
          </a:p>
          <a:p>
            <a:pPr lvl="2"/>
            <a:r>
              <a:rPr lang="en-NO" dirty="0"/>
              <a:t>Things will never be worse</a:t>
            </a:r>
          </a:p>
          <a:p>
            <a:pPr lvl="1"/>
            <a:r>
              <a:rPr lang="en-NO" dirty="0"/>
              <a:t>Best case	</a:t>
            </a:r>
          </a:p>
          <a:p>
            <a:pPr lvl="2"/>
            <a:r>
              <a:rPr lang="en-NO" dirty="0"/>
              <a:t>Things will never get any better</a:t>
            </a:r>
          </a:p>
          <a:p>
            <a:pPr lvl="1"/>
            <a:r>
              <a:rPr lang="en-NO" dirty="0"/>
              <a:t>Average case</a:t>
            </a:r>
          </a:p>
          <a:p>
            <a:pPr lvl="2"/>
            <a:r>
              <a:rPr lang="en-NO" dirty="0"/>
              <a:t>What we should expect, in average</a:t>
            </a:r>
          </a:p>
          <a:p>
            <a:pPr lvl="2"/>
            <a:r>
              <a:rPr lang="en-NO" dirty="0"/>
              <a:t>Is the hypothesis relevant?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53444-5306-BE42-B9DB-FCCF6DDA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8917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8464" cy="4351338"/>
          </a:xfrm>
        </p:spPr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Problem Size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Worse Case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Best Case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Average Case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13AD6A-2F84-1B49-9D72-EBFA8C3B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959" y="-36228"/>
            <a:ext cx="4879041" cy="693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C20-F58E-66B6-A7A5-F3FFAEC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Handling Algorithms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EAF6C-D947-B26C-D290-150EF2F9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539665"/>
              </p:ext>
            </p:extLst>
          </p:nvPr>
        </p:nvGraphicFramePr>
        <p:xfrm>
          <a:off x="1182172" y="1987359"/>
          <a:ext cx="982765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sum_up_to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{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int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{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each;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2N+2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each = each + 1;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2N+2 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} 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112304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 err="1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printf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(</a:t>
                      </a:r>
                      <a:r>
                        <a:rPr lang="en-GB" sz="1800" kern="150" dirty="0">
                          <a:solidFill>
                            <a:srgbClr val="A3BE8C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"Total: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A3BE8C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%d\n"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,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)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;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}  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47124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3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3"/>
                          </a:solidFill>
                        </a:rPr>
                        <a:t>5N+9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5500-41AA-E6E2-389E-CED1FCC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0529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1AB5-ECD7-8E48-A250-B39AFDC4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 #1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F0FD-F4A9-804D-A422-46C5FB024F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buNone/>
                </a:pPr>
                <a:r>
                  <a:rPr lang="en-NO" sz="4000" dirty="0"/>
                  <a:t>Efficiency is </a:t>
                </a:r>
                <a:r>
                  <a:rPr lang="en-NO" sz="4000" dirty="0">
                    <a:solidFill>
                      <a:schemeClr val="accent3"/>
                    </a:solidFill>
                  </a:rPr>
                  <a:t>a function of </a:t>
                </a:r>
              </a:p>
              <a:p>
                <a:pPr marL="0" indent="0" algn="ctr">
                  <a:buNone/>
                </a:pPr>
                <a:r>
                  <a:rPr lang="en-NO" sz="4000" dirty="0">
                    <a:solidFill>
                      <a:schemeClr val="accent3"/>
                    </a:solidFill>
                  </a:rPr>
                  <a:t>the problem size</a:t>
                </a:r>
              </a:p>
              <a:p>
                <a:pPr marL="0" indent="0" algn="ctr">
                  <a:buNone/>
                </a:pPr>
                <a:endParaRPr lang="en-NO" sz="4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40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d>
                        <m:dPr>
                          <m:ctrlPr>
                            <a:rPr lang="nb-NO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b-NO" sz="4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nb-NO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4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nb-N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nb-N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nb-N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nb-N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NO" sz="4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E3F0FD-F4A9-804D-A422-46C5FB024F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4C86A-B275-CB40-AF73-217FC59E2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726890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7590A-83DB-88BE-427D-C43FCC60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What is the “Problem Size”?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aka “input size”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8274166-66AC-28CB-41E8-DE0F8F228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60981" y="1900929"/>
            <a:ext cx="5973183" cy="4351338"/>
          </a:xfrm>
        </p:spPr>
        <p:txBody>
          <a:bodyPr anchor="ctr"/>
          <a:lstStyle/>
          <a:p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void</a:t>
            </a:r>
            <a:br>
              <a:rPr lang="en-NO" dirty="0">
                <a:latin typeface="Share Tech Mono" panose="020B0509050000020004" pitchFamily="49" charset="77"/>
              </a:rPr>
            </a:br>
            <a:r>
              <a:rPr lang="e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print</a:t>
            </a:r>
            <a:r>
              <a:rPr lang="en-NO" dirty="0">
                <a:latin typeface="Share Tech Mono" panose="020B0509050000020004" pitchFamily="49" charset="77"/>
              </a:rPr>
              <a:t>(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[] array)</a:t>
            </a:r>
          </a:p>
          <a:p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boolean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br>
              <a:rPr lang="en-NO" dirty="0">
                <a:latin typeface="Share Tech Mono" panose="020B0509050000020004" pitchFamily="49" charset="77"/>
              </a:rPr>
            </a:br>
            <a:r>
              <a:rPr lang="e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contains</a:t>
            </a:r>
            <a:r>
              <a:rPr lang="en-NO" dirty="0">
                <a:latin typeface="Share Tech Mono" panose="020B0509050000020004" pitchFamily="49" charset="77"/>
              </a:rPr>
              <a:t>(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[] array, 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x)</a:t>
            </a:r>
          </a:p>
          <a:p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br>
              <a:rPr lang="en-NO" dirty="0">
                <a:latin typeface="Share Tech Mono" panose="020B0509050000020004" pitchFamily="49" charset="77"/>
              </a:rPr>
            </a:br>
            <a:r>
              <a:rPr lang="en-NO" dirty="0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product</a:t>
            </a:r>
            <a:r>
              <a:rPr lang="en-NO" dirty="0">
                <a:latin typeface="Share Tech Mono" panose="020B0509050000020004" pitchFamily="49" charset="77"/>
              </a:rPr>
              <a:t>(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l, </a:t>
            </a:r>
            <a:r>
              <a:rPr lang="en-NO" dirty="0">
                <a:solidFill>
                  <a:schemeClr val="accent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2BCC4-14E3-00C5-2FB5-2B9EF087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E5D0C-F74C-2BA5-D4AA-AA061345BE27}"/>
              </a:ext>
            </a:extLst>
          </p:cNvPr>
          <p:cNvSpPr/>
          <p:nvPr/>
        </p:nvSpPr>
        <p:spPr>
          <a:xfrm>
            <a:off x="1731981" y="3429000"/>
            <a:ext cx="2140772" cy="1000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D422AC-A813-3A83-3339-9BCA7D78A989}"/>
              </a:ext>
            </a:extLst>
          </p:cNvPr>
          <p:cNvSpPr txBox="1"/>
          <p:nvPr/>
        </p:nvSpPr>
        <p:spPr>
          <a:xfrm>
            <a:off x="1393968" y="2251623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inputs</a:t>
            </a:r>
          </a:p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(sequence of symbols)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FD419-DF23-C89B-6DAB-F69B92438D95}"/>
              </a:ext>
            </a:extLst>
          </p:cNvPr>
          <p:cNvSpPr txBox="1"/>
          <p:nvPr/>
        </p:nvSpPr>
        <p:spPr>
          <a:xfrm>
            <a:off x="1393968" y="5050404"/>
            <a:ext cx="2816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/>
              <a:t>outputs</a:t>
            </a:r>
          </a:p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(sequence of symbols)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4E6265-80EA-578D-F72C-F9935DB5C4CF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802367" y="2897954"/>
            <a:ext cx="0" cy="531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A85148-19ED-6D94-3F5F-57F56039BBF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802367" y="4429461"/>
            <a:ext cx="0" cy="6209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66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EC20-F58E-66B6-A7A5-F3FFAEC1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6EAF6C-D947-B26C-D290-150EF2F9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58895"/>
              </p:ext>
            </p:extLst>
          </p:nvPr>
        </p:nvGraphicFramePr>
        <p:xfrm>
          <a:off x="1182172" y="1987359"/>
          <a:ext cx="98276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6070">
                  <a:extLst>
                    <a:ext uri="{9D8B030D-6E8A-4147-A177-3AD203B41FA5}">
                      <a16:colId xmlns:a16="http://schemas.microsoft.com/office/drawing/2014/main" val="4120201984"/>
                    </a:ext>
                  </a:extLst>
                </a:gridCol>
                <a:gridCol w="1378226">
                  <a:extLst>
                    <a:ext uri="{9D8B030D-6E8A-4147-A177-3AD203B41FA5}">
                      <a16:colId xmlns:a16="http://schemas.microsoft.com/office/drawing/2014/main" val="905929112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val="759926767"/>
                    </a:ext>
                  </a:extLst>
                </a:gridCol>
                <a:gridCol w="1465534">
                  <a:extLst>
                    <a:ext uri="{9D8B030D-6E8A-4147-A177-3AD203B41FA5}">
                      <a16:colId xmlns:a16="http://schemas.microsoft.com/office/drawing/2014/main" val="4099783507"/>
                    </a:ext>
                  </a:extLst>
                </a:gridCol>
              </a:tblGrid>
              <a:tr h="363308">
                <a:tc>
                  <a:txBody>
                    <a:bodyPr/>
                    <a:lstStyle/>
                    <a:p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Cost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Run Count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593606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</a:rPr>
                        <a:t>def</a:t>
                      </a:r>
                      <a:r>
                        <a:rPr lang="en-GB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</a:rPr>
                        <a:t> </a:t>
                      </a:r>
                      <a:r>
                        <a:rPr lang="en-GB" dirty="0" err="1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</a:rPr>
                        <a:t>sum_of_even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:</a:t>
                      </a:r>
                      <a:endParaRPr lang="en-GB" dirty="0">
                        <a:solidFill>
                          <a:srgbClr val="88C0D0"/>
                        </a:solidFill>
                        <a:latin typeface="Share Tech Mono" panose="020B0509050000020004" pitchFamily="49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0226501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67245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index = 0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21921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GB" sz="1800" kern="150" dirty="0">
                          <a:solidFill>
                            <a:srgbClr val="81A1C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while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&lt;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len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(</a:t>
                      </a:r>
                      <a:r>
                        <a:rPr lang="en-GB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</a:rPr>
                        <a:t>numbers</a:t>
                      </a:r>
                      <a:r>
                        <a:rPr lang="en-GB" dirty="0">
                          <a:solidFill>
                            <a:srgbClr val="8FBCBB"/>
                          </a:solidFill>
                          <a:latin typeface="Share Tech Mono" panose="020B0509050000020004" pitchFamily="49" charset="77"/>
                        </a:rPr>
                        <a:t>)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:</a:t>
                      </a:r>
                      <a:endParaRPr lang="en-NO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N+1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332320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if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% 2 == 0: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800478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   sum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=</a:t>
                      </a:r>
                      <a:r>
                        <a:rPr lang="en-GB" sz="1800" kern="150" dirty="0">
                          <a:solidFill>
                            <a:srgbClr val="4C566A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</a:t>
                      </a:r>
                      <a:r>
                        <a:rPr lang="en-GB" sz="1800" kern="150" dirty="0">
                          <a:solidFill>
                            <a:schemeClr val="tx1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sum + numbers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[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index</a:t>
                      </a:r>
                      <a:r>
                        <a:rPr lang="en-GB" sz="1800" kern="150" dirty="0">
                          <a:solidFill>
                            <a:srgbClr val="88C0D0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]</a:t>
                      </a:r>
                      <a:endParaRPr lang="en-GB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5"/>
                          </a:solidFill>
                        </a:rPr>
                        <a:t>???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5"/>
                          </a:solidFill>
                        </a:rPr>
                        <a:t>???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1448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     index = index + 1</a:t>
                      </a:r>
                      <a:endParaRPr lang="en-NO" sz="1800" kern="150" dirty="0">
                        <a:solidFill>
                          <a:srgbClr val="D8DEE9"/>
                        </a:solidFill>
                        <a:latin typeface="Share Tech Mono" panose="020B0509050000020004" pitchFamily="49" charset="77"/>
                        <a:ea typeface="NSimSun" panose="02010609030101010101" pitchFamily="49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2N 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48477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r>
                        <a:rPr lang="en-NO" dirty="0"/>
                        <a:t>     </a:t>
                      </a:r>
                      <a:r>
                        <a:rPr lang="en-GB" sz="1800" kern="150" dirty="0">
                          <a:solidFill>
                            <a:schemeClr val="accent2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return</a:t>
                      </a:r>
                      <a:r>
                        <a:rPr lang="en-GB" sz="1800" kern="150" dirty="0">
                          <a:solidFill>
                            <a:srgbClr val="D8DEE9"/>
                          </a:solidFill>
                          <a:latin typeface="Share Tech Mono" panose="020B0509050000020004" pitchFamily="49" charset="77"/>
                          <a:ea typeface="NSimSun" panose="02010609030101010101" pitchFamily="49" charset="-122"/>
                        </a:rPr>
                        <a:t> sum</a:t>
                      </a:r>
                      <a:endParaRPr lang="en-NO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3258462"/>
                  </a:ext>
                </a:extLst>
              </a:tr>
              <a:tr h="363308">
                <a:tc>
                  <a:txBody>
                    <a:bodyPr/>
                    <a:lstStyle/>
                    <a:p>
                      <a:pPr algn="r"/>
                      <a:r>
                        <a:rPr lang="en-NO" dirty="0">
                          <a:solidFill>
                            <a:schemeClr val="accent5"/>
                          </a:solidFill>
                        </a:rPr>
                        <a:t>Grand Total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NO" dirty="0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NO" b="1" dirty="0">
                          <a:solidFill>
                            <a:schemeClr val="accent5"/>
                          </a:solidFill>
                        </a:rPr>
                        <a:t>???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1342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05500-41AA-E6E2-389E-CED1FCCE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A7312CF-C3B9-4F84-19C2-4626B9DF5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338" y="3960742"/>
            <a:ext cx="691668" cy="69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3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5599-65E0-054E-A1A5-9706B7DF4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Algorithm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B5DB3D8-F5D2-734B-B285-9BAD35F6D5D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83329952"/>
              </p:ext>
            </p:extLst>
          </p:nvPr>
        </p:nvGraphicFramePr>
        <p:xfrm>
          <a:off x="3969328" y="1867188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8C986-43C0-8F46-BB45-F50C3A59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3855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D1371-6CAB-4D48-B23F-B1267B128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Worse Case 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Runtime Efficiency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8B55-0B21-A241-B246-0EC3DD92B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6436" y="1825625"/>
            <a:ext cx="4537364" cy="43513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O" dirty="0"/>
              <a:t>What scenario takes the most time?</a:t>
            </a:r>
          </a:p>
          <a:p>
            <a:pPr marL="0" indent="0" algn="r">
              <a:buNone/>
            </a:pPr>
            <a:r>
              <a:rPr lang="en-NO" i="1" dirty="0">
                <a:solidFill>
                  <a:schemeClr val="accent3"/>
                </a:solidFill>
              </a:rPr>
              <a:t>When the user gives </a:t>
            </a:r>
            <a:br>
              <a:rPr lang="en-NO" i="1" dirty="0">
                <a:solidFill>
                  <a:schemeClr val="accent3"/>
                </a:solidFill>
              </a:rPr>
            </a:br>
            <a:r>
              <a:rPr lang="en-NO" b="1" i="1" dirty="0">
                <a:solidFill>
                  <a:schemeClr val="accent3"/>
                </a:solidFill>
              </a:rPr>
              <a:t>only</a:t>
            </a:r>
            <a:r>
              <a:rPr lang="en-NO" i="1" dirty="0">
                <a:solidFill>
                  <a:schemeClr val="accent3"/>
                </a:solidFill>
              </a:rPr>
              <a:t> </a:t>
            </a:r>
            <a:r>
              <a:rPr lang="en-NO" b="1" i="1" dirty="0">
                <a:solidFill>
                  <a:schemeClr val="accent3"/>
                </a:solidFill>
              </a:rPr>
              <a:t>even</a:t>
            </a:r>
            <a:r>
              <a:rPr lang="en-NO" i="1" dirty="0">
                <a:solidFill>
                  <a:schemeClr val="accent3"/>
                </a:solidFill>
              </a:rPr>
              <a:t> numbers!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2F93-A476-9A4F-ACD1-3AD49B0D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AEEC99-C6B3-7A4C-AFAB-3DD392A9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1631"/>
            <a:ext cx="5734723" cy="4351338"/>
          </a:xfrm>
          <a:solidFill>
            <a:schemeClr val="bg2"/>
          </a:solidFill>
        </p:spPr>
        <p:txBody>
          <a:bodyPr lIns="180000" tIns="180000" rIns="180000" bIns="180000"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def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 err="1">
                <a:solidFill>
                  <a:srgbClr val="88C0D0"/>
                </a:solidFill>
                <a:latin typeface="Share Tech Mono" panose="020B0509050000020004" pitchFamily="49" charset="77"/>
              </a:rPr>
              <a:t>sum_of_even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:</a:t>
            </a:r>
            <a:endParaRPr lang="en-GB" sz="2000" dirty="0">
              <a:solidFill>
                <a:srgbClr val="88C0D0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 = 0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(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numbers</a:t>
            </a:r>
            <a:r>
              <a:rPr lang="en-GB" sz="2000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GB" sz="2000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kern="150" dirty="0">
                <a:solidFill>
                  <a:schemeClr val="accent2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numbers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% 2 == 0:</a:t>
            </a:r>
            <a:endParaRPr lang="en-GB" sz="2000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sum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latin typeface="Share Tech Mono" panose="020B0509050000020004" pitchFamily="49" charset="77"/>
                <a:ea typeface="NSimSun" panose="02010609030101010101" pitchFamily="49" charset="-122"/>
              </a:rPr>
              <a:t>sum + numbers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 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+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sz="2000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sz="2000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sz="2000" dirty="0">
                <a:solidFill>
                  <a:srgbClr val="D8DEE9"/>
                </a:solidFill>
                <a:latin typeface="Share Tech Mono" panose="020B0509050000020004" pitchFamily="49" charset="77"/>
              </a:rPr>
              <a:t>sum</a:t>
            </a:r>
            <a:endParaRPr lang="en-GB" sz="2000" dirty="0">
              <a:solidFill>
                <a:srgbClr val="81A1C1"/>
              </a:solidFill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204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8295</TotalTime>
  <Words>1263</Words>
  <Application>Microsoft Macintosh PowerPoint</Application>
  <PresentationFormat>Widescreen</PresentationFormat>
  <Paragraphs>350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Algorithm Analysis</vt:lpstr>
      <vt:lpstr>Computations vs. Algorithms</vt:lpstr>
      <vt:lpstr>Agenda</vt:lpstr>
      <vt:lpstr>Handling Algorithms</vt:lpstr>
      <vt:lpstr>Takeaway #1</vt:lpstr>
      <vt:lpstr>What is the “Problem Size”? aka “input size”</vt:lpstr>
      <vt:lpstr>Example</vt:lpstr>
      <vt:lpstr>Algorithm Analysis</vt:lpstr>
      <vt:lpstr>Worse Case  Runtime Efficiency</vt:lpstr>
      <vt:lpstr>Worse Case  Runtime Efficiency</vt:lpstr>
      <vt:lpstr>Best Case  Runtime Efficiency</vt:lpstr>
      <vt:lpstr>Best Case  Runtime Efficiency</vt:lpstr>
      <vt:lpstr>Average Case Runtime Efficiency</vt:lpstr>
      <vt:lpstr>Average Case Runtime Efficiency</vt:lpstr>
      <vt:lpstr>Probability</vt:lpstr>
      <vt:lpstr>Best Case  Runtime Efficiency</vt:lpstr>
      <vt:lpstr>Average Case</vt:lpstr>
      <vt:lpstr>Takeaway #2</vt:lpstr>
      <vt:lpstr>Algorithm Analysis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Analysis</dc:title>
  <dc:creator>Franck Chauvel</dc:creator>
  <cp:lastModifiedBy>Franck Chauvel</cp:lastModifiedBy>
  <cp:revision>12</cp:revision>
  <dcterms:created xsi:type="dcterms:W3CDTF">2021-08-13T19:21:30Z</dcterms:created>
  <dcterms:modified xsi:type="dcterms:W3CDTF">2022-08-26T11:28:40Z</dcterms:modified>
</cp:coreProperties>
</file>