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4" r:id="rId3"/>
    <p:sldId id="260" r:id="rId4"/>
    <p:sldId id="265" r:id="rId5"/>
    <p:sldId id="273" r:id="rId6"/>
    <p:sldId id="272" r:id="rId7"/>
    <p:sldId id="289" r:id="rId8"/>
    <p:sldId id="290" r:id="rId9"/>
    <p:sldId id="278" r:id="rId10"/>
    <p:sldId id="277" r:id="rId11"/>
    <p:sldId id="274" r:id="rId12"/>
    <p:sldId id="269" r:id="rId13"/>
    <p:sldId id="276" r:id="rId14"/>
    <p:sldId id="279" r:id="rId15"/>
    <p:sldId id="271" r:id="rId16"/>
    <p:sldId id="270" r:id="rId17"/>
    <p:sldId id="280" r:id="rId18"/>
    <p:sldId id="281" r:id="rId19"/>
    <p:sldId id="282" r:id="rId20"/>
    <p:sldId id="291" r:id="rId21"/>
    <p:sldId id="283" r:id="rId22"/>
    <p:sldId id="284" r:id="rId23"/>
    <p:sldId id="285" r:id="rId24"/>
    <p:sldId id="286" r:id="rId25"/>
    <p:sldId id="292" r:id="rId26"/>
    <p:sldId id="288" r:id="rId27"/>
    <p:sldId id="287" r:id="rId28"/>
    <p:sldId id="261" r:id="rId2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auvel" initials="FC" lastIdx="1" clrIdx="0">
    <p:extLst>
      <p:ext uri="{19B8F6BF-5375-455C-9EA6-DF929625EA0E}">
        <p15:presenceInfo xmlns:p15="http://schemas.microsoft.com/office/powerpoint/2012/main" userId="S::franck.chauvel@axbit.com::1aa1095b-e8b7-4b9e-91f1-8f1143717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000000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64"/>
    <p:restoredTop sz="96197"/>
  </p:normalViewPr>
  <p:slideViewPr>
    <p:cSldViewPr snapToGrid="0" snapToObjects="1">
      <p:cViewPr>
        <p:scale>
          <a:sx n="95" d="100"/>
          <a:sy n="95" d="100"/>
        </p:scale>
        <p:origin x="192" y="704"/>
      </p:cViewPr>
      <p:guideLst/>
    </p:cSldViewPr>
  </p:slideViewPr>
  <p:outlineViewPr>
    <p:cViewPr>
      <p:scale>
        <a:sx n="33" d="100"/>
        <a:sy n="33" d="100"/>
      </p:scale>
      <p:origin x="0" y="-9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22/10/2023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1255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Shortest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An Introduction to Routing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Graphs 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AB08C-D695-42BB-A8B4-7C4681C2CAF1}"/>
              </a:ext>
            </a:extLst>
          </p:cNvPr>
          <p:cNvSpPr txBox="1"/>
          <p:nvPr/>
        </p:nvSpPr>
        <p:spPr>
          <a:xfrm>
            <a:off x="7997952" y="5620413"/>
            <a:ext cx="368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1147 7932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6056-031B-3E4F-B198-0DB16BD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Update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5766-A057-1048-A829-E9B47399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0B6E17-B7F9-D544-99E9-4DDE334A05A2}"/>
              </a:ext>
            </a:extLst>
          </p:cNvPr>
          <p:cNvSpPr/>
          <p:nvPr/>
        </p:nvSpPr>
        <p:spPr>
          <a:xfrm>
            <a:off x="5400272" y="3743289"/>
            <a:ext cx="492068" cy="4920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A5066E-BF23-BB47-BB02-ECD57CBD432E}"/>
              </a:ext>
            </a:extLst>
          </p:cNvPr>
          <p:cNvSpPr/>
          <p:nvPr/>
        </p:nvSpPr>
        <p:spPr>
          <a:xfrm>
            <a:off x="7604875" y="2818761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889CB-5575-A348-ABF3-E26EA73B6FBC}"/>
              </a:ext>
            </a:extLst>
          </p:cNvPr>
          <p:cNvSpPr/>
          <p:nvPr/>
        </p:nvSpPr>
        <p:spPr>
          <a:xfrm>
            <a:off x="4818988" y="2303529"/>
            <a:ext cx="4269068" cy="349459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AA0E6-BD7A-C843-9FF3-AF9919738761}"/>
              </a:ext>
            </a:extLst>
          </p:cNvPr>
          <p:cNvSpPr/>
          <p:nvPr/>
        </p:nvSpPr>
        <p:spPr>
          <a:xfrm>
            <a:off x="9555978" y="3292393"/>
            <a:ext cx="492068" cy="492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7255D-381B-6242-A5E6-BC92149AAC1C}"/>
              </a:ext>
            </a:extLst>
          </p:cNvPr>
          <p:cNvSpPr txBox="1"/>
          <p:nvPr/>
        </p:nvSpPr>
        <p:spPr>
          <a:xfrm>
            <a:off x="4537501" y="2210120"/>
            <a:ext cx="88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C4C8D-B0DA-3147-8722-2B51A0285D2B}"/>
              </a:ext>
            </a:extLst>
          </p:cNvPr>
          <p:cNvSpPr txBox="1"/>
          <p:nvPr/>
        </p:nvSpPr>
        <p:spPr>
          <a:xfrm>
            <a:off x="5252608" y="428361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EB2FC-F843-0F44-B172-E320580A7D3D}"/>
              </a:ext>
            </a:extLst>
          </p:cNvPr>
          <p:cNvSpPr txBox="1"/>
          <p:nvPr/>
        </p:nvSpPr>
        <p:spPr>
          <a:xfrm>
            <a:off x="10077190" y="3220069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4C9F8-BF88-134F-B14E-A70BB7555664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5820278" y="3064795"/>
            <a:ext cx="1784597" cy="750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/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9524" r="-4762" b="-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/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blipFill>
                <a:blip r:embed="rId3"/>
                <a:stretch>
                  <a:fillRect l="-1163" b="-1153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/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blipFill>
                <a:blip r:embed="rId4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B3241A18-2876-4844-A6E8-A96F2F1CF85E}"/>
              </a:ext>
            </a:extLst>
          </p:cNvPr>
          <p:cNvSpPr/>
          <p:nvPr/>
        </p:nvSpPr>
        <p:spPr>
          <a:xfrm>
            <a:off x="9555978" y="4710330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B29389-71A8-3142-8A9D-01D4134DB59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8096943" y="3064795"/>
            <a:ext cx="1459035" cy="47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B27FC5-115A-334F-B53B-8D906EF69AE7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9802012" y="3784461"/>
            <a:ext cx="0" cy="925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/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/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blipFill>
                <a:blip r:embed="rId6"/>
                <a:stretch>
                  <a:fillRect l="-14286" r="-14286" b="-2692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44C9BD-24A4-C74D-9490-E4D1828510FE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5892340" y="3712399"/>
            <a:ext cx="3735700" cy="2769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/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blipFill>
                <a:blip r:embed="rId7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E8BCC-CB4D-C440-9F6C-256B719A6992}"/>
              </a:ext>
            </a:extLst>
          </p:cNvPr>
          <p:cNvCxnSpPr>
            <a:cxnSpLocks/>
            <a:stCxn id="7" idx="5"/>
            <a:endCxn id="22" idx="2"/>
          </p:cNvCxnSpPr>
          <p:nvPr/>
        </p:nvCxnSpPr>
        <p:spPr>
          <a:xfrm>
            <a:off x="5820278" y="4163295"/>
            <a:ext cx="3735700" cy="793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/>
              <p:nvPr/>
            </p:nvSpPr>
            <p:spPr>
              <a:xfrm>
                <a:off x="7945243" y="4710330"/>
                <a:ext cx="412998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43" y="4710330"/>
                <a:ext cx="412998" cy="335926"/>
              </a:xfrm>
              <a:prstGeom prst="rect">
                <a:avLst/>
              </a:prstGeom>
              <a:blipFill>
                <a:blip r:embed="rId8"/>
                <a:stretch>
                  <a:fillRect l="-2941" r="-2941" b="-185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A6FA411-0178-954E-A6FE-73C990CBC0D2}"/>
              </a:ext>
            </a:extLst>
          </p:cNvPr>
          <p:cNvSpPr txBox="1"/>
          <p:nvPr/>
        </p:nvSpPr>
        <p:spPr>
          <a:xfrm>
            <a:off x="10048046" y="4705363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B1D10C9-3F4F-9245-B3BB-B1FFFDF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5172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Update: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Is reaching a through x better?</a:t>
            </a:r>
          </a:p>
          <a:p>
            <a:pPr lvl="1"/>
            <a:endParaRPr lang="en-NO" dirty="0">
              <a:solidFill>
                <a:schemeClr val="accent3"/>
              </a:solidFill>
            </a:endParaRPr>
          </a:p>
          <a:p>
            <a:r>
              <a:rPr lang="en-NO" dirty="0">
                <a:solidFill>
                  <a:schemeClr val="accent3"/>
                </a:solidFill>
              </a:rPr>
              <a:t>Prioritize the most promizing “unvisited” node so far</a:t>
            </a:r>
          </a:p>
          <a:p>
            <a:pPr lvl="1"/>
            <a:r>
              <a:rPr lang="en-NO" dirty="0"/>
              <a:t>Update only links to new vertices </a:t>
            </a:r>
          </a:p>
          <a:p>
            <a:pPr lvl="1"/>
            <a:r>
              <a:rPr lang="en-NO" dirty="0"/>
              <a:t>No negative weight!</a:t>
            </a:r>
          </a:p>
        </p:txBody>
      </p:sp>
    </p:spTree>
    <p:extLst>
      <p:ext uri="{BB962C8B-B14F-4D97-AF65-F5344CB8AC3E}">
        <p14:creationId xmlns:p14="http://schemas.microsoft.com/office/powerpoint/2010/main" val="27723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79E51FD-DEBA-BC44-8E63-D1261E8454F9}"/>
              </a:ext>
            </a:extLst>
          </p:cNvPr>
          <p:cNvSpPr/>
          <p:nvPr/>
        </p:nvSpPr>
        <p:spPr>
          <a:xfrm>
            <a:off x="7616563" y="351771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8E92BF-7AB1-F446-BB6C-5F53E0FBD104}"/>
              </a:ext>
            </a:extLst>
          </p:cNvPr>
          <p:cNvSpPr/>
          <p:nvPr/>
        </p:nvSpPr>
        <p:spPr>
          <a:xfrm>
            <a:off x="7652180" y="536725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DD044F-049F-E949-AC7D-8F40C3EFB124}"/>
              </a:ext>
            </a:extLst>
          </p:cNvPr>
          <p:cNvSpPr/>
          <p:nvPr/>
        </p:nvSpPr>
        <p:spPr>
          <a:xfrm>
            <a:off x="7616563" y="306647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0FA69F-5D22-FD4D-A39C-B206F9EF6A3A}"/>
              </a:ext>
            </a:extLst>
          </p:cNvPr>
          <p:cNvSpPr/>
          <p:nvPr/>
        </p:nvSpPr>
        <p:spPr>
          <a:xfrm>
            <a:off x="7652181" y="4932999"/>
            <a:ext cx="3178431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C5EBC-B16C-0541-AB03-F2FE2E6D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Store Paths?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7EA70-83DC-4342-A3D6-7B58DE05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EB90C-F421-4F4D-B22D-EF986F350309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78CFD-B7AC-C847-A3FB-7D859DF5BDDB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45A4E-F3F9-C74F-BA15-6F024F5891C6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92198-1380-3F4B-8B42-30126AA0FD7A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FAE93-D2B1-4347-A8B1-541E12FFCACE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73FF-A6FA-3347-A620-1AD48D565FC7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B3F64A-EED6-584E-A178-E73E4FF756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ECE277-2984-DA4C-8900-C84EAE89BFC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70738-27B2-214C-A021-0F22BF9C670D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8DB36-A963-9646-B55F-CA525D18FF7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6A022-EDF1-D04E-B2BD-A649E98605EA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0B547F-A879-2749-8CAF-839C32DD14AE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7C6AE-9355-C043-AF06-A05EC923095F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AEA27-4D68-A243-B75F-4775255F3FEC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3B99C7-0128-5547-BE57-1C64052335A5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A924D-9F12-E546-A8B6-DE5EDACEDEA6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82339-D3F7-AA4A-8AA1-666046569842}"/>
              </a:ext>
            </a:extLst>
          </p:cNvPr>
          <p:cNvSpPr txBox="1"/>
          <p:nvPr/>
        </p:nvSpPr>
        <p:spPr>
          <a:xfrm>
            <a:off x="7660190" y="216950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F2F7F-ACBD-2E4F-81B5-198B7A0725EC}"/>
              </a:ext>
            </a:extLst>
          </p:cNvPr>
          <p:cNvSpPr txBox="1"/>
          <p:nvPr/>
        </p:nvSpPr>
        <p:spPr>
          <a:xfrm>
            <a:off x="7660190" y="537268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419185-43EC-694C-B805-D256D441BB33}"/>
              </a:ext>
            </a:extLst>
          </p:cNvPr>
          <p:cNvSpPr txBox="1"/>
          <p:nvPr/>
        </p:nvSpPr>
        <p:spPr>
          <a:xfrm>
            <a:off x="7660190" y="35320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4C5D0-1F70-E24D-B077-6765D3EBABFF}"/>
              </a:ext>
            </a:extLst>
          </p:cNvPr>
          <p:cNvSpPr txBox="1"/>
          <p:nvPr/>
        </p:nvSpPr>
        <p:spPr>
          <a:xfrm>
            <a:off x="7660190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D93E43-59C2-9C45-ACAE-1BB48059F2AF}"/>
              </a:ext>
            </a:extLst>
          </p:cNvPr>
          <p:cNvSpPr txBox="1"/>
          <p:nvPr/>
        </p:nvSpPr>
        <p:spPr>
          <a:xfrm>
            <a:off x="7660190" y="307619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B4023-8037-E44E-82F0-7BA144F56CEA}"/>
              </a:ext>
            </a:extLst>
          </p:cNvPr>
          <p:cNvSpPr txBox="1"/>
          <p:nvPr/>
        </p:nvSpPr>
        <p:spPr>
          <a:xfrm>
            <a:off x="7660190" y="2604070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AAAAB-DF64-7147-AA58-842D12FDD22C}"/>
              </a:ext>
            </a:extLst>
          </p:cNvPr>
          <p:cNvSpPr txBox="1"/>
          <p:nvPr/>
        </p:nvSpPr>
        <p:spPr>
          <a:xfrm>
            <a:off x="7660190" y="445996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CC478B-5963-4348-A5B6-5CD5856B039C}"/>
              </a:ext>
            </a:extLst>
          </p:cNvPr>
          <p:cNvSpPr txBox="1"/>
          <p:nvPr/>
        </p:nvSpPr>
        <p:spPr>
          <a:xfrm>
            <a:off x="7660190" y="493843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6CB065-185E-484B-A345-58014C8F6DF4}"/>
              </a:ext>
            </a:extLst>
          </p:cNvPr>
          <p:cNvSpPr txBox="1"/>
          <p:nvPr/>
        </p:nvSpPr>
        <p:spPr>
          <a:xfrm>
            <a:off x="9569523" y="16013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From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28302-5FA5-3944-8942-A9E9C7B3739C}"/>
              </a:ext>
            </a:extLst>
          </p:cNvPr>
          <p:cNvSpPr txBox="1"/>
          <p:nvPr/>
        </p:nvSpPr>
        <p:spPr>
          <a:xfrm>
            <a:off x="9569523" y="3532019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709026-52A8-E040-A1EF-C1E3C7186249}"/>
              </a:ext>
            </a:extLst>
          </p:cNvPr>
          <p:cNvSpPr txBox="1"/>
          <p:nvPr/>
        </p:nvSpPr>
        <p:spPr>
          <a:xfrm>
            <a:off x="9569523" y="537268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E4E018-D69C-EC4F-8BCB-ADFBDA5EBD3B}"/>
              </a:ext>
            </a:extLst>
          </p:cNvPr>
          <p:cNvSpPr txBox="1"/>
          <p:nvPr/>
        </p:nvSpPr>
        <p:spPr>
          <a:xfrm>
            <a:off x="9569523" y="260407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70505-6476-4F49-90B7-10345FBF17B7}"/>
              </a:ext>
            </a:extLst>
          </p:cNvPr>
          <p:cNvSpPr txBox="1"/>
          <p:nvPr/>
        </p:nvSpPr>
        <p:spPr>
          <a:xfrm>
            <a:off x="9569523" y="445996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8601FD-D9F5-9D44-B955-C7DABB14DDBC}"/>
              </a:ext>
            </a:extLst>
          </p:cNvPr>
          <p:cNvSpPr txBox="1"/>
          <p:nvPr/>
        </p:nvSpPr>
        <p:spPr>
          <a:xfrm>
            <a:off x="9569523" y="216950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D06C54-7B1C-0741-8F4C-1C4C71AB87B3}"/>
              </a:ext>
            </a:extLst>
          </p:cNvPr>
          <p:cNvSpPr txBox="1"/>
          <p:nvPr/>
        </p:nvSpPr>
        <p:spPr>
          <a:xfrm>
            <a:off x="9569523" y="30761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59189C-457D-F042-9253-19AC5739456E}"/>
              </a:ext>
            </a:extLst>
          </p:cNvPr>
          <p:cNvSpPr txBox="1"/>
          <p:nvPr/>
        </p:nvSpPr>
        <p:spPr>
          <a:xfrm>
            <a:off x="9569523" y="4938431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Modle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02097E-14D2-D746-97BB-23A6F8FDBA82}"/>
              </a:ext>
            </a:extLst>
          </p:cNvPr>
          <p:cNvCxnSpPr>
            <a:cxnSpLocks/>
          </p:cNvCxnSpPr>
          <p:nvPr/>
        </p:nvCxnSpPr>
        <p:spPr>
          <a:xfrm>
            <a:off x="7652181" y="2031171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30888B-E19D-6D41-A459-C4D74E7C19D5}"/>
              </a:ext>
            </a:extLst>
          </p:cNvPr>
          <p:cNvSpPr txBox="1"/>
          <p:nvPr/>
        </p:nvSpPr>
        <p:spPr>
          <a:xfrm>
            <a:off x="7660190" y="16133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9EDF2E50-8D95-694C-927B-4518FFD72E1C}"/>
              </a:ext>
            </a:extLst>
          </p:cNvPr>
          <p:cNvCxnSpPr>
            <a:cxnSpLocks/>
            <a:stCxn id="77" idx="3"/>
            <a:endCxn id="78" idx="3"/>
          </p:cNvCxnSpPr>
          <p:nvPr/>
        </p:nvCxnSpPr>
        <p:spPr>
          <a:xfrm flipH="1" flipV="1">
            <a:off x="10794995" y="3253852"/>
            <a:ext cx="35617" cy="1866529"/>
          </a:xfrm>
          <a:prstGeom prst="curvedConnector3">
            <a:avLst>
              <a:gd name="adj1" fmla="val -246034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B3C9E1B-8CD4-3548-9B66-9475A09CBA2A}"/>
              </a:ext>
            </a:extLst>
          </p:cNvPr>
          <p:cNvCxnSpPr>
            <a:stCxn id="78" idx="1"/>
            <a:endCxn id="31" idx="1"/>
          </p:cNvCxnSpPr>
          <p:nvPr/>
        </p:nvCxnSpPr>
        <p:spPr>
          <a:xfrm rot="10800000" flipH="1" flipV="1">
            <a:off x="7616562" y="3253852"/>
            <a:ext cx="43627" cy="2303496"/>
          </a:xfrm>
          <a:prstGeom prst="curvedConnector3">
            <a:avLst>
              <a:gd name="adj1" fmla="val -200861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FDFD2E6B-4BB3-1A4F-A2E2-911BCA596C7F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flipH="1" flipV="1">
            <a:off x="10794995" y="3705092"/>
            <a:ext cx="35617" cy="1849540"/>
          </a:xfrm>
          <a:prstGeom prst="curvedConnector3">
            <a:avLst>
              <a:gd name="adj1" fmla="val -196114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78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AD0B-09F1-F343-88C4-5250EE00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Dijsktra’s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C3ED-458A-7A4E-BCBC-729FB981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7859E-6243-4B45-BCD8-8CB9457E018D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A37C3-EDFE-6047-B5DD-C6F6D15B8DE3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44E97-2135-9E4F-AF0B-323083CC30CC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87F2A-1A5B-3649-B56D-4B39D83D891F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85EA7-1C68-BE49-B4E4-E7CA86EA7A91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58546-3EF9-BD41-92EF-D81A2FB3EDF1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D6B5CA-1686-D64E-9006-36FD33408F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6074D-975E-234B-8883-17D2EEE2C59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00C98B-7571-5C42-8F22-0435B391827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719AC-7DF6-5249-B076-2AA911040FCD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E6AFE-2DE5-7649-BB74-2C958E9ED935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F696D2-9097-DF40-8395-20A2B70F139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DCA93-E3C2-4540-A24C-4A5E6D3EC46E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CD6336-D096-0C48-97F2-8DADFA2509D4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2814C-CF73-514B-B018-7372BDF11629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A5C60-EE4F-D84F-80C3-5884BDADE381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C1345-B35F-C14F-A8DC-A495FB4FE05A}"/>
              </a:ext>
            </a:extLst>
          </p:cNvPr>
          <p:cNvSpPr txBox="1"/>
          <p:nvPr/>
        </p:nvSpPr>
        <p:spPr>
          <a:xfrm>
            <a:off x="2758192" y="397178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7CDA39-C113-E84D-96B4-951C50DE43E9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7579CD-FA0E-7E4D-BCB7-56705A31F89A}"/>
              </a:ext>
            </a:extLst>
          </p:cNvPr>
          <p:cNvSpPr txBox="1"/>
          <p:nvPr/>
        </p:nvSpPr>
        <p:spPr>
          <a:xfrm>
            <a:off x="3061321" y="5139107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54E44-0802-5A48-9341-51F7BC8DD654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E485-1E03-C243-997C-2A91C80E3E1B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9AAFE3-DF46-674B-808D-96BE310CEB86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B445EB-FEB6-A546-B0D6-4260A078B2D4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FB084F-5F0B-D94F-81D8-E5BB3418BBF7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8C712-7ADF-804B-9F07-21733519B827}"/>
              </a:ext>
            </a:extLst>
          </p:cNvPr>
          <p:cNvSpPr txBox="1"/>
          <p:nvPr/>
        </p:nvSpPr>
        <p:spPr>
          <a:xfrm>
            <a:off x="7023061" y="216139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45DD9-5803-D148-A6BF-73C00F8C0DEE}"/>
              </a:ext>
            </a:extLst>
          </p:cNvPr>
          <p:cNvSpPr txBox="1"/>
          <p:nvPr/>
        </p:nvSpPr>
        <p:spPr>
          <a:xfrm>
            <a:off x="6936499" y="537226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64B2B-0DC3-5042-B71B-FF7FF55750E1}"/>
              </a:ext>
            </a:extLst>
          </p:cNvPr>
          <p:cNvSpPr txBox="1"/>
          <p:nvPr/>
        </p:nvSpPr>
        <p:spPr>
          <a:xfrm>
            <a:off x="7019855" y="353747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7B7F8-2242-974B-952F-9A0C7A9D78A2}"/>
              </a:ext>
            </a:extLst>
          </p:cNvPr>
          <p:cNvSpPr txBox="1"/>
          <p:nvPr/>
        </p:nvSpPr>
        <p:spPr>
          <a:xfrm>
            <a:off x="7370912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9A2EB-1CDD-824C-85F1-B5DCEC61DD7D}"/>
              </a:ext>
            </a:extLst>
          </p:cNvPr>
          <p:cNvSpPr txBox="1"/>
          <p:nvPr/>
        </p:nvSpPr>
        <p:spPr>
          <a:xfrm>
            <a:off x="7159316" y="307878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FAE96-7F7C-C14B-87BE-F4782F4A7932}"/>
              </a:ext>
            </a:extLst>
          </p:cNvPr>
          <p:cNvSpPr txBox="1"/>
          <p:nvPr/>
        </p:nvSpPr>
        <p:spPr>
          <a:xfrm>
            <a:off x="7085578" y="262008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36F13-E2F3-1840-87D9-241BC8C6F34F}"/>
              </a:ext>
            </a:extLst>
          </p:cNvPr>
          <p:cNvSpPr txBox="1"/>
          <p:nvPr/>
        </p:nvSpPr>
        <p:spPr>
          <a:xfrm>
            <a:off x="7223437" y="445486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AA03B-66BC-4D40-BD2C-98FEE0702CA5}"/>
              </a:ext>
            </a:extLst>
          </p:cNvPr>
          <p:cNvSpPr txBox="1"/>
          <p:nvPr/>
        </p:nvSpPr>
        <p:spPr>
          <a:xfrm>
            <a:off x="6598266" y="491356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A2159-1CB1-C346-92E0-77AF00C50591}"/>
              </a:ext>
            </a:extLst>
          </p:cNvPr>
          <p:cNvSpPr txBox="1"/>
          <p:nvPr/>
        </p:nvSpPr>
        <p:spPr>
          <a:xfrm>
            <a:off x="8068540" y="1496648"/>
            <a:ext cx="204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Minimum Total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Weight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72C4B-DB7A-D44A-AEC8-9F01F1D4C4E4}"/>
              </a:ext>
            </a:extLst>
          </p:cNvPr>
          <p:cNvSpPr txBox="1"/>
          <p:nvPr/>
        </p:nvSpPr>
        <p:spPr>
          <a:xfrm>
            <a:off x="10568521" y="16268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From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D6B33-FF16-8F45-86B5-4EF173273481}"/>
              </a:ext>
            </a:extLst>
          </p:cNvPr>
          <p:cNvSpPr txBox="1"/>
          <p:nvPr/>
        </p:nvSpPr>
        <p:spPr>
          <a:xfrm>
            <a:off x="7359229" y="399617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2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B1B07-F4FF-D94F-8616-63DB1E0C790B}"/>
              </a:ext>
            </a:extLst>
          </p:cNvPr>
          <p:cNvSpPr txBox="1"/>
          <p:nvPr/>
        </p:nvSpPr>
        <p:spPr>
          <a:xfrm>
            <a:off x="8895955" y="3999150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7C050-2A8A-714A-AC2C-AFA723057D96}"/>
              </a:ext>
            </a:extLst>
          </p:cNvPr>
          <p:cNvSpPr txBox="1"/>
          <p:nvPr/>
        </p:nvSpPr>
        <p:spPr>
          <a:xfrm>
            <a:off x="8866299" y="445331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DB5E3-2568-5340-A366-878372909ED9}"/>
              </a:ext>
            </a:extLst>
          </p:cNvPr>
          <p:cNvSpPr txBox="1"/>
          <p:nvPr/>
        </p:nvSpPr>
        <p:spPr>
          <a:xfrm>
            <a:off x="8866299" y="4954441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52C1B-F306-F743-A3A7-986909C84378}"/>
              </a:ext>
            </a:extLst>
          </p:cNvPr>
          <p:cNvSpPr txBox="1"/>
          <p:nvPr/>
        </p:nvSpPr>
        <p:spPr>
          <a:xfrm>
            <a:off x="8866299" y="5370640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7A21D2-F1D2-054F-A5B5-1C69C0E82036}"/>
              </a:ext>
            </a:extLst>
          </p:cNvPr>
          <p:cNvSpPr txBox="1"/>
          <p:nvPr/>
        </p:nvSpPr>
        <p:spPr>
          <a:xfrm>
            <a:off x="8866299" y="353747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8CC50A-ED15-0F4C-BFEC-1C96F137519B}"/>
              </a:ext>
            </a:extLst>
          </p:cNvPr>
          <p:cNvSpPr txBox="1"/>
          <p:nvPr/>
        </p:nvSpPr>
        <p:spPr>
          <a:xfrm>
            <a:off x="8866299" y="304334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17339-591B-5649-A73F-A5A1B9DDFF01}"/>
              </a:ext>
            </a:extLst>
          </p:cNvPr>
          <p:cNvSpPr txBox="1"/>
          <p:nvPr/>
        </p:nvSpPr>
        <p:spPr>
          <a:xfrm>
            <a:off x="8866299" y="2597002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9A041-3E79-F942-9335-889EC53DC4F1}"/>
              </a:ext>
            </a:extLst>
          </p:cNvPr>
          <p:cNvSpPr txBox="1"/>
          <p:nvPr/>
        </p:nvSpPr>
        <p:spPr>
          <a:xfrm>
            <a:off x="8866299" y="216139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5CA568-FAB9-3F43-9677-C769AC7DF1C9}"/>
              </a:ext>
            </a:extLst>
          </p:cNvPr>
          <p:cNvSpPr/>
          <p:nvPr/>
        </p:nvSpPr>
        <p:spPr>
          <a:xfrm>
            <a:off x="2386623" y="560942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317C10-838F-DA40-AF91-CDE35D3793D2}"/>
              </a:ext>
            </a:extLst>
          </p:cNvPr>
          <p:cNvCxnSpPr>
            <a:cxnSpLocks/>
          </p:cNvCxnSpPr>
          <p:nvPr/>
        </p:nvCxnSpPr>
        <p:spPr>
          <a:xfrm flipV="1">
            <a:off x="2918705" y="4954441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954A86-7BA7-164F-9968-020B84CF865B}"/>
              </a:ext>
            </a:extLst>
          </p:cNvPr>
          <p:cNvSpPr txBox="1"/>
          <p:nvPr/>
        </p:nvSpPr>
        <p:spPr>
          <a:xfrm>
            <a:off x="2352685" y="6154232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151BBC-9259-664A-9FB7-BABA2607BBE1}"/>
              </a:ext>
            </a:extLst>
          </p:cNvPr>
          <p:cNvSpPr txBox="1"/>
          <p:nvPr/>
        </p:nvSpPr>
        <p:spPr>
          <a:xfrm>
            <a:off x="6936499" y="5849271"/>
            <a:ext cx="38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Next, we pick the closeest unvisited vertex!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751476-0551-0B4A-95D9-F67C8807249A}"/>
              </a:ext>
            </a:extLst>
          </p:cNvPr>
          <p:cNvSpPr/>
          <p:nvPr/>
        </p:nvSpPr>
        <p:spPr>
          <a:xfrm>
            <a:off x="2374802" y="5598708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02957E-5D3F-8741-A485-9C3EB24903E3}"/>
              </a:ext>
            </a:extLst>
          </p:cNvPr>
          <p:cNvSpPr/>
          <p:nvPr/>
        </p:nvSpPr>
        <p:spPr>
          <a:xfrm>
            <a:off x="2362523" y="445867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1EB9A8-FE93-6340-B7A4-F37AAC33485D}"/>
              </a:ext>
            </a:extLst>
          </p:cNvPr>
          <p:cNvSpPr txBox="1"/>
          <p:nvPr/>
        </p:nvSpPr>
        <p:spPr>
          <a:xfrm>
            <a:off x="8743669" y="353747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400</a:t>
            </a:r>
          </a:p>
        </p:txBody>
      </p:sp>
      <p:pic>
        <p:nvPicPr>
          <p:cNvPr id="56" name="Graphic 55" descr="Tick with solid fill">
            <a:extLst>
              <a:ext uri="{FF2B5EF4-FFF2-40B4-BE49-F238E27FC236}">
                <a16:creationId xmlns:a16="http://schemas.microsoft.com/office/drawing/2014/main" id="{8ED30A7D-D8C1-B84B-9E0F-57A8F3AB0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71" y="4014588"/>
            <a:ext cx="369332" cy="36933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0705664-D7C6-3846-B924-911E3192C580}"/>
              </a:ext>
            </a:extLst>
          </p:cNvPr>
          <p:cNvSpPr/>
          <p:nvPr/>
        </p:nvSpPr>
        <p:spPr>
          <a:xfrm>
            <a:off x="2364678" y="4463930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769E67-20DD-144C-BCC0-29E5ADE3399D}"/>
              </a:ext>
            </a:extLst>
          </p:cNvPr>
          <p:cNvCxnSpPr>
            <a:cxnSpLocks/>
          </p:cNvCxnSpPr>
          <p:nvPr/>
        </p:nvCxnSpPr>
        <p:spPr>
          <a:xfrm flipH="1" flipV="1">
            <a:off x="2336099" y="379837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F1507B-CBBE-D14F-A9FF-81580C84AD64}"/>
              </a:ext>
            </a:extLst>
          </p:cNvPr>
          <p:cNvCxnSpPr>
            <a:cxnSpLocks/>
          </p:cNvCxnSpPr>
          <p:nvPr/>
        </p:nvCxnSpPr>
        <p:spPr>
          <a:xfrm flipH="1">
            <a:off x="3470354" y="4693210"/>
            <a:ext cx="99994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B070E17-77C5-A848-9F10-B0054DE77D01}"/>
              </a:ext>
            </a:extLst>
          </p:cNvPr>
          <p:cNvSpPr/>
          <p:nvPr/>
        </p:nvSpPr>
        <p:spPr>
          <a:xfrm>
            <a:off x="1711165" y="3318537"/>
            <a:ext cx="1263474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B7C2D-F9ED-8042-9D7F-D62944DFA1F1}"/>
              </a:ext>
            </a:extLst>
          </p:cNvPr>
          <p:cNvSpPr/>
          <p:nvPr/>
        </p:nvSpPr>
        <p:spPr>
          <a:xfrm>
            <a:off x="4477432" y="446426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7E9859-AD11-E644-A9D3-F9398EC5EAA3}"/>
              </a:ext>
            </a:extLst>
          </p:cNvPr>
          <p:cNvSpPr txBox="1"/>
          <p:nvPr/>
        </p:nvSpPr>
        <p:spPr>
          <a:xfrm>
            <a:off x="10680387" y="3514807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Oslo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6AEFF3A6-E511-A744-9B58-514A3072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976" y="3480938"/>
            <a:ext cx="369332" cy="36933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E90259F-93A8-6847-AA80-8E19E3B326CF}"/>
              </a:ext>
            </a:extLst>
          </p:cNvPr>
          <p:cNvSpPr txBox="1"/>
          <p:nvPr/>
        </p:nvSpPr>
        <p:spPr>
          <a:xfrm>
            <a:off x="8781075" y="53613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10A366-98A2-374D-B485-9EC61B0C5A9F}"/>
              </a:ext>
            </a:extLst>
          </p:cNvPr>
          <p:cNvSpPr txBox="1"/>
          <p:nvPr/>
        </p:nvSpPr>
        <p:spPr>
          <a:xfrm>
            <a:off x="10533840" y="536135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D2A17A-5FEC-304E-8DEA-63884C4DC0F8}"/>
              </a:ext>
            </a:extLst>
          </p:cNvPr>
          <p:cNvSpPr txBox="1"/>
          <p:nvPr/>
        </p:nvSpPr>
        <p:spPr>
          <a:xfrm>
            <a:off x="8743669" y="25970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C55A75-E78E-0746-B666-B8D06ADAB31B}"/>
              </a:ext>
            </a:extLst>
          </p:cNvPr>
          <p:cNvSpPr txBox="1"/>
          <p:nvPr/>
        </p:nvSpPr>
        <p:spPr>
          <a:xfrm>
            <a:off x="10504858" y="258922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1260D4-B5DC-7942-A850-8B975FE66807}"/>
              </a:ext>
            </a:extLst>
          </p:cNvPr>
          <p:cNvSpPr/>
          <p:nvPr/>
        </p:nvSpPr>
        <p:spPr>
          <a:xfrm>
            <a:off x="4473178" y="446155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pic>
        <p:nvPicPr>
          <p:cNvPr id="70" name="Graphic 69" descr="Tick with solid fill">
            <a:extLst>
              <a:ext uri="{FF2B5EF4-FFF2-40B4-BE49-F238E27FC236}">
                <a16:creationId xmlns:a16="http://schemas.microsoft.com/office/drawing/2014/main" id="{1EF67E9F-2F21-7243-A6BE-06CE9D02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409" y="2602893"/>
            <a:ext cx="369332" cy="36933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B25D9FE-BE2D-C648-8417-DFB797E81BFD}"/>
              </a:ext>
            </a:extLst>
          </p:cNvPr>
          <p:cNvSpPr/>
          <p:nvPr/>
        </p:nvSpPr>
        <p:spPr>
          <a:xfrm>
            <a:off x="4476210" y="31728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1780A6-345D-F84F-A2EF-5EFE9E22C2F2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5026698" y="3652523"/>
            <a:ext cx="4148" cy="800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E9A805-A7C6-864A-A916-0E102E6B4A06}"/>
              </a:ext>
            </a:extLst>
          </p:cNvPr>
          <p:cNvSpPr txBox="1"/>
          <p:nvPr/>
        </p:nvSpPr>
        <p:spPr>
          <a:xfrm>
            <a:off x="8775729" y="446217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CA78AE-794F-E044-95E0-BFF398DA17B6}"/>
              </a:ext>
            </a:extLst>
          </p:cNvPr>
          <p:cNvSpPr txBox="1"/>
          <p:nvPr/>
        </p:nvSpPr>
        <p:spPr>
          <a:xfrm>
            <a:off x="10537719" y="44533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580D5B-008A-1B4F-9316-634D3B5A5BE6}"/>
              </a:ext>
            </a:extLst>
          </p:cNvPr>
          <p:cNvSpPr/>
          <p:nvPr/>
        </p:nvSpPr>
        <p:spPr>
          <a:xfrm>
            <a:off x="1705767" y="3318486"/>
            <a:ext cx="1263474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28B4B4-AC3F-524C-B7C9-1672D270FEC8}"/>
              </a:ext>
            </a:extLst>
          </p:cNvPr>
          <p:cNvSpPr/>
          <p:nvPr/>
        </p:nvSpPr>
        <p:spPr>
          <a:xfrm>
            <a:off x="1788266" y="203106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F51348-D34D-CA4D-BAEC-D77E9D0B0113}"/>
              </a:ext>
            </a:extLst>
          </p:cNvPr>
          <p:cNvSpPr/>
          <p:nvPr/>
        </p:nvSpPr>
        <p:spPr>
          <a:xfrm>
            <a:off x="983169" y="445326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F3DC51-88A7-844A-B057-1CB78F736B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342902" y="2510752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E6EB6A-DD3D-E84D-AD52-CF375EA0BDF5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537805" y="3798275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0" name="Graphic 79" descr="Tick with solid fill">
            <a:extLst>
              <a:ext uri="{FF2B5EF4-FFF2-40B4-BE49-F238E27FC236}">
                <a16:creationId xmlns:a16="http://schemas.microsoft.com/office/drawing/2014/main" id="{C46792DB-9339-AA40-8394-5D2C3D67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240" y="5360647"/>
            <a:ext cx="369332" cy="36933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FF2E01-8986-F44C-82AF-86F3605C24C3}"/>
              </a:ext>
            </a:extLst>
          </p:cNvPr>
          <p:cNvSpPr txBox="1"/>
          <p:nvPr/>
        </p:nvSpPr>
        <p:spPr>
          <a:xfrm>
            <a:off x="8770118" y="216837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1115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F7DED6-9EA1-A640-AC18-20A12D2324B2}"/>
              </a:ext>
            </a:extLst>
          </p:cNvPr>
          <p:cNvSpPr txBox="1"/>
          <p:nvPr/>
        </p:nvSpPr>
        <p:spPr>
          <a:xfrm>
            <a:off x="10397458" y="216587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37EFB7-11D3-6641-9D09-453625EBC3CA}"/>
              </a:ext>
            </a:extLst>
          </p:cNvPr>
          <p:cNvSpPr txBox="1"/>
          <p:nvPr/>
        </p:nvSpPr>
        <p:spPr>
          <a:xfrm>
            <a:off x="8765639" y="305863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772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806215-B2E5-6A46-9860-59DAFA5C8AA0}"/>
              </a:ext>
            </a:extLst>
          </p:cNvPr>
          <p:cNvSpPr txBox="1"/>
          <p:nvPr/>
        </p:nvSpPr>
        <p:spPr>
          <a:xfrm>
            <a:off x="10477730" y="30618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EA70CB-E04D-2142-9438-EDC5E3C93731}"/>
              </a:ext>
            </a:extLst>
          </p:cNvPr>
          <p:cNvSpPr/>
          <p:nvPr/>
        </p:nvSpPr>
        <p:spPr>
          <a:xfrm>
            <a:off x="1797242" y="2033695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C96E9C-F6FB-CA44-B401-7A3990F6FF0C}"/>
              </a:ext>
            </a:extLst>
          </p:cNvPr>
          <p:cNvCxnSpPr>
            <a:cxnSpLocks/>
          </p:cNvCxnSpPr>
          <p:nvPr/>
        </p:nvCxnSpPr>
        <p:spPr>
          <a:xfrm>
            <a:off x="2906514" y="2270909"/>
            <a:ext cx="13463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DE96214-BC76-7145-ADE4-52CE466D72C9}"/>
              </a:ext>
            </a:extLst>
          </p:cNvPr>
          <p:cNvSpPr/>
          <p:nvPr/>
        </p:nvSpPr>
        <p:spPr>
          <a:xfrm>
            <a:off x="4248242" y="2035287"/>
            <a:ext cx="1583960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88" name="Graphic 87" descr="Tick with solid fill">
            <a:extLst>
              <a:ext uri="{FF2B5EF4-FFF2-40B4-BE49-F238E27FC236}">
                <a16:creationId xmlns:a16="http://schemas.microsoft.com/office/drawing/2014/main" id="{8024FB3C-A3B3-4F4C-905B-0AA311F8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2250" y="3068610"/>
            <a:ext cx="369332" cy="36933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8FC397F-87A3-1D41-9551-F9A03F07E94F}"/>
              </a:ext>
            </a:extLst>
          </p:cNvPr>
          <p:cNvSpPr txBox="1"/>
          <p:nvPr/>
        </p:nvSpPr>
        <p:spPr>
          <a:xfrm>
            <a:off x="8775729" y="4948323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992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EA0486-BA87-E04E-9458-24C9F62FA8AC}"/>
              </a:ext>
            </a:extLst>
          </p:cNvPr>
          <p:cNvSpPr txBox="1"/>
          <p:nvPr/>
        </p:nvSpPr>
        <p:spPr>
          <a:xfrm>
            <a:off x="10604039" y="495154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4E0B39-E30B-1D49-BE36-4CB20F4A6FDC}"/>
              </a:ext>
            </a:extLst>
          </p:cNvPr>
          <p:cNvSpPr/>
          <p:nvPr/>
        </p:nvSpPr>
        <p:spPr>
          <a:xfrm>
            <a:off x="4477214" y="3176089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pic>
        <p:nvPicPr>
          <p:cNvPr id="92" name="Graphic 91" descr="Tick with solid fill">
            <a:extLst>
              <a:ext uri="{FF2B5EF4-FFF2-40B4-BE49-F238E27FC236}">
                <a16:creationId xmlns:a16="http://schemas.microsoft.com/office/drawing/2014/main" id="{2086E0EC-8D8D-6F4A-B195-D4EA094D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912" y="4424940"/>
            <a:ext cx="369332" cy="369332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2226115-309C-904D-9A96-C8FABC4DA4E0}"/>
              </a:ext>
            </a:extLst>
          </p:cNvPr>
          <p:cNvCxnSpPr>
            <a:cxnSpLocks/>
          </p:cNvCxnSpPr>
          <p:nvPr/>
        </p:nvCxnSpPr>
        <p:spPr>
          <a:xfrm>
            <a:off x="5026698" y="2517776"/>
            <a:ext cx="0" cy="6619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0A15D71-75F5-A845-B68C-6AD5E53B91F6}"/>
              </a:ext>
            </a:extLst>
          </p:cNvPr>
          <p:cNvSpPr txBox="1"/>
          <p:nvPr/>
        </p:nvSpPr>
        <p:spPr>
          <a:xfrm>
            <a:off x="9359113" y="4966627"/>
            <a:ext cx="78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1104?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BAE522-0D98-7844-AC0A-C2193598B2FC}"/>
              </a:ext>
            </a:extLst>
          </p:cNvPr>
          <p:cNvSpPr/>
          <p:nvPr/>
        </p:nvSpPr>
        <p:spPr>
          <a:xfrm>
            <a:off x="4244165" y="2038091"/>
            <a:ext cx="1583960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96" name="Graphic 95" descr="Tick with solid fill">
            <a:extLst>
              <a:ext uri="{FF2B5EF4-FFF2-40B4-BE49-F238E27FC236}">
                <a16:creationId xmlns:a16="http://schemas.microsoft.com/office/drawing/2014/main" id="{482DCB0A-1899-D74A-8D4D-5BE4B124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6328" y="4855984"/>
            <a:ext cx="369332" cy="36933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EDDB382-5F90-B24A-90F6-5F733DF1BC26}"/>
              </a:ext>
            </a:extLst>
          </p:cNvPr>
          <p:cNvSpPr/>
          <p:nvPr/>
        </p:nvSpPr>
        <p:spPr>
          <a:xfrm>
            <a:off x="986691" y="445321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pic>
        <p:nvPicPr>
          <p:cNvPr id="98" name="Graphic 97" descr="Tick with solid fill">
            <a:extLst>
              <a:ext uri="{FF2B5EF4-FFF2-40B4-BE49-F238E27FC236}">
                <a16:creationId xmlns:a16="http://schemas.microsoft.com/office/drawing/2014/main" id="{8A89D54D-838E-7345-8578-5BACEB3A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692" y="217151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50" grpId="0"/>
      <p:bldP spid="51" grpId="0"/>
      <p:bldP spid="52" grpId="0" animBg="1"/>
      <p:bldP spid="53" grpId="0" animBg="1"/>
      <p:bldP spid="54" grpId="0"/>
      <p:bldP spid="57" grpId="0" animBg="1"/>
      <p:bldP spid="60" grpId="0" animBg="1"/>
      <p:bldP spid="61" grpId="0" animBg="1"/>
      <p:bldP spid="62" grpId="0"/>
      <p:bldP spid="64" grpId="0"/>
      <p:bldP spid="65" grpId="0"/>
      <p:bldP spid="66" grpId="0"/>
      <p:bldP spid="67" grpId="0"/>
      <p:bldP spid="69" grpId="0" animBg="1"/>
      <p:bldP spid="69" grpId="1" animBg="1"/>
      <p:bldP spid="71" grpId="0" animBg="1"/>
      <p:bldP spid="73" grpId="0"/>
      <p:bldP spid="74" grpId="0"/>
      <p:bldP spid="75" grpId="0" animBg="1"/>
      <p:bldP spid="76" grpId="0" animBg="1"/>
      <p:bldP spid="77" grpId="0" animBg="1"/>
      <p:bldP spid="81" grpId="0"/>
      <p:bldP spid="82" grpId="0"/>
      <p:bldP spid="83" grpId="0"/>
      <p:bldP spid="84" grpId="0"/>
      <p:bldP spid="85" grpId="0" animBg="1"/>
      <p:bldP spid="87" grpId="0" animBg="1"/>
      <p:bldP spid="89" grpId="0"/>
      <p:bldP spid="90" grpId="0"/>
      <p:bldP spid="91" grpId="0" animBg="1"/>
      <p:bldP spid="94" grpId="0"/>
      <p:bldP spid="94" grpId="1"/>
      <p:bldP spid="95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0DAC-F456-BD49-AB96-E86EC5D9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Dijsktra’s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C710-AB1B-444A-9A26-D005C60708D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dijkstra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7C-61AB-F943-A651-E3D3B2F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EB9E3-726D-0B41-9C3B-660136B8DE0C}"/>
              </a:ext>
            </a:extLst>
          </p:cNvPr>
          <p:cNvSpPr/>
          <p:nvPr/>
        </p:nvSpPr>
        <p:spPr>
          <a:xfrm>
            <a:off x="1187914" y="2549293"/>
            <a:ext cx="2317286" cy="257407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0829-4ECA-7D40-86AA-0209C106EDB3}"/>
              </a:ext>
            </a:extLst>
          </p:cNvPr>
          <p:cNvSpPr txBox="1"/>
          <p:nvPr/>
        </p:nvSpPr>
        <p:spPr>
          <a:xfrm>
            <a:off x="5622269" y="159789"/>
            <a:ext cx="5570756" cy="20313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0f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B5D4BFF-74B2-9346-AE15-CF47B3AD03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05200" y="1175452"/>
            <a:ext cx="2117069" cy="1502545"/>
          </a:xfrm>
          <a:prstGeom prst="bentConnector3">
            <a:avLst>
              <a:gd name="adj1" fmla="val 75795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9EBAD-3196-3949-843B-F9683910DC93}"/>
              </a:ext>
            </a:extLst>
          </p:cNvPr>
          <p:cNvSpPr txBox="1"/>
          <p:nvPr/>
        </p:nvSpPr>
        <p:spPr>
          <a:xfrm>
            <a:off x="6090938" y="1701682"/>
            <a:ext cx="5955476" cy="310854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5F588-3C31-BF45-A5BF-4E8548E9FCB6}"/>
              </a:ext>
            </a:extLst>
          </p:cNvPr>
          <p:cNvSpPr/>
          <p:nvPr/>
        </p:nvSpPr>
        <p:spPr>
          <a:xfrm>
            <a:off x="1530814" y="3477667"/>
            <a:ext cx="3942886" cy="257406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7932A43-16EC-E34B-B21F-20DD7D4255C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5473700" y="3255954"/>
            <a:ext cx="617238" cy="350416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1B2853-5B1F-1242-A484-B6D4CCC551C9}"/>
              </a:ext>
            </a:extLst>
          </p:cNvPr>
          <p:cNvSpPr txBox="1"/>
          <p:nvPr/>
        </p:nvSpPr>
        <p:spPr>
          <a:xfrm>
            <a:off x="6348999" y="3668812"/>
            <a:ext cx="5570756" cy="2677656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weightBetween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270E62-9A38-5F4A-B3B0-4A630171475E}"/>
              </a:ext>
            </a:extLst>
          </p:cNvPr>
          <p:cNvSpPr/>
          <p:nvPr/>
        </p:nvSpPr>
        <p:spPr>
          <a:xfrm>
            <a:off x="2184399" y="4195366"/>
            <a:ext cx="3779879" cy="210674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79283FA-6B10-A84C-8648-7F138C7D192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5964278" y="4300703"/>
            <a:ext cx="384721" cy="70693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4" grpId="0" animBg="1"/>
      <p:bldP spid="14" grpId="1" animBg="1"/>
      <p:bldP spid="16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200" dirty="0"/>
              <a:t>Dijkstra’s Algorithm </a:t>
            </a:r>
            <a:br>
              <a:rPr lang="en-NO" sz="3200" dirty="0"/>
            </a:br>
            <a:r>
              <a:rPr lang="en-NO" sz="3200" dirty="0"/>
              <a:t>computes the shortest paths </a:t>
            </a:r>
            <a:br>
              <a:rPr lang="en-NO" sz="3200" dirty="0"/>
            </a:br>
            <a:r>
              <a:rPr lang="en-NO" sz="3200" dirty="0"/>
              <a:t>to </a:t>
            </a:r>
            <a:r>
              <a:rPr lang="en-NO" sz="3200" dirty="0">
                <a:solidFill>
                  <a:schemeClr val="accent3"/>
                </a:solidFill>
              </a:rPr>
              <a:t>all other vertices!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03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F39-A354-C943-A319-F763494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Circuits?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83C4-3A4D-5743-BC26-2916727B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613" cy="4351338"/>
          </a:xfrm>
        </p:spPr>
        <p:txBody>
          <a:bodyPr anchor="ctr"/>
          <a:lstStyle/>
          <a:p>
            <a:pPr marL="0" indent="0">
              <a:buNone/>
            </a:pPr>
            <a:endParaRPr lang="en-NO" dirty="0"/>
          </a:p>
          <a:p>
            <a:r>
              <a:rPr lang="en-NO" dirty="0"/>
              <a:t>Circuits yield </a:t>
            </a:r>
            <a:r>
              <a:rPr lang="en-NO" dirty="0">
                <a:solidFill>
                  <a:schemeClr val="accent3"/>
                </a:solidFill>
              </a:rPr>
              <a:t>an infinity of paths</a:t>
            </a:r>
          </a:p>
          <a:p>
            <a:r>
              <a:rPr lang="en-NO" dirty="0"/>
              <a:t>Circuits are irrelevant</a:t>
            </a:r>
          </a:p>
          <a:p>
            <a:pPr lvl="1"/>
            <a:r>
              <a:rPr lang="en-NO" dirty="0"/>
              <a:t>if weights are positive</a:t>
            </a:r>
          </a:p>
          <a:p>
            <a:pPr lvl="1"/>
            <a:endParaRPr lang="en-NO" dirty="0"/>
          </a:p>
          <a:p>
            <a:r>
              <a:rPr lang="en-NO" dirty="0"/>
              <a:t>The existence of a </a:t>
            </a:r>
            <a:r>
              <a:rPr lang="en-NO" dirty="0">
                <a:solidFill>
                  <a:schemeClr val="accent3"/>
                </a:solidFill>
              </a:rPr>
              <a:t>shortest path imply the absence of negative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573B-37FF-3A47-BE5F-AC4BE20D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FC5E9-03FB-A142-B688-AD8F90D7AD96}"/>
              </a:ext>
            </a:extLst>
          </p:cNvPr>
          <p:cNvSpPr/>
          <p:nvPr/>
        </p:nvSpPr>
        <p:spPr>
          <a:xfrm>
            <a:off x="8666505" y="1153974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120D47-05DD-CD4C-9DBC-6FBB3FE6AF2E}"/>
              </a:ext>
            </a:extLst>
          </p:cNvPr>
          <p:cNvSpPr/>
          <p:nvPr/>
        </p:nvSpPr>
        <p:spPr>
          <a:xfrm>
            <a:off x="8666505" y="3400246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6EC712-3F72-D140-826E-BE42AE18A99E}"/>
              </a:ext>
            </a:extLst>
          </p:cNvPr>
          <p:cNvSpPr/>
          <p:nvPr/>
        </p:nvSpPr>
        <p:spPr>
          <a:xfrm>
            <a:off x="8666505" y="564334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BBA7DA-4C7E-3B42-8860-37E19D1A42A0}"/>
              </a:ext>
            </a:extLst>
          </p:cNvPr>
          <p:cNvSpPr/>
          <p:nvPr/>
        </p:nvSpPr>
        <p:spPr>
          <a:xfrm>
            <a:off x="10136490" y="412322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DE4D5B-3B98-1C4F-B74C-ED6D916FDB09}"/>
              </a:ext>
            </a:extLst>
          </p:cNvPr>
          <p:cNvSpPr/>
          <p:nvPr/>
        </p:nvSpPr>
        <p:spPr>
          <a:xfrm>
            <a:off x="10136490" y="2638598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B9C8E-B07E-5F49-8D7D-7CB0542F2EC2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8906398" y="1633760"/>
            <a:ext cx="0" cy="176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F8243C-676E-E94B-9392-DBA76DD7BC2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906398" y="3880032"/>
            <a:ext cx="0" cy="1763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B7B52-7CE2-F24F-86D7-C40CB2A3A4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9076028" y="3809769"/>
            <a:ext cx="1060462" cy="553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98286-DD66-1047-B5B5-29E6E03CA8E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10376383" y="3118384"/>
            <a:ext cx="0" cy="100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C64669-D7F7-9B4C-B67E-A7AE5A764735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9076028" y="2878491"/>
            <a:ext cx="1060462" cy="592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F392F0-7B96-7245-95DD-6DC6CA86279F}"/>
              </a:ext>
            </a:extLst>
          </p:cNvPr>
          <p:cNvSpPr txBox="1"/>
          <p:nvPr/>
        </p:nvSpPr>
        <p:spPr>
          <a:xfrm>
            <a:off x="8500433" y="231968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B4F3A2-F8D1-8940-9696-57D300F75EC7}"/>
              </a:ext>
            </a:extLst>
          </p:cNvPr>
          <p:cNvSpPr txBox="1"/>
          <p:nvPr/>
        </p:nvSpPr>
        <p:spPr>
          <a:xfrm>
            <a:off x="8500433" y="46354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DDC38-7B6A-C24D-A4D9-13712C0FB1E2}"/>
              </a:ext>
            </a:extLst>
          </p:cNvPr>
          <p:cNvSpPr txBox="1"/>
          <p:nvPr/>
        </p:nvSpPr>
        <p:spPr>
          <a:xfrm>
            <a:off x="9547881" y="369354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A5EB7-2539-FB4F-BD0C-C21929B37E72}"/>
              </a:ext>
            </a:extLst>
          </p:cNvPr>
          <p:cNvSpPr txBox="1"/>
          <p:nvPr/>
        </p:nvSpPr>
        <p:spPr>
          <a:xfrm>
            <a:off x="10466779" y="338908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6CD6D-E243-EA4B-AD2B-83DC581C15D3}"/>
              </a:ext>
            </a:extLst>
          </p:cNvPr>
          <p:cNvSpPr txBox="1"/>
          <p:nvPr/>
        </p:nvSpPr>
        <p:spPr>
          <a:xfrm>
            <a:off x="9333504" y="27138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724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85B5651-D233-1B4B-AEBE-DC8211C74AB6}"/>
              </a:ext>
            </a:extLst>
          </p:cNvPr>
          <p:cNvSpPr/>
          <p:nvPr/>
        </p:nvSpPr>
        <p:spPr>
          <a:xfrm>
            <a:off x="6018565" y="2365929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38BBAA-686F-B44F-8AAA-271CB6D47044}"/>
              </a:ext>
            </a:extLst>
          </p:cNvPr>
          <p:cNvSpPr/>
          <p:nvPr/>
        </p:nvSpPr>
        <p:spPr>
          <a:xfrm>
            <a:off x="6018565" y="3054247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09EB4-7C39-6247-B4C9-78E545740CE1}"/>
              </a:ext>
            </a:extLst>
          </p:cNvPr>
          <p:cNvSpPr/>
          <p:nvPr/>
        </p:nvSpPr>
        <p:spPr>
          <a:xfrm>
            <a:off x="6018565" y="3768701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732EB-5716-264F-98E8-4DDE9671B82D}"/>
              </a:ext>
            </a:extLst>
          </p:cNvPr>
          <p:cNvSpPr/>
          <p:nvPr/>
        </p:nvSpPr>
        <p:spPr>
          <a:xfrm>
            <a:off x="6018565" y="4460594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Negative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AD31C-C74F-4E41-B77C-273F9DBFBC57}"/>
              </a:ext>
            </a:extLst>
          </p:cNvPr>
          <p:cNvSpPr txBox="1"/>
          <p:nvPr/>
        </p:nvSpPr>
        <p:spPr>
          <a:xfrm>
            <a:off x="3280180" y="34171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B4018-6155-C24D-BA64-9A83DFC7EF50}"/>
              </a:ext>
            </a:extLst>
          </p:cNvPr>
          <p:cNvSpPr txBox="1"/>
          <p:nvPr/>
        </p:nvSpPr>
        <p:spPr>
          <a:xfrm>
            <a:off x="2174745" y="33543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59A41-0D19-9743-9F8D-366624C3508D}"/>
              </a:ext>
            </a:extLst>
          </p:cNvPr>
          <p:cNvSpPr txBox="1"/>
          <p:nvPr/>
        </p:nvSpPr>
        <p:spPr>
          <a:xfrm>
            <a:off x="1842603" y="428321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F8937-06E1-9D4E-93D2-00557D1F75A9}"/>
              </a:ext>
            </a:extLst>
          </p:cNvPr>
          <p:cNvSpPr txBox="1"/>
          <p:nvPr/>
        </p:nvSpPr>
        <p:spPr>
          <a:xfrm>
            <a:off x="788237" y="367416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DD88C-E84B-E149-92F2-3CEE5B7EF9DC}"/>
              </a:ext>
            </a:extLst>
          </p:cNvPr>
          <p:cNvSpPr txBox="1"/>
          <p:nvPr/>
        </p:nvSpPr>
        <p:spPr>
          <a:xfrm>
            <a:off x="1997229" y="24664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16581" y="313148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15428" y="38439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18ADB9-E340-9149-B1B5-77C3CD945EE4}"/>
              </a:ext>
            </a:extLst>
          </p:cNvPr>
          <p:cNvSpPr txBox="1"/>
          <p:nvPr/>
        </p:nvSpPr>
        <p:spPr>
          <a:xfrm>
            <a:off x="4276717" y="379149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42A93-9B94-0249-BC68-1922902BA2D6}"/>
              </a:ext>
            </a:extLst>
          </p:cNvPr>
          <p:cNvSpPr txBox="1"/>
          <p:nvPr/>
        </p:nvSpPr>
        <p:spPr>
          <a:xfrm>
            <a:off x="3869323" y="245486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4303F-AF94-6A41-BD45-1341D4DB0989}"/>
              </a:ext>
            </a:extLst>
          </p:cNvPr>
          <p:cNvSpPr/>
          <p:nvPr/>
        </p:nvSpPr>
        <p:spPr>
          <a:xfrm>
            <a:off x="6018565" y="5076966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70699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687688" y="45540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75352" y="314149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4926" y="31323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75851" y="384399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4914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963538-5D56-F749-9A59-722DABA4336E}"/>
              </a:ext>
            </a:extLst>
          </p:cNvPr>
          <p:cNvSpPr txBox="1"/>
          <p:nvPr/>
        </p:nvSpPr>
        <p:spPr>
          <a:xfrm>
            <a:off x="10045209" y="31269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No propagation!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F72C2-8CE7-394B-A413-BE5C4CB1CF34}"/>
              </a:ext>
            </a:extLst>
          </p:cNvPr>
          <p:cNvSpPr/>
          <p:nvPr/>
        </p:nvSpPr>
        <p:spPr>
          <a:xfrm>
            <a:off x="9071141" y="5076966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E495FA-0E3F-E746-AD12-B07EA836812C}"/>
              </a:ext>
            </a:extLst>
          </p:cNvPr>
          <p:cNvSpPr/>
          <p:nvPr/>
        </p:nvSpPr>
        <p:spPr>
          <a:xfrm>
            <a:off x="7544237" y="5068302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7C9BC4-9110-9543-9396-B5CE1FFA7611}"/>
              </a:ext>
            </a:extLst>
          </p:cNvPr>
          <p:cNvSpPr/>
          <p:nvPr/>
        </p:nvSpPr>
        <p:spPr>
          <a:xfrm>
            <a:off x="7509185" y="3768700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054034-7369-2445-B594-8C17B88C125C}"/>
              </a:ext>
            </a:extLst>
          </p:cNvPr>
          <p:cNvSpPr/>
          <p:nvPr/>
        </p:nvSpPr>
        <p:spPr>
          <a:xfrm>
            <a:off x="7509185" y="3052009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89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0" grpId="0" animBg="1"/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62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9A5C-43D0-6644-9799-99B55A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13BE9-4F89-2144-A954-009729E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F7F957-7213-804B-BB4D-6552434F430A}"/>
              </a:ext>
            </a:extLst>
          </p:cNvPr>
          <p:cNvSpPr/>
          <p:nvPr/>
        </p:nvSpPr>
        <p:spPr>
          <a:xfrm>
            <a:off x="89062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5E7743-371C-5A4D-89E7-8FE68E3163F6}"/>
              </a:ext>
            </a:extLst>
          </p:cNvPr>
          <p:cNvSpPr/>
          <p:nvPr/>
        </p:nvSpPr>
        <p:spPr>
          <a:xfrm>
            <a:off x="69377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C2CCA3-F866-6647-9FD7-32A27B693F5E}"/>
              </a:ext>
            </a:extLst>
          </p:cNvPr>
          <p:cNvSpPr/>
          <p:nvPr/>
        </p:nvSpPr>
        <p:spPr>
          <a:xfrm>
            <a:off x="6937714" y="441076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B61C3-9585-E546-8FE1-EA7656800E1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179014" y="305680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E5F3C8-3908-0E4E-8048-C49C78B0997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420314" y="281550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09FB4D-8903-E246-8487-2397555E41CF}"/>
              </a:ext>
            </a:extLst>
          </p:cNvPr>
          <p:cNvSpPr txBox="1"/>
          <p:nvPr/>
        </p:nvSpPr>
        <p:spPr>
          <a:xfrm>
            <a:off x="6776756" y="364418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B0DE1-D4CE-634A-AD9A-F12F032022F0}"/>
              </a:ext>
            </a:extLst>
          </p:cNvPr>
          <p:cNvSpPr txBox="1"/>
          <p:nvPr/>
        </p:nvSpPr>
        <p:spPr>
          <a:xfrm>
            <a:off x="7985748" y="24364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82741-C204-244F-878D-CE95830EFEF1}"/>
              </a:ext>
            </a:extLst>
          </p:cNvPr>
          <p:cNvSpPr/>
          <p:nvPr/>
        </p:nvSpPr>
        <p:spPr>
          <a:xfrm>
            <a:off x="10871200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C6B433-8F8F-AA4A-AAC9-BE9765DD62C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9388814" y="281550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D26FE6-FEAF-9240-A520-4A065C1BD8D3}"/>
              </a:ext>
            </a:extLst>
          </p:cNvPr>
          <p:cNvSpPr txBox="1"/>
          <p:nvPr/>
        </p:nvSpPr>
        <p:spPr>
          <a:xfrm>
            <a:off x="9857842" y="242488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</p:spPr>
            <p:txBody>
              <a:bodyPr anchor="ctr"/>
              <a:lstStyle/>
              <a:p>
                <a:r>
                  <a:rPr lang="en-NO" dirty="0"/>
                  <a:t>updates of B requires an update of E</a:t>
                </a:r>
              </a:p>
              <a:p>
                <a:endParaRPr lang="en-NO" dirty="0"/>
              </a:p>
              <a:p>
                <a:r>
                  <a:rPr lang="en-NO" dirty="0"/>
                  <a:t>Worst Case: </a:t>
                </a:r>
              </a:p>
              <a:p>
                <a:pPr lvl="1"/>
                <a:r>
                  <a:rPr lang="en-NO" dirty="0"/>
                  <a:t>Chain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propagations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Idea: </a:t>
                </a:r>
              </a:p>
              <a:p>
                <a:pPr lvl="1"/>
                <a:r>
                  <a:rPr lang="en-NO" dirty="0"/>
                  <a:t>Propagate all links,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times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Edge order does not matter!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  <a:blipFill>
                <a:blip r:embed="rId2"/>
                <a:stretch>
                  <a:fillRect l="-174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6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E778-D824-1A46-9A4F-7C8683A1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Bellman-Ford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NO" sz="3600" dirty="0"/>
                  <a:t>Initialize the table, just like with Dijkstra’s</a:t>
                </a:r>
              </a:p>
              <a:p>
                <a:r>
                  <a:rPr lang="en-NO" sz="3600" dirty="0"/>
                  <a:t>Repeat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sz="3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sz="3600" dirty="0"/>
                  <a:t>:</a:t>
                </a:r>
              </a:p>
              <a:p>
                <a:pPr lvl="1"/>
                <a:r>
                  <a:rPr lang="en-NO" sz="3200" dirty="0"/>
                  <a:t>Propagate all edges, if needed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65CB-9B64-F647-BCD7-0197968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905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Slow Motion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Bellman-Ford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23991" y="31325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23991" y="383894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/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6858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701518" y="45651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61945" y="3126236"/>
            <a:ext cx="3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6059" y="313611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60260" y="38389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5235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60CC36-A37B-4548-8284-30587A8E1603}"/>
              </a:ext>
            </a:extLst>
          </p:cNvPr>
          <p:cNvSpPr txBox="1"/>
          <p:nvPr/>
        </p:nvSpPr>
        <p:spPr>
          <a:xfrm>
            <a:off x="6033058" y="575007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Iteration Count: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9B87DD-06C4-5C4B-9496-14D06A8A79F9}"/>
              </a:ext>
            </a:extLst>
          </p:cNvPr>
          <p:cNvSpPr txBox="1"/>
          <p:nvPr/>
        </p:nvSpPr>
        <p:spPr>
          <a:xfrm>
            <a:off x="8113049" y="575007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/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/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:−5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/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:3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/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/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/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B8C5A497-544F-D04B-B616-379F5D3074E2}"/>
              </a:ext>
            </a:extLst>
          </p:cNvPr>
          <p:cNvSpPr txBox="1"/>
          <p:nvPr/>
        </p:nvSpPr>
        <p:spPr>
          <a:xfrm>
            <a:off x="8104192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1C7C03-E2E3-694C-B469-9E183C176100}"/>
              </a:ext>
            </a:extLst>
          </p:cNvPr>
          <p:cNvSpPr txBox="1"/>
          <p:nvPr/>
        </p:nvSpPr>
        <p:spPr>
          <a:xfrm>
            <a:off x="8089004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00CE29-B5A0-B249-B78B-182C52E208A6}"/>
              </a:ext>
            </a:extLst>
          </p:cNvPr>
          <p:cNvSpPr txBox="1"/>
          <p:nvPr/>
        </p:nvSpPr>
        <p:spPr>
          <a:xfrm>
            <a:off x="7708732" y="5175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EC901C-5D86-214F-9643-934C98C5DB9A}"/>
              </a:ext>
            </a:extLst>
          </p:cNvPr>
          <p:cNvSpPr txBox="1"/>
          <p:nvPr/>
        </p:nvSpPr>
        <p:spPr>
          <a:xfrm>
            <a:off x="9242102" y="51750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4B653A-3D38-8B4D-B11D-4FB2674F89AF}"/>
              </a:ext>
            </a:extLst>
          </p:cNvPr>
          <p:cNvSpPr txBox="1"/>
          <p:nvPr/>
        </p:nvSpPr>
        <p:spPr>
          <a:xfrm>
            <a:off x="7634191" y="312983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9C99D3-CBA3-7F46-9B4A-A39DA91AB413}"/>
              </a:ext>
            </a:extLst>
          </p:cNvPr>
          <p:cNvSpPr txBox="1"/>
          <p:nvPr/>
        </p:nvSpPr>
        <p:spPr>
          <a:xfrm>
            <a:off x="8078584" y="575007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42789-591B-2E47-ADF5-29E51D20D1D9}"/>
              </a:ext>
            </a:extLst>
          </p:cNvPr>
          <p:cNvSpPr txBox="1"/>
          <p:nvPr/>
        </p:nvSpPr>
        <p:spPr>
          <a:xfrm>
            <a:off x="7641571" y="5168586"/>
            <a:ext cx="42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9178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1"/>
      <p:bldP spid="41" grpId="2"/>
      <p:bldP spid="42" grpId="0"/>
      <p:bldP spid="64" grpId="0"/>
      <p:bldP spid="65" grpId="0"/>
      <p:bldP spid="65" grpId="1"/>
      <p:bldP spid="66" grpId="0"/>
      <p:bldP spid="66" grpId="1"/>
      <p:bldP spid="67" grpId="0"/>
      <p:bldP spid="68" grpId="0"/>
      <p:bldP spid="68" grpId="1"/>
      <p:bldP spid="69" grpId="0"/>
      <p:bldP spid="70" grpId="0"/>
      <p:bldP spid="71" grpId="0"/>
      <p:bldP spid="73" grpId="0"/>
      <p:bldP spid="84" grpId="0"/>
      <p:bldP spid="84" grpId="1"/>
      <p:bldP spid="85" grpId="0"/>
      <p:bldP spid="85" grpId="1"/>
      <p:bldP spid="87" grpId="0"/>
      <p:bldP spid="87" grpId="1"/>
      <p:bldP spid="88" grpId="0"/>
      <p:bldP spid="89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51BD7-C58C-734E-AA35-3F88A305824C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05F94-6D60-3E45-9935-63EB1BA854FF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B88EA-1B02-584D-913E-383E201121B5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1E975-048A-4B48-9AD0-B37686303AD2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59DA2-95F8-FA44-BFC4-2803934533C7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702D7-ABB7-6746-89F0-ECC7EF732103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BEEA0-ABAE-5241-BE03-6FE53AA890C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9A7079-CAAC-2B4F-B106-1BBF3C80CB5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BC9B36-2658-0E4E-A21E-3D50729B82B8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97A35D-D1B3-3744-B6CD-E2474BF4909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5D763-260D-9743-ABF5-77E07139E962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0C1F42-47A8-0E42-9CD7-2E1A09BD67A7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13E56D-6585-E643-87F6-91EEBD306B8E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DF83-D84C-DA4C-806C-8DE9336476EE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EE1E0-CE82-F84C-918B-FE36C45F93EE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B2F4C-20F6-8E4C-A1B7-E9F644348B44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47ED3-F4BB-B044-9FDF-69104082CC18}"/>
              </a:ext>
            </a:extLst>
          </p:cNvPr>
          <p:cNvSpPr txBox="1"/>
          <p:nvPr/>
        </p:nvSpPr>
        <p:spPr>
          <a:xfrm>
            <a:off x="2918705" y="397193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116217-C5F0-994B-8130-6CB4F8130BEF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05AAE-7CD7-D549-B35B-3D671B5BC8D9}"/>
              </a:ext>
            </a:extLst>
          </p:cNvPr>
          <p:cNvSpPr txBox="1"/>
          <p:nvPr/>
        </p:nvSpPr>
        <p:spPr>
          <a:xfrm>
            <a:off x="3061321" y="5139107"/>
            <a:ext cx="86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51903-E948-8F4D-AAFA-6FF7CA599708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47356-5630-FF4F-A024-3E867690EB6A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11CA21-080D-EC4A-A9D8-56F58B0403E2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31E356-B230-7540-878E-40503CFA9ED1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CB440-2CE4-7442-BA88-DBF09ACD5213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26A49-6037-654F-89F8-49890371486D}"/>
              </a:ext>
            </a:extLst>
          </p:cNvPr>
          <p:cNvSpPr txBox="1"/>
          <p:nvPr/>
        </p:nvSpPr>
        <p:spPr>
          <a:xfrm>
            <a:off x="6586647" y="3306182"/>
            <a:ext cx="498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latin typeface="Montserrat" pitchFamily="2" charset="77"/>
              </a:rPr>
              <a:t>What is the 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shortest path</a:t>
            </a:r>
            <a:r>
              <a:rPr lang="en-NO" sz="2400" i="1" dirty="0">
                <a:latin typeface="Montserrat" pitchFamily="2" charset="77"/>
              </a:rPr>
              <a:t> from</a:t>
            </a:r>
          </a:p>
          <a:p>
            <a:r>
              <a:rPr lang="en-NO" sz="2400" i="1" dirty="0">
                <a:latin typeface="Montserrat" pitchFamily="2" charset="77"/>
              </a:rPr>
              <a:t>Hamar to Modle?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3B26-EE2F-33AE-007C-FDD21D3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Detecting Negative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DA7F-0775-BF64-6729-DA5B041C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Iterate one more time, over all edges</a:t>
            </a:r>
          </a:p>
          <a:p>
            <a:r>
              <a:rPr lang="en-NO" dirty="0"/>
              <a:t>If any edge still changes</a:t>
            </a:r>
          </a:p>
          <a:p>
            <a:pPr lvl="1"/>
            <a:r>
              <a:rPr lang="en-NO" dirty="0"/>
              <a:t>There is a negative cycle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1692-3459-A7A2-7F5A-0E91F3B6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2438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B757-DD2D-CD43-80C3-421893CB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Bellman-Ford Algorithm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4098-5BBF-2A45-9625-724FD85337A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bellmanFord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08015-7CD9-B94E-A28F-0661275A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4351A-262C-5341-A6EE-817152997C1B}"/>
              </a:ext>
            </a:extLst>
          </p:cNvPr>
          <p:cNvSpPr/>
          <p:nvPr/>
        </p:nvSpPr>
        <p:spPr>
          <a:xfrm>
            <a:off x="1379907" y="3167494"/>
            <a:ext cx="3290705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3DBC2-E92A-2C47-B177-44A8102704B8}"/>
              </a:ext>
            </a:extLst>
          </p:cNvPr>
          <p:cNvSpPr/>
          <p:nvPr/>
        </p:nvSpPr>
        <p:spPr>
          <a:xfrm>
            <a:off x="2285343" y="4117753"/>
            <a:ext cx="424096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F6CF7-CE1C-0548-84DF-8AE20C2AF264}"/>
              </a:ext>
            </a:extLst>
          </p:cNvPr>
          <p:cNvSpPr/>
          <p:nvPr/>
        </p:nvSpPr>
        <p:spPr>
          <a:xfrm>
            <a:off x="1379907" y="5068012"/>
            <a:ext cx="514639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B7753-7648-774D-8125-D853F05CC3CD}"/>
              </a:ext>
            </a:extLst>
          </p:cNvPr>
          <p:cNvSpPr txBox="1"/>
          <p:nvPr/>
        </p:nvSpPr>
        <p:spPr>
          <a:xfrm>
            <a:off x="6278137" y="2613223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Same as in Dijkstra’s algorithm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757DD76-56BF-D54F-BC40-75D4DF60169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670612" y="2767112"/>
            <a:ext cx="1607525" cy="572967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AB4B6-A91C-3342-90B0-2F2F44DCCAEB}"/>
              </a:ext>
            </a:extLst>
          </p:cNvPr>
          <p:cNvSpPr txBox="1"/>
          <p:nvPr/>
        </p:nvSpPr>
        <p:spPr>
          <a:xfrm>
            <a:off x="5471253" y="376511"/>
            <a:ext cx="5340840" cy="28257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9007813-52AC-DD4E-910E-58BD816E5D68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6526306" y="3202239"/>
            <a:ext cx="1615367" cy="1088099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9FCCD5-26E0-534B-ADF2-BD04BCF594B1}"/>
              </a:ext>
            </a:extLst>
          </p:cNvPr>
          <p:cNvSpPr txBox="1"/>
          <p:nvPr/>
        </p:nvSpPr>
        <p:spPr>
          <a:xfrm>
            <a:off x="5620170" y="506868"/>
            <a:ext cx="6004483" cy="314889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throws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NoNegativeCycle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44AEF02-6C36-2C4D-A41B-6410B0E84C10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6526306" y="3655762"/>
            <a:ext cx="2096106" cy="1584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The Bellman-Ford Algorithm handles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negative weights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/>
              <a:t>and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detects negative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5091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3D39-E794-F146-979C-C1B7E2F5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How about finding shortest paths 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between all pairs of vertices</a:t>
            </a:r>
            <a:r>
              <a:rPr lang="en-NO" sz="3600" dirty="0"/>
              <a:t>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574C-426F-D64C-A990-355C489B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A6A10BA-0744-B555-9C5D-7FADBB0A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/>
          <a:lstStyle/>
          <a:p>
            <a:r>
              <a:rPr lang="en-NO" dirty="0"/>
              <a:t>What’s More?</a:t>
            </a:r>
          </a:p>
        </p:txBody>
      </p:sp>
    </p:spTree>
    <p:extLst>
      <p:ext uri="{BB962C8B-B14F-4D97-AF65-F5344CB8AC3E}">
        <p14:creationId xmlns:p14="http://schemas.microsoft.com/office/powerpoint/2010/main" val="26497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F671315-2ACD-D342-A98D-0839266DE66B}"/>
              </a:ext>
            </a:extLst>
          </p:cNvPr>
          <p:cNvSpPr/>
          <p:nvPr/>
        </p:nvSpPr>
        <p:spPr>
          <a:xfrm>
            <a:off x="2159949" y="2931661"/>
            <a:ext cx="2788570" cy="2317261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5E48-3161-B94D-9C8F-4740DF19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3461D-4324-C34C-B7A5-867ED7F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1A8637-179A-D241-847C-E1B21B8C0F4E}"/>
              </a:ext>
            </a:extLst>
          </p:cNvPr>
          <p:cNvSpPr/>
          <p:nvPr/>
        </p:nvSpPr>
        <p:spPr>
          <a:xfrm>
            <a:off x="7039626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9BC795-42C8-7746-8A27-46E586B9F834}"/>
              </a:ext>
            </a:extLst>
          </p:cNvPr>
          <p:cNvSpPr/>
          <p:nvPr/>
        </p:nvSpPr>
        <p:spPr>
          <a:xfrm>
            <a:off x="8870513" y="2156563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2DE5E-4CFB-9841-BE1B-338F50D42344}"/>
              </a:ext>
            </a:extLst>
          </p:cNvPr>
          <p:cNvSpPr/>
          <p:nvPr/>
        </p:nvSpPr>
        <p:spPr>
          <a:xfrm>
            <a:off x="10738978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032F72-0D5A-D444-BB2E-6423E840ECC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616975" y="2733912"/>
            <a:ext cx="1352595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EF25E-41D4-6442-BD25-0022FD01E97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447862" y="2733912"/>
            <a:ext cx="1390173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EF38E-5C4A-F340-9E1F-354BFF44538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716032" y="3858015"/>
            <a:ext cx="3022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/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/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/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/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DF4A18-6F4D-F14F-91AB-AD3145F56FB9}"/>
              </a:ext>
            </a:extLst>
          </p:cNvPr>
          <p:cNvSpPr txBox="1"/>
          <p:nvPr/>
        </p:nvSpPr>
        <p:spPr>
          <a:xfrm>
            <a:off x="2364359" y="183771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1D10504-93DA-E042-8F43-7E0001EF1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650" y="2409930"/>
            <a:ext cx="5084220" cy="2769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28690-6A6A-2F49-8E22-C92D273539FA}"/>
              </a:ext>
            </a:extLst>
          </p:cNvPr>
          <p:cNvSpPr txBox="1"/>
          <p:nvPr/>
        </p:nvSpPr>
        <p:spPr>
          <a:xfrm>
            <a:off x="21339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D05B0-3C46-AC4A-8B45-F9AF195928D1}"/>
              </a:ext>
            </a:extLst>
          </p:cNvPr>
          <p:cNvSpPr txBox="1"/>
          <p:nvPr/>
        </p:nvSpPr>
        <p:spPr>
          <a:xfrm>
            <a:off x="27435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E5614-4456-C442-A032-76BC9D1DE568}"/>
              </a:ext>
            </a:extLst>
          </p:cNvPr>
          <p:cNvSpPr txBox="1"/>
          <p:nvPr/>
        </p:nvSpPr>
        <p:spPr>
          <a:xfrm>
            <a:off x="33364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CE1F4-5155-B14E-AA40-197C2A1905DE}"/>
              </a:ext>
            </a:extLst>
          </p:cNvPr>
          <p:cNvSpPr txBox="1"/>
          <p:nvPr/>
        </p:nvSpPr>
        <p:spPr>
          <a:xfrm>
            <a:off x="3924849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E334D-DA83-984E-9323-BE8A9728AE07}"/>
              </a:ext>
            </a:extLst>
          </p:cNvPr>
          <p:cNvSpPr txBox="1"/>
          <p:nvPr/>
        </p:nvSpPr>
        <p:spPr>
          <a:xfrm>
            <a:off x="4517947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E920C-8B38-AC47-A939-F649876B8AFD}"/>
              </a:ext>
            </a:extLst>
          </p:cNvPr>
          <p:cNvSpPr txBox="1"/>
          <p:nvPr/>
        </p:nvSpPr>
        <p:spPr>
          <a:xfrm>
            <a:off x="1569275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5F823-08D3-1F4D-B622-687F42502760}"/>
              </a:ext>
            </a:extLst>
          </p:cNvPr>
          <p:cNvSpPr txBox="1"/>
          <p:nvPr/>
        </p:nvSpPr>
        <p:spPr>
          <a:xfrm>
            <a:off x="1569275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5E8CE-E193-FE4E-AAD8-F415D00580C5}"/>
              </a:ext>
            </a:extLst>
          </p:cNvPr>
          <p:cNvSpPr txBox="1"/>
          <p:nvPr/>
        </p:nvSpPr>
        <p:spPr>
          <a:xfrm>
            <a:off x="1569275" y="394324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1A6CF1-DC4B-CD47-B6A5-CAE88810278D}"/>
              </a:ext>
            </a:extLst>
          </p:cNvPr>
          <p:cNvSpPr txBox="1"/>
          <p:nvPr/>
        </p:nvSpPr>
        <p:spPr>
          <a:xfrm>
            <a:off x="1569275" y="441187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A304B9-EF9D-FB4F-922C-32DC16BA49A7}"/>
              </a:ext>
            </a:extLst>
          </p:cNvPr>
          <p:cNvSpPr txBox="1"/>
          <p:nvPr/>
        </p:nvSpPr>
        <p:spPr>
          <a:xfrm>
            <a:off x="1569275" y="486740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B0B63E-6655-1843-9CF7-42CA7906A9F4}"/>
              </a:ext>
            </a:extLst>
          </p:cNvPr>
          <p:cNvSpPr txBox="1"/>
          <p:nvPr/>
        </p:nvSpPr>
        <p:spPr>
          <a:xfrm>
            <a:off x="2133990" y="300722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60843-1BE2-D84D-AF56-4AA13112664A}"/>
              </a:ext>
            </a:extLst>
          </p:cNvPr>
          <p:cNvSpPr txBox="1"/>
          <p:nvPr/>
        </p:nvSpPr>
        <p:spPr>
          <a:xfrm>
            <a:off x="2743590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E21ED-36E4-854B-A58B-7361F844FD61}"/>
              </a:ext>
            </a:extLst>
          </p:cNvPr>
          <p:cNvSpPr txBox="1"/>
          <p:nvPr/>
        </p:nvSpPr>
        <p:spPr>
          <a:xfrm>
            <a:off x="3331269" y="394324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9A8B70-8EF8-024A-B405-60C6ED05A6E1}"/>
              </a:ext>
            </a:extLst>
          </p:cNvPr>
          <p:cNvSpPr txBox="1"/>
          <p:nvPr/>
        </p:nvSpPr>
        <p:spPr>
          <a:xfrm>
            <a:off x="3924849" y="440606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CEE88F-3287-E541-A5A2-2F313EEE3D97}"/>
              </a:ext>
            </a:extLst>
          </p:cNvPr>
          <p:cNvSpPr txBox="1"/>
          <p:nvPr/>
        </p:nvSpPr>
        <p:spPr>
          <a:xfrm>
            <a:off x="4517947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6D9EB-3521-B540-A06B-AEFD7AE03EFE}"/>
              </a:ext>
            </a:extLst>
          </p:cNvPr>
          <p:cNvSpPr txBox="1"/>
          <p:nvPr/>
        </p:nvSpPr>
        <p:spPr>
          <a:xfrm>
            <a:off x="2743590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B4B978-4A56-3B4F-9754-B7097015D0BE}"/>
              </a:ext>
            </a:extLst>
          </p:cNvPr>
          <p:cNvSpPr txBox="1"/>
          <p:nvPr/>
        </p:nvSpPr>
        <p:spPr>
          <a:xfrm>
            <a:off x="3331269" y="300564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E8B5F1-E490-154A-8603-E63BE06A7128}"/>
              </a:ext>
            </a:extLst>
          </p:cNvPr>
          <p:cNvSpPr txBox="1"/>
          <p:nvPr/>
        </p:nvSpPr>
        <p:spPr>
          <a:xfrm>
            <a:off x="3924849" y="30072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4FFF30-B67E-424A-B6B4-671E1AFB4081}"/>
              </a:ext>
            </a:extLst>
          </p:cNvPr>
          <p:cNvSpPr txBox="1"/>
          <p:nvPr/>
        </p:nvSpPr>
        <p:spPr>
          <a:xfrm>
            <a:off x="4522684" y="2997095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8AD1F-22CC-B647-9051-AF99CD28C678}"/>
              </a:ext>
            </a:extLst>
          </p:cNvPr>
          <p:cNvSpPr txBox="1"/>
          <p:nvPr/>
        </p:nvSpPr>
        <p:spPr>
          <a:xfrm>
            <a:off x="4512998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EF95A6-AC85-884F-B109-64377646C6C7}"/>
              </a:ext>
            </a:extLst>
          </p:cNvPr>
          <p:cNvSpPr txBox="1"/>
          <p:nvPr/>
        </p:nvSpPr>
        <p:spPr>
          <a:xfrm>
            <a:off x="2742545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DA6D75-FBE1-B04B-8B75-407D97854BD2}"/>
              </a:ext>
            </a:extLst>
          </p:cNvPr>
          <p:cNvSpPr txBox="1"/>
          <p:nvPr/>
        </p:nvSpPr>
        <p:spPr>
          <a:xfrm>
            <a:off x="3331269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8A1130-19CF-AC4A-8945-75B983B40A01}"/>
              </a:ext>
            </a:extLst>
          </p:cNvPr>
          <p:cNvSpPr txBox="1"/>
          <p:nvPr/>
        </p:nvSpPr>
        <p:spPr>
          <a:xfrm>
            <a:off x="3331269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0DB193-025A-7842-A0E9-C1B332A24F73}"/>
              </a:ext>
            </a:extLst>
          </p:cNvPr>
          <p:cNvSpPr txBox="1"/>
          <p:nvPr/>
        </p:nvSpPr>
        <p:spPr>
          <a:xfrm>
            <a:off x="3924849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B4768-FD0D-E744-9043-1C749A069D49}"/>
              </a:ext>
            </a:extLst>
          </p:cNvPr>
          <p:cNvSpPr txBox="1"/>
          <p:nvPr/>
        </p:nvSpPr>
        <p:spPr>
          <a:xfrm>
            <a:off x="4522684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CBAED2-6F4D-FD45-A7B7-271B2FDF85E9}"/>
              </a:ext>
            </a:extLst>
          </p:cNvPr>
          <p:cNvSpPr txBox="1"/>
          <p:nvPr/>
        </p:nvSpPr>
        <p:spPr>
          <a:xfrm>
            <a:off x="4512998" y="39376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EC6A11-F704-1C4A-B2F6-6B15C9A19AEC}"/>
              </a:ext>
            </a:extLst>
          </p:cNvPr>
          <p:cNvSpPr txBox="1"/>
          <p:nvPr/>
        </p:nvSpPr>
        <p:spPr>
          <a:xfrm>
            <a:off x="3924849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1F9EF-EE45-AE43-AE38-9942EF1D4BCB}"/>
              </a:ext>
            </a:extLst>
          </p:cNvPr>
          <p:cNvSpPr txBox="1"/>
          <p:nvPr/>
        </p:nvSpPr>
        <p:spPr>
          <a:xfrm>
            <a:off x="392484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CB521-4CFA-3047-9430-446438FACEAE}"/>
              </a:ext>
            </a:extLst>
          </p:cNvPr>
          <p:cNvSpPr txBox="1"/>
          <p:nvPr/>
        </p:nvSpPr>
        <p:spPr>
          <a:xfrm>
            <a:off x="333126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07905-0AFD-7049-8283-1E89ACB3B0D1}"/>
              </a:ext>
            </a:extLst>
          </p:cNvPr>
          <p:cNvSpPr txBox="1"/>
          <p:nvPr/>
        </p:nvSpPr>
        <p:spPr>
          <a:xfrm>
            <a:off x="2138636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47669D-F927-9345-9D60-76174C2190E3}"/>
              </a:ext>
            </a:extLst>
          </p:cNvPr>
          <p:cNvSpPr txBox="1"/>
          <p:nvPr/>
        </p:nvSpPr>
        <p:spPr>
          <a:xfrm>
            <a:off x="2138636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C68A82-7E45-D04D-A1F9-F7C6C16623DA}"/>
              </a:ext>
            </a:extLst>
          </p:cNvPr>
          <p:cNvSpPr txBox="1"/>
          <p:nvPr/>
        </p:nvSpPr>
        <p:spPr>
          <a:xfrm>
            <a:off x="2138636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98CD76-DC89-CE44-910D-7117E6F512F6}"/>
              </a:ext>
            </a:extLst>
          </p:cNvPr>
          <p:cNvSpPr txBox="1"/>
          <p:nvPr/>
        </p:nvSpPr>
        <p:spPr>
          <a:xfrm>
            <a:off x="2739983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7FF52D-80D4-FC43-AE44-F60A59BC6227}"/>
              </a:ext>
            </a:extLst>
          </p:cNvPr>
          <p:cNvSpPr txBox="1"/>
          <p:nvPr/>
        </p:nvSpPr>
        <p:spPr>
          <a:xfrm>
            <a:off x="2739983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3EE85-E5A7-CE48-A608-89BD5264DCCC}"/>
              </a:ext>
            </a:extLst>
          </p:cNvPr>
          <p:cNvSpPr txBox="1"/>
          <p:nvPr/>
        </p:nvSpPr>
        <p:spPr>
          <a:xfrm>
            <a:off x="2133990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987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" grpId="0" animBg="1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162-D995-7F3F-D221-A27B587B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F84-37F3-C0EE-7D9B-E882AE83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Initialize the adjacency matrix</a:t>
            </a:r>
          </a:p>
          <a:p>
            <a:r>
              <a:rPr lang="en-NO" dirty="0"/>
              <a:t>For all </a:t>
            </a:r>
            <a:r>
              <a:rPr lang="en-NO" dirty="0">
                <a:solidFill>
                  <a:schemeClr val="accent3"/>
                </a:solidFill>
              </a:rPr>
              <a:t>source</a:t>
            </a:r>
            <a:r>
              <a:rPr lang="en-NO" dirty="0"/>
              <a:t> in Node</a:t>
            </a:r>
          </a:p>
          <a:p>
            <a:pPr lvl="1"/>
            <a:r>
              <a:rPr lang="en-NO" sz="2400" dirty="0"/>
              <a:t>For all </a:t>
            </a:r>
            <a:r>
              <a:rPr lang="en-NO" sz="2400" dirty="0">
                <a:solidFill>
                  <a:schemeClr val="accent3"/>
                </a:solidFill>
              </a:rPr>
              <a:t>target</a:t>
            </a:r>
            <a:r>
              <a:rPr lang="en-NO" sz="2400" dirty="0"/>
              <a:t> in Node</a:t>
            </a:r>
          </a:p>
          <a:p>
            <a:pPr lvl="2"/>
            <a:r>
              <a:rPr lang="en-NO" sz="2400" dirty="0"/>
              <a:t>For all </a:t>
            </a:r>
            <a:r>
              <a:rPr lang="en-NO" sz="2400" dirty="0">
                <a:solidFill>
                  <a:schemeClr val="accent3"/>
                </a:solidFill>
              </a:rPr>
              <a:t>stop</a:t>
            </a:r>
            <a:r>
              <a:rPr lang="en-NO" sz="2400" dirty="0"/>
              <a:t> in Node</a:t>
            </a:r>
          </a:p>
          <a:p>
            <a:pPr lvl="3"/>
            <a:r>
              <a:rPr lang="en-NO" sz="2400" dirty="0"/>
              <a:t>if </a:t>
            </a:r>
            <a:r>
              <a:rPr lang="en-NO" sz="2400" dirty="0">
                <a:solidFill>
                  <a:schemeClr val="accent3"/>
                </a:solidFill>
              </a:rPr>
              <a:t>stop</a:t>
            </a:r>
            <a:r>
              <a:rPr lang="en-NO" sz="2400" dirty="0"/>
              <a:t> is a shortcut</a:t>
            </a:r>
          </a:p>
          <a:p>
            <a:pPr lvl="4"/>
            <a:r>
              <a:rPr lang="en-NO" sz="2400" dirty="0"/>
              <a:t>Update matrix[target]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BEE61-44CE-1E4D-EA46-9FD5C472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4889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C21-13CF-6B4E-B34E-87B19C3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  <a:endParaRPr lang="en-NO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D01E-E064-9045-940E-64FF4911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66412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Map&lt;Pair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floydWarhsall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17A4-6D56-FA41-BC8C-3ED753F8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25938-9ECC-4541-B63C-2C34ECD38155}"/>
              </a:ext>
            </a:extLst>
          </p:cNvPr>
          <p:cNvSpPr/>
          <p:nvPr/>
        </p:nvSpPr>
        <p:spPr>
          <a:xfrm>
            <a:off x="1335083" y="2755118"/>
            <a:ext cx="211632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D5C20-A822-D841-ABFE-718E63BD9EF5}"/>
              </a:ext>
            </a:extLst>
          </p:cNvPr>
          <p:cNvSpPr/>
          <p:nvPr/>
        </p:nvSpPr>
        <p:spPr>
          <a:xfrm>
            <a:off x="2581177" y="3902021"/>
            <a:ext cx="5083647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3F69E-C18F-1744-9B77-3D3A1C8C0EBE}"/>
              </a:ext>
            </a:extLst>
          </p:cNvPr>
          <p:cNvSpPr/>
          <p:nvPr/>
        </p:nvSpPr>
        <p:spPr>
          <a:xfrm>
            <a:off x="1335082" y="2192839"/>
            <a:ext cx="461748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ED80D-E26C-754F-BF8A-040CEDD4B5C3}"/>
              </a:ext>
            </a:extLst>
          </p:cNvPr>
          <p:cNvSpPr txBox="1"/>
          <p:nvPr/>
        </p:nvSpPr>
        <p:spPr>
          <a:xfrm>
            <a:off x="7075671" y="221153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96C2B24-8AAD-5E48-914F-BE6842B81D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52565" y="2365424"/>
            <a:ext cx="112310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B78C1DD-A39F-7E4F-9A3A-F3CD4985EFE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451412" y="2927703"/>
            <a:ext cx="1394483" cy="1704852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0E9DFD-9E41-8D40-9C5A-909CA200DF29}"/>
              </a:ext>
            </a:extLst>
          </p:cNvPr>
          <p:cNvSpPr txBox="1"/>
          <p:nvPr/>
        </p:nvSpPr>
        <p:spPr>
          <a:xfrm>
            <a:off x="4845895" y="2755118"/>
            <a:ext cx="6244017" cy="375487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2DA4A-BE0F-0147-9FE9-BFBB9F22E4B1}"/>
              </a:ext>
            </a:extLst>
          </p:cNvPr>
          <p:cNvSpPr txBox="1"/>
          <p:nvPr/>
        </p:nvSpPr>
        <p:spPr>
          <a:xfrm>
            <a:off x="5249308" y="4277277"/>
            <a:ext cx="6711407" cy="230250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D3911F1-8F14-3A4A-974D-690BC21DC3E2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6200000" flipH="1">
            <a:off x="4595484" y="4774707"/>
            <a:ext cx="1181340" cy="126307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23" grpId="0" animBg="1"/>
      <p:bldP spid="23" grpId="1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8470-ED9A-BC48-B76D-E0B47D64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11F6-75B4-DB42-9118-BB2B7522F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  <a:p>
            <a:pPr lvl="1"/>
            <a:r>
              <a:rPr lang="en-NO" dirty="0"/>
              <a:t>Edges have cost/weight</a:t>
            </a:r>
          </a:p>
          <a:p>
            <a:pPr lvl="1"/>
            <a:endParaRPr lang="en-NO" dirty="0"/>
          </a:p>
          <a:p>
            <a:r>
              <a:rPr lang="en-NO" dirty="0"/>
              <a:t>Single source Shortest paths</a:t>
            </a:r>
          </a:p>
          <a:p>
            <a:pPr lvl="1"/>
            <a:r>
              <a:rPr lang="en-NO" dirty="0"/>
              <a:t>Dijkstra’s Algorithm</a:t>
            </a:r>
          </a:p>
          <a:p>
            <a:pPr lvl="2"/>
            <a:r>
              <a:rPr lang="en-NO" dirty="0"/>
              <a:t>No negative weights </a:t>
            </a:r>
          </a:p>
          <a:p>
            <a:pPr lvl="2"/>
            <a:r>
              <a:rPr lang="en-NO" dirty="0"/>
              <a:t>O(E + V)</a:t>
            </a:r>
          </a:p>
          <a:p>
            <a:pPr lvl="1"/>
            <a:r>
              <a:rPr lang="en-NO" dirty="0"/>
              <a:t>Bellman-Ford Algorithm</a:t>
            </a:r>
          </a:p>
          <a:p>
            <a:pPr lvl="2"/>
            <a:r>
              <a:rPr lang="en-NO" dirty="0"/>
              <a:t>No negative cycles</a:t>
            </a:r>
          </a:p>
          <a:p>
            <a:pPr lvl="2"/>
            <a:r>
              <a:rPr lang="en-NO" dirty="0"/>
              <a:t>O(V * E)</a:t>
            </a:r>
          </a:p>
          <a:p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3B67B-3242-E84B-8086-DFF402E56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All Sources Shortest Paths</a:t>
            </a:r>
          </a:p>
          <a:p>
            <a:pPr lvl="1"/>
            <a:r>
              <a:rPr lang="en-NO" dirty="0"/>
              <a:t>Floyld-Warshall Algorithm</a:t>
            </a:r>
          </a:p>
          <a:p>
            <a:pPr lvl="1"/>
            <a:r>
              <a:rPr lang="en-NO" dirty="0"/>
              <a:t>No negative cycles</a:t>
            </a:r>
          </a:p>
          <a:p>
            <a:pPr lvl="1"/>
            <a:r>
              <a:rPr lang="en-NO" dirty="0"/>
              <a:t>O(V^3)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70CF-5339-3341-B437-87119651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4580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Single Source to all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Dijsktra’s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Bellman-Ford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All pairs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Floyd-</a:t>
            </a:r>
            <a:r>
              <a:rPr lang="en-GB" dirty="0" err="1"/>
              <a:t>Warshall</a:t>
            </a:r>
            <a:r>
              <a:rPr lang="en-GB" dirty="0"/>
              <a:t> algorithm</a:t>
            </a:r>
          </a:p>
          <a:p>
            <a:pPr>
              <a:lnSpc>
                <a:spcPct val="150000"/>
              </a:lnSpc>
            </a:pPr>
            <a:r>
              <a:rPr lang="en-GB" dirty="0"/>
              <a:t>Routing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/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blipFill>
                <a:blip r:embed="rId2"/>
                <a:stretch>
                  <a:fillRect l="-2134" r="-4268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DAC4B-03F7-9749-8F43-E2B1DE772466}"/>
              </a:ext>
            </a:extLst>
          </p:cNvPr>
          <p:cNvSpPr txBox="1"/>
          <p:nvPr/>
        </p:nvSpPr>
        <p:spPr>
          <a:xfrm>
            <a:off x="2288389" y="213962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A16D6-DB3F-9843-ABE4-48B387EFB450}"/>
              </a:ext>
            </a:extLst>
          </p:cNvPr>
          <p:cNvSpPr txBox="1"/>
          <p:nvPr/>
        </p:nvSpPr>
        <p:spPr>
          <a:xfrm>
            <a:off x="4453692" y="4690456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6E96B-0022-D147-A7C1-2CB93270FB85}"/>
              </a:ext>
            </a:extLst>
          </p:cNvPr>
          <p:cNvSpPr txBox="1"/>
          <p:nvPr/>
        </p:nvSpPr>
        <p:spPr>
          <a:xfrm>
            <a:off x="7428012" y="4690456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4227A-7A23-4544-ACB4-F617C5379E21}"/>
              </a:ext>
            </a:extLst>
          </p:cNvPr>
          <p:cNvCxnSpPr>
            <a:cxnSpLocks/>
          </p:cNvCxnSpPr>
          <p:nvPr/>
        </p:nvCxnSpPr>
        <p:spPr>
          <a:xfrm>
            <a:off x="3194406" y="2508961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2F69C-473A-1E44-8719-F86DB90437E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353137" y="3844500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4059B-5071-454A-BDF2-7BE81ACAEF98}"/>
              </a:ext>
            </a:extLst>
          </p:cNvPr>
          <p:cNvCxnSpPr>
            <a:cxnSpLocks/>
          </p:cNvCxnSpPr>
          <p:nvPr/>
        </p:nvCxnSpPr>
        <p:spPr>
          <a:xfrm flipH="1" flipV="1">
            <a:off x="6680506" y="3844498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/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/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weight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blipFill>
                <a:blip r:embed="rId4"/>
                <a:stretch>
                  <a:fillRect l="-1863" t="-3922" r="-18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C89EF-622F-1645-9528-4BF58EE91DE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28012" y="1823516"/>
            <a:ext cx="594875" cy="1440375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F93-B247-114A-B953-86E8CE3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9C7F-286C-A345-B48E-CA5222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static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source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end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weight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vertices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vertices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&gt;&gt;&gt;()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ECEFF4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>
              <a:lnSpc>
                <a:spcPct val="100000"/>
              </a:lnSpc>
            </a:pPr>
            <a:endParaRPr lang="en-NO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63CEE-F570-ED42-96BB-3036D00A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4176C-668E-FC41-9113-649ED9B97026}"/>
              </a:ext>
            </a:extLst>
          </p:cNvPr>
          <p:cNvSpPr/>
          <p:nvPr/>
        </p:nvSpPr>
        <p:spPr>
          <a:xfrm>
            <a:off x="1048214" y="2219093"/>
            <a:ext cx="4493942" cy="2497873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C6D99-E91A-3D45-9650-1D43ADC2DB9B}"/>
              </a:ext>
            </a:extLst>
          </p:cNvPr>
          <p:cNvSpPr/>
          <p:nvPr/>
        </p:nvSpPr>
        <p:spPr>
          <a:xfrm>
            <a:off x="1048213" y="4808035"/>
            <a:ext cx="4850781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D307-380A-074F-9219-AB8544AB40D6}"/>
              </a:ext>
            </a:extLst>
          </p:cNvPr>
          <p:cNvSpPr txBox="1"/>
          <p:nvPr/>
        </p:nvSpPr>
        <p:spPr>
          <a:xfrm>
            <a:off x="6278137" y="2613223"/>
            <a:ext cx="335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represents a single weighted edge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B7837FF-515F-C84C-9ADF-11AE6891D9B7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542157" y="2767112"/>
            <a:ext cx="735981" cy="700918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D6FEB-E481-9E4B-9A5E-149363009490}"/>
              </a:ext>
            </a:extLst>
          </p:cNvPr>
          <p:cNvSpPr txBox="1"/>
          <p:nvPr/>
        </p:nvSpPr>
        <p:spPr>
          <a:xfrm>
            <a:off x="7185764" y="4820735"/>
            <a:ext cx="260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“table” of edges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9D419A-8345-9F45-9A7D-51C11E6C61E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898994" y="4974624"/>
            <a:ext cx="1286770" cy="599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051B-DBBB-9045-A3BD-C20B9D6A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F534-EFD2-9B4C-A0CC-B0787B3F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312" cy="4351338"/>
          </a:xfrm>
        </p:spPr>
        <p:txBody>
          <a:bodyPr anchor="ctr"/>
          <a:lstStyle/>
          <a:p>
            <a:r>
              <a:rPr lang="en-NO" dirty="0"/>
              <a:t>If all edges weight 1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Breadth-first search</a:t>
            </a:r>
          </a:p>
          <a:p>
            <a:pPr lvl="1"/>
            <a:r>
              <a:rPr lang="en-NO" dirty="0"/>
              <a:t>expands progressively</a:t>
            </a:r>
          </a:p>
          <a:p>
            <a:pPr lvl="1"/>
            <a:r>
              <a:rPr lang="en-NO" dirty="0"/>
              <a:t>until it reaches the destination</a:t>
            </a:r>
          </a:p>
          <a:p>
            <a:pPr lvl="1"/>
            <a:endParaRPr lang="en-NO" dirty="0"/>
          </a:p>
          <a:p>
            <a:r>
              <a:rPr lang="en-NO" dirty="0"/>
              <a:t>Minimum path w.r.t. edge count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4932-0CC9-614B-9777-3038D834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CA7530-47CA-DA45-A2D8-54F29F45EDCC}"/>
              </a:ext>
            </a:extLst>
          </p:cNvPr>
          <p:cNvSpPr/>
          <p:nvPr/>
        </p:nvSpPr>
        <p:spPr>
          <a:xfrm>
            <a:off x="8527132" y="352864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3C761-F62E-DB47-94F2-2F40D07EFCBE}"/>
              </a:ext>
            </a:extLst>
          </p:cNvPr>
          <p:cNvSpPr txBox="1"/>
          <p:nvPr/>
        </p:nvSpPr>
        <p:spPr>
          <a:xfrm>
            <a:off x="7739737" y="352864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96D19-AC1D-F945-A362-05BF5B9E1D1E}"/>
              </a:ext>
            </a:extLst>
          </p:cNvPr>
          <p:cNvSpPr txBox="1"/>
          <p:nvPr/>
        </p:nvSpPr>
        <p:spPr>
          <a:xfrm>
            <a:off x="10727231" y="5240292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destination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0BC7C-0FE4-2A48-8C48-F17C2CC2CAD0}"/>
              </a:ext>
            </a:extLst>
          </p:cNvPr>
          <p:cNvSpPr/>
          <p:nvPr/>
        </p:nvSpPr>
        <p:spPr>
          <a:xfrm>
            <a:off x="7999708" y="3001225"/>
            <a:ext cx="1450848" cy="14508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CB50B2-4813-CF46-9C85-F8B6F12D97D0}"/>
              </a:ext>
            </a:extLst>
          </p:cNvPr>
          <p:cNvSpPr/>
          <p:nvPr/>
        </p:nvSpPr>
        <p:spPr>
          <a:xfrm>
            <a:off x="6898272" y="1883318"/>
            <a:ext cx="3636118" cy="363611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5C43A-F79E-FB4F-B81F-51D78F3BCFD2}"/>
              </a:ext>
            </a:extLst>
          </p:cNvPr>
          <p:cNvSpPr/>
          <p:nvPr/>
        </p:nvSpPr>
        <p:spPr>
          <a:xfrm>
            <a:off x="7442044" y="2429861"/>
            <a:ext cx="2566176" cy="25053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83B93-9C84-8246-BBEB-62BD3EA056E1}"/>
              </a:ext>
            </a:extLst>
          </p:cNvPr>
          <p:cNvSpPr txBox="1"/>
          <p:nvPr/>
        </p:nvSpPr>
        <p:spPr>
          <a:xfrm>
            <a:off x="8264216" y="270402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514FE-4B2E-C44D-864C-2C34F9D397D9}"/>
              </a:ext>
            </a:extLst>
          </p:cNvPr>
          <p:cNvSpPr txBox="1"/>
          <p:nvPr/>
        </p:nvSpPr>
        <p:spPr>
          <a:xfrm>
            <a:off x="8295226" y="2113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edges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F696E-F84A-B343-A1A8-B51A5FDE2BCD}"/>
              </a:ext>
            </a:extLst>
          </p:cNvPr>
          <p:cNvSpPr txBox="1"/>
          <p:nvPr/>
        </p:nvSpPr>
        <p:spPr>
          <a:xfrm>
            <a:off x="8283344" y="156568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edges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F12CDD-ED17-7942-980D-12433BB4EAD5}"/>
              </a:ext>
            </a:extLst>
          </p:cNvPr>
          <p:cNvSpPr/>
          <p:nvPr/>
        </p:nvSpPr>
        <p:spPr>
          <a:xfrm>
            <a:off x="6277862" y="1280751"/>
            <a:ext cx="4858358" cy="48583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49819-9270-F54D-B89E-88A52963E5F0}"/>
              </a:ext>
            </a:extLst>
          </p:cNvPr>
          <p:cNvSpPr/>
          <p:nvPr/>
        </p:nvSpPr>
        <p:spPr>
          <a:xfrm>
            <a:off x="10336390" y="5159637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B26C5E-66D3-DC40-80A3-BDEB55EADB3E}"/>
              </a:ext>
            </a:extLst>
          </p:cNvPr>
          <p:cNvSpPr/>
          <p:nvPr/>
        </p:nvSpPr>
        <p:spPr>
          <a:xfrm>
            <a:off x="8564530" y="428825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94A436-6CE4-3D4F-9C78-EAFBA25A96B9}"/>
              </a:ext>
            </a:extLst>
          </p:cNvPr>
          <p:cNvSpPr/>
          <p:nvPr/>
        </p:nvSpPr>
        <p:spPr>
          <a:xfrm>
            <a:off x="9466449" y="4413889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4667DB-00BB-B34D-84D2-430FD820FEDC}"/>
              </a:ext>
            </a:extLst>
          </p:cNvPr>
          <p:cNvSpPr/>
          <p:nvPr/>
        </p:nvSpPr>
        <p:spPr>
          <a:xfrm>
            <a:off x="9449538" y="513383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A24DA-3815-EF4A-84D5-67D04BE13D0D}"/>
              </a:ext>
            </a:extLst>
          </p:cNvPr>
          <p:cNvCxnSpPr>
            <a:stCxn id="5" idx="4"/>
            <a:endCxn id="19" idx="0"/>
          </p:cNvCxnSpPr>
          <p:nvPr/>
        </p:nvCxnSpPr>
        <p:spPr>
          <a:xfrm flipH="1">
            <a:off x="8707041" y="3924649"/>
            <a:ext cx="18091" cy="36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4E331-0A66-0A47-8017-A25B90D4F06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8849552" y="4430763"/>
            <a:ext cx="616897" cy="12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83547-46E1-804C-BC72-A9A9068D90E6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flipH="1">
            <a:off x="9592049" y="4698911"/>
            <a:ext cx="16911" cy="434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03B019-2324-BC4F-8684-697343BF07E2}"/>
              </a:ext>
            </a:extLst>
          </p:cNvPr>
          <p:cNvCxnSpPr>
            <a:stCxn id="21" idx="6"/>
            <a:endCxn id="6" idx="2"/>
          </p:cNvCxnSpPr>
          <p:nvPr/>
        </p:nvCxnSpPr>
        <p:spPr>
          <a:xfrm>
            <a:off x="9734560" y="5276343"/>
            <a:ext cx="601830" cy="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275F50-2973-6F4D-984C-D44CEC1E3551}"/>
              </a:ext>
            </a:extLst>
          </p:cNvPr>
          <p:cNvSpPr txBox="1"/>
          <p:nvPr/>
        </p:nvSpPr>
        <p:spPr>
          <a:xfrm>
            <a:off x="8264216" y="94372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edges</a:t>
            </a:r>
          </a:p>
        </p:txBody>
      </p:sp>
    </p:spTree>
    <p:extLst>
      <p:ext uri="{BB962C8B-B14F-4D97-AF65-F5344CB8AC3E}">
        <p14:creationId xmlns:p14="http://schemas.microsoft.com/office/powerpoint/2010/main" val="25138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2" grpId="0" animBg="1"/>
      <p:bldP spid="14" grpId="0" animBg="1"/>
      <p:bldP spid="15" grpId="0"/>
      <p:bldP spid="16" grpId="0"/>
      <p:bldP spid="17" grpId="0"/>
      <p:bldP spid="18" grpId="0" animBg="1"/>
      <p:bldP spid="6" grpId="0" animBg="1"/>
      <p:bldP spid="19" grpId="0" animBg="1"/>
      <p:bldP spid="20" grpId="0" animBg="1"/>
      <p:bldP spid="2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80B946-2846-EA31-BA11-7D58B784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Dijkstra’s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7C5E2-75AE-A23B-D44A-8F75B3DD8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When labels are not only “1”s…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4393-F440-B8F7-6EBB-86CB3FC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0587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AC02B-0AC0-0BE7-839E-D945FB05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General Idea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4AE1AD-F102-10DC-4859-538CD835F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Breadth-first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806CA-8325-8E6F-73BE-053DFD69B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For all node in the queue</a:t>
            </a:r>
          </a:p>
          <a:p>
            <a:pPr lvl="1"/>
            <a:r>
              <a:rPr lang="en-NO" sz="2400" dirty="0"/>
              <a:t>n = next node</a:t>
            </a:r>
          </a:p>
          <a:p>
            <a:pPr lvl="1"/>
            <a:r>
              <a:rPr lang="en-NO" sz="2400" dirty="0"/>
              <a:t>mark n as known</a:t>
            </a:r>
          </a:p>
          <a:p>
            <a:pPr lvl="1"/>
            <a:r>
              <a:rPr lang="en-NO" sz="2400" dirty="0"/>
              <a:t>for all neighbors of n</a:t>
            </a:r>
          </a:p>
          <a:p>
            <a:pPr lvl="2"/>
            <a:r>
              <a:rPr lang="en-NO" sz="2400" dirty="0"/>
              <a:t>if n is unknown</a:t>
            </a:r>
          </a:p>
          <a:p>
            <a:pPr lvl="3"/>
            <a:r>
              <a:rPr lang="en-NO" sz="2400" dirty="0"/>
              <a:t>add to the queue</a:t>
            </a:r>
          </a:p>
          <a:p>
            <a:pPr lvl="3"/>
            <a:r>
              <a:rPr lang="en-NO" sz="2400" dirty="0"/>
              <a:t>process n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F77A7D-D795-9E57-B680-08B86781A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Dijkstra’s Algorithm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2B8EB8-2727-D704-CB3A-D733B0F2F6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r>
              <a:rPr lang="en-NO" dirty="0"/>
              <a:t>For all nodes in the priority queue</a:t>
            </a:r>
          </a:p>
          <a:p>
            <a:pPr lvl="1"/>
            <a:r>
              <a:rPr lang="en-NO" sz="2400" dirty="0"/>
              <a:t>n =  the closest</a:t>
            </a:r>
          </a:p>
          <a:p>
            <a:pPr lvl="1"/>
            <a:r>
              <a:rPr lang="en-NO" sz="2400" dirty="0"/>
              <a:t>for all neighbors still in the queue</a:t>
            </a:r>
          </a:p>
          <a:p>
            <a:pPr lvl="2"/>
            <a:r>
              <a:rPr lang="en-NO" sz="2400" dirty="0"/>
              <a:t>Adjust the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CA6CE-66ED-A1D5-E705-9773AD5B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876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3C36BA5-9276-BB4E-9657-22CAE67FFFED}"/>
              </a:ext>
            </a:extLst>
          </p:cNvPr>
          <p:cNvSpPr/>
          <p:nvPr/>
        </p:nvSpPr>
        <p:spPr>
          <a:xfrm>
            <a:off x="7652181" y="3747667"/>
            <a:ext cx="3178432" cy="3747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5CB3D-EA60-5449-BAA2-B6BF70ECCC1E}"/>
              </a:ext>
            </a:extLst>
          </p:cNvPr>
          <p:cNvSpPr/>
          <p:nvPr/>
        </p:nvSpPr>
        <p:spPr>
          <a:xfrm>
            <a:off x="7652181" y="4192883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AF86F-5F89-BD45-9E05-45348636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Tracking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</p:spPr>
            <p:txBody>
              <a:bodyPr anchor="ctr"/>
              <a:lstStyle/>
              <a:p>
                <a:r>
                  <a:rPr lang="en-NO" dirty="0"/>
                  <a:t>Minimum Cumulative Weight (MCW)</a:t>
                </a:r>
              </a:p>
              <a:p>
                <a:endParaRPr lang="en-NO" dirty="0"/>
              </a:p>
              <a:p>
                <a:r>
                  <a:rPr lang="en-NO" dirty="0"/>
                  <a:t>Initially:</a:t>
                </a:r>
              </a:p>
              <a:p>
                <a:pPr lvl="1"/>
                <a:r>
                  <a:rPr lang="en-NO" dirty="0"/>
                  <a:t>every other vertex is infinity</a:t>
                </a:r>
              </a:p>
              <a:p>
                <a:pPr lvl="1"/>
                <a:r>
                  <a:rPr lang="en-NO" dirty="0"/>
                  <a:t>source has 0</a:t>
                </a:r>
              </a:p>
              <a:p>
                <a:endParaRPr lang="en-NO" dirty="0"/>
              </a:p>
              <a:p>
                <a:r>
                  <a:rPr lang="en-NO" dirty="0"/>
                  <a:t>Update:  Edge S to 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  <a:blipFill>
                <a:blip r:embed="rId2"/>
                <a:stretch>
                  <a:fillRect l="-19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F70CF-AAF7-F148-8454-8DDEEE8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E78DE-FE2E-AC45-9734-5014E1D319AE}"/>
              </a:ext>
            </a:extLst>
          </p:cNvPr>
          <p:cNvSpPr txBox="1"/>
          <p:nvPr/>
        </p:nvSpPr>
        <p:spPr>
          <a:xfrm>
            <a:off x="7660190" y="237626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07C88-5F58-4743-B381-74D9299551E9}"/>
              </a:ext>
            </a:extLst>
          </p:cNvPr>
          <p:cNvSpPr txBox="1"/>
          <p:nvPr/>
        </p:nvSpPr>
        <p:spPr>
          <a:xfrm>
            <a:off x="7660190" y="557943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1D3E-3FDB-7E41-BA36-DD593B8FD359}"/>
              </a:ext>
            </a:extLst>
          </p:cNvPr>
          <p:cNvSpPr txBox="1"/>
          <p:nvPr/>
        </p:nvSpPr>
        <p:spPr>
          <a:xfrm>
            <a:off x="7660190" y="37387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D1E7E-4CBD-6E48-BB86-915782F10642}"/>
              </a:ext>
            </a:extLst>
          </p:cNvPr>
          <p:cNvSpPr txBox="1"/>
          <p:nvPr/>
        </p:nvSpPr>
        <p:spPr>
          <a:xfrm>
            <a:off x="7660190" y="4202931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6607-9436-AA4A-A0B0-40670871ED74}"/>
              </a:ext>
            </a:extLst>
          </p:cNvPr>
          <p:cNvSpPr txBox="1"/>
          <p:nvPr/>
        </p:nvSpPr>
        <p:spPr>
          <a:xfrm>
            <a:off x="7660190" y="328295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B303-8D7E-7242-9B45-7247D039B67C}"/>
              </a:ext>
            </a:extLst>
          </p:cNvPr>
          <p:cNvSpPr txBox="1"/>
          <p:nvPr/>
        </p:nvSpPr>
        <p:spPr>
          <a:xfrm>
            <a:off x="7660190" y="2810827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B1013-84CF-0F4D-83FC-216B4A41C2F8}"/>
              </a:ext>
            </a:extLst>
          </p:cNvPr>
          <p:cNvSpPr txBox="1"/>
          <p:nvPr/>
        </p:nvSpPr>
        <p:spPr>
          <a:xfrm>
            <a:off x="7660190" y="46667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CD7E4-1483-B242-9C43-BC5146FFCBF2}"/>
              </a:ext>
            </a:extLst>
          </p:cNvPr>
          <p:cNvSpPr txBox="1"/>
          <p:nvPr/>
        </p:nvSpPr>
        <p:spPr>
          <a:xfrm>
            <a:off x="7660190" y="514518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9D99E-955F-824B-9C0D-27303784F499}"/>
              </a:ext>
            </a:extLst>
          </p:cNvPr>
          <p:cNvSpPr txBox="1"/>
          <p:nvPr/>
        </p:nvSpPr>
        <p:spPr>
          <a:xfrm>
            <a:off x="9534505" y="18081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MCW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DA4A8-4B5E-FB4F-A73C-A5D895AF1AFD}"/>
              </a:ext>
            </a:extLst>
          </p:cNvPr>
          <p:cNvCxnSpPr>
            <a:cxnSpLocks/>
          </p:cNvCxnSpPr>
          <p:nvPr/>
        </p:nvCxnSpPr>
        <p:spPr>
          <a:xfrm>
            <a:off x="7652181" y="2237928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4628B8-F639-8744-852C-96FF08001471}"/>
              </a:ext>
            </a:extLst>
          </p:cNvPr>
          <p:cNvSpPr txBox="1"/>
          <p:nvPr/>
        </p:nvSpPr>
        <p:spPr>
          <a:xfrm>
            <a:off x="7660190" y="18200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6A954-8727-8C42-A272-036FE43B6A25}"/>
              </a:ext>
            </a:extLst>
          </p:cNvPr>
          <p:cNvSpPr txBox="1"/>
          <p:nvPr/>
        </p:nvSpPr>
        <p:spPr>
          <a:xfrm>
            <a:off x="9748506" y="2374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B49D-5FAD-EE4C-A094-202F25BD5E0F}"/>
              </a:ext>
            </a:extLst>
          </p:cNvPr>
          <p:cNvSpPr txBox="1"/>
          <p:nvPr/>
        </p:nvSpPr>
        <p:spPr>
          <a:xfrm>
            <a:off x="9748506" y="2810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F54FA-B0FE-6244-9ACF-C020AF89B3C9}"/>
              </a:ext>
            </a:extLst>
          </p:cNvPr>
          <p:cNvSpPr txBox="1"/>
          <p:nvPr/>
        </p:nvSpPr>
        <p:spPr>
          <a:xfrm>
            <a:off x="9748506" y="3308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AA52C-7A89-3448-B59D-31A101A34400}"/>
              </a:ext>
            </a:extLst>
          </p:cNvPr>
          <p:cNvSpPr txBox="1"/>
          <p:nvPr/>
        </p:nvSpPr>
        <p:spPr>
          <a:xfrm>
            <a:off x="9748506" y="3765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C8A4A-DFF0-5747-A4A2-F3DD99C1C9E5}"/>
              </a:ext>
            </a:extLst>
          </p:cNvPr>
          <p:cNvSpPr txBox="1"/>
          <p:nvPr/>
        </p:nvSpPr>
        <p:spPr>
          <a:xfrm>
            <a:off x="9790184" y="420293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91320-2A44-0F43-AF69-616932B50068}"/>
              </a:ext>
            </a:extLst>
          </p:cNvPr>
          <p:cNvSpPr txBox="1"/>
          <p:nvPr/>
        </p:nvSpPr>
        <p:spPr>
          <a:xfrm>
            <a:off x="9748506" y="46992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82E3B-DEA3-7041-8B81-7506B81EA7E9}"/>
              </a:ext>
            </a:extLst>
          </p:cNvPr>
          <p:cNvSpPr txBox="1"/>
          <p:nvPr/>
        </p:nvSpPr>
        <p:spPr>
          <a:xfrm>
            <a:off x="9748506" y="51451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6F946-E9CC-8447-8638-16ECEB4C6952}"/>
              </a:ext>
            </a:extLst>
          </p:cNvPr>
          <p:cNvSpPr txBox="1"/>
          <p:nvPr/>
        </p:nvSpPr>
        <p:spPr>
          <a:xfrm>
            <a:off x="9748506" y="557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8BBE9-666A-774C-BE3E-BC59F6DFFA2E}"/>
              </a:ext>
            </a:extLst>
          </p:cNvPr>
          <p:cNvSpPr txBox="1"/>
          <p:nvPr/>
        </p:nvSpPr>
        <p:spPr>
          <a:xfrm>
            <a:off x="9635494" y="376579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C9BCA-EA98-814F-9379-D0E221FC3739}"/>
              </a:ext>
            </a:extLst>
          </p:cNvPr>
          <p:cNvSpPr txBox="1"/>
          <p:nvPr/>
        </p:nvSpPr>
        <p:spPr>
          <a:xfrm>
            <a:off x="6842757" y="423370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461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6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9633</TotalTime>
  <Words>2022</Words>
  <Application>Microsoft Macintosh PowerPoint</Application>
  <PresentationFormat>Widescreen</PresentationFormat>
  <Paragraphs>609</Paragraphs>
  <Slides>28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Shortest Paths</vt:lpstr>
      <vt:lpstr>Weighted Graphs</vt:lpstr>
      <vt:lpstr>Agenda</vt:lpstr>
      <vt:lpstr>Weighted Graphs</vt:lpstr>
      <vt:lpstr>With Adjacency List</vt:lpstr>
      <vt:lpstr>Breadth-first Search</vt:lpstr>
      <vt:lpstr>Dijkstra’s Algorithm</vt:lpstr>
      <vt:lpstr>The General Idea</vt:lpstr>
      <vt:lpstr>Tracking Weights</vt:lpstr>
      <vt:lpstr>Update rule</vt:lpstr>
      <vt:lpstr>How to Store Paths?</vt:lpstr>
      <vt:lpstr>Dijsktra’s Algorithm</vt:lpstr>
      <vt:lpstr>The Code Dijsktra’s Algorithm</vt:lpstr>
      <vt:lpstr>Takeaway</vt:lpstr>
      <vt:lpstr>What about Circuits?</vt:lpstr>
      <vt:lpstr>Negative Weights</vt:lpstr>
      <vt:lpstr>Propagation</vt:lpstr>
      <vt:lpstr>Bellman-Ford Algorithm</vt:lpstr>
      <vt:lpstr>Slow Motion Bellman-Ford Algorithm</vt:lpstr>
      <vt:lpstr>Detecting Negative Cycles</vt:lpstr>
      <vt:lpstr>Code Bellman-Ford Algorithm</vt:lpstr>
      <vt:lpstr>Takeaway</vt:lpstr>
      <vt:lpstr>What’s More?</vt:lpstr>
      <vt:lpstr>The Idea Floyd-Warshall Algorithm</vt:lpstr>
      <vt:lpstr>The algorithm</vt:lpstr>
      <vt:lpstr>The Code Floyd-Warshall Algorithm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Franck Chauvel</dc:creator>
  <cp:lastModifiedBy>Franck Chauvel</cp:lastModifiedBy>
  <cp:revision>13</cp:revision>
  <dcterms:created xsi:type="dcterms:W3CDTF">2021-10-10T06:06:04Z</dcterms:created>
  <dcterms:modified xsi:type="dcterms:W3CDTF">2023-10-22T17:35:44Z</dcterms:modified>
</cp:coreProperties>
</file>