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62" r:id="rId2"/>
    <p:sldId id="266" r:id="rId3"/>
    <p:sldId id="260" r:id="rId4"/>
    <p:sldId id="263" r:id="rId5"/>
    <p:sldId id="280" r:id="rId6"/>
    <p:sldId id="264" r:id="rId7"/>
    <p:sldId id="291" r:id="rId8"/>
    <p:sldId id="292" r:id="rId9"/>
    <p:sldId id="293" r:id="rId10"/>
    <p:sldId id="294" r:id="rId11"/>
    <p:sldId id="268" r:id="rId12"/>
    <p:sldId id="270" r:id="rId13"/>
    <p:sldId id="271" r:id="rId14"/>
    <p:sldId id="297" r:id="rId15"/>
    <p:sldId id="298" r:id="rId16"/>
    <p:sldId id="295" r:id="rId17"/>
    <p:sldId id="277" r:id="rId18"/>
    <p:sldId id="276" r:id="rId19"/>
    <p:sldId id="279" r:id="rId20"/>
    <p:sldId id="296" r:id="rId21"/>
    <p:sldId id="284" r:id="rId22"/>
    <p:sldId id="275" r:id="rId23"/>
    <p:sldId id="261" r:id="rId24"/>
    <p:sldId id="274" r:id="rId25"/>
    <p:sldId id="286" r:id="rId26"/>
    <p:sldId id="287" r:id="rId27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FF3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702"/>
    <p:restoredTop sz="96197"/>
  </p:normalViewPr>
  <p:slideViewPr>
    <p:cSldViewPr snapToGrid="0" snapToObjects="1">
      <p:cViewPr>
        <p:scale>
          <a:sx n="70" d="100"/>
          <a:sy n="70" d="100"/>
        </p:scale>
        <p:origin x="33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1AFC5-1139-5049-ACB4-0F12CB09BACD}" type="doc">
      <dgm:prSet loTypeId="urn:microsoft.com/office/officeart/2005/8/layout/arrow3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BFE2A998-3388-9543-B895-93C419CA0854}">
      <dgm:prSet/>
      <dgm:spPr/>
      <dgm:t>
        <a:bodyPr/>
        <a:lstStyle/>
        <a:p>
          <a:r>
            <a:rPr lang="en-NO" b="0" i="0" dirty="0">
              <a:solidFill>
                <a:schemeClr val="accent5"/>
              </a:solidFill>
              <a:latin typeface="Montserrat" pitchFamily="2" charset="77"/>
            </a:rPr>
            <a:t>Cons</a:t>
          </a:r>
          <a:endParaRPr lang="en-NO" dirty="0">
            <a:solidFill>
              <a:schemeClr val="accent5"/>
            </a:solidFill>
            <a:latin typeface="Montserrat" pitchFamily="2" charset="77"/>
          </a:endParaRPr>
        </a:p>
      </dgm:t>
    </dgm:pt>
    <dgm:pt modelId="{1E9C75CE-AF68-1745-B3C2-8EE75F28C66F}" type="parTrans" cxnId="{110EE3A4-9C97-7D46-887C-65814659CE52}">
      <dgm:prSet/>
      <dgm:spPr/>
      <dgm:t>
        <a:bodyPr/>
        <a:lstStyle/>
        <a:p>
          <a:endParaRPr lang="en-GB"/>
        </a:p>
      </dgm:t>
    </dgm:pt>
    <dgm:pt modelId="{E0F921B0-2A44-9C4E-B304-DB70E9E4EE89}" type="sibTrans" cxnId="{110EE3A4-9C97-7D46-887C-65814659CE52}">
      <dgm:prSet/>
      <dgm:spPr/>
      <dgm:t>
        <a:bodyPr/>
        <a:lstStyle/>
        <a:p>
          <a:endParaRPr lang="en-GB"/>
        </a:p>
      </dgm:t>
    </dgm:pt>
    <dgm:pt modelId="{18DACB39-928D-4C44-A122-83902F65442B}">
      <dgm:prSet/>
      <dgm:spPr/>
      <dgm:t>
        <a:bodyPr/>
        <a:lstStyle/>
        <a:p>
          <a:r>
            <a:rPr lang="en-NO" dirty="0">
              <a:solidFill>
                <a:schemeClr val="accent6"/>
              </a:solidFill>
              <a:latin typeface="Montserrat" pitchFamily="2" charset="77"/>
            </a:rPr>
            <a:t>Pros</a:t>
          </a:r>
        </a:p>
      </dgm:t>
    </dgm:pt>
    <dgm:pt modelId="{812937A1-8339-F643-A891-019093E50ECA}" type="parTrans" cxnId="{F4F8F4E0-E231-A942-8C24-F51DE50768C5}">
      <dgm:prSet/>
      <dgm:spPr/>
      <dgm:t>
        <a:bodyPr/>
        <a:lstStyle/>
        <a:p>
          <a:endParaRPr lang="en-GB"/>
        </a:p>
      </dgm:t>
    </dgm:pt>
    <dgm:pt modelId="{2428BA1D-F37F-A848-B1C6-3196E97568EE}" type="sibTrans" cxnId="{F4F8F4E0-E231-A942-8C24-F51DE50768C5}">
      <dgm:prSet/>
      <dgm:spPr/>
      <dgm:t>
        <a:bodyPr/>
        <a:lstStyle/>
        <a:p>
          <a:endParaRPr lang="en-GB"/>
        </a:p>
      </dgm:t>
    </dgm:pt>
    <dgm:pt modelId="{549AEB5F-CCA1-1244-930F-E3EB968B28CB}">
      <dgm:prSet/>
      <dgm:spPr/>
      <dgm:t>
        <a:bodyPr/>
        <a:lstStyle/>
        <a:p>
          <a:r>
            <a:rPr lang="en-NO" dirty="0">
              <a:solidFill>
                <a:schemeClr val="accent5"/>
              </a:solidFill>
              <a:latin typeface="Montserrat" pitchFamily="2" charset="77"/>
            </a:rPr>
            <a:t>Not always possible</a:t>
          </a:r>
        </a:p>
      </dgm:t>
    </dgm:pt>
    <dgm:pt modelId="{FF8238CF-3C16-2E43-B535-FBB394995598}" type="parTrans" cxnId="{471FF058-4AC5-D849-A11A-AA5B8EC90521}">
      <dgm:prSet/>
      <dgm:spPr/>
      <dgm:t>
        <a:bodyPr/>
        <a:lstStyle/>
        <a:p>
          <a:endParaRPr lang="en-GB"/>
        </a:p>
      </dgm:t>
    </dgm:pt>
    <dgm:pt modelId="{D14B23A5-57BB-7F40-8C85-708A5385C156}" type="sibTrans" cxnId="{471FF058-4AC5-D849-A11A-AA5B8EC90521}">
      <dgm:prSet/>
      <dgm:spPr/>
      <dgm:t>
        <a:bodyPr/>
        <a:lstStyle/>
        <a:p>
          <a:endParaRPr lang="en-GB"/>
        </a:p>
      </dgm:t>
    </dgm:pt>
    <dgm:pt modelId="{36692E0F-E78B-794B-B97E-045DA26083A5}">
      <dgm:prSet/>
      <dgm:spPr/>
      <dgm:t>
        <a:bodyPr/>
        <a:lstStyle/>
        <a:p>
          <a:r>
            <a:rPr lang="en-NO" dirty="0">
              <a:solidFill>
                <a:schemeClr val="accent6"/>
              </a:solidFill>
              <a:latin typeface="Montserrat" pitchFamily="2" charset="77"/>
            </a:rPr>
            <a:t>no extra  time</a:t>
          </a:r>
        </a:p>
      </dgm:t>
    </dgm:pt>
    <dgm:pt modelId="{3A75C5E2-1713-C344-B420-E2E519D67F91}" type="parTrans" cxnId="{721DE680-54DC-584D-8E1E-DE7D6744F6E0}">
      <dgm:prSet/>
      <dgm:spPr/>
      <dgm:t>
        <a:bodyPr/>
        <a:lstStyle/>
        <a:p>
          <a:endParaRPr lang="en-GB"/>
        </a:p>
      </dgm:t>
    </dgm:pt>
    <dgm:pt modelId="{9F9C2068-F2C8-BA47-87D7-E18C5DC1C0FB}" type="sibTrans" cxnId="{721DE680-54DC-584D-8E1E-DE7D6744F6E0}">
      <dgm:prSet/>
      <dgm:spPr/>
      <dgm:t>
        <a:bodyPr/>
        <a:lstStyle/>
        <a:p>
          <a:endParaRPr lang="en-GB"/>
        </a:p>
      </dgm:t>
    </dgm:pt>
    <dgm:pt modelId="{0C223399-5588-704A-81C5-AE375CB84F51}">
      <dgm:prSet/>
      <dgm:spPr/>
      <dgm:t>
        <a:bodyPr/>
        <a:lstStyle/>
        <a:p>
          <a:r>
            <a:rPr lang="en-NO" dirty="0">
              <a:solidFill>
                <a:schemeClr val="accent6"/>
              </a:solidFill>
              <a:latin typeface="Montserrat" pitchFamily="2" charset="77"/>
            </a:rPr>
            <a:t>no extra space</a:t>
          </a:r>
        </a:p>
      </dgm:t>
    </dgm:pt>
    <dgm:pt modelId="{123A2AD4-10B2-7C47-8E2C-A68876538E3B}" type="parTrans" cxnId="{1A229B2A-96C4-4846-BF3E-4324D8AE95B9}">
      <dgm:prSet/>
      <dgm:spPr/>
      <dgm:t>
        <a:bodyPr/>
        <a:lstStyle/>
        <a:p>
          <a:endParaRPr lang="en-GB"/>
        </a:p>
      </dgm:t>
    </dgm:pt>
    <dgm:pt modelId="{79D0135E-71B2-354C-BE70-DC4BAFCD3F4A}" type="sibTrans" cxnId="{1A229B2A-96C4-4846-BF3E-4324D8AE95B9}">
      <dgm:prSet/>
      <dgm:spPr/>
      <dgm:t>
        <a:bodyPr/>
        <a:lstStyle/>
        <a:p>
          <a:endParaRPr lang="en-GB"/>
        </a:p>
      </dgm:t>
    </dgm:pt>
    <dgm:pt modelId="{9106C0FC-BC96-004F-B396-3BCA06138B00}">
      <dgm:prSet/>
      <dgm:spPr/>
      <dgm:t>
        <a:bodyPr/>
        <a:lstStyle/>
        <a:p>
          <a:r>
            <a:rPr lang="en-NO" dirty="0">
              <a:solidFill>
                <a:schemeClr val="accent5"/>
              </a:solidFill>
              <a:latin typeface="Montserrat" pitchFamily="2" charset="77"/>
            </a:rPr>
            <a:t>“Fat” code</a:t>
          </a:r>
        </a:p>
      </dgm:t>
    </dgm:pt>
    <dgm:pt modelId="{B76CEFDB-33B9-5E43-A8CE-36838D71BCC2}" type="parTrans" cxnId="{6C6F06C7-E237-1848-8D9D-3E92832B3BDB}">
      <dgm:prSet/>
      <dgm:spPr/>
      <dgm:t>
        <a:bodyPr/>
        <a:lstStyle/>
        <a:p>
          <a:endParaRPr lang="en-GB"/>
        </a:p>
      </dgm:t>
    </dgm:pt>
    <dgm:pt modelId="{6303F627-0BA1-C743-967C-B268DA7BD65F}" type="sibTrans" cxnId="{6C6F06C7-E237-1848-8D9D-3E92832B3BDB}">
      <dgm:prSet/>
      <dgm:spPr/>
      <dgm:t>
        <a:bodyPr/>
        <a:lstStyle/>
        <a:p>
          <a:endParaRPr lang="en-GB"/>
        </a:p>
      </dgm:t>
    </dgm:pt>
    <dgm:pt modelId="{93F3D265-FDCB-964D-B86F-91773A34ED9D}" type="pres">
      <dgm:prSet presAssocID="{AAC1AFC5-1139-5049-ACB4-0F12CB09BACD}" presName="compositeShape" presStyleCnt="0">
        <dgm:presLayoutVars>
          <dgm:chMax val="2"/>
          <dgm:dir/>
          <dgm:resizeHandles val="exact"/>
        </dgm:presLayoutVars>
      </dgm:prSet>
      <dgm:spPr/>
    </dgm:pt>
    <dgm:pt modelId="{2CACCC71-CD0F-AE44-8033-EC052A4DD854}" type="pres">
      <dgm:prSet presAssocID="{AAC1AFC5-1139-5049-ACB4-0F12CB09BACD}" presName="divider" presStyleLbl="fgShp" presStyleIdx="0" presStyleCnt="1"/>
      <dgm:spPr/>
    </dgm:pt>
    <dgm:pt modelId="{4363A5BC-E683-D649-8440-DC91116D2A08}" type="pres">
      <dgm:prSet presAssocID="{BFE2A998-3388-9543-B895-93C419CA0854}" presName="downArrow" presStyleLbl="node1" presStyleIdx="0" presStyleCnt="2"/>
      <dgm:spPr>
        <a:ln>
          <a:noFill/>
        </a:ln>
      </dgm:spPr>
    </dgm:pt>
    <dgm:pt modelId="{E6A0AB41-EB9F-F847-8B74-A82A2EA8AA49}" type="pres">
      <dgm:prSet presAssocID="{BFE2A998-3388-9543-B895-93C419CA0854}" presName="downArrowText" presStyleLbl="revTx" presStyleIdx="0" presStyleCnt="2">
        <dgm:presLayoutVars>
          <dgm:bulletEnabled val="1"/>
        </dgm:presLayoutVars>
      </dgm:prSet>
      <dgm:spPr/>
    </dgm:pt>
    <dgm:pt modelId="{0D126ED3-F740-ED41-9656-9BB669A0FBB9}" type="pres">
      <dgm:prSet presAssocID="{18DACB39-928D-4C44-A122-83902F65442B}" presName="upArrow" presStyleLbl="node1" presStyleIdx="1" presStyleCnt="2"/>
      <dgm:spPr>
        <a:ln>
          <a:noFill/>
        </a:ln>
      </dgm:spPr>
    </dgm:pt>
    <dgm:pt modelId="{FE927EC0-15CB-9245-85BD-AD8CC0E4F367}" type="pres">
      <dgm:prSet presAssocID="{18DACB39-928D-4C44-A122-83902F65442B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C0D2300C-6AAC-7C4A-81D3-DC9BD226A911}" type="presOf" srcId="{BFE2A998-3388-9543-B895-93C419CA0854}" destId="{E6A0AB41-EB9F-F847-8B74-A82A2EA8AA49}" srcOrd="0" destOrd="0" presId="urn:microsoft.com/office/officeart/2005/8/layout/arrow3"/>
    <dgm:cxn modelId="{62A9DE1A-3E06-E242-AD57-61CC84B5F02C}" type="presOf" srcId="{AAC1AFC5-1139-5049-ACB4-0F12CB09BACD}" destId="{93F3D265-FDCB-964D-B86F-91773A34ED9D}" srcOrd="0" destOrd="0" presId="urn:microsoft.com/office/officeart/2005/8/layout/arrow3"/>
    <dgm:cxn modelId="{1A229B2A-96C4-4846-BF3E-4324D8AE95B9}" srcId="{18DACB39-928D-4C44-A122-83902F65442B}" destId="{0C223399-5588-704A-81C5-AE375CB84F51}" srcOrd="1" destOrd="0" parTransId="{123A2AD4-10B2-7C47-8E2C-A68876538E3B}" sibTransId="{79D0135E-71B2-354C-BE70-DC4BAFCD3F4A}"/>
    <dgm:cxn modelId="{471FF058-4AC5-D849-A11A-AA5B8EC90521}" srcId="{BFE2A998-3388-9543-B895-93C419CA0854}" destId="{549AEB5F-CCA1-1244-930F-E3EB968B28CB}" srcOrd="1" destOrd="0" parTransId="{FF8238CF-3C16-2E43-B535-FBB394995598}" sibTransId="{D14B23A5-57BB-7F40-8C85-708A5385C156}"/>
    <dgm:cxn modelId="{511ACB77-63A5-AB40-99E8-6DE59A0EA530}" type="presOf" srcId="{0C223399-5588-704A-81C5-AE375CB84F51}" destId="{FE927EC0-15CB-9245-85BD-AD8CC0E4F367}" srcOrd="0" destOrd="2" presId="urn:microsoft.com/office/officeart/2005/8/layout/arrow3"/>
    <dgm:cxn modelId="{721DE680-54DC-584D-8E1E-DE7D6744F6E0}" srcId="{18DACB39-928D-4C44-A122-83902F65442B}" destId="{36692E0F-E78B-794B-B97E-045DA26083A5}" srcOrd="0" destOrd="0" parTransId="{3A75C5E2-1713-C344-B420-E2E519D67F91}" sibTransId="{9F9C2068-F2C8-BA47-87D7-E18C5DC1C0FB}"/>
    <dgm:cxn modelId="{5E243D83-FE24-2745-9C3B-4F90920227B2}" type="presOf" srcId="{9106C0FC-BC96-004F-B396-3BCA06138B00}" destId="{E6A0AB41-EB9F-F847-8B74-A82A2EA8AA49}" srcOrd="0" destOrd="1" presId="urn:microsoft.com/office/officeart/2005/8/layout/arrow3"/>
    <dgm:cxn modelId="{FB93CA8A-6A8C-BA4D-BB7F-CA01FEFE7851}" type="presOf" srcId="{549AEB5F-CCA1-1244-930F-E3EB968B28CB}" destId="{E6A0AB41-EB9F-F847-8B74-A82A2EA8AA49}" srcOrd="0" destOrd="2" presId="urn:microsoft.com/office/officeart/2005/8/layout/arrow3"/>
    <dgm:cxn modelId="{110EE3A4-9C97-7D46-887C-65814659CE52}" srcId="{AAC1AFC5-1139-5049-ACB4-0F12CB09BACD}" destId="{BFE2A998-3388-9543-B895-93C419CA0854}" srcOrd="0" destOrd="0" parTransId="{1E9C75CE-AF68-1745-B3C2-8EE75F28C66F}" sibTransId="{E0F921B0-2A44-9C4E-B304-DB70E9E4EE89}"/>
    <dgm:cxn modelId="{6C6F06C7-E237-1848-8D9D-3E92832B3BDB}" srcId="{BFE2A998-3388-9543-B895-93C419CA0854}" destId="{9106C0FC-BC96-004F-B396-3BCA06138B00}" srcOrd="0" destOrd="0" parTransId="{B76CEFDB-33B9-5E43-A8CE-36838D71BCC2}" sibTransId="{6303F627-0BA1-C743-967C-B268DA7BD65F}"/>
    <dgm:cxn modelId="{00F2CECB-246D-3E4B-AC18-4390AD4C1570}" type="presOf" srcId="{36692E0F-E78B-794B-B97E-045DA26083A5}" destId="{FE927EC0-15CB-9245-85BD-AD8CC0E4F367}" srcOrd="0" destOrd="1" presId="urn:microsoft.com/office/officeart/2005/8/layout/arrow3"/>
    <dgm:cxn modelId="{F4F8F4E0-E231-A942-8C24-F51DE50768C5}" srcId="{AAC1AFC5-1139-5049-ACB4-0F12CB09BACD}" destId="{18DACB39-928D-4C44-A122-83902F65442B}" srcOrd="1" destOrd="0" parTransId="{812937A1-8339-F643-A891-019093E50ECA}" sibTransId="{2428BA1D-F37F-A848-B1C6-3196E97568EE}"/>
    <dgm:cxn modelId="{31BC11E6-26F1-1B4A-A7FA-951249F385B1}" type="presOf" srcId="{18DACB39-928D-4C44-A122-83902F65442B}" destId="{FE927EC0-15CB-9245-85BD-AD8CC0E4F367}" srcOrd="0" destOrd="0" presId="urn:microsoft.com/office/officeart/2005/8/layout/arrow3"/>
    <dgm:cxn modelId="{D6BB2B25-BD4C-8E46-ABCB-3B644916592F}" type="presParOf" srcId="{93F3D265-FDCB-964D-B86F-91773A34ED9D}" destId="{2CACCC71-CD0F-AE44-8033-EC052A4DD854}" srcOrd="0" destOrd="0" presId="urn:microsoft.com/office/officeart/2005/8/layout/arrow3"/>
    <dgm:cxn modelId="{6037B472-50B6-9245-866F-0C7F76A9474C}" type="presParOf" srcId="{93F3D265-FDCB-964D-B86F-91773A34ED9D}" destId="{4363A5BC-E683-D649-8440-DC91116D2A08}" srcOrd="1" destOrd="0" presId="urn:microsoft.com/office/officeart/2005/8/layout/arrow3"/>
    <dgm:cxn modelId="{70EFE6F3-4B8A-CB45-91D4-6B5D3ED1526A}" type="presParOf" srcId="{93F3D265-FDCB-964D-B86F-91773A34ED9D}" destId="{E6A0AB41-EB9F-F847-8B74-A82A2EA8AA49}" srcOrd="2" destOrd="0" presId="urn:microsoft.com/office/officeart/2005/8/layout/arrow3"/>
    <dgm:cxn modelId="{6206EBCF-FD9F-E64C-97C3-7AD336DCC6B5}" type="presParOf" srcId="{93F3D265-FDCB-964D-B86F-91773A34ED9D}" destId="{0D126ED3-F740-ED41-9656-9BB669A0FBB9}" srcOrd="3" destOrd="0" presId="urn:microsoft.com/office/officeart/2005/8/layout/arrow3"/>
    <dgm:cxn modelId="{FB1F0319-3249-204F-B8EC-7E129C3EFD1E}" type="presParOf" srcId="{93F3D265-FDCB-964D-B86F-91773A34ED9D}" destId="{FE927EC0-15CB-9245-85BD-AD8CC0E4F367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CCC71-CD0F-AE44-8033-EC052A4DD854}">
      <dsp:nvSpPr>
        <dsp:cNvPr id="0" name=""/>
        <dsp:cNvSpPr/>
      </dsp:nvSpPr>
      <dsp:spPr>
        <a:xfrm rot="21300000">
          <a:off x="15900" y="1880804"/>
          <a:ext cx="5149798" cy="589729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63A5BC-E683-D649-8440-DC91116D2A08}">
      <dsp:nvSpPr>
        <dsp:cNvPr id="0" name=""/>
        <dsp:cNvSpPr/>
      </dsp:nvSpPr>
      <dsp:spPr>
        <a:xfrm>
          <a:off x="621792" y="217566"/>
          <a:ext cx="1554480" cy="1740535"/>
        </a:xfrm>
        <a:prstGeom prst="downArrow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0AB41-EB9F-F847-8B74-A82A2EA8AA49}">
      <dsp:nvSpPr>
        <dsp:cNvPr id="0" name=""/>
        <dsp:cNvSpPr/>
      </dsp:nvSpPr>
      <dsp:spPr>
        <a:xfrm>
          <a:off x="2746248" y="0"/>
          <a:ext cx="165811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200" b="0" i="0" kern="1200" dirty="0">
              <a:solidFill>
                <a:schemeClr val="accent5"/>
              </a:solidFill>
              <a:latin typeface="Montserrat" pitchFamily="2" charset="77"/>
            </a:rPr>
            <a:t>Cons</a:t>
          </a:r>
          <a:endParaRPr lang="en-NO" sz="2200" kern="1200" dirty="0">
            <a:solidFill>
              <a:schemeClr val="accent5"/>
            </a:solidFill>
            <a:latin typeface="Montserrat" pitchFamily="2" charset="77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700" kern="1200" dirty="0">
              <a:solidFill>
                <a:schemeClr val="accent5"/>
              </a:solidFill>
              <a:latin typeface="Montserrat" pitchFamily="2" charset="77"/>
            </a:rPr>
            <a:t>“Fat” 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700" kern="1200" dirty="0">
              <a:solidFill>
                <a:schemeClr val="accent5"/>
              </a:solidFill>
              <a:latin typeface="Montserrat" pitchFamily="2" charset="77"/>
            </a:rPr>
            <a:t>Not always possible</a:t>
          </a:r>
        </a:p>
      </dsp:txBody>
      <dsp:txXfrm>
        <a:off x="2746248" y="0"/>
        <a:ext cx="1658112" cy="1827561"/>
      </dsp:txXfrm>
    </dsp:sp>
    <dsp:sp modelId="{0D126ED3-F740-ED41-9656-9BB669A0FBB9}">
      <dsp:nvSpPr>
        <dsp:cNvPr id="0" name=""/>
        <dsp:cNvSpPr/>
      </dsp:nvSpPr>
      <dsp:spPr>
        <a:xfrm>
          <a:off x="3005328" y="2393235"/>
          <a:ext cx="1554480" cy="1740535"/>
        </a:xfrm>
        <a:prstGeom prst="upArrow">
          <a:avLst/>
        </a:prstGeom>
        <a:solidFill>
          <a:schemeClr val="accent5">
            <a:hueOff val="-15749639"/>
            <a:satOff val="-14565"/>
            <a:lumOff val="8235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27EC0-15CB-9245-85BD-AD8CC0E4F367}">
      <dsp:nvSpPr>
        <dsp:cNvPr id="0" name=""/>
        <dsp:cNvSpPr/>
      </dsp:nvSpPr>
      <dsp:spPr>
        <a:xfrm>
          <a:off x="777240" y="2523776"/>
          <a:ext cx="1658112" cy="18275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2200" kern="1200" dirty="0">
              <a:solidFill>
                <a:schemeClr val="accent6"/>
              </a:solidFill>
              <a:latin typeface="Montserrat" pitchFamily="2" charset="77"/>
            </a:rPr>
            <a:t>Pros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700" kern="1200" dirty="0">
              <a:solidFill>
                <a:schemeClr val="accent6"/>
              </a:solidFill>
              <a:latin typeface="Montserrat" pitchFamily="2" charset="77"/>
            </a:rPr>
            <a:t>no extra  time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700" kern="1200" dirty="0">
              <a:solidFill>
                <a:schemeClr val="accent6"/>
              </a:solidFill>
              <a:latin typeface="Montserrat" pitchFamily="2" charset="77"/>
            </a:rPr>
            <a:t>no extra space</a:t>
          </a:r>
        </a:p>
      </dsp:txBody>
      <dsp:txXfrm>
        <a:off x="777240" y="2523776"/>
        <a:ext cx="1658112" cy="1827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17/09/2023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9204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Procedure Calls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Static &amp; Dynamic Memory Allocation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Recursion / Lecture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DB6A0E-F33F-22CA-C8A8-29BE7EF69A46}"/>
              </a:ext>
            </a:extLst>
          </p:cNvPr>
          <p:cNvSpPr txBox="1"/>
          <p:nvPr/>
        </p:nvSpPr>
        <p:spPr>
          <a:xfrm>
            <a:off x="8095488" y="5002300"/>
            <a:ext cx="3454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</a:t>
            </a:r>
            <a:b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</a:b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4831 7794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DF24-20D6-1017-89FE-E63D94E2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Pros &amp; Cons</a:t>
            </a:r>
            <a:br>
              <a:rPr lang="en-NO" dirty="0"/>
            </a:br>
            <a:r>
              <a:rPr lang="en-NO" sz="3100" dirty="0">
                <a:latin typeface="Montserrat" pitchFamily="2" charset="77"/>
              </a:rPr>
              <a:t>Inlining Procedure Calls</a:t>
            </a:r>
            <a:endParaRPr lang="en-NO" sz="31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596B09D-9735-11FC-31C7-A351A2B236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2853559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CA67D-46EB-8BB0-A7FD-14225928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0DA6533-DC0F-A30C-FC57-558966A35F55}"/>
              </a:ext>
            </a:extLst>
          </p:cNvPr>
          <p:cNvSpPr txBox="1">
            <a:spLocks/>
          </p:cNvSpPr>
          <p:nvPr/>
        </p:nvSpPr>
        <p:spPr>
          <a:xfrm>
            <a:off x="6403852" y="3782568"/>
            <a:ext cx="4849366" cy="2088007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value-1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EE9760-3207-092D-2D07-BC06709B75F7}"/>
              </a:ext>
            </a:extLst>
          </p:cNvPr>
          <p:cNvSpPr/>
          <p:nvPr/>
        </p:nvSpPr>
        <p:spPr>
          <a:xfrm>
            <a:off x="6403851" y="4860957"/>
            <a:ext cx="4849366" cy="302482"/>
          </a:xfrm>
          <a:prstGeom prst="rect">
            <a:avLst/>
          </a:prstGeom>
          <a:solidFill>
            <a:schemeClr val="accent5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B521B-02F2-267C-A526-9A661CE2B57A}"/>
                  </a:ext>
                </a:extLst>
              </p:cNvPr>
              <p:cNvSpPr txBox="1"/>
              <p:nvPr/>
            </p:nvSpPr>
            <p:spPr>
              <a:xfrm>
                <a:off x="6327648" y="2097550"/>
                <a:ext cx="4372479" cy="1469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−1 ×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−2 ×… × 1</m:t>
                      </m:r>
                    </m:oMath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nary>
                        <m:naryPr>
                          <m:chr m:val="∏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BBB521B-02F2-267C-A526-9A661CE2B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48" y="2097550"/>
                <a:ext cx="4372479" cy="1469890"/>
              </a:xfrm>
              <a:prstGeom prst="rect">
                <a:avLst/>
              </a:prstGeom>
              <a:blipFill>
                <a:blip r:embed="rId7"/>
                <a:stretch>
                  <a:fillRect l="-8986" t="-56034" b="-12241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19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8AC2-C22C-DB46-A720-9FB71B0A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O" dirty="0"/>
              <a:t>Linking</a:t>
            </a:r>
            <a:br>
              <a:rPr lang="en-NO" dirty="0"/>
            </a:br>
            <a:r>
              <a:rPr lang="en-NO" sz="3100" dirty="0">
                <a:latin typeface="Montserrat" pitchFamily="2" charset="77"/>
              </a:rPr>
              <a:t>The Other Approach</a:t>
            </a:r>
            <a:r>
              <a:rPr lang="en-NO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C7FF9-8704-DF44-A844-84D918A797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We 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JUMP!</a:t>
            </a:r>
            <a:r>
              <a:rPr lang="en-NO" dirty="0"/>
              <a:t> </a:t>
            </a:r>
          </a:p>
          <a:p>
            <a:endParaRPr lang="en-NO" dirty="0"/>
          </a:p>
          <a:p>
            <a:r>
              <a:rPr lang="en-NO" dirty="0"/>
              <a:t>Yes, but…</a:t>
            </a:r>
            <a:endParaRPr lang="en-NO" i="1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  <a:p>
            <a:pPr lvl="1"/>
            <a:r>
              <a:rPr lang="en-NO" i="1" dirty="0"/>
              <a:t>How do we jump back?</a:t>
            </a:r>
          </a:p>
          <a:p>
            <a:pPr lvl="1"/>
            <a:r>
              <a:rPr lang="en-NO" i="1" dirty="0"/>
              <a:t>How do we pass parameters?</a:t>
            </a:r>
          </a:p>
          <a:p>
            <a:pPr lvl="1"/>
            <a:r>
              <a:rPr lang="en-NO" i="1" dirty="0"/>
              <a:t>How do we get the result?</a:t>
            </a:r>
          </a:p>
          <a:p>
            <a:pPr lvl="1"/>
            <a:endParaRPr lang="en-NO" i="1" dirty="0"/>
          </a:p>
          <a:p>
            <a:r>
              <a:rPr lang="en-NO" i="1" dirty="0"/>
              <a:t>We need a “</a:t>
            </a:r>
            <a:r>
              <a:rPr lang="en-NO" i="1" dirty="0">
                <a:solidFill>
                  <a:schemeClr val="accent3"/>
                </a:solidFill>
              </a:rPr>
              <a:t>calling agreement</a:t>
            </a:r>
            <a:r>
              <a:rPr lang="en-NO" i="1" dirty="0"/>
              <a:t>”.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73DBF-627C-AD42-914B-1EDD0E23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F9379E7-06A0-FD68-07FE-C3F35E036FF9}"/>
              </a:ext>
            </a:extLst>
          </p:cNvPr>
          <p:cNvCxnSpPr/>
          <p:nvPr/>
        </p:nvCxnSpPr>
        <p:spPr>
          <a:xfrm flipV="1">
            <a:off x="1207532" y="1654937"/>
            <a:ext cx="0" cy="4351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008015-1EE6-14CD-C07E-6134E689059A}"/>
              </a:ext>
            </a:extLst>
          </p:cNvPr>
          <p:cNvSpPr txBox="1"/>
          <p:nvPr/>
        </p:nvSpPr>
        <p:spPr>
          <a:xfrm rot="16200000">
            <a:off x="492913" y="487906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12708B-3A31-FA2E-B3C6-1B0D2ECAAB30}"/>
              </a:ext>
            </a:extLst>
          </p:cNvPr>
          <p:cNvSpPr/>
          <p:nvPr/>
        </p:nvSpPr>
        <p:spPr>
          <a:xfrm>
            <a:off x="1414272" y="1654937"/>
            <a:ext cx="2548128" cy="435133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5F848D-8E6D-EAA9-FF7D-D02CA959EB51}"/>
              </a:ext>
            </a:extLst>
          </p:cNvPr>
          <p:cNvSpPr/>
          <p:nvPr/>
        </p:nvSpPr>
        <p:spPr>
          <a:xfrm>
            <a:off x="1414272" y="3689694"/>
            <a:ext cx="2548128" cy="1240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O" dirty="0">
                <a:latin typeface="Montserrat" pitchFamily="2" charset="77"/>
              </a:rPr>
              <a:t>Code for “swap”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2BD074-5A45-A5B7-E11B-99427E5760B1}"/>
              </a:ext>
            </a:extLst>
          </p:cNvPr>
          <p:cNvSpPr/>
          <p:nvPr/>
        </p:nvSpPr>
        <p:spPr>
          <a:xfrm>
            <a:off x="1414272" y="2012789"/>
            <a:ext cx="2548128" cy="12400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O" dirty="0">
                <a:latin typeface="Montserrat" pitchFamily="2" charset="77"/>
              </a:rPr>
              <a:t>Code for “sort”</a:t>
            </a:r>
          </a:p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JUMP swap</a:t>
            </a:r>
          </a:p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AF5BF6-3C1C-464A-60C3-072B0F531E17}"/>
              </a:ext>
            </a:extLst>
          </p:cNvPr>
          <p:cNvSpPr/>
          <p:nvPr/>
        </p:nvSpPr>
        <p:spPr>
          <a:xfrm>
            <a:off x="1414274" y="2607800"/>
            <a:ext cx="2548126" cy="292608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528238C-91FB-69AD-6DC2-B0DBF625A332}"/>
              </a:ext>
            </a:extLst>
          </p:cNvPr>
          <p:cNvCxnSpPr>
            <a:cxnSpLocks/>
            <a:stCxn id="13" idx="3"/>
            <a:endCxn id="10" idx="3"/>
          </p:cNvCxnSpPr>
          <p:nvPr/>
        </p:nvCxnSpPr>
        <p:spPr>
          <a:xfrm>
            <a:off x="3962400" y="2754104"/>
            <a:ext cx="12700" cy="1076502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01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92FE-3B80-6247-98D8-D7E97A0E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Introducing the “Call-stack”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03088-39ED-C448-83B8-8BF3255C5B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Dedicated </a:t>
            </a:r>
            <a:r>
              <a:rPr lang="en-NO" dirty="0">
                <a:solidFill>
                  <a:schemeClr val="accent3"/>
                </a:solidFill>
              </a:rPr>
              <a:t>memory segment</a:t>
            </a:r>
          </a:p>
          <a:p>
            <a:r>
              <a:rPr lang="en-NO" dirty="0"/>
              <a:t>Requires a </a:t>
            </a:r>
            <a:r>
              <a:rPr lang="en-NO" dirty="0">
                <a:solidFill>
                  <a:schemeClr val="accent3"/>
                </a:solidFill>
              </a:rPr>
              <a:t>convention  </a:t>
            </a:r>
            <a:r>
              <a:rPr lang="en-NO" dirty="0"/>
              <a:t>between: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Caller</a:t>
            </a:r>
            <a:r>
              <a:rPr lang="en-NO" dirty="0"/>
              <a:t>, he who “calls”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Callee</a:t>
            </a:r>
            <a:r>
              <a:rPr lang="en-NO" dirty="0"/>
              <a:t>, he who is called</a:t>
            </a:r>
          </a:p>
          <a:p>
            <a:r>
              <a:rPr lang="en-NO" dirty="0"/>
              <a:t>Like the </a:t>
            </a:r>
            <a:r>
              <a:rPr lang="en-NO" dirty="0">
                <a:solidFill>
                  <a:schemeClr val="accent3"/>
                </a:solidFill>
              </a:rPr>
              <a:t>Stack ADT</a:t>
            </a:r>
          </a:p>
          <a:p>
            <a:pPr lvl="1"/>
            <a:r>
              <a:rPr lang="en-NO" dirty="0"/>
              <a:t>but can read and update anywhere</a:t>
            </a:r>
          </a:p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A2241-B4E7-B043-BD83-1ABBAC6C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4A5C2-7895-CD48-A162-4BF1E2CEB957}"/>
              </a:ext>
            </a:extLst>
          </p:cNvPr>
          <p:cNvSpPr/>
          <p:nvPr/>
        </p:nvSpPr>
        <p:spPr>
          <a:xfrm>
            <a:off x="7961968" y="5157649"/>
            <a:ext cx="2274849" cy="82519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Program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019055-BC8E-F74E-B231-150F9A20083D}"/>
              </a:ext>
            </a:extLst>
          </p:cNvPr>
          <p:cNvSpPr/>
          <p:nvPr/>
        </p:nvSpPr>
        <p:spPr>
          <a:xfrm>
            <a:off x="7961969" y="4352975"/>
            <a:ext cx="2274849" cy="8251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Program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CF21CB-71CC-5D41-A815-E5500C233585}"/>
              </a:ext>
            </a:extLst>
          </p:cNvPr>
          <p:cNvSpPr/>
          <p:nvPr/>
        </p:nvSpPr>
        <p:spPr>
          <a:xfrm>
            <a:off x="7961970" y="1825625"/>
            <a:ext cx="2274849" cy="2537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Free Memory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EF61E1-4B68-5145-889C-98C469547AF7}"/>
              </a:ext>
            </a:extLst>
          </p:cNvPr>
          <p:cNvCxnSpPr/>
          <p:nvPr/>
        </p:nvCxnSpPr>
        <p:spPr>
          <a:xfrm flipV="1">
            <a:off x="7750098" y="1825625"/>
            <a:ext cx="0" cy="4351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D3BDB32-2184-C441-9B36-6D3AD0A1FBF0}"/>
              </a:ext>
            </a:extLst>
          </p:cNvPr>
          <p:cNvSpPr/>
          <p:nvPr/>
        </p:nvSpPr>
        <p:spPr>
          <a:xfrm>
            <a:off x="7961970" y="1743849"/>
            <a:ext cx="2274849" cy="82519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Call-stack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D8DCB-3273-8C41-8C6F-B45E9B245B85}"/>
              </a:ext>
            </a:extLst>
          </p:cNvPr>
          <p:cNvSpPr txBox="1"/>
          <p:nvPr/>
        </p:nvSpPr>
        <p:spPr>
          <a:xfrm rot="16200000">
            <a:off x="7035479" y="504974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7BEF19-27EE-E842-80F7-CB0D8E02E9A7}"/>
              </a:ext>
            </a:extLst>
          </p:cNvPr>
          <p:cNvCxnSpPr/>
          <p:nvPr/>
        </p:nvCxnSpPr>
        <p:spPr>
          <a:xfrm>
            <a:off x="10370634" y="1743849"/>
            <a:ext cx="0" cy="1350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19A0A1B-1EF1-6B44-A05A-1F78374731DF}"/>
              </a:ext>
            </a:extLst>
          </p:cNvPr>
          <p:cNvSpPr txBox="1"/>
          <p:nvPr/>
        </p:nvSpPr>
        <p:spPr>
          <a:xfrm>
            <a:off x="10448690" y="207647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</a:t>
            </a:r>
            <a:r>
              <a:rPr lang="en-NO" dirty="0">
                <a:solidFill>
                  <a:schemeClr val="accent3"/>
                </a:solidFill>
              </a:rPr>
              <a:t>all-stack</a:t>
            </a:r>
          </a:p>
          <a:p>
            <a:r>
              <a:rPr lang="en-NO" dirty="0">
                <a:solidFill>
                  <a:schemeClr val="accent3"/>
                </a:solidFill>
              </a:rPr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158224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39382-68A2-404E-93DB-CF1899ED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Stack “Discipline”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8591-D368-AD42-9117-9B3EEE599E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NO" dirty="0"/>
              <a:t>Caller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Push </a:t>
            </a:r>
            <a:r>
              <a:rPr lang="en-NO" dirty="0"/>
              <a:t>a ”dummy” result</a:t>
            </a:r>
            <a:endParaRPr lang="en-NO" dirty="0">
              <a:solidFill>
                <a:schemeClr val="accent3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Push</a:t>
            </a:r>
            <a:r>
              <a:rPr lang="en-NO" dirty="0"/>
              <a:t> where to come back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Push</a:t>
            </a:r>
            <a:r>
              <a:rPr lang="en-NO" dirty="0"/>
              <a:t> each arguments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JUMP</a:t>
            </a:r>
            <a:r>
              <a:rPr lang="en-NO" dirty="0"/>
              <a:t> to the callee entry point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Callee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Push &amp; Pop </a:t>
            </a:r>
            <a:r>
              <a:rPr lang="en-NO" dirty="0"/>
              <a:t>local variables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Save</a:t>
            </a:r>
            <a:r>
              <a:rPr lang="en-NO" dirty="0"/>
              <a:t>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Pop</a:t>
            </a:r>
            <a:r>
              <a:rPr lang="en-NO" dirty="0"/>
              <a:t> arguments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JUMP</a:t>
            </a:r>
            <a:r>
              <a:rPr lang="en-NO" dirty="0"/>
              <a:t> back</a:t>
            </a:r>
          </a:p>
          <a:p>
            <a:pPr marL="457200" indent="-457200">
              <a:buFont typeface="+mj-lt"/>
              <a:buAutoNum type="arabicPeriod"/>
            </a:pPr>
            <a:r>
              <a:rPr lang="en-NO" dirty="0"/>
              <a:t>Caller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Pop</a:t>
            </a:r>
            <a:r>
              <a:rPr lang="en-NO" dirty="0"/>
              <a:t> the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NO" dirty="0">
                <a:solidFill>
                  <a:schemeClr val="accent3"/>
                </a:solidFill>
              </a:rPr>
              <a:t>Pop</a:t>
            </a:r>
            <a:r>
              <a:rPr lang="en-NO" dirty="0"/>
              <a:t> the return address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A9D6F-68C7-1942-BB9F-BCE0E4A26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2B66B5-6641-824A-A4E8-41E409F90A10}"/>
              </a:ext>
            </a:extLst>
          </p:cNvPr>
          <p:cNvSpPr/>
          <p:nvPr/>
        </p:nvSpPr>
        <p:spPr>
          <a:xfrm>
            <a:off x="7848600" y="1905895"/>
            <a:ext cx="30327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result</a:t>
            </a:r>
            <a:r>
              <a:rPr lang="nb-NO" dirty="0"/>
              <a:t> placeholder</a:t>
            </a:r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D2A66B-7D9A-6549-A411-434353C565E7}"/>
              </a:ext>
            </a:extLst>
          </p:cNvPr>
          <p:cNvSpPr/>
          <p:nvPr/>
        </p:nvSpPr>
        <p:spPr>
          <a:xfrm>
            <a:off x="7848600" y="2442470"/>
            <a:ext cx="30327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Local</a:t>
            </a:r>
            <a:r>
              <a:rPr lang="nb-NO" dirty="0"/>
              <a:t> variables</a:t>
            </a:r>
            <a:endParaRPr lang="en-NO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C9408-7861-3542-BEC1-A5B5AD83D522}"/>
              </a:ext>
            </a:extLst>
          </p:cNvPr>
          <p:cNvSpPr/>
          <p:nvPr/>
        </p:nvSpPr>
        <p:spPr>
          <a:xfrm>
            <a:off x="7848600" y="2979045"/>
            <a:ext cx="3032760" cy="1276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Argument #N</a:t>
            </a:r>
          </a:p>
          <a:p>
            <a:pPr algn="ctr"/>
            <a:r>
              <a:rPr lang="nb-NO" dirty="0"/>
              <a:t>...</a:t>
            </a:r>
          </a:p>
          <a:p>
            <a:pPr algn="ctr"/>
            <a:r>
              <a:rPr lang="nb-NO" dirty="0"/>
              <a:t>Argument #2</a:t>
            </a:r>
          </a:p>
          <a:p>
            <a:pPr algn="ctr"/>
            <a:r>
              <a:rPr lang="en-NO" dirty="0"/>
              <a:t>Argument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1DC1B6-C326-A348-AD4C-25C784ED424A}"/>
              </a:ext>
            </a:extLst>
          </p:cNvPr>
          <p:cNvSpPr/>
          <p:nvPr/>
        </p:nvSpPr>
        <p:spPr>
          <a:xfrm>
            <a:off x="7848600" y="4324292"/>
            <a:ext cx="30327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Return </a:t>
            </a:r>
            <a:r>
              <a:rPr lang="nb-NO" dirty="0" err="1"/>
              <a:t>address</a:t>
            </a:r>
            <a:endParaRPr lang="en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CC269A-2966-E244-9755-F13EF5DCB9A3}"/>
              </a:ext>
            </a:extLst>
          </p:cNvPr>
          <p:cNvSpPr/>
          <p:nvPr/>
        </p:nvSpPr>
        <p:spPr>
          <a:xfrm>
            <a:off x="7848600" y="4868169"/>
            <a:ext cx="30327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result</a:t>
            </a:r>
            <a:r>
              <a:rPr lang="nb-NO" dirty="0"/>
              <a:t> placeholder</a:t>
            </a:r>
            <a:endParaRPr lang="en-NO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6A46A2-2E71-EE4B-BFE6-79AB8A47673C}"/>
              </a:ext>
            </a:extLst>
          </p:cNvPr>
          <p:cNvSpPr/>
          <p:nvPr/>
        </p:nvSpPr>
        <p:spPr>
          <a:xfrm>
            <a:off x="7848600" y="5387441"/>
            <a:ext cx="30327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Local</a:t>
            </a:r>
            <a:r>
              <a:rPr lang="nb-NO" dirty="0"/>
              <a:t> variables</a:t>
            </a:r>
            <a:endParaRPr lang="en-NO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504D67-AEEA-FB4C-A965-3C2DE6611963}"/>
              </a:ext>
            </a:extLst>
          </p:cNvPr>
          <p:cNvSpPr/>
          <p:nvPr/>
        </p:nvSpPr>
        <p:spPr>
          <a:xfrm>
            <a:off x="7848600" y="961436"/>
            <a:ext cx="3032760" cy="8761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previous callers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B829D1-E89D-0144-B847-01EACB2BF2B6}"/>
              </a:ext>
            </a:extLst>
          </p:cNvPr>
          <p:cNvCxnSpPr/>
          <p:nvPr/>
        </p:nvCxnSpPr>
        <p:spPr>
          <a:xfrm>
            <a:off x="7269480" y="1861706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EB42B4-C3E8-5F41-8B0B-06CD07BA001B}"/>
              </a:ext>
            </a:extLst>
          </p:cNvPr>
          <p:cNvCxnSpPr/>
          <p:nvPr/>
        </p:nvCxnSpPr>
        <p:spPr>
          <a:xfrm>
            <a:off x="7284720" y="918142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9C465D-8562-6045-AF88-05353C0BEAAD}"/>
              </a:ext>
            </a:extLst>
          </p:cNvPr>
          <p:cNvCxnSpPr/>
          <p:nvPr/>
        </p:nvCxnSpPr>
        <p:spPr>
          <a:xfrm>
            <a:off x="7299960" y="4837689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5A6B6E-2D5E-5D4E-A98C-F72DF57B7B5C}"/>
              </a:ext>
            </a:extLst>
          </p:cNvPr>
          <p:cNvCxnSpPr>
            <a:cxnSpLocks/>
          </p:cNvCxnSpPr>
          <p:nvPr/>
        </p:nvCxnSpPr>
        <p:spPr>
          <a:xfrm>
            <a:off x="11154786" y="1846467"/>
            <a:ext cx="0" cy="3021702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283156C-FFD2-FF45-BE2C-D72CB983F0D0}"/>
              </a:ext>
            </a:extLst>
          </p:cNvPr>
          <p:cNvSpPr txBox="1"/>
          <p:nvPr/>
        </p:nvSpPr>
        <p:spPr>
          <a:xfrm rot="5400000">
            <a:off x="11024899" y="324479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1"/>
                </a:solidFill>
              </a:rPr>
              <a:t>caller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2E8B16-6395-EE43-A7FC-F62AFCD83DEB}"/>
              </a:ext>
            </a:extLst>
          </p:cNvPr>
          <p:cNvCxnSpPr>
            <a:cxnSpLocks/>
          </p:cNvCxnSpPr>
          <p:nvPr/>
        </p:nvCxnSpPr>
        <p:spPr>
          <a:xfrm>
            <a:off x="11154786" y="4837689"/>
            <a:ext cx="0" cy="1077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68D6BA-B967-B54E-AA56-B8CC2DAEDF1B}"/>
              </a:ext>
            </a:extLst>
          </p:cNvPr>
          <p:cNvCxnSpPr/>
          <p:nvPr/>
        </p:nvCxnSpPr>
        <p:spPr>
          <a:xfrm>
            <a:off x="7299960" y="5915385"/>
            <a:ext cx="405384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219F60-D171-A14A-BEDC-46B1780EBA2B}"/>
              </a:ext>
            </a:extLst>
          </p:cNvPr>
          <p:cNvSpPr txBox="1"/>
          <p:nvPr/>
        </p:nvSpPr>
        <p:spPr>
          <a:xfrm rot="5400000">
            <a:off x="11004859" y="515911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</a:rPr>
              <a:t>callee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FDA9B-286D-0240-B930-D4B9AF4C6B6B}"/>
              </a:ext>
            </a:extLst>
          </p:cNvPr>
          <p:cNvSpPr txBox="1"/>
          <p:nvPr/>
        </p:nvSpPr>
        <p:spPr>
          <a:xfrm>
            <a:off x="8445045" y="547916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bottom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FC8AB4-DFAE-1B4E-B61C-C8F7767457D1}"/>
              </a:ext>
            </a:extLst>
          </p:cNvPr>
          <p:cNvSpPr txBox="1"/>
          <p:nvPr/>
        </p:nvSpPr>
        <p:spPr>
          <a:xfrm>
            <a:off x="8672671" y="594075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top</a:t>
            </a:r>
          </a:p>
        </p:txBody>
      </p:sp>
    </p:spTree>
    <p:extLst>
      <p:ext uri="{BB962C8B-B14F-4D97-AF65-F5344CB8AC3E}">
        <p14:creationId xmlns:p14="http://schemas.microsoft.com/office/powerpoint/2010/main" val="1249181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D77BAD-AF72-589F-B4BF-928CB8BB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Procedure Calls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D7A2CB-7B5D-7198-D102-C95CB6DF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Every procedure call </a:t>
            </a:r>
          </a:p>
          <a:p>
            <a:pPr marL="0" indent="0" algn="ctr">
              <a:buNone/>
            </a:pPr>
            <a:r>
              <a:rPr lang="en-NO" sz="3600" dirty="0"/>
              <a:t>push one record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/>
              <a:t>Every “return” statement </a:t>
            </a:r>
          </a:p>
          <a:p>
            <a:pPr marL="0" indent="0" algn="ctr">
              <a:buNone/>
            </a:pPr>
            <a:r>
              <a:rPr lang="en-NO" sz="3600" dirty="0"/>
              <a:t>pop one record</a:t>
            </a:r>
          </a:p>
          <a:p>
            <a:pPr marL="0" indent="0" algn="ctr">
              <a:buNone/>
            </a:pPr>
            <a:endParaRPr lang="en-NO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B0D8-5A65-77FE-82F7-90357580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308285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9A21-EA62-9B3D-00D7-88DA60A3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Selection Sort</a:t>
            </a:r>
            <a:br>
              <a:rPr lang="en-NO" dirty="0"/>
            </a:br>
            <a:r>
              <a:rPr lang="en-NO" sz="2800" dirty="0">
                <a:latin typeface="Montserrat" pitchFamily="2" charset="77"/>
              </a:rPr>
              <a:t>Example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CE629-3CE5-8926-F006-EB316832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D160F8-41F2-DE7C-28B9-A6FFDA199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1425"/>
            <a:ext cx="5181600" cy="3133471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selection_sort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sequence.length-2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</a:p>
          <a:p>
            <a:pPr marL="0" indent="0">
              <a:buNone/>
            </a:pPr>
            <a:endParaRPr lang="en-GB" sz="1600" kern="150" noProof="0" dirty="0">
              <a:solidFill>
                <a:srgbClr val="81A1C1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test = [3, 12, 2]</a:t>
            </a:r>
            <a:endParaRPr lang="en-GB" sz="1600" kern="150" dirty="0">
              <a:solidFill>
                <a:srgbClr val="81A1C1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selection_sort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(test)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831E06-B605-0910-18AC-A25168AAC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43" y="2250830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1E74D2-8704-76CF-67E4-31CA31B897A9}"/>
              </a:ext>
            </a:extLst>
          </p:cNvPr>
          <p:cNvSpPr/>
          <p:nvPr/>
        </p:nvSpPr>
        <p:spPr>
          <a:xfrm>
            <a:off x="838200" y="3563112"/>
            <a:ext cx="5181600" cy="292608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BA972-C8F0-7893-7AC2-E0FE3022AED1}"/>
              </a:ext>
            </a:extLst>
          </p:cNvPr>
          <p:cNvSpPr/>
          <p:nvPr/>
        </p:nvSpPr>
        <p:spPr>
          <a:xfrm>
            <a:off x="838200" y="3221736"/>
            <a:ext cx="5181600" cy="292608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25424-A7D7-2AE6-59BD-6407A903858E}"/>
              </a:ext>
            </a:extLst>
          </p:cNvPr>
          <p:cNvSpPr/>
          <p:nvPr/>
        </p:nvSpPr>
        <p:spPr>
          <a:xfrm>
            <a:off x="838200" y="5266944"/>
            <a:ext cx="5181600" cy="292608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35C63D-068C-FE11-DD55-1FE556C30CBA}"/>
              </a:ext>
            </a:extLst>
          </p:cNvPr>
          <p:cNvSpPr/>
          <p:nvPr/>
        </p:nvSpPr>
        <p:spPr>
          <a:xfrm>
            <a:off x="8369858" y="5608320"/>
            <a:ext cx="2848216" cy="335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test = [3, 12, 2]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9F22F1-AC67-58C6-6D35-CA02D3FB6D95}"/>
              </a:ext>
            </a:extLst>
          </p:cNvPr>
          <p:cNvSpPr/>
          <p:nvPr/>
        </p:nvSpPr>
        <p:spPr>
          <a:xfrm>
            <a:off x="8369858" y="5230856"/>
            <a:ext cx="2848216" cy="3351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latin typeface="Share Tech Mono" panose="020B0509050000020004" pitchFamily="49" charset="77"/>
              </a:rPr>
              <a:t>sequence</a:t>
            </a:r>
            <a:r>
              <a:rPr lang="nb-NO" dirty="0">
                <a:latin typeface="Share Tech Mono" panose="020B0509050000020004" pitchFamily="49" charset="77"/>
              </a:rPr>
              <a:t> = test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845348-6FCD-C24B-883D-E5966AC3BAF7}"/>
              </a:ext>
            </a:extLst>
          </p:cNvPr>
          <p:cNvSpPr/>
          <p:nvPr/>
        </p:nvSpPr>
        <p:spPr>
          <a:xfrm>
            <a:off x="8369858" y="4849863"/>
            <a:ext cx="2848216" cy="3351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latin typeface="Share Tech Mono" panose="020B0509050000020004" pitchFamily="49" charset="77"/>
              </a:rPr>
              <a:t>index</a:t>
            </a:r>
            <a:r>
              <a:rPr lang="nb-NO" dirty="0">
                <a:latin typeface="Share Tech Mono" panose="020B0509050000020004" pitchFamily="49" charset="77"/>
              </a:rPr>
              <a:t> = 0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9D920C-8B6B-1DD8-B2FD-52AADEA88178}"/>
              </a:ext>
            </a:extLst>
          </p:cNvPr>
          <p:cNvSpPr/>
          <p:nvPr/>
        </p:nvSpPr>
        <p:spPr>
          <a:xfrm>
            <a:off x="8369858" y="4475803"/>
            <a:ext cx="2848216" cy="3351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minimum = ??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DBF0E4-DE48-CF29-0EA7-6038EDDF7E6C}"/>
              </a:ext>
            </a:extLst>
          </p:cNvPr>
          <p:cNvSpPr/>
          <p:nvPr/>
        </p:nvSpPr>
        <p:spPr>
          <a:xfrm>
            <a:off x="8369858" y="4104160"/>
            <a:ext cx="2848216" cy="33514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sequence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 = test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DAEC63-A127-87DB-CF9F-F062AC3D36B1}"/>
              </a:ext>
            </a:extLst>
          </p:cNvPr>
          <p:cNvSpPr/>
          <p:nvPr/>
        </p:nvSpPr>
        <p:spPr>
          <a:xfrm>
            <a:off x="8369858" y="3736917"/>
            <a:ext cx="2848216" cy="33514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start = </a:t>
            </a:r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index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40224F-0B39-2A4A-1566-054E5FA622E2}"/>
              </a:ext>
            </a:extLst>
          </p:cNvPr>
          <p:cNvSpPr/>
          <p:nvPr/>
        </p:nvSpPr>
        <p:spPr>
          <a:xfrm>
            <a:off x="8369858" y="3373637"/>
            <a:ext cx="2848216" cy="33514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start = 0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429A5D8-BFEA-DB50-B818-3AD90E13B716}"/>
              </a:ext>
            </a:extLst>
          </p:cNvPr>
          <p:cNvSpPr txBox="1"/>
          <p:nvPr/>
        </p:nvSpPr>
        <p:spPr>
          <a:xfrm>
            <a:off x="9079791" y="6027179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bottom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E73E16-A618-4DDC-ABD2-9BFBDFBD88C4}"/>
              </a:ext>
            </a:extLst>
          </p:cNvPr>
          <p:cNvSpPr/>
          <p:nvPr/>
        </p:nvSpPr>
        <p:spPr>
          <a:xfrm>
            <a:off x="8369858" y="3003615"/>
            <a:ext cx="2848216" cy="33514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minimum = 0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BE6379-23E8-CEA8-A0DC-50903C0CC2EB}"/>
              </a:ext>
            </a:extLst>
          </p:cNvPr>
          <p:cNvSpPr/>
          <p:nvPr/>
        </p:nvSpPr>
        <p:spPr>
          <a:xfrm>
            <a:off x="8369858" y="2623944"/>
            <a:ext cx="2848216" cy="335141"/>
          </a:xfrm>
          <a:prstGeom prst="rect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index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 = 0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715F674-F4DF-0588-DA4E-B41D1492DE1F}"/>
              </a:ext>
            </a:extLst>
          </p:cNvPr>
          <p:cNvSpPr/>
          <p:nvPr/>
        </p:nvSpPr>
        <p:spPr>
          <a:xfrm>
            <a:off x="8389831" y="4478175"/>
            <a:ext cx="2848216" cy="335141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minimum = </a:t>
            </a:r>
            <a:r>
              <a:rPr lang="nb-NO" b="1" dirty="0">
                <a:solidFill>
                  <a:schemeClr val="accent6"/>
                </a:solidFill>
                <a:latin typeface="Share Tech Mono" panose="020B0509050000020004" pitchFamily="49" charset="77"/>
              </a:rPr>
              <a:t>2</a:t>
            </a:r>
            <a:endParaRPr lang="en-NO" b="1" dirty="0">
              <a:solidFill>
                <a:schemeClr val="accent6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2E4F5F-0FFC-1C7A-258B-47234951494A}"/>
              </a:ext>
            </a:extLst>
          </p:cNvPr>
          <p:cNvSpPr/>
          <p:nvPr/>
        </p:nvSpPr>
        <p:spPr>
          <a:xfrm>
            <a:off x="8389831" y="4110128"/>
            <a:ext cx="2848216" cy="3351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sequence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 = test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77357E-9EBF-2EB3-86BD-F2942FBE0EC3}"/>
              </a:ext>
            </a:extLst>
          </p:cNvPr>
          <p:cNvSpPr/>
          <p:nvPr/>
        </p:nvSpPr>
        <p:spPr>
          <a:xfrm>
            <a:off x="8389831" y="3742885"/>
            <a:ext cx="2848216" cy="3351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left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 = </a:t>
            </a:r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index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7C50C1-4AC3-677A-9928-A3617DA0D3E7}"/>
              </a:ext>
            </a:extLst>
          </p:cNvPr>
          <p:cNvSpPr/>
          <p:nvPr/>
        </p:nvSpPr>
        <p:spPr>
          <a:xfrm>
            <a:off x="8389831" y="3371662"/>
            <a:ext cx="2848216" cy="3351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right = 2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CC9F9D-6C1D-C7B9-2DB3-5D9C549A32FC}"/>
              </a:ext>
            </a:extLst>
          </p:cNvPr>
          <p:cNvSpPr txBox="1"/>
          <p:nvPr/>
        </p:nvSpPr>
        <p:spPr>
          <a:xfrm>
            <a:off x="6115973" y="3632783"/>
            <a:ext cx="2053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Montserrat" pitchFamily="2" charset="77"/>
              </a:rPr>
              <a:t>swap</a:t>
            </a:r>
          </a:p>
          <a:p>
            <a:pPr algn="r"/>
            <a:r>
              <a:rPr lang="en-NO" sz="1600" i="1" dirty="0">
                <a:solidFill>
                  <a:schemeClr val="bg2">
                    <a:lumMod val="20000"/>
                    <a:lumOff val="80000"/>
                  </a:schemeClr>
                </a:solidFill>
                <a:latin typeface="Montserrat" pitchFamily="2" charset="77"/>
              </a:rPr>
              <a:t>(activation frame)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F839A1-8396-6DE9-960D-D9C71E9684F1}"/>
              </a:ext>
            </a:extLst>
          </p:cNvPr>
          <p:cNvSpPr txBox="1"/>
          <p:nvPr/>
        </p:nvSpPr>
        <p:spPr>
          <a:xfrm>
            <a:off x="6177931" y="3323982"/>
            <a:ext cx="2053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itchFamily="2" charset="77"/>
              </a:rPr>
              <a:t>find_minimum</a:t>
            </a:r>
          </a:p>
          <a:p>
            <a:pPr algn="r"/>
            <a:r>
              <a:rPr lang="en-NO" sz="1600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Montserrat" pitchFamily="2" charset="77"/>
              </a:rPr>
              <a:t>(activation frame)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3ACF5A-062F-697B-B88C-766129A17717}"/>
              </a:ext>
            </a:extLst>
          </p:cNvPr>
          <p:cNvSpPr txBox="1"/>
          <p:nvPr/>
        </p:nvSpPr>
        <p:spPr>
          <a:xfrm>
            <a:off x="6177932" y="4645684"/>
            <a:ext cx="2053767" cy="584775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tx2">
                    <a:lumMod val="75000"/>
                  </a:schemeClr>
                </a:solidFill>
                <a:latin typeface="Montserrat" pitchFamily="2" charset="77"/>
              </a:rPr>
              <a:t>selection_sort</a:t>
            </a:r>
          </a:p>
          <a:p>
            <a:pPr algn="r"/>
            <a:r>
              <a:rPr lang="en-NO" sz="1600" i="1" dirty="0">
                <a:solidFill>
                  <a:schemeClr val="tx2">
                    <a:lumMod val="75000"/>
                  </a:schemeClr>
                </a:solidFill>
                <a:latin typeface="Montserrat" pitchFamily="2" charset="77"/>
              </a:rPr>
              <a:t>(activation frame)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960E9F-76B7-EB07-F1D8-D7B460D7ADAD}"/>
              </a:ext>
            </a:extLst>
          </p:cNvPr>
          <p:cNvSpPr txBox="1"/>
          <p:nvPr/>
        </p:nvSpPr>
        <p:spPr>
          <a:xfrm>
            <a:off x="6177932" y="5483502"/>
            <a:ext cx="2053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1600" i="1" dirty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</a:rPr>
              <a:t>main</a:t>
            </a:r>
          </a:p>
          <a:p>
            <a:pPr algn="r"/>
            <a:r>
              <a:rPr lang="en-NO" sz="1600" i="1" dirty="0">
                <a:solidFill>
                  <a:schemeClr val="accent2">
                    <a:lumMod val="75000"/>
                  </a:schemeClr>
                </a:solidFill>
                <a:latin typeface="Montserrat" pitchFamily="2" charset="77"/>
              </a:rPr>
              <a:t>(activation frame)</a:t>
            </a:r>
          </a:p>
        </p:txBody>
      </p:sp>
    </p:spTree>
    <p:extLst>
      <p:ext uri="{BB962C8B-B14F-4D97-AF65-F5344CB8AC3E}">
        <p14:creationId xmlns:p14="http://schemas.microsoft.com/office/powerpoint/2010/main" val="326029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 animBg="1"/>
      <p:bldP spid="28" grpId="1" animBg="1"/>
      <p:bldP spid="28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/>
      <p:bldP spid="37" grpId="1"/>
      <p:bldP spid="38" grpId="0"/>
      <p:bldP spid="38" grpId="1"/>
      <p:bldP spid="38" grpId="2"/>
      <p:bldP spid="39" grpId="0" animBg="1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FB64-452F-9251-ACA4-1D095003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Memory Allocation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1725EF-1D8A-187B-6A1C-152491EB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DBF2074D-209D-14D5-7415-E5C891B32513}"/>
              </a:ext>
            </a:extLst>
          </p:cNvPr>
          <p:cNvSpPr txBox="1">
            <a:spLocks/>
          </p:cNvSpPr>
          <p:nvPr/>
        </p:nvSpPr>
        <p:spPr>
          <a:xfrm>
            <a:off x="838200" y="2008505"/>
            <a:ext cx="10515600" cy="257568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NO" sz="3600" dirty="0"/>
              <a:t>Where does the compiler place our variables?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1A74A-416A-354B-6996-3B0CC3AE143D}"/>
              </a:ext>
            </a:extLst>
          </p:cNvPr>
          <p:cNvSpPr txBox="1"/>
          <p:nvPr/>
        </p:nvSpPr>
        <p:spPr>
          <a:xfrm>
            <a:off x="1202707" y="4815840"/>
            <a:ext cx="4009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“in the stack”</a:t>
            </a:r>
            <a:br>
              <a:rPr lang="en-NO" dirty="0">
                <a:latin typeface="Montserrat" pitchFamily="2" charset="77"/>
              </a:rPr>
            </a:br>
            <a:r>
              <a:rPr lang="en-NO" dirty="0">
                <a:latin typeface="Montserrat" pitchFamily="2" charset="77"/>
              </a:rPr>
              <a:t>local variables, declared explicitly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35AF5-A924-9CC8-35EF-DD3FDDD9311C}"/>
              </a:ext>
            </a:extLst>
          </p:cNvPr>
          <p:cNvSpPr txBox="1"/>
          <p:nvPr/>
        </p:nvSpPr>
        <p:spPr>
          <a:xfrm>
            <a:off x="7295655" y="4815839"/>
            <a:ext cx="33778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“in the heap”</a:t>
            </a:r>
            <a:br>
              <a:rPr lang="en-NO" dirty="0">
                <a:latin typeface="Montserrat" pitchFamily="2" charset="77"/>
              </a:rPr>
            </a:br>
            <a:r>
              <a:rPr lang="en-NO" dirty="0">
                <a:latin typeface="Montserrat" pitchFamily="2" charset="77"/>
              </a:rPr>
              <a:t>memory explicitly allocated</a:t>
            </a:r>
          </a:p>
          <a:p>
            <a:pPr algn="ctr"/>
            <a:r>
              <a:rPr lang="en-NO" dirty="0">
                <a:latin typeface="Montserrat" pitchFamily="2" charset="77"/>
              </a:rPr>
              <a:t>(e.g., malloc, new, etc.)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6952DC-03C4-7923-2D48-710258BFA7BB}"/>
              </a:ext>
            </a:extLst>
          </p:cNvPr>
          <p:cNvCxnSpPr>
            <a:endCxn id="5" idx="0"/>
          </p:cNvCxnSpPr>
          <p:nvPr/>
        </p:nvCxnSpPr>
        <p:spPr>
          <a:xfrm flipH="1">
            <a:off x="3207423" y="3840480"/>
            <a:ext cx="1035393" cy="975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F27943-F62B-8E85-F269-964148FAA07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949186" y="3840480"/>
            <a:ext cx="1035393" cy="97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140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C1BF-AF81-1B47-9250-4401AB12B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Introducing the “Heap”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6EC2-7EE9-2540-A3D2-5DA99E65EF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Segment of memory dedicated for “dynamic variables”</a:t>
            </a:r>
          </a:p>
          <a:p>
            <a:r>
              <a:rPr lang="en-NO" dirty="0"/>
              <a:t>Manual allocation</a:t>
            </a:r>
          </a:p>
          <a:p>
            <a:pPr lvl="1"/>
            <a:r>
              <a:rPr lang="en-NO" dirty="0"/>
              <a:t>in C, malloc and co.</a:t>
            </a:r>
          </a:p>
          <a:p>
            <a:pPr lvl="1"/>
            <a:r>
              <a:rPr lang="en-NO" dirty="0"/>
              <a:t>in Java, new</a:t>
            </a:r>
          </a:p>
          <a:p>
            <a:pPr lvl="1"/>
            <a:r>
              <a:rPr lang="en-NO" dirty="0"/>
              <a:t>etc.</a:t>
            </a:r>
          </a:p>
          <a:p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2457C-23B7-9C41-A53B-EC7C29F9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D445A-7398-D54A-8A13-A5835B5A70D0}"/>
              </a:ext>
            </a:extLst>
          </p:cNvPr>
          <p:cNvSpPr/>
          <p:nvPr/>
        </p:nvSpPr>
        <p:spPr>
          <a:xfrm>
            <a:off x="7961971" y="5351773"/>
            <a:ext cx="2274849" cy="8251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Program Instructions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B6105-A4FE-AE4A-9A2B-6FC7CF66A3E0}"/>
              </a:ext>
            </a:extLst>
          </p:cNvPr>
          <p:cNvSpPr/>
          <p:nvPr/>
        </p:nvSpPr>
        <p:spPr>
          <a:xfrm>
            <a:off x="7961970" y="4444807"/>
            <a:ext cx="2274849" cy="8251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Static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492C4-E5CC-A440-BC59-440234200FD8}"/>
              </a:ext>
            </a:extLst>
          </p:cNvPr>
          <p:cNvSpPr/>
          <p:nvPr/>
        </p:nvSpPr>
        <p:spPr>
          <a:xfrm>
            <a:off x="7961970" y="1825625"/>
            <a:ext cx="2274849" cy="2537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Free Memory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F3BD57-E182-E849-A7A1-670907C6B214}"/>
              </a:ext>
            </a:extLst>
          </p:cNvPr>
          <p:cNvCxnSpPr/>
          <p:nvPr/>
        </p:nvCxnSpPr>
        <p:spPr>
          <a:xfrm flipV="1">
            <a:off x="7750098" y="1825625"/>
            <a:ext cx="0" cy="4351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652DEE2-1E82-0D4C-9D1B-D6C6F9A4F586}"/>
              </a:ext>
            </a:extLst>
          </p:cNvPr>
          <p:cNvSpPr/>
          <p:nvPr/>
        </p:nvSpPr>
        <p:spPr>
          <a:xfrm>
            <a:off x="7961970" y="1743849"/>
            <a:ext cx="2274850" cy="8251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Call-stack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C817A-7928-9D48-A2FA-B299B29F5527}"/>
              </a:ext>
            </a:extLst>
          </p:cNvPr>
          <p:cNvSpPr txBox="1"/>
          <p:nvPr/>
        </p:nvSpPr>
        <p:spPr>
          <a:xfrm rot="16200000">
            <a:off x="7035479" y="504974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41A9A4-8D8C-6947-9F94-120C0F1331C6}"/>
              </a:ext>
            </a:extLst>
          </p:cNvPr>
          <p:cNvCxnSpPr/>
          <p:nvPr/>
        </p:nvCxnSpPr>
        <p:spPr>
          <a:xfrm>
            <a:off x="10370634" y="1743849"/>
            <a:ext cx="0" cy="1350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07DDC7-39CE-C047-AF5A-310040810475}"/>
              </a:ext>
            </a:extLst>
          </p:cNvPr>
          <p:cNvSpPr txBox="1"/>
          <p:nvPr/>
        </p:nvSpPr>
        <p:spPr>
          <a:xfrm>
            <a:off x="10448690" y="207647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</a:t>
            </a:r>
            <a:r>
              <a:rPr lang="en-NO" dirty="0">
                <a:solidFill>
                  <a:schemeClr val="accent3"/>
                </a:solidFill>
              </a:rPr>
              <a:t>all-stack</a:t>
            </a:r>
          </a:p>
          <a:p>
            <a:r>
              <a:rPr lang="en-NO" dirty="0">
                <a:solidFill>
                  <a:schemeClr val="accent3"/>
                </a:solidFill>
              </a:rPr>
              <a:t>growth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A599C-3BCB-5546-96D9-AFDA9D86683A}"/>
              </a:ext>
            </a:extLst>
          </p:cNvPr>
          <p:cNvSpPr/>
          <p:nvPr/>
        </p:nvSpPr>
        <p:spPr>
          <a:xfrm>
            <a:off x="7961969" y="3547811"/>
            <a:ext cx="2274849" cy="825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Heap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58FB2D-505D-4A47-A109-08A26B9F0A64}"/>
              </a:ext>
            </a:extLst>
          </p:cNvPr>
          <p:cNvCxnSpPr/>
          <p:nvPr/>
        </p:nvCxnSpPr>
        <p:spPr>
          <a:xfrm flipV="1">
            <a:off x="10596282" y="3094328"/>
            <a:ext cx="0" cy="12786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CAFC4E-A6D4-C74C-9C15-079D4834CAEF}"/>
              </a:ext>
            </a:extLst>
          </p:cNvPr>
          <p:cNvSpPr txBox="1"/>
          <p:nvPr/>
        </p:nvSpPr>
        <p:spPr>
          <a:xfrm>
            <a:off x="10805160" y="3547811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NO" dirty="0"/>
              <a:t>eap</a:t>
            </a:r>
          </a:p>
          <a:p>
            <a:r>
              <a:rPr lang="en-NO" dirty="0"/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372506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71B5-F610-2245-B559-B89AC31E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Dynamic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4809-614A-C148-8B4B-82CD7B4AF6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All goes into the “Heap”</a:t>
            </a:r>
          </a:p>
          <a:p>
            <a:endParaRPr lang="en-NO" dirty="0"/>
          </a:p>
          <a:p>
            <a:r>
              <a:rPr lang="en-NO" dirty="0"/>
              <a:t>2 operations</a:t>
            </a:r>
          </a:p>
          <a:p>
            <a:pPr lvl="1"/>
            <a:r>
              <a:rPr lang="en-GB" dirty="0"/>
              <a:t>a</a:t>
            </a:r>
            <a:r>
              <a:rPr lang="en-NO" dirty="0"/>
              <a:t>llocate(size). </a:t>
            </a:r>
          </a:p>
          <a:p>
            <a:pPr lvl="2"/>
            <a:r>
              <a:rPr lang="en-NO" dirty="0"/>
              <a:t>Reserve a “block” of a given size</a:t>
            </a:r>
          </a:p>
          <a:p>
            <a:pPr lvl="1"/>
            <a:r>
              <a:rPr lang="en-NO" dirty="0"/>
              <a:t>free(address). </a:t>
            </a:r>
          </a:p>
          <a:p>
            <a:pPr lvl="2"/>
            <a:r>
              <a:rPr lang="en-NO" dirty="0"/>
              <a:t>Release the block starting at the given address</a:t>
            </a:r>
          </a:p>
          <a:p>
            <a:endParaRPr lang="en-NO" dirty="0"/>
          </a:p>
          <a:p>
            <a:r>
              <a:rPr lang="en-NO" dirty="0"/>
              <a:t>Built-in the language </a:t>
            </a:r>
          </a:p>
          <a:p>
            <a:pPr lvl="1"/>
            <a:r>
              <a:rPr lang="en-NO" dirty="0"/>
              <a:t>“new” in Java</a:t>
            </a:r>
          </a:p>
          <a:p>
            <a:r>
              <a:rPr lang="en-NO" dirty="0"/>
              <a:t>Through libraries </a:t>
            </a:r>
          </a:p>
          <a:p>
            <a:pPr lvl="1"/>
            <a:r>
              <a:rPr lang="en-NO" dirty="0"/>
              <a:t>”malloc” in 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B0EA8-4E29-D44A-AD40-CE62631F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2B36A1-02B8-7B44-82B1-4E4079793C77}"/>
              </a:ext>
            </a:extLst>
          </p:cNvPr>
          <p:cNvSpPr/>
          <p:nvPr/>
        </p:nvSpPr>
        <p:spPr>
          <a:xfrm>
            <a:off x="7147561" y="4940293"/>
            <a:ext cx="3448722" cy="8251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sz="1600" dirty="0">
                <a:latin typeface="Share Tech Mono" panose="020B0509050000020004" pitchFamily="49" charset="77"/>
              </a:rPr>
              <a:t>Machine / Hardware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0EBB77-EC1F-B142-A845-E8C00C52585B}"/>
              </a:ext>
            </a:extLst>
          </p:cNvPr>
          <p:cNvSpPr/>
          <p:nvPr/>
        </p:nvSpPr>
        <p:spPr>
          <a:xfrm>
            <a:off x="8247857" y="4025052"/>
            <a:ext cx="1252615" cy="82519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sz="1600" dirty="0">
                <a:latin typeface="Share Tech Mono" panose="020B0509050000020004" pitchFamily="49" charset="77"/>
              </a:rPr>
              <a:t>Operating </a:t>
            </a:r>
          </a:p>
          <a:p>
            <a:pPr algn="r"/>
            <a:r>
              <a:rPr lang="en-NO" sz="1600" dirty="0">
                <a:latin typeface="Share Tech Mono" panose="020B0509050000020004" pitchFamily="49" charset="77"/>
              </a:rPr>
              <a:t>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C5987-D3CA-C649-AF3E-F71FA4FC24EC}"/>
              </a:ext>
            </a:extLst>
          </p:cNvPr>
          <p:cNvSpPr/>
          <p:nvPr/>
        </p:nvSpPr>
        <p:spPr>
          <a:xfrm>
            <a:off x="7147562" y="3382422"/>
            <a:ext cx="979843" cy="1467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9B352B-EDED-D749-9C84-378CC97486B2}"/>
              </a:ext>
            </a:extLst>
          </p:cNvPr>
          <p:cNvSpPr/>
          <p:nvPr/>
        </p:nvSpPr>
        <p:spPr>
          <a:xfrm>
            <a:off x="9616355" y="2544008"/>
            <a:ext cx="979843" cy="23512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O" sz="1600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B03DD-5887-4146-812D-D73334C4DC46}"/>
              </a:ext>
            </a:extLst>
          </p:cNvPr>
          <p:cNvSpPr/>
          <p:nvPr/>
        </p:nvSpPr>
        <p:spPr>
          <a:xfrm>
            <a:off x="7147561" y="3106056"/>
            <a:ext cx="2352911" cy="8251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sz="1600" dirty="0">
                <a:latin typeface="Share Tech Mono" panose="020B0509050000020004" pitchFamily="49" charset="77"/>
              </a:rPr>
              <a:t>Language Runtime</a:t>
            </a:r>
          </a:p>
          <a:p>
            <a:pPr algn="r"/>
            <a:r>
              <a:rPr lang="en-NO" sz="1600" dirty="0">
                <a:latin typeface="Share Tech Mono" panose="020B0509050000020004" pitchFamily="49" charset="77"/>
              </a:rPr>
              <a:t>(libraries)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68E4C4-AEDF-5346-B452-349794EC7A1A}"/>
              </a:ext>
            </a:extLst>
          </p:cNvPr>
          <p:cNvSpPr/>
          <p:nvPr/>
        </p:nvSpPr>
        <p:spPr>
          <a:xfrm>
            <a:off x="7147561" y="2183305"/>
            <a:ext cx="3448722" cy="82519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O" sz="1600" dirty="0">
                <a:solidFill>
                  <a:schemeClr val="bg1"/>
                </a:solidFill>
                <a:latin typeface="Share Tech Mono" panose="020B0509050000020004" pitchFamily="49" charset="77"/>
              </a:rPr>
              <a:t>Your</a:t>
            </a:r>
          </a:p>
          <a:p>
            <a:pPr algn="r"/>
            <a:r>
              <a:rPr lang="en-NO" sz="1600" dirty="0">
                <a:solidFill>
                  <a:schemeClr val="bg1"/>
                </a:solidFill>
                <a:latin typeface="Share Tech Mono" panose="020B0509050000020004" pitchFamily="49" charset="77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607660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336042F-B478-5145-B293-3139530EDDFC}"/>
              </a:ext>
            </a:extLst>
          </p:cNvPr>
          <p:cNvSpPr/>
          <p:nvPr/>
        </p:nvSpPr>
        <p:spPr>
          <a:xfrm>
            <a:off x="8677285" y="563880"/>
            <a:ext cx="2280275" cy="57924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7BD0C5-4833-1A49-B1DA-2F7875DA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Heap &amp; Fragmentation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4C431-F22C-0040-A3B4-0DE28674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E3679-FF81-BE4E-B59E-49BC6D0575E2}"/>
              </a:ext>
            </a:extLst>
          </p:cNvPr>
          <p:cNvSpPr txBox="1"/>
          <p:nvPr/>
        </p:nvSpPr>
        <p:spPr>
          <a:xfrm>
            <a:off x="8598619" y="13231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Memory (Heap)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7E9FB7-4733-3542-ABFD-D5707CBB3B90}"/>
              </a:ext>
            </a:extLst>
          </p:cNvPr>
          <p:cNvSpPr/>
          <p:nvPr/>
        </p:nvSpPr>
        <p:spPr>
          <a:xfrm>
            <a:off x="8677285" y="1272404"/>
            <a:ext cx="2280274" cy="10745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A2B19E-40AC-8F45-A810-40CF05B7E606}"/>
              </a:ext>
            </a:extLst>
          </p:cNvPr>
          <p:cNvSpPr/>
          <p:nvPr/>
        </p:nvSpPr>
        <p:spPr>
          <a:xfrm>
            <a:off x="8677282" y="1638164"/>
            <a:ext cx="2280274" cy="708796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AEDCC-C3D8-FE40-80DB-E1AADC71C946}"/>
              </a:ext>
            </a:extLst>
          </p:cNvPr>
          <p:cNvSpPr/>
          <p:nvPr/>
        </p:nvSpPr>
        <p:spPr>
          <a:xfrm>
            <a:off x="8677284" y="2518206"/>
            <a:ext cx="2280274" cy="5478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EB8370-2526-8B41-95DA-925AEFC71DE5}"/>
              </a:ext>
            </a:extLst>
          </p:cNvPr>
          <p:cNvSpPr/>
          <p:nvPr/>
        </p:nvSpPr>
        <p:spPr>
          <a:xfrm>
            <a:off x="8677282" y="2712174"/>
            <a:ext cx="2280274" cy="361383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D2D39A-3F09-9C43-A688-C647C076030D}"/>
              </a:ext>
            </a:extLst>
          </p:cNvPr>
          <p:cNvSpPr/>
          <p:nvPr/>
        </p:nvSpPr>
        <p:spPr>
          <a:xfrm>
            <a:off x="8677282" y="3784443"/>
            <a:ext cx="2280274" cy="224228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C9136D-D858-CA4A-9DB2-0AFAA78B1522}"/>
              </a:ext>
            </a:extLst>
          </p:cNvPr>
          <p:cNvSpPr/>
          <p:nvPr/>
        </p:nvSpPr>
        <p:spPr>
          <a:xfrm>
            <a:off x="8677278" y="4547676"/>
            <a:ext cx="2280274" cy="1479051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E35EA8-EE34-5C46-8B51-2CD7DBC15F5B}"/>
              </a:ext>
            </a:extLst>
          </p:cNvPr>
          <p:cNvCxnSpPr>
            <a:cxnSpLocks/>
          </p:cNvCxnSpPr>
          <p:nvPr/>
        </p:nvCxnSpPr>
        <p:spPr>
          <a:xfrm flipH="1" flipV="1">
            <a:off x="8994455" y="1260280"/>
            <a:ext cx="4" cy="390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0CEC68-8B07-2241-941A-EDCD5199315C}"/>
              </a:ext>
            </a:extLst>
          </p:cNvPr>
          <p:cNvCxnSpPr>
            <a:cxnSpLocks/>
          </p:cNvCxnSpPr>
          <p:nvPr/>
        </p:nvCxnSpPr>
        <p:spPr>
          <a:xfrm flipV="1">
            <a:off x="8994455" y="3043092"/>
            <a:ext cx="0" cy="777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F19DD24-1991-614F-99E1-1F0B9C57AEBB}"/>
              </a:ext>
            </a:extLst>
          </p:cNvPr>
          <p:cNvSpPr txBox="1"/>
          <p:nvPr/>
        </p:nvSpPr>
        <p:spPr>
          <a:xfrm>
            <a:off x="6182070" y="1669396"/>
            <a:ext cx="1820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chemeClr val="accent5"/>
                </a:solidFill>
                <a:latin typeface="Share Tech Mono" panose="020B0509050000020004" pitchFamily="49" charset="77"/>
              </a:rPr>
              <a:t>i</a:t>
            </a:r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nternal</a:t>
            </a:r>
          </a:p>
          <a:p>
            <a:pPr algn="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fragmentation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4EF7362-D30D-B84A-9174-F12A6539664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O" dirty="0"/>
              <a:t>2 operations</a:t>
            </a:r>
          </a:p>
          <a:p>
            <a:pPr lvl="1"/>
            <a:r>
              <a:rPr lang="en-GB" dirty="0"/>
              <a:t>a</a:t>
            </a:r>
            <a:r>
              <a:rPr lang="en-NO" dirty="0"/>
              <a:t>llocate(size). Reserve a “block” of a given size</a:t>
            </a:r>
          </a:p>
          <a:p>
            <a:pPr lvl="1"/>
            <a:r>
              <a:rPr lang="en-NO" dirty="0"/>
              <a:t>free(address). Release a block</a:t>
            </a:r>
          </a:p>
          <a:p>
            <a:pPr lvl="1"/>
            <a:endParaRPr lang="en-NO" dirty="0"/>
          </a:p>
          <a:p>
            <a:r>
              <a:rPr lang="en-NO" dirty="0"/>
              <a:t>Problem: </a:t>
            </a:r>
            <a:r>
              <a:rPr lang="en-NO" dirty="0">
                <a:solidFill>
                  <a:schemeClr val="accent3"/>
                </a:solidFill>
              </a:rPr>
              <a:t>Fragmentation</a:t>
            </a:r>
          </a:p>
          <a:p>
            <a:pPr lvl="1"/>
            <a:r>
              <a:rPr lang="en-NO" dirty="0"/>
              <a:t>Internal: blocks are over-allocated. Memory is not used in practice</a:t>
            </a:r>
          </a:p>
          <a:p>
            <a:pPr lvl="1"/>
            <a:r>
              <a:rPr lang="en-NO" dirty="0"/>
              <a:t>External: only small blocks are free, but none is big enough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F7406E-14A2-0847-910A-72562B6F7D71}"/>
              </a:ext>
            </a:extLst>
          </p:cNvPr>
          <p:cNvSpPr txBox="1"/>
          <p:nvPr/>
        </p:nvSpPr>
        <p:spPr>
          <a:xfrm>
            <a:off x="6192457" y="3232112"/>
            <a:ext cx="1810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solidFill>
                  <a:schemeClr val="accent5"/>
                </a:solidFill>
                <a:latin typeface="Share Tech Mono" panose="020B0509050000020004" pitchFamily="49" charset="77"/>
              </a:rPr>
              <a:t>external</a:t>
            </a:r>
            <a:endParaRPr lang="en-NO" dirty="0">
              <a:solidFill>
                <a:schemeClr val="accent5"/>
              </a:solidFill>
              <a:latin typeface="Share Tech Mono" panose="020B0509050000020004" pitchFamily="49" charset="77"/>
            </a:endParaRPr>
          </a:p>
          <a:p>
            <a:pPr algn="r"/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fragmentation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14CBF7-ADAA-3242-8508-B43B44CD9499}"/>
              </a:ext>
            </a:extLst>
          </p:cNvPr>
          <p:cNvCxnSpPr>
            <a:stCxn id="33" idx="3"/>
          </p:cNvCxnSpPr>
          <p:nvPr/>
        </p:nvCxnSpPr>
        <p:spPr>
          <a:xfrm flipV="1">
            <a:off x="8002568" y="3429000"/>
            <a:ext cx="991887" cy="126278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8FD23A-07A8-B843-A5A2-0013B5EE288A}"/>
              </a:ext>
            </a:extLst>
          </p:cNvPr>
          <p:cNvCxnSpPr>
            <a:stCxn id="31" idx="3"/>
          </p:cNvCxnSpPr>
          <p:nvPr/>
        </p:nvCxnSpPr>
        <p:spPr>
          <a:xfrm flipV="1">
            <a:off x="8002568" y="1455557"/>
            <a:ext cx="991887" cy="537005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B18CAC-93B4-A744-B06D-0DFDFDD7B1C0}"/>
              </a:ext>
            </a:extLst>
          </p:cNvPr>
          <p:cNvCxnSpPr/>
          <p:nvPr/>
        </p:nvCxnSpPr>
        <p:spPr>
          <a:xfrm flipV="1">
            <a:off x="11216640" y="563880"/>
            <a:ext cx="0" cy="5792470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306EBE-17ED-B643-B017-27E70B0C27B3}"/>
              </a:ext>
            </a:extLst>
          </p:cNvPr>
          <p:cNvSpPr txBox="1"/>
          <p:nvPr/>
        </p:nvSpPr>
        <p:spPr>
          <a:xfrm rot="5400000">
            <a:off x="10280804" y="5102535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growing addresses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565459-41ED-FE4D-B22A-E17EE5BDC552}"/>
              </a:ext>
            </a:extLst>
          </p:cNvPr>
          <p:cNvSpPr txBox="1"/>
          <p:nvPr/>
        </p:nvSpPr>
        <p:spPr>
          <a:xfrm>
            <a:off x="6422271" y="4471662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b-NO" dirty="0" err="1">
                <a:solidFill>
                  <a:schemeClr val="accent6"/>
                </a:solidFill>
                <a:latin typeface="Share Tech Mono" panose="020B0509050000020004" pitchFamily="49" charset="77"/>
              </a:rPr>
              <a:t>free</a:t>
            </a:r>
            <a:r>
              <a:rPr lang="nb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 </a:t>
            </a:r>
            <a:r>
              <a:rPr lang="nb-NO" dirty="0" err="1">
                <a:solidFill>
                  <a:schemeClr val="accent6"/>
                </a:solidFill>
                <a:latin typeface="Share Tech Mono" panose="020B0509050000020004" pitchFamily="49" charset="77"/>
              </a:rPr>
              <a:t>blocks</a:t>
            </a:r>
            <a:endParaRPr lang="en-NO" dirty="0">
              <a:solidFill>
                <a:schemeClr val="accent6"/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1D04534-85C7-7542-8088-7013E292D102}"/>
              </a:ext>
            </a:extLst>
          </p:cNvPr>
          <p:cNvCxnSpPr>
            <a:stCxn id="41" idx="3"/>
          </p:cNvCxnSpPr>
          <p:nvPr/>
        </p:nvCxnSpPr>
        <p:spPr>
          <a:xfrm flipV="1">
            <a:off x="7982313" y="3492139"/>
            <a:ext cx="2060847" cy="11641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8583F1-EE36-A14A-9F1F-50C7DFA83237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7982313" y="4656328"/>
            <a:ext cx="1359807" cy="152063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24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CAA1-756B-8A40-84C5-74D2B7DF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Procedure Calls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FC848-A481-8644-8892-4DBF3A73B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selection_sort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sequence.length-2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GB" sz="1600" noProof="0" dirty="0"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7E830-88C1-0C4E-B1F9-0699B2564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467344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start+1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sequence.length-1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D60C3-2590-C64A-9DAA-0B3A5319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A1855-E475-F14A-914E-EA57B36D917D}"/>
              </a:ext>
            </a:extLst>
          </p:cNvPr>
          <p:cNvSpPr/>
          <p:nvPr/>
        </p:nvSpPr>
        <p:spPr>
          <a:xfrm>
            <a:off x="8187397" y="5697415"/>
            <a:ext cx="829994" cy="479548"/>
          </a:xfrm>
          <a:prstGeom prst="rect">
            <a:avLst/>
          </a:prstGeom>
          <a:solidFill>
            <a:srgbClr val="4C566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58440-CA71-EA35-E5F5-A48131A85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43" y="1565030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06D3C0B-E81C-9D25-E809-84A3FD7E5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566" y="1512887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4BDFE8-E6E9-43B7-CD30-A76C90E90E9C}"/>
              </a:ext>
            </a:extLst>
          </p:cNvPr>
          <p:cNvSpPr/>
          <p:nvPr/>
        </p:nvSpPr>
        <p:spPr>
          <a:xfrm>
            <a:off x="838200" y="2877312"/>
            <a:ext cx="5181600" cy="292608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EABD63-FB42-F854-A7DC-BD39A0C6D9B2}"/>
              </a:ext>
            </a:extLst>
          </p:cNvPr>
          <p:cNvSpPr/>
          <p:nvPr/>
        </p:nvSpPr>
        <p:spPr>
          <a:xfrm>
            <a:off x="838200" y="2535936"/>
            <a:ext cx="5181600" cy="292608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38191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F3E7-0C51-4AD0-A856-D73FECC7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How Fast is it?</a:t>
            </a:r>
            <a:br>
              <a:rPr lang="en-NO" dirty="0"/>
            </a:br>
            <a:r>
              <a:rPr lang="en-NO" sz="3100" dirty="0">
                <a:latin typeface="Montserrat" pitchFamily="2" charset="77"/>
              </a:rPr>
              <a:t>Heap Allocation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4F79A-10FF-6AB1-FD84-75D2C79EA8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Depends on the “allocator” implementation</a:t>
            </a:r>
          </a:p>
          <a:p>
            <a:r>
              <a:rPr lang="en-NO" dirty="0"/>
              <a:t>OS concern</a:t>
            </a:r>
          </a:p>
          <a:p>
            <a:r>
              <a:rPr lang="en-NO" dirty="0"/>
              <a:t>Best case O(1)</a:t>
            </a:r>
          </a:p>
          <a:p>
            <a:r>
              <a:rPr lang="en-NO" dirty="0"/>
              <a:t>Worst case O(n) </a:t>
            </a:r>
          </a:p>
          <a:p>
            <a:pPr lvl="1"/>
            <a:r>
              <a:rPr lang="en-NO" dirty="0"/>
              <a:t>n is the number of blocks already allocated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F1AE80-6535-2406-7EBD-B0F467B90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</a:rPr>
              <a:t>Beyond the scope of an algorithm</a:t>
            </a:r>
          </a:p>
          <a:p>
            <a:r>
              <a:rPr lang="en-NO" dirty="0">
                <a:solidFill>
                  <a:schemeClr val="accent3"/>
                </a:solidFill>
              </a:rPr>
              <a:t>Not accounted for in practice</a:t>
            </a:r>
            <a:r>
              <a:rPr lang="en-NO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95D85-6179-4997-F169-0941B6ED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9710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FA348D18-24DC-0645-B182-B60A33E14A8B}"/>
              </a:ext>
            </a:extLst>
          </p:cNvPr>
          <p:cNvSpPr/>
          <p:nvPr/>
        </p:nvSpPr>
        <p:spPr>
          <a:xfrm>
            <a:off x="8681061" y="6026727"/>
            <a:ext cx="2272708" cy="304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CCD953A-CC28-484B-97E3-89389B10394C}"/>
              </a:ext>
            </a:extLst>
          </p:cNvPr>
          <p:cNvSpPr/>
          <p:nvPr/>
        </p:nvSpPr>
        <p:spPr>
          <a:xfrm>
            <a:off x="8682140" y="2987410"/>
            <a:ext cx="2272708" cy="809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5389A1-3CC3-9D42-A3B1-5352E7C61653}"/>
              </a:ext>
            </a:extLst>
          </p:cNvPr>
          <p:cNvSpPr/>
          <p:nvPr/>
        </p:nvSpPr>
        <p:spPr>
          <a:xfrm>
            <a:off x="8686835" y="2267224"/>
            <a:ext cx="2272708" cy="244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E0D14-4D15-9D48-B086-91DEC60E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Finding a Free Block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F679D-DFFF-5B45-ADBC-BB0B6E430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028268" cy="4351338"/>
          </a:xfrm>
        </p:spPr>
        <p:txBody>
          <a:bodyPr>
            <a:normAutofit/>
          </a:bodyPr>
          <a:lstStyle/>
          <a:p>
            <a:r>
              <a:rPr lang="en-GB" dirty="0"/>
              <a:t>Uses a “free list”</a:t>
            </a:r>
          </a:p>
          <a:p>
            <a:r>
              <a:rPr lang="en-GB" dirty="0"/>
              <a:t>M</a:t>
            </a:r>
            <a:r>
              <a:rPr lang="en-NO" dirty="0"/>
              <a:t>any “allocation” strategy:</a:t>
            </a:r>
          </a:p>
          <a:p>
            <a:pPr lvl="1"/>
            <a:r>
              <a:rPr lang="en-NO" dirty="0"/>
              <a:t>Find the best fit</a:t>
            </a:r>
          </a:p>
          <a:p>
            <a:pPr lvl="1"/>
            <a:r>
              <a:rPr lang="en-NO" dirty="0"/>
              <a:t>Find the worse fit</a:t>
            </a:r>
          </a:p>
          <a:p>
            <a:pPr lvl="1"/>
            <a:r>
              <a:rPr lang="en-NO" dirty="0"/>
              <a:t>Find the first fit</a:t>
            </a:r>
          </a:p>
          <a:p>
            <a:pPr lvl="1"/>
            <a:r>
              <a:rPr lang="en-NO" dirty="0"/>
              <a:t>and more …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Not constant time!</a:t>
            </a:r>
          </a:p>
          <a:p>
            <a:pPr lvl="1"/>
            <a:r>
              <a:rPr lang="en-NO" dirty="0"/>
              <a:t>critical for high performance applications </a:t>
            </a:r>
          </a:p>
          <a:p>
            <a:pPr lvl="1"/>
            <a:endParaRPr lang="en-NO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224B0-27C7-8149-988A-21DB896A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25DB4A-7AFD-A543-A935-C9D7B840B9FA}"/>
              </a:ext>
            </a:extLst>
          </p:cNvPr>
          <p:cNvSpPr/>
          <p:nvPr/>
        </p:nvSpPr>
        <p:spPr>
          <a:xfrm>
            <a:off x="8677285" y="1196204"/>
            <a:ext cx="2280274" cy="10745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BC8CD-07FD-0744-8422-07015A74D3FD}"/>
              </a:ext>
            </a:extLst>
          </p:cNvPr>
          <p:cNvSpPr/>
          <p:nvPr/>
        </p:nvSpPr>
        <p:spPr>
          <a:xfrm>
            <a:off x="8677282" y="1561964"/>
            <a:ext cx="2280274" cy="708796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B5A424-16E6-2849-A324-F29604675E61}"/>
              </a:ext>
            </a:extLst>
          </p:cNvPr>
          <p:cNvSpPr/>
          <p:nvPr/>
        </p:nvSpPr>
        <p:spPr>
          <a:xfrm>
            <a:off x="8677284" y="2518206"/>
            <a:ext cx="2280274" cy="54786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D435A6-43E6-F949-9EE2-B6F12C648F23}"/>
              </a:ext>
            </a:extLst>
          </p:cNvPr>
          <p:cNvSpPr/>
          <p:nvPr/>
        </p:nvSpPr>
        <p:spPr>
          <a:xfrm>
            <a:off x="8677282" y="2712174"/>
            <a:ext cx="2280274" cy="361383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5B94A0-F543-424A-865E-8188DB05917A}"/>
              </a:ext>
            </a:extLst>
          </p:cNvPr>
          <p:cNvSpPr/>
          <p:nvPr/>
        </p:nvSpPr>
        <p:spPr>
          <a:xfrm>
            <a:off x="8677282" y="3784443"/>
            <a:ext cx="2280274" cy="224228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O" i="1" dirty="0">
                <a:latin typeface="Montserrat" pitchFamily="2" charset="77"/>
              </a:rPr>
              <a:t>reserved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41026E-2441-154E-9283-17D5C8331AC6}"/>
              </a:ext>
            </a:extLst>
          </p:cNvPr>
          <p:cNvSpPr/>
          <p:nvPr/>
        </p:nvSpPr>
        <p:spPr>
          <a:xfrm>
            <a:off x="8677278" y="4547676"/>
            <a:ext cx="2280274" cy="1479051"/>
          </a:xfrm>
          <a:prstGeom prst="rect">
            <a:avLst/>
          </a:prstGeom>
          <a:solidFill>
            <a:schemeClr val="accent5">
              <a:lumMod val="60000"/>
              <a:lumOff val="40000"/>
              <a:alpha val="56537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229D11-F387-A94C-940E-AED26E8BF3BB}"/>
              </a:ext>
            </a:extLst>
          </p:cNvPr>
          <p:cNvSpPr/>
          <p:nvPr/>
        </p:nvSpPr>
        <p:spPr>
          <a:xfrm>
            <a:off x="6139675" y="5025538"/>
            <a:ext cx="972852" cy="18092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C58ED-65BB-484A-B765-C616870B0F83}"/>
              </a:ext>
            </a:extLst>
          </p:cNvPr>
          <p:cNvSpPr txBox="1"/>
          <p:nvPr/>
        </p:nvSpPr>
        <p:spPr>
          <a:xfrm>
            <a:off x="8598619" y="132318"/>
            <a:ext cx="1810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Memory (Heap)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2C29C-D264-F24A-83E3-FAA53CFDC4BD}"/>
              </a:ext>
            </a:extLst>
          </p:cNvPr>
          <p:cNvSpPr txBox="1"/>
          <p:nvPr/>
        </p:nvSpPr>
        <p:spPr>
          <a:xfrm>
            <a:off x="6050630" y="460978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request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4E6119-546B-7742-9B94-F075E05AEDBC}"/>
              </a:ext>
            </a:extLst>
          </p:cNvPr>
          <p:cNvSpPr/>
          <p:nvPr/>
        </p:nvSpPr>
        <p:spPr>
          <a:xfrm>
            <a:off x="8684844" y="6173564"/>
            <a:ext cx="2280242" cy="1857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F8D8CA-3D17-7E48-BCF6-4C6BC8343F0E}"/>
              </a:ext>
            </a:extLst>
          </p:cNvPr>
          <p:cNvSpPr/>
          <p:nvPr/>
        </p:nvSpPr>
        <p:spPr>
          <a:xfrm>
            <a:off x="8684996" y="3612631"/>
            <a:ext cx="2280242" cy="18570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7D6E3-1162-0A47-8729-54FB8DB5F593}"/>
              </a:ext>
            </a:extLst>
          </p:cNvPr>
          <p:cNvSpPr/>
          <p:nvPr/>
        </p:nvSpPr>
        <p:spPr>
          <a:xfrm>
            <a:off x="8684844" y="2332963"/>
            <a:ext cx="2272708" cy="1852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59898793-186D-9D42-8D36-DAC54FAFBD8D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112527" y="5116000"/>
            <a:ext cx="1572317" cy="115041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92E53AA-4B14-1640-B60C-EED3C12FC24B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 flipV="1">
            <a:off x="7112527" y="3705482"/>
            <a:ext cx="1572469" cy="141051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D71A2CD7-3964-ED41-9455-D7CD13C26929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7112527" y="2425585"/>
            <a:ext cx="1572317" cy="269041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7956C68-74DE-F245-B28B-CE257FC7BE18}"/>
              </a:ext>
            </a:extLst>
          </p:cNvPr>
          <p:cNvSpPr txBox="1"/>
          <p:nvPr/>
        </p:nvSpPr>
        <p:spPr>
          <a:xfrm>
            <a:off x="11052911" y="224091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D8D527-9FDB-6D42-9A5E-D253246CD606}"/>
              </a:ext>
            </a:extLst>
          </p:cNvPr>
          <p:cNvSpPr txBox="1"/>
          <p:nvPr/>
        </p:nvSpPr>
        <p:spPr>
          <a:xfrm>
            <a:off x="11011398" y="610697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Share Tech Mono" panose="020B0509050000020004" pitchFamily="49" charset="77"/>
              </a:rPr>
              <a:t>first</a:t>
            </a:r>
            <a:endParaRPr lang="en-NO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52109E-EBA8-7044-844D-298E113992A9}"/>
              </a:ext>
            </a:extLst>
          </p:cNvPr>
          <p:cNvSpPr txBox="1"/>
          <p:nvPr/>
        </p:nvSpPr>
        <p:spPr>
          <a:xfrm>
            <a:off x="11062112" y="3509112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worse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7DEF6BA-B30E-6342-BF40-E6025D1B2F9E}"/>
              </a:ext>
            </a:extLst>
          </p:cNvPr>
          <p:cNvGrpSpPr/>
          <p:nvPr/>
        </p:nvGrpSpPr>
        <p:grpSpPr>
          <a:xfrm>
            <a:off x="5451951" y="1637579"/>
            <a:ext cx="2114653" cy="307777"/>
            <a:chOff x="5451951" y="1637579"/>
            <a:chExt cx="2114653" cy="3077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321164-D59A-3946-B94A-A0AC04C03131}"/>
                </a:ext>
              </a:extLst>
            </p:cNvPr>
            <p:cNvSpPr/>
            <p:nvPr/>
          </p:nvSpPr>
          <p:spPr>
            <a:xfrm>
              <a:off x="6130649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start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10DA5AE-A5EE-8B46-98FB-2E3873589E1F}"/>
                </a:ext>
              </a:extLst>
            </p:cNvPr>
            <p:cNvSpPr/>
            <p:nvPr/>
          </p:nvSpPr>
          <p:spPr>
            <a:xfrm>
              <a:off x="6880804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size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A07E95-2ACD-3340-8A56-EF09021C01F2}"/>
                </a:ext>
              </a:extLst>
            </p:cNvPr>
            <p:cNvSpPr txBox="1"/>
            <p:nvPr/>
          </p:nvSpPr>
          <p:spPr>
            <a:xfrm>
              <a:off x="5451951" y="1637579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sz="14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Share Tech Mono" panose="020B0509050000020004" pitchFamily="49" charset="77"/>
                </a:rPr>
                <a:t>block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1A922C3-88F5-934E-AF1C-6A2D88A4E651}"/>
              </a:ext>
            </a:extLst>
          </p:cNvPr>
          <p:cNvGrpSpPr/>
          <p:nvPr/>
        </p:nvGrpSpPr>
        <p:grpSpPr>
          <a:xfrm>
            <a:off x="5451951" y="1974691"/>
            <a:ext cx="2114653" cy="307777"/>
            <a:chOff x="5451951" y="1637579"/>
            <a:chExt cx="2114653" cy="307777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FFDD255-7E1E-2C49-A687-FF5472E0B038}"/>
                </a:ext>
              </a:extLst>
            </p:cNvPr>
            <p:cNvSpPr/>
            <p:nvPr/>
          </p:nvSpPr>
          <p:spPr>
            <a:xfrm>
              <a:off x="6130649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start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C49F080-BD61-914E-8C62-A4C11829D84D}"/>
                </a:ext>
              </a:extLst>
            </p:cNvPr>
            <p:cNvSpPr/>
            <p:nvPr/>
          </p:nvSpPr>
          <p:spPr>
            <a:xfrm>
              <a:off x="6880804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size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1F36F4-5E52-654B-8891-55E044BDF351}"/>
                </a:ext>
              </a:extLst>
            </p:cNvPr>
            <p:cNvSpPr txBox="1"/>
            <p:nvPr/>
          </p:nvSpPr>
          <p:spPr>
            <a:xfrm>
              <a:off x="5451951" y="1637579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sz="14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Share Tech Mono" panose="020B0509050000020004" pitchFamily="49" charset="77"/>
                </a:rPr>
                <a:t>block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62BC6F2-0108-7B41-94B4-937845DA665D}"/>
              </a:ext>
            </a:extLst>
          </p:cNvPr>
          <p:cNvGrpSpPr/>
          <p:nvPr/>
        </p:nvGrpSpPr>
        <p:grpSpPr>
          <a:xfrm>
            <a:off x="5465189" y="2327048"/>
            <a:ext cx="2114653" cy="307777"/>
            <a:chOff x="5451951" y="1637579"/>
            <a:chExt cx="2114653" cy="30777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6329A77-6C89-DA48-8E6E-4483F91A073B}"/>
                </a:ext>
              </a:extLst>
            </p:cNvPr>
            <p:cNvSpPr/>
            <p:nvPr/>
          </p:nvSpPr>
          <p:spPr>
            <a:xfrm>
              <a:off x="6130649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start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066D50F-73F4-0D46-A25E-1FA7A4ECE826}"/>
                </a:ext>
              </a:extLst>
            </p:cNvPr>
            <p:cNvSpPr/>
            <p:nvPr/>
          </p:nvSpPr>
          <p:spPr>
            <a:xfrm>
              <a:off x="6880804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size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6595171-E2AA-AF4B-97CB-BFBB4D67EB5D}"/>
                </a:ext>
              </a:extLst>
            </p:cNvPr>
            <p:cNvSpPr txBox="1"/>
            <p:nvPr/>
          </p:nvSpPr>
          <p:spPr>
            <a:xfrm>
              <a:off x="5451951" y="1637579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sz="14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Share Tech Mono" panose="020B0509050000020004" pitchFamily="49" charset="77"/>
                </a:rPr>
                <a:t>block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FD3C87B-6D86-0841-8624-7AAD1EEB3D50}"/>
              </a:ext>
            </a:extLst>
          </p:cNvPr>
          <p:cNvGrpSpPr/>
          <p:nvPr/>
        </p:nvGrpSpPr>
        <p:grpSpPr>
          <a:xfrm>
            <a:off x="5460977" y="2664379"/>
            <a:ext cx="2114653" cy="307777"/>
            <a:chOff x="5451951" y="1637579"/>
            <a:chExt cx="2114653" cy="3077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17C7598-201C-4845-BFE6-E88CED71EBDA}"/>
                </a:ext>
              </a:extLst>
            </p:cNvPr>
            <p:cNvSpPr/>
            <p:nvPr/>
          </p:nvSpPr>
          <p:spPr>
            <a:xfrm>
              <a:off x="6130649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start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4EE5CC1-5E0D-CA4E-AD8E-1F13F7940681}"/>
                </a:ext>
              </a:extLst>
            </p:cNvPr>
            <p:cNvSpPr/>
            <p:nvPr/>
          </p:nvSpPr>
          <p:spPr>
            <a:xfrm>
              <a:off x="6880804" y="1652824"/>
              <a:ext cx="685800" cy="2772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sz="1400" dirty="0">
                  <a:latin typeface="Share Tech Mono" panose="020B0509050000020004" pitchFamily="49" charset="77"/>
                </a:rPr>
                <a:t>size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2D81E3A-B18D-7E4D-8835-7B3DFCA48BB4}"/>
                </a:ext>
              </a:extLst>
            </p:cNvPr>
            <p:cNvSpPr txBox="1"/>
            <p:nvPr/>
          </p:nvSpPr>
          <p:spPr>
            <a:xfrm>
              <a:off x="5451951" y="1637579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sz="1400" dirty="0">
                  <a:solidFill>
                    <a:schemeClr val="bg2">
                      <a:lumMod val="40000"/>
                      <a:lumOff val="60000"/>
                    </a:schemeClr>
                  </a:solidFill>
                  <a:latin typeface="Share Tech Mono" panose="020B0509050000020004" pitchFamily="49" charset="77"/>
                </a:rPr>
                <a:t>block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79C33EF0-91E0-EE41-B161-D27983C04E18}"/>
              </a:ext>
            </a:extLst>
          </p:cNvPr>
          <p:cNvSpPr/>
          <p:nvPr/>
        </p:nvSpPr>
        <p:spPr>
          <a:xfrm>
            <a:off x="8684844" y="751026"/>
            <a:ext cx="2272708" cy="4451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6970A1C6-D7AD-9947-86CA-767D145540CB}"/>
              </a:ext>
            </a:extLst>
          </p:cNvPr>
          <p:cNvCxnSpPr>
            <a:cxnSpLocks/>
            <a:stCxn id="58" idx="3"/>
            <a:endCxn id="79" idx="1"/>
          </p:cNvCxnSpPr>
          <p:nvPr/>
        </p:nvCxnSpPr>
        <p:spPr>
          <a:xfrm flipV="1">
            <a:off x="7566604" y="973615"/>
            <a:ext cx="1118240" cy="817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A6B830B9-BB6F-154C-A169-0B603DC9AE7B}"/>
              </a:ext>
            </a:extLst>
          </p:cNvPr>
          <p:cNvCxnSpPr>
            <a:cxnSpLocks/>
            <a:stCxn id="69" idx="3"/>
            <a:endCxn id="26" idx="1"/>
          </p:cNvCxnSpPr>
          <p:nvPr/>
        </p:nvCxnSpPr>
        <p:spPr>
          <a:xfrm>
            <a:off x="7566604" y="2128580"/>
            <a:ext cx="1118240" cy="2970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06398354-6F6B-1D4E-9951-825739DA805B}"/>
              </a:ext>
            </a:extLst>
          </p:cNvPr>
          <p:cNvCxnSpPr>
            <a:stCxn id="73" idx="3"/>
            <a:endCxn id="86" idx="1"/>
          </p:cNvCxnSpPr>
          <p:nvPr/>
        </p:nvCxnSpPr>
        <p:spPr>
          <a:xfrm>
            <a:off x="7579842" y="2480937"/>
            <a:ext cx="1102298" cy="911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913EA812-7633-324A-95AF-29C42E27A270}"/>
              </a:ext>
            </a:extLst>
          </p:cNvPr>
          <p:cNvCxnSpPr>
            <a:stCxn id="77" idx="3"/>
            <a:endCxn id="88" idx="1"/>
          </p:cNvCxnSpPr>
          <p:nvPr/>
        </p:nvCxnSpPr>
        <p:spPr>
          <a:xfrm>
            <a:off x="7575630" y="2818268"/>
            <a:ext cx="1105431" cy="33608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744BABD-A6A5-A549-8B50-F2AA0A571C81}"/>
              </a:ext>
            </a:extLst>
          </p:cNvPr>
          <p:cNvSpPr txBox="1"/>
          <p:nvPr/>
        </p:nvSpPr>
        <p:spPr>
          <a:xfrm rot="20454208">
            <a:off x="666757" y="2381373"/>
            <a:ext cx="58416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solidFill>
                  <a:schemeClr val="accent5"/>
                </a:solidFill>
                <a:latin typeface="Stencil" pitchFamily="82" charset="77"/>
              </a:rPr>
              <a:t>NOT CONSTANT TIME!</a:t>
            </a:r>
          </a:p>
        </p:txBody>
      </p:sp>
    </p:spTree>
    <p:extLst>
      <p:ext uri="{BB962C8B-B14F-4D97-AF65-F5344CB8AC3E}">
        <p14:creationId xmlns:p14="http://schemas.microsoft.com/office/powerpoint/2010/main" val="2035213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D563-49B1-0F4F-ACD2-516C20D0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CB95EF-EF27-E84C-8F6F-617E5E6DCE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Memory Allocation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42F8F-5EDC-594B-B591-C58EB17DF7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Stack</a:t>
            </a:r>
          </a:p>
          <a:p>
            <a:pPr lvl="1"/>
            <a:r>
              <a:rPr lang="en-NO" dirty="0"/>
              <a:t>Automated allocation</a:t>
            </a:r>
          </a:p>
          <a:p>
            <a:pPr lvl="1"/>
            <a:r>
              <a:rPr lang="en-NO" dirty="0"/>
              <a:t>Local variables</a:t>
            </a:r>
          </a:p>
          <a:p>
            <a:pPr lvl="1"/>
            <a:r>
              <a:rPr lang="en-NO" dirty="0"/>
              <a:t>Contiguous allocation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Procedures Calls</a:t>
            </a:r>
          </a:p>
          <a:p>
            <a:endParaRPr lang="en-NO" dirty="0"/>
          </a:p>
          <a:p>
            <a:r>
              <a:rPr lang="en-NO" dirty="0"/>
              <a:t>Heap</a:t>
            </a:r>
          </a:p>
          <a:p>
            <a:pPr lvl="1"/>
            <a:r>
              <a:rPr lang="en-NO" dirty="0"/>
              <a:t>Manual allocation / deallocation</a:t>
            </a:r>
          </a:p>
          <a:p>
            <a:pPr lvl="1"/>
            <a:r>
              <a:rPr lang="en-NO" dirty="0"/>
              <a:t>Non-local variables</a:t>
            </a:r>
          </a:p>
          <a:p>
            <a:pPr lvl="1"/>
            <a:r>
              <a:rPr lang="en-NO" dirty="0"/>
              <a:t>Non contiguous allocation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F0015-7F25-DC4D-B070-C96EECA2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D4FC04-7282-1D40-89E2-E093ED45563B}"/>
              </a:ext>
            </a:extLst>
          </p:cNvPr>
          <p:cNvSpPr/>
          <p:nvPr/>
        </p:nvSpPr>
        <p:spPr>
          <a:xfrm>
            <a:off x="1878713" y="5364473"/>
            <a:ext cx="2274849" cy="82519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Program Instructions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669135-435A-E64D-9EE8-674B40693A0D}"/>
              </a:ext>
            </a:extLst>
          </p:cNvPr>
          <p:cNvSpPr/>
          <p:nvPr/>
        </p:nvSpPr>
        <p:spPr>
          <a:xfrm>
            <a:off x="1878712" y="4457507"/>
            <a:ext cx="2274849" cy="82519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Static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D104F-2500-B148-817A-984DE9A7D518}"/>
              </a:ext>
            </a:extLst>
          </p:cNvPr>
          <p:cNvSpPr/>
          <p:nvPr/>
        </p:nvSpPr>
        <p:spPr>
          <a:xfrm>
            <a:off x="1878712" y="1838325"/>
            <a:ext cx="2274849" cy="25374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Free Memory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EA333E-3ACF-BD48-BD7F-8ECAB48D3447}"/>
              </a:ext>
            </a:extLst>
          </p:cNvPr>
          <p:cNvCxnSpPr/>
          <p:nvPr/>
        </p:nvCxnSpPr>
        <p:spPr>
          <a:xfrm flipV="1">
            <a:off x="1666840" y="1838325"/>
            <a:ext cx="0" cy="43513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1259F-3F7A-6646-A9EF-B138D1D14F42}"/>
              </a:ext>
            </a:extLst>
          </p:cNvPr>
          <p:cNvSpPr/>
          <p:nvPr/>
        </p:nvSpPr>
        <p:spPr>
          <a:xfrm>
            <a:off x="1878712" y="1756549"/>
            <a:ext cx="2274850" cy="8251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Call-stack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BE56BA-D931-1340-9E91-F637F00F44E7}"/>
              </a:ext>
            </a:extLst>
          </p:cNvPr>
          <p:cNvSpPr txBox="1"/>
          <p:nvPr/>
        </p:nvSpPr>
        <p:spPr>
          <a:xfrm rot="16200000">
            <a:off x="952221" y="5062449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F0E478-A7A0-9244-B539-87365BEEB0D7}"/>
              </a:ext>
            </a:extLst>
          </p:cNvPr>
          <p:cNvCxnSpPr/>
          <p:nvPr/>
        </p:nvCxnSpPr>
        <p:spPr>
          <a:xfrm>
            <a:off x="4287376" y="1756549"/>
            <a:ext cx="0" cy="13504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C654C7-AA15-B944-8C20-E1DB337BD1E1}"/>
              </a:ext>
            </a:extLst>
          </p:cNvPr>
          <p:cNvSpPr txBox="1"/>
          <p:nvPr/>
        </p:nvSpPr>
        <p:spPr>
          <a:xfrm>
            <a:off x="4365432" y="2089170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</a:t>
            </a:r>
            <a:r>
              <a:rPr lang="en-NO" dirty="0">
                <a:solidFill>
                  <a:schemeClr val="accent3"/>
                </a:solidFill>
              </a:rPr>
              <a:t>all-stack</a:t>
            </a:r>
          </a:p>
          <a:p>
            <a:r>
              <a:rPr lang="en-NO" dirty="0">
                <a:solidFill>
                  <a:schemeClr val="accent3"/>
                </a:solidFill>
              </a:rPr>
              <a:t>growth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37C644-7AE1-244C-B958-1965F1B2BA8F}"/>
              </a:ext>
            </a:extLst>
          </p:cNvPr>
          <p:cNvSpPr/>
          <p:nvPr/>
        </p:nvSpPr>
        <p:spPr>
          <a:xfrm>
            <a:off x="1875718" y="3550541"/>
            <a:ext cx="2274849" cy="82519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Heap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569D70-D3F6-5346-9A1C-F20D1AE31D26}"/>
              </a:ext>
            </a:extLst>
          </p:cNvPr>
          <p:cNvCxnSpPr/>
          <p:nvPr/>
        </p:nvCxnSpPr>
        <p:spPr>
          <a:xfrm flipV="1">
            <a:off x="4513024" y="3107028"/>
            <a:ext cx="0" cy="12786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96BB1A0-D7AC-9A43-95A2-9BBDB805A854}"/>
              </a:ext>
            </a:extLst>
          </p:cNvPr>
          <p:cNvSpPr txBox="1"/>
          <p:nvPr/>
        </p:nvSpPr>
        <p:spPr>
          <a:xfrm>
            <a:off x="4721902" y="3560511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</a:t>
            </a:r>
            <a:r>
              <a:rPr lang="en-NO" dirty="0"/>
              <a:t>eap</a:t>
            </a:r>
          </a:p>
          <a:p>
            <a:r>
              <a:rPr lang="en-NO" dirty="0"/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221100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1F1A4B-6880-BD4C-89F4-F05674365B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NO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O" i="1" dirty="0" smtClean="0">
                        <a:latin typeface="Cambria Math" panose="02040503050406030204" pitchFamily="18" charset="0"/>
                      </a:rPr>
                      <m:t>! </m:t>
                    </m:r>
                  </m:oMath>
                </a14:m>
                <a:r>
                  <a:rPr lang="en-NO" dirty="0"/>
                  <a:t>“iterative”</a:t>
                </a:r>
                <a:br>
                  <a:rPr lang="en-NO" dirty="0"/>
                </a:br>
                <a:r>
                  <a:rPr lang="en-NO" sz="3100" dirty="0">
                    <a:latin typeface="Montserrat" pitchFamily="2" charset="77"/>
                  </a:rPr>
                  <a:t>Example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31F1A4B-6880-BD4C-89F4-F05674365B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448" t="-5051" b="-1515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A99902-141B-AF4E-B370-D7D68F192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599177" cy="4351338"/>
          </a:xfrm>
          <a:solidFill>
            <a:schemeClr val="bg2"/>
          </a:solidFill>
        </p:spPr>
        <p:txBody>
          <a:bodyPr lIns="180000" tIns="180000" rIns="180000" bIns="180000">
            <a:normAutofit fontScale="70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each=2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product;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</a:p>
          <a:p>
            <a:pPr marL="0" indent="0">
              <a:buNone/>
            </a:pPr>
            <a:r>
              <a:rPr lang="en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NO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x = 5;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"5!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x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49ABA-6A40-2C44-823F-DEDCDDE2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D7D1A6C-B67A-DA38-3B54-699ADB3B9679}"/>
              </a:ext>
            </a:extLst>
          </p:cNvPr>
          <p:cNvCxnSpPr>
            <a:cxnSpLocks/>
          </p:cNvCxnSpPr>
          <p:nvPr/>
        </p:nvCxnSpPr>
        <p:spPr>
          <a:xfrm>
            <a:off x="8594116" y="800201"/>
            <a:ext cx="2893515" cy="894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36C411C-4767-FE17-BF1D-1AEDDE9A2914}"/>
              </a:ext>
            </a:extLst>
          </p:cNvPr>
          <p:cNvSpPr txBox="1"/>
          <p:nvPr/>
        </p:nvSpPr>
        <p:spPr>
          <a:xfrm>
            <a:off x="9189519" y="405943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bottom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8151AD-473A-0EC0-5B74-4E88AED69764}"/>
              </a:ext>
            </a:extLst>
          </p:cNvPr>
          <p:cNvSpPr/>
          <p:nvPr/>
        </p:nvSpPr>
        <p:spPr>
          <a:xfrm>
            <a:off x="8924544" y="924923"/>
            <a:ext cx="2232660" cy="475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>
                <a:latin typeface="Share Tech Mono" panose="020B0509050000020004" pitchFamily="49" charset="77"/>
              </a:rPr>
              <a:t>x: 5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D71037-F496-F044-7FB6-6B5C565C93DF}"/>
              </a:ext>
            </a:extLst>
          </p:cNvPr>
          <p:cNvSpPr/>
          <p:nvPr/>
        </p:nvSpPr>
        <p:spPr>
          <a:xfrm>
            <a:off x="8924544" y="2542746"/>
            <a:ext cx="22326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value: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EF6717-2A68-FE5E-3341-D3174ACE98A0}"/>
              </a:ext>
            </a:extLst>
          </p:cNvPr>
          <p:cNvSpPr/>
          <p:nvPr/>
        </p:nvSpPr>
        <p:spPr>
          <a:xfrm>
            <a:off x="8924544" y="1997084"/>
            <a:ext cx="22326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come back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8DF712-E571-4505-404D-2DEC60DEB3A6}"/>
              </a:ext>
            </a:extLst>
          </p:cNvPr>
          <p:cNvSpPr/>
          <p:nvPr/>
        </p:nvSpPr>
        <p:spPr>
          <a:xfrm>
            <a:off x="8924544" y="3088408"/>
            <a:ext cx="22326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product: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A31F9-6F6D-70C7-FC2C-51870DE36B44}"/>
              </a:ext>
            </a:extLst>
          </p:cNvPr>
          <p:cNvSpPr/>
          <p:nvPr/>
        </p:nvSpPr>
        <p:spPr>
          <a:xfrm>
            <a:off x="8924544" y="3634070"/>
            <a:ext cx="2232660" cy="47561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each: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D00EC-1F5E-BF79-F0A7-7AE0FE202B60}"/>
              </a:ext>
            </a:extLst>
          </p:cNvPr>
          <p:cNvCxnSpPr>
            <a:cxnSpLocks/>
          </p:cNvCxnSpPr>
          <p:nvPr/>
        </p:nvCxnSpPr>
        <p:spPr>
          <a:xfrm flipV="1">
            <a:off x="11353800" y="905609"/>
            <a:ext cx="0" cy="49221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65E7EA-6B24-D8B0-38A9-93D1AF878D03}"/>
              </a:ext>
            </a:extLst>
          </p:cNvPr>
          <p:cNvSpPr txBox="1"/>
          <p:nvPr/>
        </p:nvSpPr>
        <p:spPr>
          <a:xfrm rot="5400000">
            <a:off x="11032616" y="511315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4CC86-4312-C402-34A6-82C540FAA90D}"/>
              </a:ext>
            </a:extLst>
          </p:cNvPr>
          <p:cNvSpPr/>
          <p:nvPr/>
        </p:nvSpPr>
        <p:spPr>
          <a:xfrm>
            <a:off x="8924544" y="1460636"/>
            <a:ext cx="2232660" cy="47561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result: ??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23C36-1070-996B-754F-20FDD4E1B55A}"/>
              </a:ext>
            </a:extLst>
          </p:cNvPr>
          <p:cNvSpPr txBox="1"/>
          <p:nvPr/>
        </p:nvSpPr>
        <p:spPr>
          <a:xfrm rot="20454208">
            <a:off x="1444368" y="3616573"/>
            <a:ext cx="4982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solidFill>
                  <a:schemeClr val="accent6"/>
                </a:solidFill>
                <a:latin typeface="Stencil" pitchFamily="82" charset="77"/>
              </a:rPr>
              <a:t>CONSTANT SPACE!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A2ABA4-1D7C-F099-CA7C-8050F297759A}"/>
              </a:ext>
            </a:extLst>
          </p:cNvPr>
          <p:cNvCxnSpPr>
            <a:cxnSpLocks/>
          </p:cNvCxnSpPr>
          <p:nvPr/>
        </p:nvCxnSpPr>
        <p:spPr>
          <a:xfrm>
            <a:off x="8746516" y="952601"/>
            <a:ext cx="2893515" cy="894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6BED-2A1B-E34A-8DA5-903FE939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n! recursive</a:t>
            </a:r>
            <a:endParaRPr lang="en-NO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EF4751-8941-7141-8669-5054D2E4A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68512" cy="4351338"/>
          </a:xfrm>
          <a:solidFill>
            <a:schemeClr val="bg2"/>
          </a:solidFill>
        </p:spPr>
        <p:txBody>
          <a:bodyPr lIns="180000" tIns="180000" rIns="180000" bIns="180000">
            <a:normAutofit fontScale="92500" lnSpcReduction="1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"5!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5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73031-473C-4447-94B2-9F31FADD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175D54-A586-204B-8A8F-4FF512A10F19}"/>
                  </a:ext>
                </a:extLst>
              </p:cNvPr>
              <p:cNvSpPr txBox="1"/>
              <p:nvPr/>
            </p:nvSpPr>
            <p:spPr>
              <a:xfrm>
                <a:off x="7546088" y="2832041"/>
                <a:ext cx="4372479" cy="14698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−1 × 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−2 ×… × 1</m:t>
                      </m:r>
                    </m:oMath>
                    <m:oMath xmlns:m="http://schemas.openxmlformats.org/officeDocument/2006/math"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2400" b="0" i="1" smtClean="0">
                          <a:latin typeface="Cambria Math" panose="02040503050406030204" pitchFamily="18" charset="0"/>
                        </a:rPr>
                        <m:t>!=</m:t>
                      </m:r>
                      <m:nary>
                        <m:naryPr>
                          <m:chr m:val="∏"/>
                          <m:ctrlPr>
                            <a:rPr lang="nb-NO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nb-NO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nary>
                    </m:oMath>
                  </m:oMathPara>
                </a14:m>
                <a:endParaRPr lang="en-NO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175D54-A586-204B-8A8F-4FF512A10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088" y="2832041"/>
                <a:ext cx="4372479" cy="1469890"/>
              </a:xfrm>
              <a:prstGeom prst="rect">
                <a:avLst/>
              </a:prstGeom>
              <a:blipFill>
                <a:blip r:embed="rId2"/>
                <a:stretch>
                  <a:fillRect l="-8406" t="-56034" b="-12241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02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526A-497A-D144-84C3-06507B0B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Slow Motion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2A55E-9992-8E42-840C-8B2B3526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5B32269-CB38-BD49-B9B8-05497D544C58}"/>
              </a:ext>
            </a:extLst>
          </p:cNvPr>
          <p:cNvSpPr txBox="1">
            <a:spLocks/>
          </p:cNvSpPr>
          <p:nvPr/>
        </p:nvSpPr>
        <p:spPr>
          <a:xfrm>
            <a:off x="838200" y="1887618"/>
            <a:ext cx="6275522" cy="4351338"/>
          </a:xfrm>
          <a:prstGeom prst="rect">
            <a:avLst/>
          </a:prstGeom>
          <a:solidFill>
            <a:schemeClr val="bg2"/>
          </a:solidFill>
        </p:spPr>
        <p:txBody>
          <a:bodyPr lIns="180000" tIns="180000" rIns="180000" bIns="18000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#include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 err="1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stdio.h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*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value-1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main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printf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"5!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A3BE8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%d\n"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factorial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5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Font typeface="Arial" panose="020B0604020202020204" pitchFamily="34" charset="0"/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NO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F09B6A-F9DE-CE4D-A087-C002D561AAAE}"/>
              </a:ext>
            </a:extLst>
          </p:cNvPr>
          <p:cNvCxnSpPr>
            <a:cxnSpLocks/>
          </p:cNvCxnSpPr>
          <p:nvPr/>
        </p:nvCxnSpPr>
        <p:spPr>
          <a:xfrm flipV="1">
            <a:off x="8331631" y="1288793"/>
            <a:ext cx="3022169" cy="894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6D5E5A-9E5C-E846-A07F-9A47B215E5C0}"/>
              </a:ext>
            </a:extLst>
          </p:cNvPr>
          <p:cNvSpPr txBox="1"/>
          <p:nvPr/>
        </p:nvSpPr>
        <p:spPr>
          <a:xfrm>
            <a:off x="8970609" y="919461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/>
                </a:solidFill>
              </a:rPr>
              <a:t>s</a:t>
            </a:r>
            <a:r>
              <a:rPr lang="en-NO" dirty="0">
                <a:solidFill>
                  <a:schemeClr val="accent5"/>
                </a:solidFill>
              </a:rPr>
              <a:t>tack bottom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3F86CC-90AA-7D49-87C2-A8219408477B}"/>
              </a:ext>
            </a:extLst>
          </p:cNvPr>
          <p:cNvSpPr/>
          <p:nvPr/>
        </p:nvSpPr>
        <p:spPr>
          <a:xfrm>
            <a:off x="8704118" y="1400538"/>
            <a:ext cx="2307935" cy="483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hare Tech Mono" panose="020B0509050000020004" pitchFamily="49" charset="77"/>
              </a:rPr>
              <a:t>“m</a:t>
            </a:r>
            <a:r>
              <a:rPr lang="en-NO" dirty="0">
                <a:latin typeface="Share Tech Mono" panose="020B0509050000020004" pitchFamily="49" charset="77"/>
              </a:rPr>
              <a:t>ain” frame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9B790-B27D-E348-9DF7-4D402BED52BC}"/>
              </a:ext>
            </a:extLst>
          </p:cNvPr>
          <p:cNvSpPr/>
          <p:nvPr/>
        </p:nvSpPr>
        <p:spPr>
          <a:xfrm>
            <a:off x="8704118" y="1951352"/>
            <a:ext cx="2307935" cy="48329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latin typeface="Share Tech Mono" panose="020B0509050000020004" pitchFamily="49" charset="77"/>
              </a:rPr>
              <a:t>factorial</a:t>
            </a:r>
            <a:r>
              <a:rPr lang="nb-NO" dirty="0">
                <a:latin typeface="Share Tech Mono" panose="020B0509050000020004" pitchFamily="49" charset="77"/>
              </a:rPr>
              <a:t>(5)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D1D13E-F474-C342-9D00-C266A90BBFED}"/>
              </a:ext>
            </a:extLst>
          </p:cNvPr>
          <p:cNvSpPr/>
          <p:nvPr/>
        </p:nvSpPr>
        <p:spPr>
          <a:xfrm>
            <a:off x="8704118" y="2502166"/>
            <a:ext cx="2307935" cy="48329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latin typeface="Share Tech Mono" panose="020B0509050000020004" pitchFamily="49" charset="77"/>
              </a:rPr>
              <a:t>factorial</a:t>
            </a:r>
            <a:r>
              <a:rPr lang="nb-NO" dirty="0">
                <a:latin typeface="Share Tech Mono" panose="020B0509050000020004" pitchFamily="49" charset="77"/>
              </a:rPr>
              <a:t>(4)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4E1EE0-584E-FF46-B54F-DE51A8A664C7}"/>
              </a:ext>
            </a:extLst>
          </p:cNvPr>
          <p:cNvSpPr/>
          <p:nvPr/>
        </p:nvSpPr>
        <p:spPr>
          <a:xfrm>
            <a:off x="8704118" y="3052980"/>
            <a:ext cx="2307935" cy="4832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factorial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(3)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0B6D21-EFC7-C747-8E75-84D6E5084E53}"/>
              </a:ext>
            </a:extLst>
          </p:cNvPr>
          <p:cNvSpPr/>
          <p:nvPr/>
        </p:nvSpPr>
        <p:spPr>
          <a:xfrm>
            <a:off x="8704117" y="3587427"/>
            <a:ext cx="2307935" cy="4832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factorial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(2)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4E7D51-22AF-9A4A-89C5-BE4FA983CBB9}"/>
              </a:ext>
            </a:extLst>
          </p:cNvPr>
          <p:cNvSpPr/>
          <p:nvPr/>
        </p:nvSpPr>
        <p:spPr>
          <a:xfrm>
            <a:off x="8704117" y="4126953"/>
            <a:ext cx="2307935" cy="4832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factorial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(1)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B8B18-3154-7542-BB45-05A1204CD9D2}"/>
              </a:ext>
            </a:extLst>
          </p:cNvPr>
          <p:cNvSpPr/>
          <p:nvPr/>
        </p:nvSpPr>
        <p:spPr>
          <a:xfrm>
            <a:off x="8704117" y="4689055"/>
            <a:ext cx="2307935" cy="4832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>
                <a:solidFill>
                  <a:schemeClr val="bg2"/>
                </a:solidFill>
                <a:latin typeface="Share Tech Mono" panose="020B0509050000020004" pitchFamily="49" charset="77"/>
              </a:rPr>
              <a:t>factorial</a:t>
            </a:r>
            <a:r>
              <a:rPr lang="nb-NO" dirty="0">
                <a:solidFill>
                  <a:schemeClr val="bg2"/>
                </a:solidFill>
                <a:latin typeface="Share Tech Mono" panose="020B0509050000020004" pitchFamily="49" charset="77"/>
              </a:rPr>
              <a:t>(0)</a:t>
            </a:r>
            <a:endParaRPr lang="en-NO" dirty="0">
              <a:solidFill>
                <a:schemeClr val="bg2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AAE899-02DF-9747-83BA-E0E204FD2154}"/>
              </a:ext>
            </a:extLst>
          </p:cNvPr>
          <p:cNvSpPr txBox="1"/>
          <p:nvPr/>
        </p:nvSpPr>
        <p:spPr>
          <a:xfrm rot="20454208">
            <a:off x="1587912" y="2909904"/>
            <a:ext cx="61943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solidFill>
                  <a:schemeClr val="accent5"/>
                </a:solidFill>
                <a:latin typeface="Stencil" pitchFamily="82" charset="77"/>
              </a:rPr>
              <a:t>NOT CONSTANT SPACE!</a:t>
            </a:r>
          </a:p>
        </p:txBody>
      </p:sp>
    </p:spTree>
    <p:extLst>
      <p:ext uri="{BB962C8B-B14F-4D97-AF65-F5344CB8AC3E}">
        <p14:creationId xmlns:p14="http://schemas.microsoft.com/office/powerpoint/2010/main" val="307350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937"/>
            <a:ext cx="10515600" cy="3153684"/>
          </a:xfrm>
        </p:spPr>
        <p:txBody>
          <a:bodyPr anchor="ctr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Procedure Calls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Compilation: Inlining vs. Linking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Call Stack	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Dynamic Memory Allocation</a:t>
            </a:r>
          </a:p>
          <a:p>
            <a:pPr marL="457200" indent="-457200">
              <a:buFont typeface="+mj-lt"/>
              <a:buAutoNum type="arabicPeriod"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Pointers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CC9976-8425-0943-AC09-6A5C27B5B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A memory cell</a:t>
            </a:r>
          </a:p>
          <a:p>
            <a:pPr lvl="1"/>
            <a:r>
              <a:rPr lang="en-GB" dirty="0"/>
              <a:t>t</a:t>
            </a:r>
            <a:r>
              <a:rPr lang="en-NO" dirty="0"/>
              <a:t>hat contains the address of another memory cell</a:t>
            </a:r>
          </a:p>
          <a:p>
            <a:endParaRPr lang="en-NO" dirty="0"/>
          </a:p>
          <a:p>
            <a:r>
              <a:rPr lang="en-NO" dirty="0"/>
              <a:t>Indirect addressing</a:t>
            </a:r>
          </a:p>
          <a:p>
            <a:endParaRPr lang="en-NO" dirty="0"/>
          </a:p>
          <a:p>
            <a:r>
              <a:rPr lang="en-GB" dirty="0"/>
              <a:t>D</a:t>
            </a:r>
            <a:r>
              <a:rPr lang="en-NO" dirty="0"/>
              <a:t>ereferencing</a:t>
            </a:r>
          </a:p>
          <a:p>
            <a:pPr lvl="1"/>
            <a:r>
              <a:rPr lang="en-GB" dirty="0"/>
              <a:t>G</a:t>
            </a:r>
            <a:r>
              <a:rPr lang="en-NO" dirty="0"/>
              <a:t>et the value stored at in the cell refered by the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377CB-8C60-1742-976A-ECDCE029E45C}"/>
              </a:ext>
            </a:extLst>
          </p:cNvPr>
          <p:cNvSpPr/>
          <p:nvPr/>
        </p:nvSpPr>
        <p:spPr>
          <a:xfrm>
            <a:off x="8336280" y="1400538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C0A193-FDA3-4644-BC0B-9AB0C5739FB5}"/>
              </a:ext>
            </a:extLst>
          </p:cNvPr>
          <p:cNvSpPr/>
          <p:nvPr/>
        </p:nvSpPr>
        <p:spPr>
          <a:xfrm>
            <a:off x="8336280" y="2052669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181EC-C406-7142-A319-5AC023D8D3DE}"/>
              </a:ext>
            </a:extLst>
          </p:cNvPr>
          <p:cNvSpPr/>
          <p:nvPr/>
        </p:nvSpPr>
        <p:spPr>
          <a:xfrm>
            <a:off x="8336280" y="2704800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0005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6959D-7448-AB46-859E-A896DC14173E}"/>
              </a:ext>
            </a:extLst>
          </p:cNvPr>
          <p:cNvSpPr/>
          <p:nvPr/>
        </p:nvSpPr>
        <p:spPr>
          <a:xfrm>
            <a:off x="8336280" y="3356931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DDC86E-377F-B046-92A6-A69E8438AD91}"/>
              </a:ext>
            </a:extLst>
          </p:cNvPr>
          <p:cNvSpPr/>
          <p:nvPr/>
        </p:nvSpPr>
        <p:spPr>
          <a:xfrm>
            <a:off x="8336280" y="4009062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D5E106-D483-F549-95E9-004BB01B0418}"/>
              </a:ext>
            </a:extLst>
          </p:cNvPr>
          <p:cNvSpPr/>
          <p:nvPr/>
        </p:nvSpPr>
        <p:spPr>
          <a:xfrm>
            <a:off x="8336280" y="4661193"/>
            <a:ext cx="1722120" cy="5806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B042F5-A488-6E42-B4F9-E2F3E67A0821}"/>
              </a:ext>
            </a:extLst>
          </p:cNvPr>
          <p:cNvSpPr/>
          <p:nvPr/>
        </p:nvSpPr>
        <p:spPr>
          <a:xfrm>
            <a:off x="8336280" y="5313325"/>
            <a:ext cx="1722120" cy="580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2400">
              <a:latin typeface="Share Tech Mono" panose="020B05090500000200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D4F692-5F0F-F945-8D37-EA079BDBBD35}"/>
              </a:ext>
            </a:extLst>
          </p:cNvPr>
          <p:cNvSpPr txBox="1"/>
          <p:nvPr/>
        </p:nvSpPr>
        <p:spPr>
          <a:xfrm>
            <a:off x="6984628" y="743775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Share Tech Mono" panose="020B0509050000020004" pitchFamily="49" charset="77"/>
              </a:rPr>
              <a:t>Memory: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386ED-CE5C-9648-8562-FC7C4538A3B8}"/>
              </a:ext>
            </a:extLst>
          </p:cNvPr>
          <p:cNvSpPr txBox="1"/>
          <p:nvPr/>
        </p:nvSpPr>
        <p:spPr>
          <a:xfrm>
            <a:off x="7208521" y="150918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A7DD18-E584-DD4C-A4FD-5488F40FE0D5}"/>
              </a:ext>
            </a:extLst>
          </p:cNvPr>
          <p:cNvSpPr txBox="1"/>
          <p:nvPr/>
        </p:nvSpPr>
        <p:spPr>
          <a:xfrm>
            <a:off x="7208520" y="2166411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3ABEA0-6D84-474D-B974-3F5CAB810FF9}"/>
              </a:ext>
            </a:extLst>
          </p:cNvPr>
          <p:cNvSpPr txBox="1"/>
          <p:nvPr/>
        </p:nvSpPr>
        <p:spPr>
          <a:xfrm>
            <a:off x="7208520" y="2808072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AF74A-55C7-7A4E-9FC6-F9AC362EBF04}"/>
              </a:ext>
            </a:extLst>
          </p:cNvPr>
          <p:cNvSpPr txBox="1"/>
          <p:nvPr/>
        </p:nvSpPr>
        <p:spPr>
          <a:xfrm>
            <a:off x="7208520" y="3462596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3C9070-A86F-924E-AD5D-049474727294}"/>
              </a:ext>
            </a:extLst>
          </p:cNvPr>
          <p:cNvSpPr txBox="1"/>
          <p:nvPr/>
        </p:nvSpPr>
        <p:spPr>
          <a:xfrm>
            <a:off x="7208520" y="4114727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DB65B0-7420-654B-BC9D-C0E3BD04AA4B}"/>
              </a:ext>
            </a:extLst>
          </p:cNvPr>
          <p:cNvSpPr txBox="1"/>
          <p:nvPr/>
        </p:nvSpPr>
        <p:spPr>
          <a:xfrm>
            <a:off x="7208520" y="4766858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0005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BC26E-790F-8D48-B210-C72192CC49C5}"/>
              </a:ext>
            </a:extLst>
          </p:cNvPr>
          <p:cNvSpPr txBox="1"/>
          <p:nvPr/>
        </p:nvSpPr>
        <p:spPr>
          <a:xfrm>
            <a:off x="7208520" y="5418990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0006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B680FE9-C893-A343-82D3-74F22A57F9CF}"/>
              </a:ext>
            </a:extLst>
          </p:cNvPr>
          <p:cNvCxnSpPr>
            <a:stCxn id="9" idx="3"/>
            <a:endCxn id="12" idx="3"/>
          </p:cNvCxnSpPr>
          <p:nvPr/>
        </p:nvCxnSpPr>
        <p:spPr>
          <a:xfrm>
            <a:off x="10058400" y="2995131"/>
            <a:ext cx="12700" cy="1956393"/>
          </a:xfrm>
          <a:prstGeom prst="bentConnector3">
            <a:avLst>
              <a:gd name="adj1" fmla="val 588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27DE-396F-0D40-9F02-D93710FF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RAM &amp; Pointers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A87C8D-2C70-BF47-BE38-E4C2516BD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86693" cy="4351338"/>
          </a:xfrm>
        </p:spPr>
        <p:txBody>
          <a:bodyPr>
            <a:normAutofit/>
          </a:bodyPr>
          <a:lstStyle/>
          <a:p>
            <a:r>
              <a:rPr lang="en-NO" dirty="0"/>
              <a:t>How to load the value referenced by a pointer?	</a:t>
            </a:r>
          </a:p>
          <a:p>
            <a:pPr lvl="1"/>
            <a:r>
              <a:rPr lang="en-NO" dirty="0"/>
              <a:t>ADD address</a:t>
            </a:r>
          </a:p>
          <a:p>
            <a:pPr lvl="2"/>
            <a:r>
              <a:rPr lang="en-NO" dirty="0"/>
              <a:t>ACC += Memory[address]</a:t>
            </a:r>
          </a:p>
          <a:p>
            <a:pPr lvl="1"/>
            <a:r>
              <a:rPr lang="en-NO" dirty="0"/>
              <a:t>iADD pointer</a:t>
            </a:r>
          </a:p>
          <a:p>
            <a:pPr lvl="2"/>
            <a:r>
              <a:rPr lang="en-NO" dirty="0"/>
              <a:t>ACC += memory[memory[pointer]]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2 approaches:</a:t>
            </a:r>
          </a:p>
          <a:p>
            <a:pPr lvl="1"/>
            <a:r>
              <a:rPr lang="en-NO" dirty="0"/>
              <a:t>Add new instructions</a:t>
            </a:r>
          </a:p>
          <a:p>
            <a:pPr lvl="1"/>
            <a:r>
              <a:rPr lang="en-NO" dirty="0"/>
              <a:t>Use the compiler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13735-FB05-3742-A20F-1E0B812B5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0220" y="4360039"/>
            <a:ext cx="5181600" cy="1893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LOAD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pointer</a:t>
            </a:r>
          </a:p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STORE </a:t>
            </a:r>
            <a:r>
              <a:rPr lang="en-GB" kern="150" dirty="0">
                <a:solidFill>
                  <a:schemeClr val="accent5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iadd+1</a:t>
            </a:r>
          </a:p>
          <a:p>
            <a:pPr marL="0" indent="0">
              <a:buNone/>
            </a:pP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iadd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ADD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32DBD-5ADD-4B45-8047-46EA018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BE6B5-6D8D-FB46-847D-45D061C6A70E}"/>
              </a:ext>
            </a:extLst>
          </p:cNvPr>
          <p:cNvSpPr txBox="1"/>
          <p:nvPr/>
        </p:nvSpPr>
        <p:spPr>
          <a:xfrm rot="20454208">
            <a:off x="6641042" y="5135232"/>
            <a:ext cx="4770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solidFill>
                  <a:schemeClr val="accent6">
                    <a:lumMod val="75000"/>
                  </a:schemeClr>
                </a:solidFill>
                <a:latin typeface="Stencil" pitchFamily="82" charset="77"/>
              </a:rPr>
              <a:t> CONSTANT TIME!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62EB86-4790-164C-B27E-1113C0A1D830}"/>
              </a:ext>
            </a:extLst>
          </p:cNvPr>
          <p:cNvSpPr/>
          <p:nvPr/>
        </p:nvSpPr>
        <p:spPr>
          <a:xfrm>
            <a:off x="9359584" y="1871282"/>
            <a:ext cx="886742" cy="34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8593CB-DF83-0443-BB6B-D774D819CEA9}"/>
              </a:ext>
            </a:extLst>
          </p:cNvPr>
          <p:cNvSpPr txBox="1"/>
          <p:nvPr/>
        </p:nvSpPr>
        <p:spPr>
          <a:xfrm>
            <a:off x="8231824" y="1887127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pointer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68038-9867-D64F-B8B7-1CA3BF34AF50}"/>
              </a:ext>
            </a:extLst>
          </p:cNvPr>
          <p:cNvSpPr/>
          <p:nvPr/>
        </p:nvSpPr>
        <p:spPr>
          <a:xfrm>
            <a:off x="9359584" y="2323269"/>
            <a:ext cx="886742" cy="3488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1ACA6-0A33-D141-A47E-195259CE6E29}"/>
              </a:ext>
            </a:extLst>
          </p:cNvPr>
          <p:cNvSpPr/>
          <p:nvPr/>
        </p:nvSpPr>
        <p:spPr>
          <a:xfrm>
            <a:off x="9359584" y="2761260"/>
            <a:ext cx="886742" cy="34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DFD693-9E60-CA47-822C-6F75F0ECFC91}"/>
              </a:ext>
            </a:extLst>
          </p:cNvPr>
          <p:cNvSpPr txBox="1"/>
          <p:nvPr/>
        </p:nvSpPr>
        <p:spPr>
          <a:xfrm>
            <a:off x="8227184" y="2749609"/>
            <a:ext cx="112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address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9D2852F7-5EFF-C848-BF32-FD332251311C}"/>
              </a:ext>
            </a:extLst>
          </p:cNvPr>
          <p:cNvCxnSpPr>
            <a:stCxn id="8" idx="3"/>
            <a:endCxn id="11" idx="3"/>
          </p:cNvCxnSpPr>
          <p:nvPr/>
        </p:nvCxnSpPr>
        <p:spPr>
          <a:xfrm>
            <a:off x="10246326" y="2045686"/>
            <a:ext cx="12700" cy="889978"/>
          </a:xfrm>
          <a:prstGeom prst="bentConnector3">
            <a:avLst>
              <a:gd name="adj1" fmla="val 3311110"/>
            </a:avLst>
          </a:prstGeom>
          <a:ln w="12700">
            <a:solidFill>
              <a:schemeClr val="accent3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1435AC7-83B1-1B4F-BFFD-B72FCBD6D0BB}"/>
              </a:ext>
            </a:extLst>
          </p:cNvPr>
          <p:cNvSpPr/>
          <p:nvPr/>
        </p:nvSpPr>
        <p:spPr>
          <a:xfrm>
            <a:off x="9365493" y="1438677"/>
            <a:ext cx="886742" cy="3488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F8F2BF-04CD-B640-B0AD-3DB5042509B9}"/>
              </a:ext>
            </a:extLst>
          </p:cNvPr>
          <p:cNvSpPr/>
          <p:nvPr/>
        </p:nvSpPr>
        <p:spPr>
          <a:xfrm>
            <a:off x="9365493" y="3199251"/>
            <a:ext cx="886742" cy="34880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67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7DD2-22E8-2549-B270-A48D48B3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Why Procedure Calls?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D9A8E-2590-F24F-8E9F-FA3E2380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Problem Decomposition</a:t>
            </a:r>
          </a:p>
          <a:p>
            <a:pPr lvl="1"/>
            <a:r>
              <a:rPr lang="en-NO" dirty="0"/>
              <a:t>Logical decomposition</a:t>
            </a:r>
          </a:p>
          <a:p>
            <a:pPr lvl="1"/>
            <a:r>
              <a:rPr lang="en-NO" dirty="0"/>
              <a:t>Don’t Repeat Yourself</a:t>
            </a:r>
          </a:p>
          <a:p>
            <a:endParaRPr lang="en-NO" dirty="0"/>
          </a:p>
          <a:p>
            <a:r>
              <a:rPr lang="en-NO" dirty="0"/>
              <a:t>Procedures: </a:t>
            </a:r>
          </a:p>
          <a:p>
            <a:pPr lvl="1"/>
            <a:r>
              <a:rPr lang="en-NO" dirty="0"/>
              <a:t>Algorithms for sub-problems</a:t>
            </a:r>
          </a:p>
          <a:p>
            <a:endParaRPr lang="en-NO" dirty="0"/>
          </a:p>
          <a:p>
            <a:r>
              <a:rPr lang="en-NO" dirty="0"/>
              <a:t>Algorithms</a:t>
            </a:r>
          </a:p>
          <a:p>
            <a:pPr lvl="1"/>
            <a:r>
              <a:rPr lang="en-GB" dirty="0"/>
              <a:t>S</a:t>
            </a:r>
            <a:r>
              <a:rPr lang="en-NO" dirty="0"/>
              <a:t>ingle entry points</a:t>
            </a:r>
          </a:p>
          <a:p>
            <a:pPr lvl="1"/>
            <a:r>
              <a:rPr lang="en-GB" dirty="0"/>
              <a:t>Inputs &amp; Outputs P</a:t>
            </a:r>
            <a:r>
              <a:rPr lang="en-NO" dirty="0"/>
              <a:t>arameters </a:t>
            </a:r>
          </a:p>
          <a:p>
            <a:pPr lvl="1"/>
            <a:r>
              <a:rPr lang="en-GB" dirty="0"/>
              <a:t>L</a:t>
            </a:r>
            <a:r>
              <a:rPr lang="en-NO" dirty="0"/>
              <a:t>ocal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481A-2922-694E-B2EB-A2E04C4C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C6127AD8-20CC-0704-06EE-4D0120267ECB}"/>
              </a:ext>
            </a:extLst>
          </p:cNvPr>
          <p:cNvSpPr txBox="1">
            <a:spLocks/>
          </p:cNvSpPr>
          <p:nvPr/>
        </p:nvSpPr>
        <p:spPr>
          <a:xfrm>
            <a:off x="6172200" y="2240153"/>
            <a:ext cx="5181600" cy="3467344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start+1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88632FC-3285-5D94-81B1-02F4D3220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9566" y="1927415"/>
            <a:ext cx="625475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12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D77BAD-AF72-589F-B4BF-928CB8BB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Procedure Calls?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D7A2CB-7B5D-7198-D102-C95CB6DF4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What does it </a:t>
            </a:r>
            <a:r>
              <a:rPr lang="en-NO" sz="3600" dirty="0">
                <a:solidFill>
                  <a:schemeClr val="accent3"/>
                </a:solidFill>
              </a:rPr>
              <a:t>cost</a:t>
            </a:r>
            <a:r>
              <a:rPr lang="en-NO" sz="3600" dirty="0"/>
              <a:t> in term of </a:t>
            </a:r>
          </a:p>
          <a:p>
            <a:pPr marL="0" indent="0" algn="ctr">
              <a:buNone/>
            </a:pPr>
            <a:r>
              <a:rPr lang="en-NO" sz="3600" dirty="0">
                <a:solidFill>
                  <a:schemeClr val="accent3"/>
                </a:solidFill>
              </a:rPr>
              <a:t>time</a:t>
            </a:r>
            <a:r>
              <a:rPr lang="en-NO" sz="3600" dirty="0"/>
              <a:t> and </a:t>
            </a:r>
            <a:r>
              <a:rPr lang="en-NO" sz="3600" dirty="0">
                <a:solidFill>
                  <a:schemeClr val="accent3"/>
                </a:solidFill>
              </a:rPr>
              <a:t>space</a:t>
            </a:r>
            <a:r>
              <a:rPr lang="en-NO" sz="3600" dirty="0"/>
              <a:t>?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i="1" dirty="0"/>
              <a:t>Let’s go back to the RAM…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B0D8-5A65-77FE-82F7-90357580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7866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D77BAD-AF72-589F-B4BF-928CB8BB7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Two Approaches</a:t>
            </a:r>
            <a:br>
              <a:rPr lang="en-NO" dirty="0"/>
            </a:br>
            <a:r>
              <a:rPr lang="en-NO" sz="2800" dirty="0">
                <a:latin typeface="Montserrat" pitchFamily="2" charset="77"/>
              </a:rPr>
              <a:t>To Compile Procedure Calls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D7A2CB-7B5D-7198-D102-C95CB6DF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257568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RAM does </a:t>
            </a:r>
            <a:r>
              <a:rPr lang="en-NO" sz="3600" b="1" dirty="0">
                <a:solidFill>
                  <a:schemeClr val="accent5"/>
                </a:solidFill>
              </a:rPr>
              <a:t>not</a:t>
            </a:r>
            <a:r>
              <a:rPr lang="en-NO" sz="3600" dirty="0"/>
              <a:t> have “procedures”</a:t>
            </a:r>
          </a:p>
          <a:p>
            <a:pPr marL="0" indent="0" algn="ctr">
              <a:buNone/>
            </a:pPr>
            <a:endParaRPr lang="en-NO" sz="3600" dirty="0"/>
          </a:p>
          <a:p>
            <a:pPr marL="0" indent="0" algn="ctr">
              <a:buNone/>
            </a:pPr>
            <a:r>
              <a:rPr lang="en-NO" sz="3600" dirty="0">
                <a:solidFill>
                  <a:schemeClr val="accent3"/>
                </a:solidFill>
              </a:rPr>
              <a:t>Compilers’ Magic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9B0D8-5A65-77FE-82F7-90357580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11129-2F7C-A84B-3506-F2CFD4E8C239}"/>
              </a:ext>
            </a:extLst>
          </p:cNvPr>
          <p:cNvSpPr txBox="1"/>
          <p:nvPr/>
        </p:nvSpPr>
        <p:spPr>
          <a:xfrm>
            <a:off x="1243584" y="4815840"/>
            <a:ext cx="39276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“inlining”</a:t>
            </a:r>
            <a:br>
              <a:rPr lang="en-NO" dirty="0">
                <a:latin typeface="Montserrat" pitchFamily="2" charset="77"/>
              </a:rPr>
            </a:br>
            <a:r>
              <a:rPr lang="en-NO" dirty="0">
                <a:latin typeface="Montserrat" pitchFamily="2" charset="77"/>
              </a:rPr>
              <a:t>Copy-paste the procedure body </a:t>
            </a:r>
          </a:p>
          <a:p>
            <a:pPr algn="ctr"/>
            <a:r>
              <a:rPr lang="en-NO" dirty="0">
                <a:latin typeface="Montserrat" pitchFamily="2" charset="77"/>
              </a:rPr>
              <a:t>in-place of the call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C535E8-5120-07B9-9037-699D47F7E96C}"/>
              </a:ext>
            </a:extLst>
          </p:cNvPr>
          <p:cNvSpPr txBox="1"/>
          <p:nvPr/>
        </p:nvSpPr>
        <p:spPr>
          <a:xfrm>
            <a:off x="7164210" y="4815839"/>
            <a:ext cx="36407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3600" dirty="0">
                <a:solidFill>
                  <a:schemeClr val="accent3"/>
                </a:solidFill>
                <a:latin typeface="Montserrat" pitchFamily="2" charset="77"/>
              </a:rPr>
              <a:t>“linking”</a:t>
            </a:r>
            <a:br>
              <a:rPr lang="en-NO" dirty="0">
                <a:latin typeface="Montserrat" pitchFamily="2" charset="77"/>
              </a:rPr>
            </a:br>
            <a:r>
              <a:rPr lang="en-NO" dirty="0">
                <a:latin typeface="Montserrat" pitchFamily="2" charset="77"/>
              </a:rPr>
              <a:t>JUMP to the procedure body ,</a:t>
            </a:r>
          </a:p>
          <a:p>
            <a:pPr algn="ctr"/>
            <a:r>
              <a:rPr lang="en-NO" dirty="0">
                <a:latin typeface="Montserrat" pitchFamily="2" charset="77"/>
              </a:rPr>
              <a:t> and back on return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4816AF-2897-4364-7057-2EE252D898EB}"/>
              </a:ext>
            </a:extLst>
          </p:cNvPr>
          <p:cNvCxnSpPr>
            <a:endCxn id="2" idx="0"/>
          </p:cNvCxnSpPr>
          <p:nvPr/>
        </p:nvCxnSpPr>
        <p:spPr>
          <a:xfrm flipH="1">
            <a:off x="3207423" y="3840480"/>
            <a:ext cx="1035393" cy="975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86B6A8-B595-E347-AE3A-3F87898F139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949186" y="3840480"/>
            <a:ext cx="1035394" cy="97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8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7C9F-24C7-7AA5-8A4B-2BEDA934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Principle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Inlining Procedure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DDE52-BC4E-3DDF-ADC9-89238E9B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9E43E1-2DC0-924D-AE77-25219512D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selection_sort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sequence.length-2</a:t>
            </a: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GB" sz="1600" noProof="0" dirty="0"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600" kern="150" noProof="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noProof="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noProof="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GB" sz="1600" kern="150" noProof="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600" kern="150" noProof="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3A6774-5E2F-2BCE-D563-6EA5DE6A81DF}"/>
              </a:ext>
            </a:extLst>
          </p:cNvPr>
          <p:cNvSpPr/>
          <p:nvPr/>
        </p:nvSpPr>
        <p:spPr>
          <a:xfrm>
            <a:off x="838200" y="2877312"/>
            <a:ext cx="5181600" cy="292608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0D0D95-B0F6-497E-2A88-9521B87696EE}"/>
              </a:ext>
            </a:extLst>
          </p:cNvPr>
          <p:cNvSpPr/>
          <p:nvPr/>
        </p:nvSpPr>
        <p:spPr>
          <a:xfrm>
            <a:off x="838200" y="4234528"/>
            <a:ext cx="5181600" cy="1617631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092E0396-2A75-471C-0972-6CF483796311}"/>
              </a:ext>
            </a:extLst>
          </p:cNvPr>
          <p:cNvSpPr txBox="1">
            <a:spLocks/>
          </p:cNvSpPr>
          <p:nvPr/>
        </p:nvSpPr>
        <p:spPr>
          <a:xfrm>
            <a:off x="6330696" y="2407720"/>
            <a:ext cx="5181600" cy="294144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selection_sort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sequence.length-2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find_minimum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sequence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tmp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</a:t>
            </a:r>
            <a:endParaRPr lang="en-GB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D10162-D6FD-AF5C-85C3-4A3CC4F5564C}"/>
              </a:ext>
            </a:extLst>
          </p:cNvPr>
          <p:cNvSpPr/>
          <p:nvPr/>
        </p:nvSpPr>
        <p:spPr>
          <a:xfrm>
            <a:off x="6330696" y="3535679"/>
            <a:ext cx="5181600" cy="1048513"/>
          </a:xfrm>
          <a:prstGeom prst="rect">
            <a:avLst/>
          </a:prstGeom>
          <a:solidFill>
            <a:srgbClr val="ECEFF3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6968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6826</TotalTime>
  <Words>1631</Words>
  <Application>Microsoft Macintosh PowerPoint</Application>
  <PresentationFormat>Widescreen</PresentationFormat>
  <Paragraphs>438</Paragraphs>
  <Slides>26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Montserrat</vt:lpstr>
      <vt:lpstr>Montserrat Light</vt:lpstr>
      <vt:lpstr>Share Tech Mono</vt:lpstr>
      <vt:lpstr>Stencil</vt:lpstr>
      <vt:lpstr>Verdana</vt:lpstr>
      <vt:lpstr>Office Theme</vt:lpstr>
      <vt:lpstr>Procedure Calls</vt:lpstr>
      <vt:lpstr>Procedure Calls</vt:lpstr>
      <vt:lpstr>Agenda</vt:lpstr>
      <vt:lpstr>Pointers</vt:lpstr>
      <vt:lpstr>RAM &amp; Pointers</vt:lpstr>
      <vt:lpstr>Why Procedure Calls?</vt:lpstr>
      <vt:lpstr>Procedure Calls?</vt:lpstr>
      <vt:lpstr>Two Approaches To Compile Procedure Calls</vt:lpstr>
      <vt:lpstr>Principle Inlining Procedure Calls</vt:lpstr>
      <vt:lpstr>Pros &amp; Cons Inlining Procedure Calls</vt:lpstr>
      <vt:lpstr>Linking The Other Approach </vt:lpstr>
      <vt:lpstr>Introducing the “Call-stack”</vt:lpstr>
      <vt:lpstr>Stack “Discipline”</vt:lpstr>
      <vt:lpstr>Procedure Calls</vt:lpstr>
      <vt:lpstr>Selection Sort Example</vt:lpstr>
      <vt:lpstr>Memory Allocation</vt:lpstr>
      <vt:lpstr>Introducing the “Heap”</vt:lpstr>
      <vt:lpstr>Dynamic Memory Allocation</vt:lpstr>
      <vt:lpstr>Heap &amp; Fragmentation</vt:lpstr>
      <vt:lpstr>How Fast is it? Heap Allocation</vt:lpstr>
      <vt:lpstr>Finding a Free Block</vt:lpstr>
      <vt:lpstr>Recap</vt:lpstr>
      <vt:lpstr>Questions, Comments, or Ideas?</vt:lpstr>
      <vt:lpstr>n! “iterative” Example</vt:lpstr>
      <vt:lpstr>Example: n! recursive</vt:lpstr>
      <vt:lpstr>Slow Motion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 and Recursion</dc:title>
  <dc:creator>Franck Chauvel</dc:creator>
  <cp:lastModifiedBy>Franck Chauvel</cp:lastModifiedBy>
  <cp:revision>44</cp:revision>
  <dcterms:created xsi:type="dcterms:W3CDTF">2021-06-19T05:07:05Z</dcterms:created>
  <dcterms:modified xsi:type="dcterms:W3CDTF">2023-09-17T18:11:09Z</dcterms:modified>
</cp:coreProperties>
</file>