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7"/>
  </p:notesMasterIdLst>
  <p:sldIdLst>
    <p:sldId id="262" r:id="rId2"/>
    <p:sldId id="264" r:id="rId3"/>
    <p:sldId id="277" r:id="rId4"/>
    <p:sldId id="268" r:id="rId5"/>
    <p:sldId id="260" r:id="rId6"/>
    <p:sldId id="281" r:id="rId7"/>
    <p:sldId id="265" r:id="rId8"/>
    <p:sldId id="266" r:id="rId9"/>
    <p:sldId id="283" r:id="rId10"/>
    <p:sldId id="282" r:id="rId11"/>
    <p:sldId id="284" r:id="rId12"/>
    <p:sldId id="286" r:id="rId13"/>
    <p:sldId id="267" r:id="rId14"/>
    <p:sldId id="285" r:id="rId15"/>
    <p:sldId id="269" r:id="rId16"/>
    <p:sldId id="275" r:id="rId17"/>
    <p:sldId id="263" r:id="rId18"/>
    <p:sldId id="290" r:id="rId19"/>
    <p:sldId id="270" r:id="rId20"/>
    <p:sldId id="287" r:id="rId21"/>
    <p:sldId id="288" r:id="rId22"/>
    <p:sldId id="276" r:id="rId23"/>
    <p:sldId id="274" r:id="rId24"/>
    <p:sldId id="278" r:id="rId25"/>
    <p:sldId id="261" r:id="rId26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3440"/>
    <a:srgbClr val="2D3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17"/>
    <p:restoredTop sz="96197"/>
  </p:normalViewPr>
  <p:slideViewPr>
    <p:cSldViewPr snapToGrid="0" snapToObjects="1">
      <p:cViewPr varScale="1">
        <p:scale>
          <a:sx n="105" d="100"/>
          <a:sy n="105" d="100"/>
        </p:scale>
        <p:origin x="208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29782-C61A-CD4C-9376-B0A272778357}" type="datetimeFigureOut">
              <a:rPr lang="en-NO" smtClean="0"/>
              <a:t>13/11/2023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BD9C9-7907-5743-B025-04A356EF685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7261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BF33D-383C-E546-95B4-2AB8F84A0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250" y="1532534"/>
            <a:ext cx="10708343" cy="171536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BF92D-248D-0340-BD39-94456065B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250" y="3271630"/>
            <a:ext cx="10708342" cy="605538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Montserrat Light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B26DED-2EAF-2E46-B8CE-8A0803BF4A14}"/>
              </a:ext>
            </a:extLst>
          </p:cNvPr>
          <p:cNvSpPr txBox="1"/>
          <p:nvPr userDrawn="1"/>
        </p:nvSpPr>
        <p:spPr>
          <a:xfrm>
            <a:off x="726514" y="545068"/>
            <a:ext cx="599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b="0" i="0" dirty="0">
                <a:solidFill>
                  <a:schemeClr val="accent1"/>
                </a:solidFill>
                <a:latin typeface="Montserrat Light" pitchFamily="2" charset="77"/>
              </a:rPr>
              <a:t>IDATA2302 — Algorithms &amp; Data Structures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C5F789B-9877-4A4E-8B5B-0882CD4AB4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0621" y="5011717"/>
            <a:ext cx="10708342" cy="471487"/>
          </a:xfrm>
        </p:spPr>
        <p:txBody>
          <a:bodyPr>
            <a:noAutofit/>
          </a:bodyPr>
          <a:lstStyle>
            <a:lvl1pPr marL="0" indent="0">
              <a:buNone/>
              <a:defRPr sz="2800" b="0" i="0">
                <a:solidFill>
                  <a:schemeClr val="accent2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GB" dirty="0"/>
              <a:t>Click to edit Authors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C64FC85-8A6F-9244-A80E-125C77D92F2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0250" y="5483225"/>
            <a:ext cx="10717213" cy="460375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>
                <a:solidFill>
                  <a:schemeClr val="accent2"/>
                </a:solidFill>
                <a:latin typeface="Montserrat Light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E69A85B7-D86D-484C-A4DC-34F0FEECA9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0250" y="5943600"/>
            <a:ext cx="10731500" cy="3365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NO" dirty="0"/>
              <a:t>Click to edit emails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83D4897-37FE-C94B-AF92-8295FEEBF3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6514" y="3903630"/>
            <a:ext cx="10708342" cy="457200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chemeClr val="accent3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NO" dirty="0"/>
              <a:t>Click to Number</a:t>
            </a:r>
          </a:p>
        </p:txBody>
      </p:sp>
    </p:spTree>
    <p:extLst>
      <p:ext uri="{BB962C8B-B14F-4D97-AF65-F5344CB8AC3E}">
        <p14:creationId xmlns:p14="http://schemas.microsoft.com/office/powerpoint/2010/main" val="126434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179C-94C8-9744-B08F-571A86B86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8DCAD-59A9-064B-A92A-1F0AF0EDF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EB359-5F21-8F45-9EFA-F3E4D30FE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E66DD-9268-3547-A32F-FBF3F19C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F3420-0167-3942-B9B7-39374ED8B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A2839-7C1E-C44C-91B1-D948DC11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94280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FCC5-B31B-D846-9AE6-A8F55DE0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F7EA4-BB71-3049-A09E-13447433B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6D9BC-2599-244B-97AA-3D292F90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B596D-FE4E-B54A-8E1D-70D2D6B5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4084F-EDFD-A54B-AD26-9776A02B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08890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92F1BA-AF39-D845-8DA2-F3A1F76C6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B15E4-54D9-8B47-9382-EF24D2505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24510-A423-FB4A-A744-29E6DFDC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F0D90-2C83-8B46-9CE0-C1417FA3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B2144-57E0-5D4D-B249-F62BA1F1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9466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7B35-C0BE-B949-918A-9E149A5757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88922"/>
            <a:ext cx="10515600" cy="1240078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en-GB" dirty="0"/>
              <a:t>Questions, Comments, Ideas?</a:t>
            </a:r>
            <a:endParaRPr lang="en-N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9E2E2B-D457-CE48-B784-A38D2A175F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30612" y="4531659"/>
            <a:ext cx="4733925" cy="510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Authors</a:t>
            </a:r>
            <a:endParaRPr lang="en-N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030E4-8066-BF41-9B3B-AD19D81616C7}"/>
              </a:ext>
            </a:extLst>
          </p:cNvPr>
          <p:cNvSpPr txBox="1"/>
          <p:nvPr userDrawn="1"/>
        </p:nvSpPr>
        <p:spPr>
          <a:xfrm>
            <a:off x="3281456" y="1419481"/>
            <a:ext cx="54322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400" dirty="0">
                <a:solidFill>
                  <a:schemeClr val="accent2"/>
                </a:solidFill>
                <a:latin typeface="Montserrat" pitchFamily="2" charset="77"/>
              </a:rPr>
              <a:t>Thank </a:t>
            </a:r>
            <a:r>
              <a:rPr lang="en-NO" sz="4400" b="0" i="0" dirty="0">
                <a:solidFill>
                  <a:schemeClr val="accent2"/>
                </a:solidFill>
                <a:latin typeface="Montserrat" pitchFamily="2" charset="77"/>
              </a:rPr>
              <a:t>You!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C1EA375-307E-7D4E-86FA-A069F2452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30612" y="5042647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A0621E8-7953-A04A-9A56-3EB319EFA0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0611" y="5553635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</a:lstStyle>
          <a:p>
            <a:pPr lvl="0"/>
            <a:r>
              <a:rPr lang="en-GB" dirty="0"/>
              <a:t>Click to Edit Emails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2627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85F43-190F-E741-88A4-04729D35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B41DD-1F59-BA41-86D5-10DD0E65C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FFFC-8FC6-0B40-A313-EB437B68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341223" cy="365125"/>
          </a:xfrm>
        </p:spPr>
        <p:txBody>
          <a:bodyPr/>
          <a:lstStyle/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E90E2-EB36-3247-A7BF-D2BBFCFD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14923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9ECF-431F-B74A-A471-8A5E7EDE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AF027-6F6F-4D40-9A95-16EC714D9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27049-E3C3-3445-ADE5-D910057D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6C45C-E7F7-DB4B-8F2B-707BE0F2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9E41A-4160-2249-A271-39F5AC4C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8812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0438-3F97-1F40-9716-7D1455E5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74CB-00E4-D546-A1C1-71AAC81C8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CBCA2-5985-6348-9C76-7F65D11D1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4C516-F5BB-DE41-AAF3-57FA90A3D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53D53-5AA3-5943-81BE-A4D3B538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22CE8-6A19-4A4E-9687-CC8443D0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3472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98D8-F10A-AC4D-9FA5-73479AD4E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8BDD0-752E-5D46-94AE-29E08D015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D75FF-2ED3-F24D-B786-4346D2F03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C59D7-9DD4-9F47-90F5-D1D439C08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B4872-DE2F-8940-A18A-EE5D5F910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59F03-F814-574B-AB40-B4AA295E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05F10-0B49-604B-8E48-00625C30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0741-3462-0B46-8618-233C816E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34833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80B6-C550-5944-BF1B-9DD6F4FB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2C610-D425-4046-9EE1-35CE1C48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B8BCF-4035-354E-9D4B-B6CB9269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F85CD-8089-7444-94B0-3E705AA6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857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563CB-9296-1846-9861-0A2BEBA2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EF1956-9D6F-9149-9CB5-F84E0C705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8C1FD-71B1-DF41-9999-FEC7DFEE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0183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24AE-2E77-AF45-A2E0-C3F21C0C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54354-9505-9C4A-82A0-7CF7F1E1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6BE4F-D4D2-C54A-84C4-8A7B820BC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E92A3-FCBC-CF42-9D47-8331F340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AAF95-6539-F449-ABA5-ECB94C4D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B52B7-7167-CE47-90B5-3B9E7298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2675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bg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119A9-D41D-7548-9F70-E03319649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460"/>
            <a:ext cx="10515600" cy="12400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A4D46-B366-6B46-94D3-4A97EE713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0A464-D664-094E-967B-5EFDA6990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9341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C833C-CD1A-CA47-B92A-9848CD4B8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6282" y="6356350"/>
            <a:ext cx="7575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EAE67CF-1745-2945-BC67-7BD79F205591}" type="slidenum">
              <a:rPr lang="en-NO" smtClean="0"/>
              <a:pPr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87476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Share Tech Mono" panose="020B0509050000020004" pitchFamily="49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ortran_language_features#Arrays_intrinsic_functions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red.it/gadget/computer/2016/09/30/commodore-64-autofficina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E4B3-C5AB-B04B-A10F-B850D5F571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Parallel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B4C6E-6FBC-2144-B2CD-65F0FA0FFB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O" dirty="0"/>
              <a:t>What about Cloud and Multicore Architectures?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323E5-593C-1342-BD88-046D66279C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91A02-9B1E-6541-A253-E2D57CFB97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8FC0CD-AC17-A14B-B318-AF1FE36884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F87905-BDBF-0840-ADD3-DA2DB188B9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NO" dirty="0"/>
              <a:t>Beyond RAM / Lecture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0E062C-86C7-89B4-18A2-50A7A7CAFE18}"/>
              </a:ext>
            </a:extLst>
          </p:cNvPr>
          <p:cNvSpPr txBox="1"/>
          <p:nvPr/>
        </p:nvSpPr>
        <p:spPr>
          <a:xfrm>
            <a:off x="8425908" y="5620413"/>
            <a:ext cx="3433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b="0" i="0" dirty="0">
                <a:solidFill>
                  <a:schemeClr val="accent6"/>
                </a:solidFill>
                <a:effectLst/>
                <a:latin typeface="Montserrat" pitchFamily="2" charset="77"/>
              </a:rPr>
              <a:t>Ask anything on </a:t>
            </a:r>
            <a:r>
              <a:rPr lang="en-GB" b="1" i="0" dirty="0" err="1">
                <a:solidFill>
                  <a:schemeClr val="accent6"/>
                </a:solidFill>
                <a:effectLst/>
                <a:latin typeface="Montserrat" pitchFamily="2" charset="77"/>
              </a:rPr>
              <a:t>menti.com</a:t>
            </a:r>
            <a:br>
              <a:rPr lang="en-GB" b="1" dirty="0">
                <a:solidFill>
                  <a:schemeClr val="accent6"/>
                </a:solidFill>
                <a:latin typeface="Montserrat" pitchFamily="2" charset="77"/>
              </a:rPr>
            </a:br>
            <a:r>
              <a:rPr lang="en-GB" dirty="0">
                <a:solidFill>
                  <a:schemeClr val="accent6"/>
                </a:solidFill>
                <a:latin typeface="Montserrat" pitchFamily="2" charset="77"/>
              </a:rPr>
              <a:t>with code </a:t>
            </a:r>
            <a:r>
              <a:rPr lang="en-GB" b="1" dirty="0">
                <a:solidFill>
                  <a:schemeClr val="accent6"/>
                </a:solidFill>
                <a:latin typeface="Montserrat" pitchFamily="2" charset="77"/>
              </a:rPr>
              <a:t>2855-5096</a:t>
            </a:r>
            <a:endParaRPr lang="en-NO" b="1" dirty="0">
              <a:solidFill>
                <a:schemeClr val="accent6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16554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FD1E008-5A56-044E-96D9-BFA2EA091EFC}"/>
              </a:ext>
            </a:extLst>
          </p:cNvPr>
          <p:cNvCxnSpPr/>
          <p:nvPr/>
        </p:nvCxnSpPr>
        <p:spPr>
          <a:xfrm>
            <a:off x="2456329" y="5571428"/>
            <a:ext cx="8139953" cy="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C46DBCA-6E6F-8945-8483-0A8B0479D611}"/>
              </a:ext>
            </a:extLst>
          </p:cNvPr>
          <p:cNvCxnSpPr/>
          <p:nvPr/>
        </p:nvCxnSpPr>
        <p:spPr>
          <a:xfrm>
            <a:off x="2456329" y="4639099"/>
            <a:ext cx="8139953" cy="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3773F34-2093-4D42-A762-2DCB330956AC}"/>
              </a:ext>
            </a:extLst>
          </p:cNvPr>
          <p:cNvCxnSpPr/>
          <p:nvPr/>
        </p:nvCxnSpPr>
        <p:spPr>
          <a:xfrm>
            <a:off x="2456329" y="3778488"/>
            <a:ext cx="8139953" cy="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F827E1B-02BC-D047-A638-D59FDFFA9FA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NO" dirty="0"/>
                  <a:t>Parallel Linear Search</a:t>
                </a:r>
                <a:br>
                  <a:rPr lang="en-NO" dirty="0"/>
                </a:br>
                <a:r>
                  <a:rPr lang="en-NO" sz="2700" dirty="0">
                    <a:latin typeface="Montserrat" pitchFamily="2" charset="77"/>
                  </a:rPr>
                  <a:t>With only </a:t>
                </a:r>
                <a14:m>
                  <m:oMath xmlns:m="http://schemas.openxmlformats.org/officeDocument/2006/math">
                    <m:r>
                      <a:rPr lang="nb-NO" sz="27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NO" sz="2700" dirty="0">
                    <a:latin typeface="Montserrat" pitchFamily="2" charset="77"/>
                  </a:rPr>
                  <a:t> Processors</a:t>
                </a:r>
                <a:endParaRPr lang="en-NO" sz="27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F827E1B-02BC-D047-A638-D59FDFFA9F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 t="-1010" b="-13131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CA745-1D7D-D146-8509-327E1F16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10</a:t>
            </a:fld>
            <a:endParaRPr lang="en-NO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405B775-8634-6640-BA42-ECC33B2E2874}"/>
              </a:ext>
            </a:extLst>
          </p:cNvPr>
          <p:cNvGrpSpPr/>
          <p:nvPr/>
        </p:nvGrpSpPr>
        <p:grpSpPr>
          <a:xfrm>
            <a:off x="3026360" y="1947219"/>
            <a:ext cx="772511" cy="869308"/>
            <a:chOff x="2017986" y="2173437"/>
            <a:chExt cx="772511" cy="86930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921EE-1440-5D4B-B3C4-AACB6CC8F6E2}"/>
                </a:ext>
              </a:extLst>
            </p:cNvPr>
            <p:cNvSpPr/>
            <p:nvPr/>
          </p:nvSpPr>
          <p:spPr>
            <a:xfrm>
              <a:off x="2017986" y="2554014"/>
              <a:ext cx="772511" cy="488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?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C40A79B-C391-EB44-B52C-2E35EBFF0C86}"/>
                </a:ext>
              </a:extLst>
            </p:cNvPr>
            <p:cNvSpPr txBox="1"/>
            <p:nvPr/>
          </p:nvSpPr>
          <p:spPr>
            <a:xfrm>
              <a:off x="2186874" y="2173437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00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7D34F45-5377-B446-BE21-FBB06A072D3B}"/>
              </a:ext>
            </a:extLst>
          </p:cNvPr>
          <p:cNvGrpSpPr/>
          <p:nvPr/>
        </p:nvGrpSpPr>
        <p:grpSpPr>
          <a:xfrm>
            <a:off x="3935505" y="1947219"/>
            <a:ext cx="772511" cy="869308"/>
            <a:chOff x="2017986" y="2173437"/>
            <a:chExt cx="772511" cy="86930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788DC27-458C-BA4F-AB64-62BB28F248FE}"/>
                </a:ext>
              </a:extLst>
            </p:cNvPr>
            <p:cNvSpPr/>
            <p:nvPr/>
          </p:nvSpPr>
          <p:spPr>
            <a:xfrm>
              <a:off x="2017986" y="2554014"/>
              <a:ext cx="772511" cy="488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?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0489186-4914-8A47-9342-EC86706413B2}"/>
                </a:ext>
              </a:extLst>
            </p:cNvPr>
            <p:cNvSpPr txBox="1"/>
            <p:nvPr/>
          </p:nvSpPr>
          <p:spPr>
            <a:xfrm>
              <a:off x="2186874" y="2173437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01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3A361B6-932B-754F-B1C3-637923AF2073}"/>
              </a:ext>
            </a:extLst>
          </p:cNvPr>
          <p:cNvGrpSpPr/>
          <p:nvPr/>
        </p:nvGrpSpPr>
        <p:grpSpPr>
          <a:xfrm>
            <a:off x="4844650" y="1947219"/>
            <a:ext cx="772511" cy="869308"/>
            <a:chOff x="2017986" y="2173437"/>
            <a:chExt cx="772511" cy="86930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5F13FB6-6D35-9F47-9874-66164935C831}"/>
                </a:ext>
              </a:extLst>
            </p:cNvPr>
            <p:cNvSpPr/>
            <p:nvPr/>
          </p:nvSpPr>
          <p:spPr>
            <a:xfrm>
              <a:off x="2017986" y="2554014"/>
              <a:ext cx="772511" cy="488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?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C8D4F75-B490-AC4C-A80E-59935C65F31B}"/>
                </a:ext>
              </a:extLst>
            </p:cNvPr>
            <p:cNvSpPr txBox="1"/>
            <p:nvPr/>
          </p:nvSpPr>
          <p:spPr>
            <a:xfrm>
              <a:off x="2186874" y="2173437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02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DB835A2-229E-0342-AB53-8563DDF78092}"/>
              </a:ext>
            </a:extLst>
          </p:cNvPr>
          <p:cNvGrpSpPr/>
          <p:nvPr/>
        </p:nvGrpSpPr>
        <p:grpSpPr>
          <a:xfrm>
            <a:off x="5753795" y="1947219"/>
            <a:ext cx="772511" cy="869308"/>
            <a:chOff x="2017986" y="2173437"/>
            <a:chExt cx="772511" cy="86930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125FE5B-A7ED-0E42-A35C-7897F2AAC546}"/>
                </a:ext>
              </a:extLst>
            </p:cNvPr>
            <p:cNvSpPr/>
            <p:nvPr/>
          </p:nvSpPr>
          <p:spPr>
            <a:xfrm>
              <a:off x="2017986" y="2554014"/>
              <a:ext cx="772511" cy="488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?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11B1372-22B2-E441-9815-60E15EC0B57B}"/>
                </a:ext>
              </a:extLst>
            </p:cNvPr>
            <p:cNvSpPr txBox="1"/>
            <p:nvPr/>
          </p:nvSpPr>
          <p:spPr>
            <a:xfrm>
              <a:off x="2186874" y="2173437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03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174DCB4-3C03-604C-A3F3-55C77274C4EA}"/>
              </a:ext>
            </a:extLst>
          </p:cNvPr>
          <p:cNvGrpSpPr/>
          <p:nvPr/>
        </p:nvGrpSpPr>
        <p:grpSpPr>
          <a:xfrm>
            <a:off x="6662940" y="1947219"/>
            <a:ext cx="772511" cy="869308"/>
            <a:chOff x="2017986" y="2173437"/>
            <a:chExt cx="772511" cy="86930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927C359-EA82-1B4A-8E86-EB581E4B4950}"/>
                </a:ext>
              </a:extLst>
            </p:cNvPr>
            <p:cNvSpPr/>
            <p:nvPr/>
          </p:nvSpPr>
          <p:spPr>
            <a:xfrm>
              <a:off x="2017986" y="2554014"/>
              <a:ext cx="772511" cy="488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?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9524CCD-AA6B-204A-859B-5605F9FF9329}"/>
                </a:ext>
              </a:extLst>
            </p:cNvPr>
            <p:cNvSpPr txBox="1"/>
            <p:nvPr/>
          </p:nvSpPr>
          <p:spPr>
            <a:xfrm>
              <a:off x="2186874" y="2173437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04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7BB5BC2-9DF0-F04A-B53C-C4AEFDE2E55C}"/>
              </a:ext>
            </a:extLst>
          </p:cNvPr>
          <p:cNvGrpSpPr/>
          <p:nvPr/>
        </p:nvGrpSpPr>
        <p:grpSpPr>
          <a:xfrm>
            <a:off x="7572085" y="1947219"/>
            <a:ext cx="772511" cy="869308"/>
            <a:chOff x="2017986" y="2173437"/>
            <a:chExt cx="772511" cy="86930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3CC92F6-07CE-4F48-B6D7-7927DC97DFAB}"/>
                </a:ext>
              </a:extLst>
            </p:cNvPr>
            <p:cNvSpPr/>
            <p:nvPr/>
          </p:nvSpPr>
          <p:spPr>
            <a:xfrm>
              <a:off x="2017986" y="2554014"/>
              <a:ext cx="772511" cy="488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?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4F2DE46-EB18-F14B-84F3-DAC077110596}"/>
                </a:ext>
              </a:extLst>
            </p:cNvPr>
            <p:cNvSpPr txBox="1"/>
            <p:nvPr/>
          </p:nvSpPr>
          <p:spPr>
            <a:xfrm>
              <a:off x="2186874" y="2173437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05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CBA5F38-AF8C-5A47-8EE6-3DDD13CD9536}"/>
              </a:ext>
            </a:extLst>
          </p:cNvPr>
          <p:cNvGrpSpPr/>
          <p:nvPr/>
        </p:nvGrpSpPr>
        <p:grpSpPr>
          <a:xfrm>
            <a:off x="8481230" y="1947219"/>
            <a:ext cx="772511" cy="869308"/>
            <a:chOff x="2017986" y="2173437"/>
            <a:chExt cx="772511" cy="86930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1A4C931-7275-7747-AE70-98B7E7603665}"/>
                </a:ext>
              </a:extLst>
            </p:cNvPr>
            <p:cNvSpPr/>
            <p:nvPr/>
          </p:nvSpPr>
          <p:spPr>
            <a:xfrm>
              <a:off x="2017986" y="2554014"/>
              <a:ext cx="772511" cy="488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?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0D841B6-5F40-8144-8BC6-12645302B1A5}"/>
                </a:ext>
              </a:extLst>
            </p:cNvPr>
            <p:cNvSpPr txBox="1"/>
            <p:nvPr/>
          </p:nvSpPr>
          <p:spPr>
            <a:xfrm>
              <a:off x="2186874" y="2173437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07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5A17621-CA2D-C743-993C-F3F7B9FC4DBD}"/>
              </a:ext>
            </a:extLst>
          </p:cNvPr>
          <p:cNvGrpSpPr/>
          <p:nvPr/>
        </p:nvGrpSpPr>
        <p:grpSpPr>
          <a:xfrm>
            <a:off x="9390375" y="1947219"/>
            <a:ext cx="772511" cy="869308"/>
            <a:chOff x="2017986" y="2173437"/>
            <a:chExt cx="772511" cy="86930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16AB706-16A2-9D46-84F5-685760336844}"/>
                </a:ext>
              </a:extLst>
            </p:cNvPr>
            <p:cNvSpPr/>
            <p:nvPr/>
          </p:nvSpPr>
          <p:spPr>
            <a:xfrm>
              <a:off x="2017986" y="2554014"/>
              <a:ext cx="772511" cy="488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?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C0D779-0AAE-ED40-BFBB-02C8C4948F80}"/>
                </a:ext>
              </a:extLst>
            </p:cNvPr>
            <p:cNvSpPr txBox="1"/>
            <p:nvPr/>
          </p:nvSpPr>
          <p:spPr>
            <a:xfrm>
              <a:off x="2186874" y="2173437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08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A83013D3-9EA6-4344-936D-A0500EAB7FD8}"/>
                  </a:ext>
                </a:extLst>
              </p:cNvPr>
              <p:cNvSpPr/>
              <p:nvPr/>
            </p:nvSpPr>
            <p:spPr>
              <a:xfrm>
                <a:off x="3137699" y="3463289"/>
                <a:ext cx="571368" cy="5713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A83013D3-9EA6-4344-936D-A0500EAB7F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699" y="3463289"/>
                <a:ext cx="571368" cy="57136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FDBDFC76-8ADC-B44C-9C0A-69EFC00E01D5}"/>
                  </a:ext>
                </a:extLst>
              </p:cNvPr>
              <p:cNvSpPr/>
              <p:nvPr/>
            </p:nvSpPr>
            <p:spPr>
              <a:xfrm>
                <a:off x="4038471" y="3463289"/>
                <a:ext cx="571368" cy="5713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FDBDFC76-8ADC-B44C-9C0A-69EFC00E01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471" y="3463289"/>
                <a:ext cx="571368" cy="57136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7504F6DA-81DC-DB49-ACA3-D39BF52E22F6}"/>
                  </a:ext>
                </a:extLst>
              </p:cNvPr>
              <p:cNvSpPr/>
              <p:nvPr/>
            </p:nvSpPr>
            <p:spPr>
              <a:xfrm>
                <a:off x="4939243" y="3463289"/>
                <a:ext cx="571368" cy="5713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7504F6DA-81DC-DB49-ACA3-D39BF52E22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243" y="3463289"/>
                <a:ext cx="571368" cy="57136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E87C6D8-BE7F-A145-9A56-2366ADE777C8}"/>
                  </a:ext>
                </a:extLst>
              </p:cNvPr>
              <p:cNvSpPr/>
              <p:nvPr/>
            </p:nvSpPr>
            <p:spPr>
              <a:xfrm>
                <a:off x="3134350" y="4349856"/>
                <a:ext cx="571368" cy="5713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E87C6D8-BE7F-A145-9A56-2366ADE777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4350" y="4349856"/>
                <a:ext cx="571368" cy="57136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C52802DA-2EF1-094D-9C25-A7FB818397D5}"/>
                  </a:ext>
                </a:extLst>
              </p:cNvPr>
              <p:cNvSpPr/>
              <p:nvPr/>
            </p:nvSpPr>
            <p:spPr>
              <a:xfrm>
                <a:off x="4043495" y="4349856"/>
                <a:ext cx="571368" cy="5713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C52802DA-2EF1-094D-9C25-A7FB818397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495" y="4349856"/>
                <a:ext cx="571368" cy="57136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ED2CEDB-B99D-4B44-91E9-9E1C4AEEF562}"/>
                  </a:ext>
                </a:extLst>
              </p:cNvPr>
              <p:cNvSpPr/>
              <p:nvPr/>
            </p:nvSpPr>
            <p:spPr>
              <a:xfrm>
                <a:off x="4952640" y="4349856"/>
                <a:ext cx="571368" cy="5713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ED2CEDB-B99D-4B44-91E9-9E1C4AEEF5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640" y="4349856"/>
                <a:ext cx="571368" cy="57136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12633E16-9AB1-E044-B5BD-438FFAF5A88E}"/>
                  </a:ext>
                </a:extLst>
              </p:cNvPr>
              <p:cNvSpPr/>
              <p:nvPr/>
            </p:nvSpPr>
            <p:spPr>
              <a:xfrm>
                <a:off x="3058614" y="5214026"/>
                <a:ext cx="571368" cy="5713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12633E16-9AB1-E044-B5BD-438FFAF5A8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8614" y="5214026"/>
                <a:ext cx="571368" cy="571368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BDF1CC7-770D-FA4D-9792-3253CFDE9FC1}"/>
                  </a:ext>
                </a:extLst>
              </p:cNvPr>
              <p:cNvSpPr/>
              <p:nvPr/>
            </p:nvSpPr>
            <p:spPr>
              <a:xfrm>
                <a:off x="3967759" y="5214026"/>
                <a:ext cx="571368" cy="5713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BDF1CC7-770D-FA4D-9792-3253CFDE9F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7759" y="5214026"/>
                <a:ext cx="571368" cy="571368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2D83A4F-9F65-DF48-AD45-516E4D0EF87E}"/>
              </a:ext>
            </a:extLst>
          </p:cNvPr>
          <p:cNvCxnSpPr>
            <a:stCxn id="29" idx="0"/>
            <a:endCxn id="6" idx="2"/>
          </p:cNvCxnSpPr>
          <p:nvPr/>
        </p:nvCxnSpPr>
        <p:spPr>
          <a:xfrm flipH="1" flipV="1">
            <a:off x="3412616" y="2816527"/>
            <a:ext cx="10767" cy="6467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3DA0BD1-C4A7-5149-9CA9-9FDA25B91196}"/>
              </a:ext>
            </a:extLst>
          </p:cNvPr>
          <p:cNvCxnSpPr>
            <a:cxnSpLocks/>
            <a:stCxn id="30" idx="0"/>
            <a:endCxn id="9" idx="2"/>
          </p:cNvCxnSpPr>
          <p:nvPr/>
        </p:nvCxnSpPr>
        <p:spPr>
          <a:xfrm flipH="1" flipV="1">
            <a:off x="4321761" y="2816527"/>
            <a:ext cx="2394" cy="6467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2E57380-32CC-194A-88D0-2505EECA1A66}"/>
              </a:ext>
            </a:extLst>
          </p:cNvPr>
          <p:cNvCxnSpPr>
            <a:cxnSpLocks/>
            <a:stCxn id="31" idx="0"/>
            <a:endCxn id="12" idx="2"/>
          </p:cNvCxnSpPr>
          <p:nvPr/>
        </p:nvCxnSpPr>
        <p:spPr>
          <a:xfrm flipV="1">
            <a:off x="5224927" y="2816527"/>
            <a:ext cx="5979" cy="6467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9BF0221-CDA2-284F-AD0D-5AB6D3717E24}"/>
              </a:ext>
            </a:extLst>
          </p:cNvPr>
          <p:cNvCxnSpPr>
            <a:cxnSpLocks/>
            <a:stCxn id="32" idx="0"/>
            <a:endCxn id="15" idx="2"/>
          </p:cNvCxnSpPr>
          <p:nvPr/>
        </p:nvCxnSpPr>
        <p:spPr>
          <a:xfrm rot="5400000" flipH="1" flipV="1">
            <a:off x="4013378" y="2223184"/>
            <a:ext cx="1533329" cy="2720017"/>
          </a:xfrm>
          <a:prstGeom prst="bentConnector3">
            <a:avLst>
              <a:gd name="adj1" fmla="val 12582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3F50E46-A27F-784A-9F7F-1E0228CBADB9}"/>
              </a:ext>
            </a:extLst>
          </p:cNvPr>
          <p:cNvCxnSpPr>
            <a:cxnSpLocks/>
            <a:stCxn id="33" idx="0"/>
            <a:endCxn id="18" idx="2"/>
          </p:cNvCxnSpPr>
          <p:nvPr/>
        </p:nvCxnSpPr>
        <p:spPr>
          <a:xfrm rot="5400000" flipH="1" flipV="1">
            <a:off x="4922523" y="2223184"/>
            <a:ext cx="1533329" cy="2720017"/>
          </a:xfrm>
          <a:prstGeom prst="bentConnector3">
            <a:avLst>
              <a:gd name="adj1" fmla="val 12582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133E398-463B-4C43-A4E4-DF8431183274}"/>
              </a:ext>
            </a:extLst>
          </p:cNvPr>
          <p:cNvCxnSpPr>
            <a:cxnSpLocks/>
            <a:stCxn id="34" idx="0"/>
            <a:endCxn id="21" idx="2"/>
          </p:cNvCxnSpPr>
          <p:nvPr/>
        </p:nvCxnSpPr>
        <p:spPr>
          <a:xfrm rot="5400000" flipH="1" flipV="1">
            <a:off x="5831668" y="2223184"/>
            <a:ext cx="1533329" cy="2720017"/>
          </a:xfrm>
          <a:prstGeom prst="bentConnector3">
            <a:avLst>
              <a:gd name="adj1" fmla="val 12582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ECE9D9A-5AE2-EA44-AD9C-723E44C0791F}"/>
              </a:ext>
            </a:extLst>
          </p:cNvPr>
          <p:cNvCxnSpPr>
            <a:cxnSpLocks/>
            <a:stCxn id="35" idx="0"/>
            <a:endCxn id="24" idx="2"/>
          </p:cNvCxnSpPr>
          <p:nvPr/>
        </p:nvCxnSpPr>
        <p:spPr>
          <a:xfrm rot="5400000" flipH="1" flipV="1">
            <a:off x="4907143" y="1253683"/>
            <a:ext cx="2397499" cy="5523188"/>
          </a:xfrm>
          <a:prstGeom prst="bentConnector3">
            <a:avLst>
              <a:gd name="adj1" fmla="val 6625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138C786-A7B1-FE47-87FF-3211BDBDBA82}"/>
              </a:ext>
            </a:extLst>
          </p:cNvPr>
          <p:cNvCxnSpPr>
            <a:cxnSpLocks/>
            <a:stCxn id="36" idx="0"/>
            <a:endCxn id="27" idx="2"/>
          </p:cNvCxnSpPr>
          <p:nvPr/>
        </p:nvCxnSpPr>
        <p:spPr>
          <a:xfrm rot="5400000" flipH="1" flipV="1">
            <a:off x="5816288" y="1253683"/>
            <a:ext cx="2397499" cy="5523188"/>
          </a:xfrm>
          <a:prstGeom prst="bentConnector3">
            <a:avLst>
              <a:gd name="adj1" fmla="val 6625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49AE644-910B-9F40-B29F-6093E7877CF4}"/>
              </a:ext>
            </a:extLst>
          </p:cNvPr>
          <p:cNvSpPr txBox="1"/>
          <p:nvPr/>
        </p:nvSpPr>
        <p:spPr>
          <a:xfrm>
            <a:off x="1110914" y="3599513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time = 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D5E5C46-D440-884D-9755-097776551809}"/>
              </a:ext>
            </a:extLst>
          </p:cNvPr>
          <p:cNvSpPr txBox="1"/>
          <p:nvPr/>
        </p:nvSpPr>
        <p:spPr>
          <a:xfrm>
            <a:off x="1060628" y="4424919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time = 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06057E1-9D61-A049-A523-A55CE9C8C16C}"/>
              </a:ext>
            </a:extLst>
          </p:cNvPr>
          <p:cNvSpPr txBox="1"/>
          <p:nvPr/>
        </p:nvSpPr>
        <p:spPr>
          <a:xfrm>
            <a:off x="1060627" y="5386762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time =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A6B7864B-B3AE-CA4E-BFAE-400829554AA5}"/>
                  </a:ext>
                </a:extLst>
              </p:cNvPr>
              <p:cNvSpPr/>
              <p:nvPr/>
            </p:nvSpPr>
            <p:spPr>
              <a:xfrm>
                <a:off x="4952640" y="5220219"/>
                <a:ext cx="571368" cy="571368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A6B7864B-B3AE-CA4E-BFAE-400829554A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640" y="5220219"/>
                <a:ext cx="571368" cy="571368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5072EFD-3614-4E4C-9688-39AA4759AE8F}"/>
                  </a:ext>
                </a:extLst>
              </p:cNvPr>
              <p:cNvSpPr txBox="1"/>
              <p:nvPr/>
            </p:nvSpPr>
            <p:spPr>
              <a:xfrm>
                <a:off x="8175707" y="5571428"/>
                <a:ext cx="3749488" cy="8013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4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nb-NO" sz="4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4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nb-NO" sz="4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nb-NO" sz="4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nb-NO" sz="4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skw"/>
                          <m:ctrlPr>
                            <a:rPr lang="nb-NO" sz="4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sz="4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nb-NO" sz="4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nb-NO" sz="4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O" sz="4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5072EFD-3614-4E4C-9688-39AA4759A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5707" y="5571428"/>
                <a:ext cx="3749488" cy="801310"/>
              </a:xfrm>
              <a:prstGeom prst="rect">
                <a:avLst/>
              </a:prstGeom>
              <a:blipFill>
                <a:blip r:embed="rId12"/>
                <a:stretch>
                  <a:fillRect t="-156250" r="-5743" b="-239063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2256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28110-A184-ED45-9B4A-4021935AF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The Code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With Too Many Processors</a:t>
            </a:r>
            <a:endParaRPr lang="en-NO" sz="27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3DC3A-70ED-2046-95B1-252D55762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11</a:t>
            </a:fld>
            <a:endParaRPr lang="en-NO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3B5703-D358-C242-8C2D-E0BD3FF2F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7334"/>
            <a:ext cx="10515600" cy="4651748"/>
          </a:xfrm>
          <a:solidFill>
            <a:schemeClr val="bg2"/>
          </a:solidFill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contains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(int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givenArray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expected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offset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givenArray.length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/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processorCount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bucket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processorId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while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bucket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givenArray.</a:t>
            </a:r>
            <a:r>
              <a:rPr lang="en-GB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length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givenArray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bucket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expected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bucket;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bucket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processorId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offset;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System.out.println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Aft>
                <a:spcPts val="595"/>
              </a:spcAft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33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FD1E008-5A56-044E-96D9-BFA2EA091EFC}"/>
              </a:ext>
            </a:extLst>
          </p:cNvPr>
          <p:cNvCxnSpPr/>
          <p:nvPr/>
        </p:nvCxnSpPr>
        <p:spPr>
          <a:xfrm>
            <a:off x="2671481" y="5950177"/>
            <a:ext cx="8139953" cy="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C46DBCA-6E6F-8945-8483-0A8B0479D611}"/>
              </a:ext>
            </a:extLst>
          </p:cNvPr>
          <p:cNvCxnSpPr/>
          <p:nvPr/>
        </p:nvCxnSpPr>
        <p:spPr>
          <a:xfrm>
            <a:off x="2671482" y="4920566"/>
            <a:ext cx="8139953" cy="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3773F34-2093-4D42-A762-2DCB330956AC}"/>
              </a:ext>
            </a:extLst>
          </p:cNvPr>
          <p:cNvCxnSpPr/>
          <p:nvPr/>
        </p:nvCxnSpPr>
        <p:spPr>
          <a:xfrm>
            <a:off x="2671482" y="3760037"/>
            <a:ext cx="8139953" cy="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27E1B-02BC-D047-A638-D59FDFFA9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Vector Sum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CA745-1D7D-D146-8509-327E1F16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12</a:t>
            </a:fld>
            <a:endParaRPr lang="en-NO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405B775-8634-6640-BA42-ECC33B2E2874}"/>
              </a:ext>
            </a:extLst>
          </p:cNvPr>
          <p:cNvGrpSpPr/>
          <p:nvPr/>
        </p:nvGrpSpPr>
        <p:grpSpPr>
          <a:xfrm>
            <a:off x="3241513" y="1928768"/>
            <a:ext cx="772511" cy="869308"/>
            <a:chOff x="2017986" y="2173437"/>
            <a:chExt cx="772511" cy="86930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921EE-1440-5D4B-B3C4-AACB6CC8F6E2}"/>
                </a:ext>
              </a:extLst>
            </p:cNvPr>
            <p:cNvSpPr/>
            <p:nvPr/>
          </p:nvSpPr>
          <p:spPr>
            <a:xfrm>
              <a:off x="2017986" y="2554014"/>
              <a:ext cx="772511" cy="488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?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C40A79B-C391-EB44-B52C-2E35EBFF0C86}"/>
                </a:ext>
              </a:extLst>
            </p:cNvPr>
            <p:cNvSpPr txBox="1"/>
            <p:nvPr/>
          </p:nvSpPr>
          <p:spPr>
            <a:xfrm>
              <a:off x="2186874" y="2173437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00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7D34F45-5377-B446-BE21-FBB06A072D3B}"/>
              </a:ext>
            </a:extLst>
          </p:cNvPr>
          <p:cNvGrpSpPr/>
          <p:nvPr/>
        </p:nvGrpSpPr>
        <p:grpSpPr>
          <a:xfrm>
            <a:off x="4150658" y="1928768"/>
            <a:ext cx="772511" cy="869308"/>
            <a:chOff x="2017986" y="2173437"/>
            <a:chExt cx="772511" cy="86930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788DC27-458C-BA4F-AB64-62BB28F248FE}"/>
                </a:ext>
              </a:extLst>
            </p:cNvPr>
            <p:cNvSpPr/>
            <p:nvPr/>
          </p:nvSpPr>
          <p:spPr>
            <a:xfrm>
              <a:off x="2017986" y="2554014"/>
              <a:ext cx="772511" cy="488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?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0489186-4914-8A47-9342-EC86706413B2}"/>
                </a:ext>
              </a:extLst>
            </p:cNvPr>
            <p:cNvSpPr txBox="1"/>
            <p:nvPr/>
          </p:nvSpPr>
          <p:spPr>
            <a:xfrm>
              <a:off x="2186874" y="2173437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01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3A361B6-932B-754F-B1C3-637923AF2073}"/>
              </a:ext>
            </a:extLst>
          </p:cNvPr>
          <p:cNvGrpSpPr/>
          <p:nvPr/>
        </p:nvGrpSpPr>
        <p:grpSpPr>
          <a:xfrm>
            <a:off x="5059803" y="1928768"/>
            <a:ext cx="772511" cy="869308"/>
            <a:chOff x="2017986" y="2173437"/>
            <a:chExt cx="772511" cy="86930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5F13FB6-6D35-9F47-9874-66164935C831}"/>
                </a:ext>
              </a:extLst>
            </p:cNvPr>
            <p:cNvSpPr/>
            <p:nvPr/>
          </p:nvSpPr>
          <p:spPr>
            <a:xfrm>
              <a:off x="2017986" y="2554014"/>
              <a:ext cx="772511" cy="488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?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C8D4F75-B490-AC4C-A80E-59935C65F31B}"/>
                </a:ext>
              </a:extLst>
            </p:cNvPr>
            <p:cNvSpPr txBox="1"/>
            <p:nvPr/>
          </p:nvSpPr>
          <p:spPr>
            <a:xfrm>
              <a:off x="2186874" y="2173437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02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DB835A2-229E-0342-AB53-8563DDF78092}"/>
              </a:ext>
            </a:extLst>
          </p:cNvPr>
          <p:cNvGrpSpPr/>
          <p:nvPr/>
        </p:nvGrpSpPr>
        <p:grpSpPr>
          <a:xfrm>
            <a:off x="5968948" y="1928768"/>
            <a:ext cx="772511" cy="869308"/>
            <a:chOff x="2017986" y="2173437"/>
            <a:chExt cx="772511" cy="86930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125FE5B-A7ED-0E42-A35C-7897F2AAC546}"/>
                </a:ext>
              </a:extLst>
            </p:cNvPr>
            <p:cNvSpPr/>
            <p:nvPr/>
          </p:nvSpPr>
          <p:spPr>
            <a:xfrm>
              <a:off x="2017986" y="2554014"/>
              <a:ext cx="772511" cy="488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?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11B1372-22B2-E441-9815-60E15EC0B57B}"/>
                </a:ext>
              </a:extLst>
            </p:cNvPr>
            <p:cNvSpPr txBox="1"/>
            <p:nvPr/>
          </p:nvSpPr>
          <p:spPr>
            <a:xfrm>
              <a:off x="2186874" y="2173437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03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174DCB4-3C03-604C-A3F3-55C77274C4EA}"/>
              </a:ext>
            </a:extLst>
          </p:cNvPr>
          <p:cNvGrpSpPr/>
          <p:nvPr/>
        </p:nvGrpSpPr>
        <p:grpSpPr>
          <a:xfrm>
            <a:off x="6878093" y="1928768"/>
            <a:ext cx="772511" cy="869308"/>
            <a:chOff x="2017986" y="2173437"/>
            <a:chExt cx="772511" cy="86930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927C359-EA82-1B4A-8E86-EB581E4B4950}"/>
                </a:ext>
              </a:extLst>
            </p:cNvPr>
            <p:cNvSpPr/>
            <p:nvPr/>
          </p:nvSpPr>
          <p:spPr>
            <a:xfrm>
              <a:off x="2017986" y="2554014"/>
              <a:ext cx="772511" cy="488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?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9524CCD-AA6B-204A-859B-5605F9FF9329}"/>
                </a:ext>
              </a:extLst>
            </p:cNvPr>
            <p:cNvSpPr txBox="1"/>
            <p:nvPr/>
          </p:nvSpPr>
          <p:spPr>
            <a:xfrm>
              <a:off x="2186874" y="2173437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04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7BB5BC2-9DF0-F04A-B53C-C4AEFDE2E55C}"/>
              </a:ext>
            </a:extLst>
          </p:cNvPr>
          <p:cNvGrpSpPr/>
          <p:nvPr/>
        </p:nvGrpSpPr>
        <p:grpSpPr>
          <a:xfrm>
            <a:off x="7787238" y="1928768"/>
            <a:ext cx="772511" cy="869308"/>
            <a:chOff x="2017986" y="2173437"/>
            <a:chExt cx="772511" cy="86930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3CC92F6-07CE-4F48-B6D7-7927DC97DFAB}"/>
                </a:ext>
              </a:extLst>
            </p:cNvPr>
            <p:cNvSpPr/>
            <p:nvPr/>
          </p:nvSpPr>
          <p:spPr>
            <a:xfrm>
              <a:off x="2017986" y="2554014"/>
              <a:ext cx="772511" cy="488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?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4F2DE46-EB18-F14B-84F3-DAC077110596}"/>
                </a:ext>
              </a:extLst>
            </p:cNvPr>
            <p:cNvSpPr txBox="1"/>
            <p:nvPr/>
          </p:nvSpPr>
          <p:spPr>
            <a:xfrm>
              <a:off x="2186874" y="2173437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05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CBA5F38-AF8C-5A47-8EE6-3DDD13CD9536}"/>
              </a:ext>
            </a:extLst>
          </p:cNvPr>
          <p:cNvGrpSpPr/>
          <p:nvPr/>
        </p:nvGrpSpPr>
        <p:grpSpPr>
          <a:xfrm>
            <a:off x="8696383" y="1928768"/>
            <a:ext cx="772511" cy="869308"/>
            <a:chOff x="2017986" y="2173437"/>
            <a:chExt cx="772511" cy="86930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1A4C931-7275-7747-AE70-98B7E7603665}"/>
                </a:ext>
              </a:extLst>
            </p:cNvPr>
            <p:cNvSpPr/>
            <p:nvPr/>
          </p:nvSpPr>
          <p:spPr>
            <a:xfrm>
              <a:off x="2017986" y="2554014"/>
              <a:ext cx="772511" cy="488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?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0D841B6-5F40-8144-8BC6-12645302B1A5}"/>
                </a:ext>
              </a:extLst>
            </p:cNvPr>
            <p:cNvSpPr txBox="1"/>
            <p:nvPr/>
          </p:nvSpPr>
          <p:spPr>
            <a:xfrm>
              <a:off x="2186874" y="2173437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07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5A17621-CA2D-C743-993C-F3F7B9FC4DBD}"/>
              </a:ext>
            </a:extLst>
          </p:cNvPr>
          <p:cNvGrpSpPr/>
          <p:nvPr/>
        </p:nvGrpSpPr>
        <p:grpSpPr>
          <a:xfrm>
            <a:off x="9605528" y="1928768"/>
            <a:ext cx="772511" cy="869308"/>
            <a:chOff x="2017986" y="2173437"/>
            <a:chExt cx="772511" cy="86930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16AB706-16A2-9D46-84F5-685760336844}"/>
                </a:ext>
              </a:extLst>
            </p:cNvPr>
            <p:cNvSpPr/>
            <p:nvPr/>
          </p:nvSpPr>
          <p:spPr>
            <a:xfrm>
              <a:off x="2017986" y="2554014"/>
              <a:ext cx="772511" cy="488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?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C0D779-0AAE-ED40-BFBB-02C8C4948F80}"/>
                </a:ext>
              </a:extLst>
            </p:cNvPr>
            <p:cNvSpPr txBox="1"/>
            <p:nvPr/>
          </p:nvSpPr>
          <p:spPr>
            <a:xfrm>
              <a:off x="2186874" y="2173437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08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A83013D3-9EA6-4344-936D-A0500EAB7FD8}"/>
                  </a:ext>
                </a:extLst>
              </p:cNvPr>
              <p:cNvSpPr/>
              <p:nvPr/>
            </p:nvSpPr>
            <p:spPr>
              <a:xfrm>
                <a:off x="3347302" y="3478569"/>
                <a:ext cx="571368" cy="5713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A83013D3-9EA6-4344-936D-A0500EAB7F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302" y="3478569"/>
                <a:ext cx="571368" cy="571368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2D83A4F-9F65-DF48-AD45-516E4D0EF87E}"/>
              </a:ext>
            </a:extLst>
          </p:cNvPr>
          <p:cNvCxnSpPr>
            <a:cxnSpLocks/>
            <a:stCxn id="6" idx="2"/>
            <a:endCxn id="29" idx="0"/>
          </p:cNvCxnSpPr>
          <p:nvPr/>
        </p:nvCxnSpPr>
        <p:spPr>
          <a:xfrm>
            <a:off x="3627769" y="2798076"/>
            <a:ext cx="5217" cy="6804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2E57380-32CC-194A-88D0-2505EECA1A66}"/>
              </a:ext>
            </a:extLst>
          </p:cNvPr>
          <p:cNvCxnSpPr>
            <a:cxnSpLocks/>
            <a:stCxn id="9" idx="2"/>
            <a:endCxn id="29" idx="7"/>
          </p:cNvCxnSpPr>
          <p:nvPr/>
        </p:nvCxnSpPr>
        <p:spPr>
          <a:xfrm flipH="1">
            <a:off x="3834995" y="2798076"/>
            <a:ext cx="701919" cy="7641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49AE644-910B-9F40-B29F-6093E7877CF4}"/>
              </a:ext>
            </a:extLst>
          </p:cNvPr>
          <p:cNvSpPr txBox="1"/>
          <p:nvPr/>
        </p:nvSpPr>
        <p:spPr>
          <a:xfrm>
            <a:off x="1326067" y="3581062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time = 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D5E5C46-D440-884D-9755-097776551809}"/>
              </a:ext>
            </a:extLst>
          </p:cNvPr>
          <p:cNvSpPr txBox="1"/>
          <p:nvPr/>
        </p:nvSpPr>
        <p:spPr>
          <a:xfrm>
            <a:off x="1275781" y="4706386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time = 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06057E1-9D61-A049-A523-A55CE9C8C16C}"/>
              </a:ext>
            </a:extLst>
          </p:cNvPr>
          <p:cNvSpPr txBox="1"/>
          <p:nvPr/>
        </p:nvSpPr>
        <p:spPr>
          <a:xfrm>
            <a:off x="1275779" y="5765511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time =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853F6ED2-60BE-E040-8604-600353FD1FBD}"/>
                  </a:ext>
                </a:extLst>
              </p:cNvPr>
              <p:cNvSpPr/>
              <p:nvPr/>
            </p:nvSpPr>
            <p:spPr>
              <a:xfrm>
                <a:off x="5158322" y="3484783"/>
                <a:ext cx="571368" cy="5713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853F6ED2-60BE-E040-8604-600353FD1F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8322" y="3484783"/>
                <a:ext cx="571368" cy="57136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33B0817-FFC8-AC4E-8D89-0CAD1F71E060}"/>
              </a:ext>
            </a:extLst>
          </p:cNvPr>
          <p:cNvCxnSpPr>
            <a:cxnSpLocks/>
            <a:stCxn id="12" idx="2"/>
            <a:endCxn id="57" idx="0"/>
          </p:cNvCxnSpPr>
          <p:nvPr/>
        </p:nvCxnSpPr>
        <p:spPr>
          <a:xfrm flipH="1">
            <a:off x="5444006" y="2798076"/>
            <a:ext cx="2053" cy="6867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E59E24A-652B-2C4F-A62C-58B4DACACBDE}"/>
              </a:ext>
            </a:extLst>
          </p:cNvPr>
          <p:cNvCxnSpPr>
            <a:cxnSpLocks/>
            <a:stCxn id="15" idx="2"/>
            <a:endCxn id="57" idx="7"/>
          </p:cNvCxnSpPr>
          <p:nvPr/>
        </p:nvCxnSpPr>
        <p:spPr>
          <a:xfrm flipH="1">
            <a:off x="5646015" y="2798076"/>
            <a:ext cx="709189" cy="7703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01C20C84-086C-D84B-99EE-A11CB140C666}"/>
                  </a:ext>
                </a:extLst>
              </p:cNvPr>
              <p:cNvSpPr/>
              <p:nvPr/>
            </p:nvSpPr>
            <p:spPr>
              <a:xfrm>
                <a:off x="6989400" y="3474627"/>
                <a:ext cx="571368" cy="5713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01C20C84-086C-D84B-99EE-A11CB140C6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9400" y="3474627"/>
                <a:ext cx="571368" cy="57136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25258A9-94C0-9442-B10C-3A3E92B73E02}"/>
              </a:ext>
            </a:extLst>
          </p:cNvPr>
          <p:cNvCxnSpPr>
            <a:cxnSpLocks/>
            <a:stCxn id="18" idx="2"/>
            <a:endCxn id="60" idx="0"/>
          </p:cNvCxnSpPr>
          <p:nvPr/>
        </p:nvCxnSpPr>
        <p:spPr>
          <a:xfrm>
            <a:off x="7264349" y="2798076"/>
            <a:ext cx="10735" cy="6765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499D4C7-2363-5F4E-8552-0AC42BCEFEB5}"/>
              </a:ext>
            </a:extLst>
          </p:cNvPr>
          <p:cNvCxnSpPr>
            <a:cxnSpLocks/>
            <a:stCxn id="21" idx="2"/>
            <a:endCxn id="60" idx="7"/>
          </p:cNvCxnSpPr>
          <p:nvPr/>
        </p:nvCxnSpPr>
        <p:spPr>
          <a:xfrm flipH="1">
            <a:off x="7477093" y="2798076"/>
            <a:ext cx="696401" cy="7602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2FD6F97-6240-384C-84FA-028B860826B6}"/>
                  </a:ext>
                </a:extLst>
              </p:cNvPr>
              <p:cNvSpPr/>
              <p:nvPr/>
            </p:nvSpPr>
            <p:spPr>
              <a:xfrm>
                <a:off x="8815528" y="3438595"/>
                <a:ext cx="571368" cy="5713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2FD6F97-6240-384C-84FA-028B860826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5528" y="3438595"/>
                <a:ext cx="571368" cy="57136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E47045F-21F7-3345-A6D5-9B0ED0799B47}"/>
              </a:ext>
            </a:extLst>
          </p:cNvPr>
          <p:cNvCxnSpPr>
            <a:cxnSpLocks/>
            <a:stCxn id="24" idx="2"/>
            <a:endCxn id="63" idx="0"/>
          </p:cNvCxnSpPr>
          <p:nvPr/>
        </p:nvCxnSpPr>
        <p:spPr>
          <a:xfrm>
            <a:off x="9082639" y="2798076"/>
            <a:ext cx="18573" cy="6405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8CC5E42-BA6A-7C4C-8B6A-F947376310CA}"/>
              </a:ext>
            </a:extLst>
          </p:cNvPr>
          <p:cNvCxnSpPr>
            <a:cxnSpLocks/>
            <a:stCxn id="27" idx="2"/>
            <a:endCxn id="63" idx="7"/>
          </p:cNvCxnSpPr>
          <p:nvPr/>
        </p:nvCxnSpPr>
        <p:spPr>
          <a:xfrm flipH="1">
            <a:off x="9303221" y="2798076"/>
            <a:ext cx="688563" cy="724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F2A34C52-8B06-3E45-9A26-E840A6EAC19F}"/>
                  </a:ext>
                </a:extLst>
              </p:cNvPr>
              <p:cNvSpPr/>
              <p:nvPr/>
            </p:nvSpPr>
            <p:spPr>
              <a:xfrm>
                <a:off x="3348362" y="4588313"/>
                <a:ext cx="571368" cy="5713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F2A34C52-8B06-3E45-9A26-E840A6EAC1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362" y="4588313"/>
                <a:ext cx="571368" cy="57136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4F7C913-B39A-B842-B811-84DC073BFAFB}"/>
              </a:ext>
            </a:extLst>
          </p:cNvPr>
          <p:cNvCxnSpPr>
            <a:cxnSpLocks/>
            <a:stCxn id="29" idx="4"/>
            <a:endCxn id="66" idx="0"/>
          </p:cNvCxnSpPr>
          <p:nvPr/>
        </p:nvCxnSpPr>
        <p:spPr>
          <a:xfrm>
            <a:off x="3632986" y="4049937"/>
            <a:ext cx="1060" cy="5383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1886187-C810-154D-B237-4D752A2076D7}"/>
              </a:ext>
            </a:extLst>
          </p:cNvPr>
          <p:cNvCxnSpPr>
            <a:cxnSpLocks/>
            <a:stCxn id="57" idx="3"/>
            <a:endCxn id="66" idx="7"/>
          </p:cNvCxnSpPr>
          <p:nvPr/>
        </p:nvCxnSpPr>
        <p:spPr>
          <a:xfrm flipH="1">
            <a:off x="3836055" y="3972476"/>
            <a:ext cx="1405942" cy="6995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14D798C9-B525-1B48-8293-11E05F4DFE77}"/>
                  </a:ext>
                </a:extLst>
              </p:cNvPr>
              <p:cNvSpPr/>
              <p:nvPr/>
            </p:nvSpPr>
            <p:spPr>
              <a:xfrm>
                <a:off x="6997723" y="4591857"/>
                <a:ext cx="571368" cy="5713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14D798C9-B525-1B48-8293-11E05F4DFE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7723" y="4591857"/>
                <a:ext cx="571368" cy="57136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6D97F1D-93C8-7942-BC3E-18BD815CCCE1}"/>
              </a:ext>
            </a:extLst>
          </p:cNvPr>
          <p:cNvCxnSpPr>
            <a:cxnSpLocks/>
            <a:stCxn id="60" idx="4"/>
            <a:endCxn id="69" idx="0"/>
          </p:cNvCxnSpPr>
          <p:nvPr/>
        </p:nvCxnSpPr>
        <p:spPr>
          <a:xfrm>
            <a:off x="7275084" y="4045995"/>
            <a:ext cx="8323" cy="5458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F2DD855-FFD1-E247-A0AE-62F527CBE6C7}"/>
              </a:ext>
            </a:extLst>
          </p:cNvPr>
          <p:cNvCxnSpPr>
            <a:cxnSpLocks/>
            <a:stCxn id="63" idx="3"/>
            <a:endCxn id="69" idx="7"/>
          </p:cNvCxnSpPr>
          <p:nvPr/>
        </p:nvCxnSpPr>
        <p:spPr>
          <a:xfrm flipH="1">
            <a:off x="7485416" y="3926288"/>
            <a:ext cx="1413787" cy="749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6A533E73-99BD-BC40-B22C-285101795EDC}"/>
                  </a:ext>
                </a:extLst>
              </p:cNvPr>
              <p:cNvSpPr/>
              <p:nvPr/>
            </p:nvSpPr>
            <p:spPr>
              <a:xfrm>
                <a:off x="3341167" y="5698057"/>
                <a:ext cx="571368" cy="5713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6A533E73-99BD-BC40-B22C-285101795E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167" y="5698057"/>
                <a:ext cx="571368" cy="57136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8270A52-4E45-A348-9F9D-5FCCF6906876}"/>
              </a:ext>
            </a:extLst>
          </p:cNvPr>
          <p:cNvCxnSpPr>
            <a:cxnSpLocks/>
            <a:stCxn id="66" idx="4"/>
            <a:endCxn id="72" idx="0"/>
          </p:cNvCxnSpPr>
          <p:nvPr/>
        </p:nvCxnSpPr>
        <p:spPr>
          <a:xfrm flipH="1">
            <a:off x="3626851" y="5159681"/>
            <a:ext cx="7195" cy="5383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B0095CE-01F9-0E43-9573-3993AD734D96}"/>
              </a:ext>
            </a:extLst>
          </p:cNvPr>
          <p:cNvCxnSpPr>
            <a:cxnSpLocks/>
            <a:stCxn id="69" idx="3"/>
            <a:endCxn id="72" idx="7"/>
          </p:cNvCxnSpPr>
          <p:nvPr/>
        </p:nvCxnSpPr>
        <p:spPr>
          <a:xfrm flipH="1">
            <a:off x="3828860" y="5079550"/>
            <a:ext cx="3252538" cy="7021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3A8DE0B7-3801-AB4E-A585-F835326CE9B6}"/>
                  </a:ext>
                </a:extLst>
              </p:cNvPr>
              <p:cNvSpPr txBox="1"/>
              <p:nvPr/>
            </p:nvSpPr>
            <p:spPr>
              <a:xfrm>
                <a:off x="7569091" y="5560806"/>
                <a:ext cx="426597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4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nb-NO" sz="4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4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nb-NO" sz="4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nb-NO" sz="4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nb-NO" sz="4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nb-NO" sz="4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nb-NO" sz="4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nb-NO" sz="4000" b="0" i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nb-NO" sz="4000" b="0" i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nb-NO" sz="4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nb-NO" sz="4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O" sz="4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3A8DE0B7-3801-AB4E-A585-F835326CE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9091" y="5560806"/>
                <a:ext cx="4265975" cy="707886"/>
              </a:xfrm>
              <a:prstGeom prst="rect">
                <a:avLst/>
              </a:prstGeom>
              <a:blipFill>
                <a:blip r:embed="rId9"/>
                <a:stretch>
                  <a:fillRect r="-893" b="-26316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5933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80B9A-EFA5-3941-8C46-A5E89900A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Alternative Architectures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E3D2B-C2A0-6D42-8776-5C43D4480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96282" y="6332415"/>
            <a:ext cx="757518" cy="365125"/>
          </a:xfrm>
        </p:spPr>
        <p:txBody>
          <a:bodyPr/>
          <a:lstStyle/>
          <a:p>
            <a:fld id="{9EAE67CF-1745-2945-BC67-7BD79F205591}" type="slidenum">
              <a:rPr lang="en-NO" smtClean="0"/>
              <a:t>13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4A094-7EA7-E54B-8F3B-B2EE046D256F}"/>
              </a:ext>
            </a:extLst>
          </p:cNvPr>
          <p:cNvSpPr txBox="1"/>
          <p:nvPr/>
        </p:nvSpPr>
        <p:spPr>
          <a:xfrm>
            <a:off x="4732200" y="3013501"/>
            <a:ext cx="22204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400" b="1" dirty="0">
                <a:latin typeface="Montserrat" pitchFamily="2" charset="77"/>
              </a:rPr>
              <a:t>SISD</a:t>
            </a:r>
          </a:p>
          <a:p>
            <a:pPr algn="ctr"/>
            <a:r>
              <a:rPr lang="en-NO" sz="2400" dirty="0">
                <a:latin typeface="Montserrat" pitchFamily="2" charset="77"/>
              </a:rPr>
              <a:t>Uniprocessor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3568D2-2472-BB43-B400-6A55DF179CEE}"/>
              </a:ext>
            </a:extLst>
          </p:cNvPr>
          <p:cNvSpPr txBox="1"/>
          <p:nvPr/>
        </p:nvSpPr>
        <p:spPr>
          <a:xfrm>
            <a:off x="7876048" y="3013500"/>
            <a:ext cx="27638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400" b="1" dirty="0">
                <a:solidFill>
                  <a:schemeClr val="accent3"/>
                </a:solidFill>
                <a:latin typeface="Montserrat" pitchFamily="2" charset="77"/>
              </a:rPr>
              <a:t>SIMD</a:t>
            </a:r>
          </a:p>
          <a:p>
            <a:pPr algn="ctr"/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Vector Machines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F22019-AE07-3646-8D67-B60E7735EB03}"/>
              </a:ext>
            </a:extLst>
          </p:cNvPr>
          <p:cNvSpPr txBox="1"/>
          <p:nvPr/>
        </p:nvSpPr>
        <p:spPr>
          <a:xfrm>
            <a:off x="4633619" y="4920938"/>
            <a:ext cx="24176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400" b="1" dirty="0">
                <a:latin typeface="Montserrat" pitchFamily="2" charset="77"/>
              </a:rPr>
              <a:t>MISD</a:t>
            </a:r>
          </a:p>
          <a:p>
            <a:pPr algn="ctr"/>
            <a:r>
              <a:rPr lang="en-NO" sz="2400" dirty="0">
                <a:latin typeface="Montserrat" pitchFamily="2" charset="77"/>
              </a:rPr>
              <a:t>Data Pipelines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340363-1640-8948-A748-C46EA9A2DDCA}"/>
              </a:ext>
            </a:extLst>
          </p:cNvPr>
          <p:cNvSpPr txBox="1"/>
          <p:nvPr/>
        </p:nvSpPr>
        <p:spPr>
          <a:xfrm>
            <a:off x="7879286" y="4920938"/>
            <a:ext cx="26837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400" b="1" dirty="0">
                <a:latin typeface="Montserrat" pitchFamily="2" charset="77"/>
              </a:rPr>
              <a:t>MIMD</a:t>
            </a:r>
          </a:p>
          <a:p>
            <a:pPr algn="ctr"/>
            <a:r>
              <a:rPr lang="en-NO" sz="2400" dirty="0">
                <a:latin typeface="Montserrat" pitchFamily="2" charset="77"/>
              </a:rPr>
              <a:t>Multi-Computer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A74DD2-5A93-774C-8CFE-9DE43B24A665}"/>
              </a:ext>
            </a:extLst>
          </p:cNvPr>
          <p:cNvSpPr txBox="1"/>
          <p:nvPr/>
        </p:nvSpPr>
        <p:spPr>
          <a:xfrm>
            <a:off x="1968283" y="3105832"/>
            <a:ext cx="2302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single</a:t>
            </a:r>
          </a:p>
          <a:p>
            <a:pPr algn="r"/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instruction stream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CE3DE8-31C1-3541-ADDC-0554AC5DAE8F}"/>
              </a:ext>
            </a:extLst>
          </p:cNvPr>
          <p:cNvSpPr txBox="1"/>
          <p:nvPr/>
        </p:nvSpPr>
        <p:spPr>
          <a:xfrm>
            <a:off x="1968283" y="5013270"/>
            <a:ext cx="2302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mutliple</a:t>
            </a:r>
          </a:p>
          <a:p>
            <a:pPr algn="r"/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instruction stream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CDF2A0-F679-A94A-A63B-FCA3AB9A68D0}"/>
              </a:ext>
            </a:extLst>
          </p:cNvPr>
          <p:cNvSpPr txBox="1"/>
          <p:nvPr/>
        </p:nvSpPr>
        <p:spPr>
          <a:xfrm>
            <a:off x="5048793" y="2048148"/>
            <a:ext cx="1587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single</a:t>
            </a:r>
          </a:p>
          <a:p>
            <a:pPr algn="ctr"/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data stream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E7D8F6-4544-9D4C-82BF-D06E103C66B0}"/>
              </a:ext>
            </a:extLst>
          </p:cNvPr>
          <p:cNvSpPr txBox="1"/>
          <p:nvPr/>
        </p:nvSpPr>
        <p:spPr>
          <a:xfrm>
            <a:off x="8427515" y="2018541"/>
            <a:ext cx="1587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multiple</a:t>
            </a:r>
          </a:p>
          <a:p>
            <a:pPr algn="ctr"/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data stream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4B3EBF-AEDC-FD28-7AF6-4A15826392BC}"/>
              </a:ext>
            </a:extLst>
          </p:cNvPr>
          <p:cNvSpPr txBox="1"/>
          <p:nvPr/>
        </p:nvSpPr>
        <p:spPr>
          <a:xfrm>
            <a:off x="2329759" y="2186647"/>
            <a:ext cx="1579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Code \ Data</a:t>
            </a:r>
          </a:p>
        </p:txBody>
      </p:sp>
    </p:spTree>
    <p:extLst>
      <p:ext uri="{BB962C8B-B14F-4D97-AF65-F5344CB8AC3E}">
        <p14:creationId xmlns:p14="http://schemas.microsoft.com/office/powerpoint/2010/main" val="384587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8D0D8-1AF3-D64A-82EA-A0B53F9D8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Concurrent Accesses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98CA0-BE6A-E945-BA1C-311723DF7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6681"/>
            <a:ext cx="10515600" cy="3810281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NO" sz="3600" dirty="0"/>
              <a:t>What happens when </a:t>
            </a:r>
            <a:br>
              <a:rPr lang="en-NO" sz="3600" dirty="0"/>
            </a:br>
            <a:r>
              <a:rPr lang="en-NO" sz="3600" dirty="0">
                <a:solidFill>
                  <a:schemeClr val="accent3"/>
                </a:solidFill>
              </a:rPr>
              <a:t>many processors </a:t>
            </a:r>
            <a:br>
              <a:rPr lang="en-NO" sz="3600" dirty="0"/>
            </a:br>
            <a:r>
              <a:rPr lang="en-NO" sz="3600" dirty="0"/>
              <a:t>access the </a:t>
            </a:r>
            <a:r>
              <a:rPr lang="en-NO" sz="3600" dirty="0">
                <a:solidFill>
                  <a:schemeClr val="accent3"/>
                </a:solidFill>
              </a:rPr>
              <a:t>same memory cell </a:t>
            </a:r>
            <a:br>
              <a:rPr lang="en-NO" sz="3600" dirty="0"/>
            </a:br>
            <a:r>
              <a:rPr lang="en-NO" sz="3600" dirty="0"/>
              <a:t>at the </a:t>
            </a:r>
            <a:r>
              <a:rPr lang="en-NO" sz="3600" dirty="0">
                <a:solidFill>
                  <a:schemeClr val="accent3"/>
                </a:solidFill>
              </a:rPr>
              <a:t>same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AE3A81-5A4C-954C-BA62-D1129669F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14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989866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8DDFB-CB9C-5446-B632-4AA63CC68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P-RAM Flavors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5BE4C-8BC2-AB41-B015-4FB917972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15</a:t>
            </a:fld>
            <a:endParaRPr lang="en-NO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2BE14F-C0D6-514D-9B70-037BA59FAFE7}"/>
              </a:ext>
            </a:extLst>
          </p:cNvPr>
          <p:cNvSpPr txBox="1"/>
          <p:nvPr/>
        </p:nvSpPr>
        <p:spPr>
          <a:xfrm>
            <a:off x="5207910" y="3205333"/>
            <a:ext cx="1181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400" b="1" dirty="0">
                <a:latin typeface="Montserrat" pitchFamily="2" charset="77"/>
              </a:rPr>
              <a:t>EREW</a:t>
            </a:r>
            <a:endParaRPr lang="en-NO" sz="2400" dirty="0">
              <a:latin typeface="Montserrat" pitchFamily="2" charset="7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C749294-EABE-864F-A058-77BD2B2E0E78}"/>
              </a:ext>
            </a:extLst>
          </p:cNvPr>
          <p:cNvSpPr txBox="1"/>
          <p:nvPr/>
        </p:nvSpPr>
        <p:spPr>
          <a:xfrm>
            <a:off x="2971379" y="3105832"/>
            <a:ext cx="1255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Exclusive</a:t>
            </a:r>
          </a:p>
          <a:p>
            <a:pPr algn="r"/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Reads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96AA33-786A-7B44-BCDE-1CD46C5D472D}"/>
              </a:ext>
            </a:extLst>
          </p:cNvPr>
          <p:cNvSpPr txBox="1"/>
          <p:nvPr/>
        </p:nvSpPr>
        <p:spPr>
          <a:xfrm>
            <a:off x="2758117" y="5013270"/>
            <a:ext cx="1468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Concurrent</a:t>
            </a:r>
            <a:b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</a:rPr>
            </a:br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Reads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9AFB61-4BC7-7B40-B29F-51DAD78E26FF}"/>
              </a:ext>
            </a:extLst>
          </p:cNvPr>
          <p:cNvSpPr txBox="1"/>
          <p:nvPr/>
        </p:nvSpPr>
        <p:spPr>
          <a:xfrm>
            <a:off x="5171042" y="2048148"/>
            <a:ext cx="12554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Exclusive</a:t>
            </a:r>
          </a:p>
          <a:p>
            <a:pPr algn="ctr"/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Writes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FD6F01-3D2E-9B4B-A21C-8A40CE1CCE9B}"/>
              </a:ext>
            </a:extLst>
          </p:cNvPr>
          <p:cNvSpPr txBox="1"/>
          <p:nvPr/>
        </p:nvSpPr>
        <p:spPr>
          <a:xfrm>
            <a:off x="8402287" y="2018541"/>
            <a:ext cx="1550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Concurrent </a:t>
            </a:r>
          </a:p>
          <a:p>
            <a:pPr algn="ctr"/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Writes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0EB38C-5978-9747-8A04-412BDEE7C85E}"/>
              </a:ext>
            </a:extLst>
          </p:cNvPr>
          <p:cNvSpPr txBox="1"/>
          <p:nvPr/>
        </p:nvSpPr>
        <p:spPr>
          <a:xfrm>
            <a:off x="8577010" y="3194939"/>
            <a:ext cx="1200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400" b="1" dirty="0">
                <a:latin typeface="Montserrat" pitchFamily="2" charset="77"/>
              </a:rPr>
              <a:t>ERCW</a:t>
            </a:r>
            <a:endParaRPr lang="en-NO" sz="2400" dirty="0">
              <a:latin typeface="Montserrat" pitchFamily="2" charset="7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19CE2A7-2B94-E24F-985E-2B7D5AB8D2AA}"/>
              </a:ext>
            </a:extLst>
          </p:cNvPr>
          <p:cNvSpPr txBox="1"/>
          <p:nvPr/>
        </p:nvSpPr>
        <p:spPr>
          <a:xfrm>
            <a:off x="5165432" y="5113309"/>
            <a:ext cx="1200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400" b="1" dirty="0">
                <a:latin typeface="Montserrat" pitchFamily="2" charset="77"/>
              </a:rPr>
              <a:t>CREW</a:t>
            </a:r>
            <a:endParaRPr lang="en-NO" sz="2400" dirty="0">
              <a:latin typeface="Montserrat" pitchFamily="2" charset="7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2C7D19-35F5-E145-89A5-36E534AC4A23}"/>
              </a:ext>
            </a:extLst>
          </p:cNvPr>
          <p:cNvSpPr txBox="1"/>
          <p:nvPr/>
        </p:nvSpPr>
        <p:spPr>
          <a:xfrm>
            <a:off x="8534532" y="5102915"/>
            <a:ext cx="1220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400" b="1" dirty="0">
                <a:latin typeface="Montserrat" pitchFamily="2" charset="77"/>
              </a:rPr>
              <a:t>CRCW</a:t>
            </a:r>
            <a:endParaRPr lang="en-NO" sz="2400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115281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E2E75-75CD-4C40-B34D-7FF5B86C8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CRCW P-RAM Variations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5272A-7FF9-2A44-AEF5-BFD298AFF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en-GB" i="1" dirty="0"/>
              <a:t>Common</a:t>
            </a:r>
            <a:r>
              <a:rPr lang="en-GB" dirty="0"/>
              <a:t>—all processors write the same value; otherwise is illegal</a:t>
            </a:r>
          </a:p>
          <a:p>
            <a:pPr>
              <a:lnSpc>
                <a:spcPct val="150000"/>
              </a:lnSpc>
            </a:pPr>
            <a:r>
              <a:rPr lang="en-GB" i="1" dirty="0"/>
              <a:t>Arbitrary</a:t>
            </a:r>
            <a:r>
              <a:rPr lang="en-GB" dirty="0"/>
              <a:t>—only one arbitrary attempt is successful, others retry</a:t>
            </a:r>
          </a:p>
          <a:p>
            <a:pPr>
              <a:lnSpc>
                <a:spcPct val="150000"/>
              </a:lnSpc>
            </a:pPr>
            <a:r>
              <a:rPr lang="en-GB" i="1" dirty="0"/>
              <a:t>Priority</a:t>
            </a:r>
            <a:r>
              <a:rPr lang="en-GB" dirty="0"/>
              <a:t>—processor rank indicates who gets to write</a:t>
            </a:r>
          </a:p>
          <a:p>
            <a:pPr>
              <a:lnSpc>
                <a:spcPct val="150000"/>
              </a:lnSpc>
            </a:pPr>
            <a:r>
              <a:rPr lang="en-GB" dirty="0"/>
              <a:t>Another kind of </a:t>
            </a:r>
            <a:r>
              <a:rPr lang="en-GB" i="1" dirty="0">
                <a:hlinkClick r:id="rId2" tooltip="Fortran language features"/>
              </a:rPr>
              <a:t>array reduction</a:t>
            </a:r>
            <a:r>
              <a:rPr lang="en-GB" dirty="0"/>
              <a:t> operation like SUM, Logical AND or MAX.</a:t>
            </a:r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FE4B5F-850C-F54D-8161-C4663EFDF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16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133006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6FDB5-E49A-C046-80E4-4019A77FB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Efficiencies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EDABB-F385-AB4A-BB73-E8F05AD2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17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D4817D-5D0E-7B42-A774-6908BB6F7BA3}"/>
              </a:ext>
            </a:extLst>
          </p:cNvPr>
          <p:cNvSpPr txBox="1"/>
          <p:nvPr/>
        </p:nvSpPr>
        <p:spPr>
          <a:xfrm>
            <a:off x="6083715" y="3037622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50419B-3BAB-5F4B-A2A8-D3BB348743A5}"/>
                  </a:ext>
                </a:extLst>
              </p:cNvPr>
              <p:cNvSpPr txBox="1"/>
              <p:nvPr/>
            </p:nvSpPr>
            <p:spPr>
              <a:xfrm>
                <a:off x="5106443" y="4554973"/>
                <a:ext cx="2948884" cy="11600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nb-NO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nb-NO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2400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nb-NO" sz="2400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nb-NO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2400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nb-NO" sz="2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NO" sz="2400" dirty="0"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50419B-3BAB-5F4B-A2A8-D3BB34874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6443" y="4554973"/>
                <a:ext cx="2948884" cy="1160061"/>
              </a:xfrm>
              <a:prstGeom prst="rect">
                <a:avLst/>
              </a:prstGeom>
              <a:blipFill>
                <a:blip r:embed="rId2"/>
                <a:stretch>
                  <a:fillRect t="-96774" b="-151613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CB4AEA3-D529-5345-ABFA-6D0AA7B8B273}"/>
              </a:ext>
            </a:extLst>
          </p:cNvPr>
          <p:cNvSpPr txBox="1"/>
          <p:nvPr/>
        </p:nvSpPr>
        <p:spPr>
          <a:xfrm>
            <a:off x="4762786" y="3539296"/>
            <a:ext cx="36631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i="1" dirty="0">
                <a:latin typeface="Montserrat" pitchFamily="2" charset="77"/>
              </a:rPr>
              <a:t>total </a:t>
            </a:r>
          </a:p>
          <a:p>
            <a:pPr algn="ctr"/>
            <a:r>
              <a:rPr lang="en-NO" i="1" dirty="0">
                <a:latin typeface="Montserrat" pitchFamily="2" charset="77"/>
              </a:rPr>
              <a:t>number of instructions</a:t>
            </a:r>
          </a:p>
          <a:p>
            <a:pPr algn="ctr"/>
            <a:r>
              <a:rPr lang="en-NO" i="1" dirty="0">
                <a:latin typeface="Montserrat" pitchFamily="2" charset="77"/>
              </a:rPr>
              <a:t>performed accross processors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1F726B9-B62F-B84A-81CF-EC2A61CAD662}"/>
                  </a:ext>
                </a:extLst>
              </p:cNvPr>
              <p:cNvSpPr txBox="1"/>
              <p:nvPr/>
            </p:nvSpPr>
            <p:spPr>
              <a:xfrm>
                <a:off x="1657534" y="5817141"/>
                <a:ext cx="9915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NO" sz="2400" dirty="0"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1F726B9-B62F-B84A-81CF-EC2A61CAD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534" y="5817141"/>
                <a:ext cx="991553" cy="461665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6B693CC-4B61-8F42-9804-705591B7B0EA}"/>
              </a:ext>
            </a:extLst>
          </p:cNvPr>
          <p:cNvSpPr txBox="1"/>
          <p:nvPr/>
        </p:nvSpPr>
        <p:spPr>
          <a:xfrm>
            <a:off x="520888" y="5253783"/>
            <a:ext cx="3443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i="1" dirty="0">
                <a:latin typeface="Montserrat" pitchFamily="2" charset="77"/>
              </a:rPr>
              <a:t>(number of processor active</a:t>
            </a:r>
          </a:p>
          <a:p>
            <a:pPr algn="ctr"/>
            <a:r>
              <a:rPr lang="en-NO" i="1" dirty="0">
                <a:latin typeface="Montserrat" pitchFamily="2" charset="77"/>
              </a:rPr>
              <a:t>at a given time 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29DEEC-730F-7A48-859E-99F8FED41795}"/>
              </a:ext>
            </a:extLst>
          </p:cNvPr>
          <p:cNvSpPr txBox="1"/>
          <p:nvPr/>
        </p:nvSpPr>
        <p:spPr>
          <a:xfrm>
            <a:off x="769393" y="4792118"/>
            <a:ext cx="2884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Active Processors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6E5B2D-F409-3E47-90BD-6B82ECD593D4}"/>
              </a:ext>
            </a:extLst>
          </p:cNvPr>
          <p:cNvSpPr txBox="1"/>
          <p:nvPr/>
        </p:nvSpPr>
        <p:spPr>
          <a:xfrm>
            <a:off x="1732799" y="2641566"/>
            <a:ext cx="957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Time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A7C72B-6601-A24D-9C16-F27D5CD52BD7}"/>
              </a:ext>
            </a:extLst>
          </p:cNvPr>
          <p:cNvSpPr txBox="1"/>
          <p:nvPr/>
        </p:nvSpPr>
        <p:spPr>
          <a:xfrm>
            <a:off x="748553" y="3111644"/>
            <a:ext cx="2690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i="1" dirty="0">
                <a:latin typeface="Montserrat" pitchFamily="2" charset="77"/>
              </a:rPr>
              <a:t>number of time steps</a:t>
            </a:r>
          </a:p>
          <a:p>
            <a:pPr algn="ctr"/>
            <a:r>
              <a:rPr lang="en-NO" i="1" dirty="0">
                <a:latin typeface="Montserrat" pitchFamily="2" charset="77"/>
              </a:rPr>
              <a:t>with p processors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4E99AA-89AD-D649-8083-163CF0AA1180}"/>
              </a:ext>
            </a:extLst>
          </p:cNvPr>
          <p:cNvSpPr txBox="1"/>
          <p:nvPr/>
        </p:nvSpPr>
        <p:spPr>
          <a:xfrm>
            <a:off x="10472741" y="3254595"/>
            <a:ext cx="873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Cost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7083BC-852F-7942-BBF6-132D8EC253FD}"/>
              </a:ext>
            </a:extLst>
          </p:cNvPr>
          <p:cNvSpPr txBox="1"/>
          <p:nvPr/>
        </p:nvSpPr>
        <p:spPr>
          <a:xfrm>
            <a:off x="9165210" y="3633245"/>
            <a:ext cx="3026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i="1" dirty="0">
                <a:latin typeface="Montserrat" pitchFamily="2" charset="77"/>
              </a:rPr>
              <a:t>Cost of have p processor</a:t>
            </a:r>
          </a:p>
          <a:p>
            <a:pPr algn="ctr"/>
            <a:r>
              <a:rPr lang="en-NO" i="1" dirty="0">
                <a:latin typeface="Montserrat" pitchFamily="2" charset="77"/>
              </a:rPr>
              <a:t>for t time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BE18FC3-ACD5-D942-A3CC-DC3BBEF4A3C8}"/>
                  </a:ext>
                </a:extLst>
              </p:cNvPr>
              <p:cNvSpPr txBox="1"/>
              <p:nvPr/>
            </p:nvSpPr>
            <p:spPr>
              <a:xfrm>
                <a:off x="399490" y="3857658"/>
                <a:ext cx="12717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b-NO" sz="2400" b="0" i="1" dirty="0" smtClean="0">
                          <a:latin typeface="Cambria Math" panose="02040503050406030204" pitchFamily="18" charset="0"/>
                        </a:rPr>
                        <m:t>(1,</m:t>
                      </m:r>
                      <m:r>
                        <a:rPr lang="nb-NO" sz="24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O" sz="2400" dirty="0"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BE18FC3-ACD5-D942-A3CC-DC3BBEF4A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90" y="3857658"/>
                <a:ext cx="1271758" cy="461665"/>
              </a:xfrm>
              <a:prstGeom prst="rect">
                <a:avLst/>
              </a:prstGeom>
              <a:blipFill>
                <a:blip r:embed="rId4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CE44EF8-8FF6-D043-B7CD-DCFC52B586FB}"/>
                  </a:ext>
                </a:extLst>
              </p:cNvPr>
              <p:cNvSpPr txBox="1"/>
              <p:nvPr/>
            </p:nvSpPr>
            <p:spPr>
              <a:xfrm>
                <a:off x="2813670" y="3822906"/>
                <a:ext cx="10631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nb-NO" sz="2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sz="24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O" sz="2400" dirty="0"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CE44EF8-8FF6-D043-B7CD-DCFC52B58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3670" y="3822906"/>
                <a:ext cx="1063112" cy="461665"/>
              </a:xfrm>
              <a:prstGeom prst="rect">
                <a:avLst/>
              </a:prstGeom>
              <a:blipFill>
                <a:blip r:embed="rId5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5E4C98-726D-6149-A537-F3920154B9D9}"/>
                  </a:ext>
                </a:extLst>
              </p:cNvPr>
              <p:cNvSpPr txBox="1"/>
              <p:nvPr/>
            </p:nvSpPr>
            <p:spPr>
              <a:xfrm>
                <a:off x="1605376" y="3843390"/>
                <a:ext cx="1000146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nb-NO" sz="2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sz="24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O" sz="2400" dirty="0"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5E4C98-726D-6149-A537-F3920154B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376" y="3843390"/>
                <a:ext cx="1000146" cy="490199"/>
              </a:xfrm>
              <a:prstGeom prst="rect">
                <a:avLst/>
              </a:prstGeom>
              <a:blipFill>
                <a:blip r:embed="rId6"/>
                <a:stretch>
                  <a:fillRect r="-1266" b="-10000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1C3035B-4530-D942-AFB2-75DF2BB11489}"/>
                  </a:ext>
                </a:extLst>
              </p:cNvPr>
              <p:cNvSpPr txBox="1"/>
              <p:nvPr/>
            </p:nvSpPr>
            <p:spPr>
              <a:xfrm>
                <a:off x="9783321" y="4454690"/>
                <a:ext cx="2252796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nb-NO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b-NO" sz="24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nb-NO" sz="2400" b="0" i="1" dirty="0" smtClean="0">
                          <a:latin typeface="Cambria Math" panose="02040503050406030204" pitchFamily="18" charset="0"/>
                        </a:rPr>
                        <m:t> × </m:t>
                      </m:r>
                      <m:sSub>
                        <m:sSubPr>
                          <m:ctrlP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nb-NO" sz="2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sz="24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O" sz="2400" dirty="0"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1C3035B-4530-D942-AFB2-75DF2BB11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3321" y="4454690"/>
                <a:ext cx="2252796" cy="490199"/>
              </a:xfrm>
              <a:prstGeom prst="rect">
                <a:avLst/>
              </a:prstGeom>
              <a:blipFill>
                <a:blip r:embed="rId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2403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B50D1-40B5-6143-B716-1F7D7966C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Efficiencies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6C4067-274E-9440-BEFB-BE3A76070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18</a:t>
            </a:fld>
            <a:endParaRPr lang="en-NO" dirty="0"/>
          </a:p>
        </p:txBody>
      </p:sp>
      <p:sp>
        <p:nvSpPr>
          <p:cNvPr id="58" name="Freeform 57">
            <a:extLst>
              <a:ext uri="{FF2B5EF4-FFF2-40B4-BE49-F238E27FC236}">
                <a16:creationId xmlns:a16="http://schemas.microsoft.com/office/drawing/2014/main" id="{1399963D-1A9B-194D-BFA7-3B2B19F00F09}"/>
              </a:ext>
            </a:extLst>
          </p:cNvPr>
          <p:cNvSpPr/>
          <p:nvPr/>
        </p:nvSpPr>
        <p:spPr>
          <a:xfrm>
            <a:off x="3453031" y="5126877"/>
            <a:ext cx="6330290" cy="4935"/>
          </a:xfrm>
          <a:custGeom>
            <a:avLst/>
            <a:gdLst>
              <a:gd name="connsiteX0" fmla="*/ -192 w 6330290"/>
              <a:gd name="connsiteY0" fmla="*/ -298 h 4935"/>
              <a:gd name="connsiteX1" fmla="*/ 6330098 w 6330290"/>
              <a:gd name="connsiteY1" fmla="*/ -298 h 4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30290" h="4935">
                <a:moveTo>
                  <a:pt x="-192" y="-298"/>
                </a:moveTo>
                <a:lnTo>
                  <a:pt x="6330098" y="-298"/>
                </a:lnTo>
              </a:path>
            </a:pathLst>
          </a:custGeom>
          <a:noFill/>
          <a:ln w="14797" cap="flat">
            <a:solidFill>
              <a:srgbClr val="73809B"/>
            </a:solidFill>
            <a:prstDash val="dash"/>
            <a:miter/>
          </a:ln>
        </p:spPr>
        <p:txBody>
          <a:bodyPr rtlCol="0" anchor="ctr"/>
          <a:lstStyle/>
          <a:p>
            <a:endParaRPr lang="en-NO"/>
          </a:p>
        </p:txBody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2FEF2A6E-619B-C44E-8FF7-07E01A6D8665}"/>
              </a:ext>
            </a:extLst>
          </p:cNvPr>
          <p:cNvSpPr/>
          <p:nvPr/>
        </p:nvSpPr>
        <p:spPr>
          <a:xfrm>
            <a:off x="3453031" y="4327296"/>
            <a:ext cx="6330290" cy="4935"/>
          </a:xfrm>
          <a:custGeom>
            <a:avLst/>
            <a:gdLst>
              <a:gd name="connsiteX0" fmla="*/ -192 w 6330290"/>
              <a:gd name="connsiteY0" fmla="*/ -298 h 4935"/>
              <a:gd name="connsiteX1" fmla="*/ 6330098 w 6330290"/>
              <a:gd name="connsiteY1" fmla="*/ -298 h 4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30290" h="4935">
                <a:moveTo>
                  <a:pt x="-192" y="-298"/>
                </a:moveTo>
                <a:lnTo>
                  <a:pt x="6330098" y="-298"/>
                </a:lnTo>
              </a:path>
            </a:pathLst>
          </a:custGeom>
          <a:noFill/>
          <a:ln w="14797" cap="flat">
            <a:solidFill>
              <a:srgbClr val="73809B"/>
            </a:solidFill>
            <a:prstDash val="dash"/>
            <a:miter/>
          </a:ln>
        </p:spPr>
        <p:txBody>
          <a:bodyPr rtlCol="0" anchor="ctr"/>
          <a:lstStyle/>
          <a:p>
            <a:endParaRPr lang="en-NO"/>
          </a:p>
        </p:txBody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2966AC2F-15C6-D943-9412-9EEF4A0BADF8}"/>
              </a:ext>
            </a:extLst>
          </p:cNvPr>
          <p:cNvSpPr/>
          <p:nvPr/>
        </p:nvSpPr>
        <p:spPr>
          <a:xfrm>
            <a:off x="3453031" y="3424065"/>
            <a:ext cx="6330290" cy="4935"/>
          </a:xfrm>
          <a:custGeom>
            <a:avLst/>
            <a:gdLst>
              <a:gd name="connsiteX0" fmla="*/ -192 w 6330290"/>
              <a:gd name="connsiteY0" fmla="*/ -298 h 4935"/>
              <a:gd name="connsiteX1" fmla="*/ 6330098 w 6330290"/>
              <a:gd name="connsiteY1" fmla="*/ -298 h 4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30290" h="4935">
                <a:moveTo>
                  <a:pt x="-192" y="-298"/>
                </a:moveTo>
                <a:lnTo>
                  <a:pt x="6330098" y="-298"/>
                </a:lnTo>
              </a:path>
            </a:pathLst>
          </a:custGeom>
          <a:noFill/>
          <a:ln w="14797" cap="flat">
            <a:solidFill>
              <a:srgbClr val="73809B"/>
            </a:solidFill>
            <a:prstDash val="dash"/>
            <a:miter/>
          </a:ln>
        </p:spPr>
        <p:txBody>
          <a:bodyPr rtlCol="0" anchor="ctr"/>
          <a:lstStyle/>
          <a:p>
            <a:endParaRPr lang="en-NO"/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5FC57CDD-8482-7840-8AA8-ED2A7151853D}"/>
              </a:ext>
            </a:extLst>
          </p:cNvPr>
          <p:cNvSpPr/>
          <p:nvPr/>
        </p:nvSpPr>
        <p:spPr>
          <a:xfrm>
            <a:off x="3890069" y="2296260"/>
            <a:ext cx="602470" cy="380048"/>
          </a:xfrm>
          <a:custGeom>
            <a:avLst/>
            <a:gdLst>
              <a:gd name="connsiteX0" fmla="*/ -192 w 602470"/>
              <a:gd name="connsiteY0" fmla="*/ -298 h 380048"/>
              <a:gd name="connsiteX1" fmla="*/ 602279 w 602470"/>
              <a:gd name="connsiteY1" fmla="*/ -298 h 380048"/>
              <a:gd name="connsiteX2" fmla="*/ 602279 w 602470"/>
              <a:gd name="connsiteY2" fmla="*/ 379750 h 380048"/>
              <a:gd name="connsiteX3" fmla="*/ -192 w 602470"/>
              <a:gd name="connsiteY3" fmla="*/ 379750 h 38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2470" h="380048">
                <a:moveTo>
                  <a:pt x="-192" y="-298"/>
                </a:moveTo>
                <a:lnTo>
                  <a:pt x="602279" y="-298"/>
                </a:lnTo>
                <a:lnTo>
                  <a:pt x="602279" y="379750"/>
                </a:lnTo>
                <a:lnTo>
                  <a:pt x="-192" y="379750"/>
                </a:lnTo>
                <a:close/>
              </a:path>
            </a:pathLst>
          </a:custGeom>
          <a:solidFill>
            <a:srgbClr val="5E81AC"/>
          </a:solidFill>
          <a:ln w="9865" cap="flat">
            <a:solidFill>
              <a:srgbClr val="435D7D"/>
            </a:solidFill>
            <a:prstDash val="solid"/>
            <a:miter/>
          </a:ln>
        </p:spPr>
        <p:txBody>
          <a:bodyPr rtlCol="0" anchor="ctr"/>
          <a:lstStyle/>
          <a:p>
            <a:endParaRPr lang="en-NO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64121FB-1890-4A4D-92C1-A967043E80F9}"/>
              </a:ext>
            </a:extLst>
          </p:cNvPr>
          <p:cNvSpPr txBox="1"/>
          <p:nvPr/>
        </p:nvSpPr>
        <p:spPr>
          <a:xfrm>
            <a:off x="4052591" y="2334447"/>
            <a:ext cx="281645" cy="308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NO" sz="1399" spc="0" baseline="0">
                <a:solidFill>
                  <a:srgbClr val="ECEFF3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?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42794DC-B20D-1440-BDE0-4684E2E42757}"/>
              </a:ext>
            </a:extLst>
          </p:cNvPr>
          <p:cNvSpPr txBox="1"/>
          <p:nvPr/>
        </p:nvSpPr>
        <p:spPr>
          <a:xfrm>
            <a:off x="4003425" y="2003756"/>
            <a:ext cx="370534" cy="283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NO" sz="1399" spc="0" baseline="0">
                <a:solidFill>
                  <a:srgbClr val="73809B"/>
                </a:solidFill>
                <a:latin typeface="Share Tech Mono"/>
                <a:sym typeface="Share Tech Mono"/>
                <a:rtl val="0"/>
              </a:rPr>
              <a:t>00</a:t>
            </a:r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D1029499-099F-2B48-A685-404B7E79D625}"/>
              </a:ext>
            </a:extLst>
          </p:cNvPr>
          <p:cNvSpPr/>
          <p:nvPr/>
        </p:nvSpPr>
        <p:spPr>
          <a:xfrm>
            <a:off x="4601183" y="2296260"/>
            <a:ext cx="597532" cy="380048"/>
          </a:xfrm>
          <a:custGeom>
            <a:avLst/>
            <a:gdLst>
              <a:gd name="connsiteX0" fmla="*/ -192 w 597532"/>
              <a:gd name="connsiteY0" fmla="*/ -298 h 380048"/>
              <a:gd name="connsiteX1" fmla="*/ 597341 w 597532"/>
              <a:gd name="connsiteY1" fmla="*/ -298 h 380048"/>
              <a:gd name="connsiteX2" fmla="*/ 597341 w 597532"/>
              <a:gd name="connsiteY2" fmla="*/ 379750 h 380048"/>
              <a:gd name="connsiteX3" fmla="*/ -192 w 597532"/>
              <a:gd name="connsiteY3" fmla="*/ 379750 h 38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7532" h="380048">
                <a:moveTo>
                  <a:pt x="-192" y="-298"/>
                </a:moveTo>
                <a:lnTo>
                  <a:pt x="597341" y="-298"/>
                </a:lnTo>
                <a:lnTo>
                  <a:pt x="597341" y="379750"/>
                </a:lnTo>
                <a:lnTo>
                  <a:pt x="-192" y="379750"/>
                </a:lnTo>
                <a:close/>
              </a:path>
            </a:pathLst>
          </a:custGeom>
          <a:solidFill>
            <a:srgbClr val="5E81AC"/>
          </a:solidFill>
          <a:ln w="9865" cap="flat">
            <a:solidFill>
              <a:srgbClr val="435D7D"/>
            </a:solidFill>
            <a:prstDash val="solid"/>
            <a:miter/>
          </a:ln>
        </p:spPr>
        <p:txBody>
          <a:bodyPr rtlCol="0" anchor="ctr"/>
          <a:lstStyle/>
          <a:p>
            <a:endParaRPr lang="en-NO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D577206-43EE-FC46-BADE-DEACF53130D4}"/>
              </a:ext>
            </a:extLst>
          </p:cNvPr>
          <p:cNvSpPr txBox="1"/>
          <p:nvPr/>
        </p:nvSpPr>
        <p:spPr>
          <a:xfrm>
            <a:off x="4759620" y="2334447"/>
            <a:ext cx="281645" cy="308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NO" sz="1399" spc="0" baseline="0">
                <a:solidFill>
                  <a:srgbClr val="ECEFF3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?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52F4E5D-16EB-254B-8ED2-129C502F2630}"/>
              </a:ext>
            </a:extLst>
          </p:cNvPr>
          <p:cNvSpPr txBox="1"/>
          <p:nvPr/>
        </p:nvSpPr>
        <p:spPr>
          <a:xfrm>
            <a:off x="4710454" y="2003756"/>
            <a:ext cx="370534" cy="283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NO" sz="1399" spc="0" baseline="0">
                <a:solidFill>
                  <a:srgbClr val="73809B"/>
                </a:solidFill>
                <a:latin typeface="Share Tech Mono"/>
                <a:sym typeface="Share Tech Mono"/>
                <a:rtl val="0"/>
              </a:rPr>
              <a:t>01</a:t>
            </a:r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38936799-2BB1-D84B-8C92-2D78C6B20E31}"/>
              </a:ext>
            </a:extLst>
          </p:cNvPr>
          <p:cNvSpPr/>
          <p:nvPr/>
        </p:nvSpPr>
        <p:spPr>
          <a:xfrm>
            <a:off x="5307358" y="2296260"/>
            <a:ext cx="597532" cy="380048"/>
          </a:xfrm>
          <a:custGeom>
            <a:avLst/>
            <a:gdLst>
              <a:gd name="connsiteX0" fmla="*/ -192 w 597532"/>
              <a:gd name="connsiteY0" fmla="*/ -298 h 380048"/>
              <a:gd name="connsiteX1" fmla="*/ 597341 w 597532"/>
              <a:gd name="connsiteY1" fmla="*/ -298 h 380048"/>
              <a:gd name="connsiteX2" fmla="*/ 597341 w 597532"/>
              <a:gd name="connsiteY2" fmla="*/ 379750 h 380048"/>
              <a:gd name="connsiteX3" fmla="*/ -192 w 597532"/>
              <a:gd name="connsiteY3" fmla="*/ 379750 h 38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7532" h="380048">
                <a:moveTo>
                  <a:pt x="-192" y="-298"/>
                </a:moveTo>
                <a:lnTo>
                  <a:pt x="597341" y="-298"/>
                </a:lnTo>
                <a:lnTo>
                  <a:pt x="597341" y="379750"/>
                </a:lnTo>
                <a:lnTo>
                  <a:pt x="-192" y="379750"/>
                </a:lnTo>
                <a:close/>
              </a:path>
            </a:pathLst>
          </a:custGeom>
          <a:solidFill>
            <a:srgbClr val="5E81AC"/>
          </a:solidFill>
          <a:ln w="9865" cap="flat">
            <a:solidFill>
              <a:srgbClr val="435D7D"/>
            </a:solidFill>
            <a:prstDash val="solid"/>
            <a:miter/>
          </a:ln>
        </p:spPr>
        <p:txBody>
          <a:bodyPr rtlCol="0" anchor="ctr"/>
          <a:lstStyle/>
          <a:p>
            <a:endParaRPr lang="en-NO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B8C7353-5369-034A-B284-354FCD9F6699}"/>
              </a:ext>
            </a:extLst>
          </p:cNvPr>
          <p:cNvSpPr txBox="1"/>
          <p:nvPr/>
        </p:nvSpPr>
        <p:spPr>
          <a:xfrm>
            <a:off x="5466644" y="2334447"/>
            <a:ext cx="281645" cy="308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NO" sz="1399" spc="0" baseline="0">
                <a:solidFill>
                  <a:srgbClr val="ECEFF3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?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681D3B-15AB-FB44-A1CF-8BBDE5FACE46}"/>
              </a:ext>
            </a:extLst>
          </p:cNvPr>
          <p:cNvSpPr txBox="1"/>
          <p:nvPr/>
        </p:nvSpPr>
        <p:spPr>
          <a:xfrm>
            <a:off x="5417478" y="2003756"/>
            <a:ext cx="370534" cy="283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NO" sz="1399" spc="0" baseline="0">
                <a:solidFill>
                  <a:srgbClr val="73809B"/>
                </a:solidFill>
                <a:latin typeface="Share Tech Mono"/>
                <a:sym typeface="Share Tech Mono"/>
                <a:rtl val="0"/>
              </a:rPr>
              <a:t>02</a:t>
            </a:r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E4B34F4D-4A78-A042-843C-2F90875AE772}"/>
              </a:ext>
            </a:extLst>
          </p:cNvPr>
          <p:cNvSpPr/>
          <p:nvPr/>
        </p:nvSpPr>
        <p:spPr>
          <a:xfrm>
            <a:off x="6013532" y="2296260"/>
            <a:ext cx="602470" cy="380048"/>
          </a:xfrm>
          <a:custGeom>
            <a:avLst/>
            <a:gdLst>
              <a:gd name="connsiteX0" fmla="*/ -192 w 602470"/>
              <a:gd name="connsiteY0" fmla="*/ -298 h 380048"/>
              <a:gd name="connsiteX1" fmla="*/ 602279 w 602470"/>
              <a:gd name="connsiteY1" fmla="*/ -298 h 380048"/>
              <a:gd name="connsiteX2" fmla="*/ 602279 w 602470"/>
              <a:gd name="connsiteY2" fmla="*/ 379750 h 380048"/>
              <a:gd name="connsiteX3" fmla="*/ -192 w 602470"/>
              <a:gd name="connsiteY3" fmla="*/ 379750 h 38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2470" h="380048">
                <a:moveTo>
                  <a:pt x="-192" y="-298"/>
                </a:moveTo>
                <a:lnTo>
                  <a:pt x="602279" y="-298"/>
                </a:lnTo>
                <a:lnTo>
                  <a:pt x="602279" y="379750"/>
                </a:lnTo>
                <a:lnTo>
                  <a:pt x="-192" y="379750"/>
                </a:lnTo>
                <a:close/>
              </a:path>
            </a:pathLst>
          </a:custGeom>
          <a:solidFill>
            <a:srgbClr val="5E81AC"/>
          </a:solidFill>
          <a:ln w="9865" cap="flat">
            <a:solidFill>
              <a:srgbClr val="435D7D"/>
            </a:solidFill>
            <a:prstDash val="solid"/>
            <a:miter/>
          </a:ln>
        </p:spPr>
        <p:txBody>
          <a:bodyPr rtlCol="0" anchor="ctr"/>
          <a:lstStyle/>
          <a:p>
            <a:endParaRPr lang="en-NO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F13D97B-3FFF-DD4C-9A7B-63E6D8C38753}"/>
              </a:ext>
            </a:extLst>
          </p:cNvPr>
          <p:cNvSpPr txBox="1"/>
          <p:nvPr/>
        </p:nvSpPr>
        <p:spPr>
          <a:xfrm>
            <a:off x="6173668" y="2334447"/>
            <a:ext cx="281645" cy="308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NO" sz="1399" spc="0" baseline="0">
                <a:solidFill>
                  <a:srgbClr val="ECEFF3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?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A04E8DD-24C9-E043-A6C0-2DE6B55F504A}"/>
              </a:ext>
            </a:extLst>
          </p:cNvPr>
          <p:cNvSpPr txBox="1"/>
          <p:nvPr/>
        </p:nvSpPr>
        <p:spPr>
          <a:xfrm>
            <a:off x="6124503" y="2003756"/>
            <a:ext cx="370534" cy="283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NO" sz="1399" spc="0" baseline="0">
                <a:solidFill>
                  <a:srgbClr val="73809B"/>
                </a:solidFill>
                <a:latin typeface="Share Tech Mono"/>
                <a:sym typeface="Share Tech Mono"/>
                <a:rtl val="0"/>
              </a:rPr>
              <a:t>03</a:t>
            </a:r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77C8B7E2-8710-B04A-8F6C-E55D29E29015}"/>
              </a:ext>
            </a:extLst>
          </p:cNvPr>
          <p:cNvSpPr/>
          <p:nvPr/>
        </p:nvSpPr>
        <p:spPr>
          <a:xfrm>
            <a:off x="6719707" y="2296260"/>
            <a:ext cx="602470" cy="380048"/>
          </a:xfrm>
          <a:custGeom>
            <a:avLst/>
            <a:gdLst>
              <a:gd name="connsiteX0" fmla="*/ -192 w 602470"/>
              <a:gd name="connsiteY0" fmla="*/ -298 h 380048"/>
              <a:gd name="connsiteX1" fmla="*/ 602279 w 602470"/>
              <a:gd name="connsiteY1" fmla="*/ -298 h 380048"/>
              <a:gd name="connsiteX2" fmla="*/ 602279 w 602470"/>
              <a:gd name="connsiteY2" fmla="*/ 379750 h 380048"/>
              <a:gd name="connsiteX3" fmla="*/ -192 w 602470"/>
              <a:gd name="connsiteY3" fmla="*/ 379750 h 38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2470" h="380048">
                <a:moveTo>
                  <a:pt x="-192" y="-298"/>
                </a:moveTo>
                <a:lnTo>
                  <a:pt x="602279" y="-298"/>
                </a:lnTo>
                <a:lnTo>
                  <a:pt x="602279" y="379750"/>
                </a:lnTo>
                <a:lnTo>
                  <a:pt x="-192" y="379750"/>
                </a:lnTo>
                <a:close/>
              </a:path>
            </a:pathLst>
          </a:custGeom>
          <a:solidFill>
            <a:srgbClr val="5E81AC"/>
          </a:solidFill>
          <a:ln w="9865" cap="flat">
            <a:solidFill>
              <a:srgbClr val="435D7D"/>
            </a:solidFill>
            <a:prstDash val="solid"/>
            <a:miter/>
          </a:ln>
        </p:spPr>
        <p:txBody>
          <a:bodyPr rtlCol="0" anchor="ctr"/>
          <a:lstStyle/>
          <a:p>
            <a:endParaRPr lang="en-NO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F9CC4C8-1751-5F4F-A13C-F4D9D959CCFF}"/>
              </a:ext>
            </a:extLst>
          </p:cNvPr>
          <p:cNvSpPr txBox="1"/>
          <p:nvPr/>
        </p:nvSpPr>
        <p:spPr>
          <a:xfrm>
            <a:off x="6880713" y="2334447"/>
            <a:ext cx="281645" cy="308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NO" sz="1399" spc="0" baseline="0">
                <a:solidFill>
                  <a:srgbClr val="ECEFF3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?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215534A-B052-D849-89B7-56C0DFC58FC1}"/>
              </a:ext>
            </a:extLst>
          </p:cNvPr>
          <p:cNvSpPr txBox="1"/>
          <p:nvPr/>
        </p:nvSpPr>
        <p:spPr>
          <a:xfrm>
            <a:off x="6831547" y="2003756"/>
            <a:ext cx="370534" cy="283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NO" sz="1399" spc="0" baseline="0">
                <a:solidFill>
                  <a:srgbClr val="73809B"/>
                </a:solidFill>
                <a:latin typeface="Share Tech Mono"/>
                <a:sym typeface="Share Tech Mono"/>
                <a:rtl val="0"/>
              </a:rPr>
              <a:t>04</a:t>
            </a:r>
          </a:p>
        </p:txBody>
      </p:sp>
      <p:sp>
        <p:nvSpPr>
          <p:cNvPr id="76" name="Freeform 75">
            <a:extLst>
              <a:ext uri="{FF2B5EF4-FFF2-40B4-BE49-F238E27FC236}">
                <a16:creationId xmlns:a16="http://schemas.microsoft.com/office/drawing/2014/main" id="{B566375E-C7B9-9440-A232-3FF08CBC5718}"/>
              </a:ext>
            </a:extLst>
          </p:cNvPr>
          <p:cNvSpPr/>
          <p:nvPr/>
        </p:nvSpPr>
        <p:spPr>
          <a:xfrm>
            <a:off x="7425882" y="2296260"/>
            <a:ext cx="602470" cy="380048"/>
          </a:xfrm>
          <a:custGeom>
            <a:avLst/>
            <a:gdLst>
              <a:gd name="connsiteX0" fmla="*/ -192 w 602470"/>
              <a:gd name="connsiteY0" fmla="*/ -298 h 380048"/>
              <a:gd name="connsiteX1" fmla="*/ 602279 w 602470"/>
              <a:gd name="connsiteY1" fmla="*/ -298 h 380048"/>
              <a:gd name="connsiteX2" fmla="*/ 602279 w 602470"/>
              <a:gd name="connsiteY2" fmla="*/ 379750 h 380048"/>
              <a:gd name="connsiteX3" fmla="*/ -192 w 602470"/>
              <a:gd name="connsiteY3" fmla="*/ 379750 h 38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2470" h="380048">
                <a:moveTo>
                  <a:pt x="-192" y="-298"/>
                </a:moveTo>
                <a:lnTo>
                  <a:pt x="602279" y="-298"/>
                </a:lnTo>
                <a:lnTo>
                  <a:pt x="602279" y="379750"/>
                </a:lnTo>
                <a:lnTo>
                  <a:pt x="-192" y="379750"/>
                </a:lnTo>
                <a:close/>
              </a:path>
            </a:pathLst>
          </a:custGeom>
          <a:solidFill>
            <a:srgbClr val="5E81AC"/>
          </a:solidFill>
          <a:ln w="9865" cap="flat">
            <a:solidFill>
              <a:srgbClr val="435D7D"/>
            </a:solidFill>
            <a:prstDash val="solid"/>
            <a:miter/>
          </a:ln>
        </p:spPr>
        <p:txBody>
          <a:bodyPr rtlCol="0" anchor="ctr"/>
          <a:lstStyle/>
          <a:p>
            <a:endParaRPr lang="en-NO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668DF79-749C-6445-8949-761D4174B0E0}"/>
              </a:ext>
            </a:extLst>
          </p:cNvPr>
          <p:cNvSpPr txBox="1"/>
          <p:nvPr/>
        </p:nvSpPr>
        <p:spPr>
          <a:xfrm>
            <a:off x="7587727" y="2334447"/>
            <a:ext cx="281645" cy="308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NO" sz="1399" spc="0" baseline="0">
                <a:solidFill>
                  <a:srgbClr val="ECEFF3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?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F9BD94E-40BC-3648-B3AE-4E7180871CE0}"/>
              </a:ext>
            </a:extLst>
          </p:cNvPr>
          <p:cNvSpPr txBox="1"/>
          <p:nvPr/>
        </p:nvSpPr>
        <p:spPr>
          <a:xfrm>
            <a:off x="7538561" y="2003756"/>
            <a:ext cx="370534" cy="283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NO" sz="1399" spc="0" baseline="0">
                <a:solidFill>
                  <a:srgbClr val="73809B"/>
                </a:solidFill>
                <a:latin typeface="Share Tech Mono"/>
                <a:sym typeface="Share Tech Mono"/>
                <a:rtl val="0"/>
              </a:rPr>
              <a:t>05</a:t>
            </a:r>
          </a:p>
        </p:txBody>
      </p:sp>
      <p:sp>
        <p:nvSpPr>
          <p:cNvPr id="79" name="Freeform 78">
            <a:extLst>
              <a:ext uri="{FF2B5EF4-FFF2-40B4-BE49-F238E27FC236}">
                <a16:creationId xmlns:a16="http://schemas.microsoft.com/office/drawing/2014/main" id="{78024CFF-5160-0A45-993C-AABDE492C945}"/>
              </a:ext>
            </a:extLst>
          </p:cNvPr>
          <p:cNvSpPr/>
          <p:nvPr/>
        </p:nvSpPr>
        <p:spPr>
          <a:xfrm>
            <a:off x="8136995" y="2296260"/>
            <a:ext cx="597532" cy="380048"/>
          </a:xfrm>
          <a:custGeom>
            <a:avLst/>
            <a:gdLst>
              <a:gd name="connsiteX0" fmla="*/ -192 w 597532"/>
              <a:gd name="connsiteY0" fmla="*/ -298 h 380048"/>
              <a:gd name="connsiteX1" fmla="*/ 597341 w 597532"/>
              <a:gd name="connsiteY1" fmla="*/ -298 h 380048"/>
              <a:gd name="connsiteX2" fmla="*/ 597341 w 597532"/>
              <a:gd name="connsiteY2" fmla="*/ 379750 h 380048"/>
              <a:gd name="connsiteX3" fmla="*/ -192 w 597532"/>
              <a:gd name="connsiteY3" fmla="*/ 379750 h 38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7532" h="380048">
                <a:moveTo>
                  <a:pt x="-192" y="-298"/>
                </a:moveTo>
                <a:lnTo>
                  <a:pt x="597341" y="-298"/>
                </a:lnTo>
                <a:lnTo>
                  <a:pt x="597341" y="379750"/>
                </a:lnTo>
                <a:lnTo>
                  <a:pt x="-192" y="379750"/>
                </a:lnTo>
                <a:close/>
              </a:path>
            </a:pathLst>
          </a:custGeom>
          <a:solidFill>
            <a:srgbClr val="5E81AC"/>
          </a:solidFill>
          <a:ln w="9865" cap="flat">
            <a:solidFill>
              <a:srgbClr val="435D7D"/>
            </a:solidFill>
            <a:prstDash val="solid"/>
            <a:miter/>
          </a:ln>
        </p:spPr>
        <p:txBody>
          <a:bodyPr rtlCol="0" anchor="ctr"/>
          <a:lstStyle/>
          <a:p>
            <a:endParaRPr lang="en-NO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6FA7294-92F8-4646-BAEB-0D3BFDA9514B}"/>
              </a:ext>
            </a:extLst>
          </p:cNvPr>
          <p:cNvSpPr txBox="1"/>
          <p:nvPr/>
        </p:nvSpPr>
        <p:spPr>
          <a:xfrm>
            <a:off x="8294741" y="2334447"/>
            <a:ext cx="281645" cy="308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NO" sz="1399" spc="0" baseline="0">
                <a:solidFill>
                  <a:srgbClr val="ECEFF3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?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9F45D16-DC16-C94F-A929-81D258C4AF90}"/>
              </a:ext>
            </a:extLst>
          </p:cNvPr>
          <p:cNvSpPr txBox="1"/>
          <p:nvPr/>
        </p:nvSpPr>
        <p:spPr>
          <a:xfrm>
            <a:off x="8245575" y="2003756"/>
            <a:ext cx="370534" cy="283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NO" sz="1399" spc="0" baseline="0">
                <a:solidFill>
                  <a:srgbClr val="73809B"/>
                </a:solidFill>
                <a:latin typeface="Share Tech Mono"/>
                <a:sym typeface="Share Tech Mono"/>
                <a:rtl val="0"/>
              </a:rPr>
              <a:t>07</a:t>
            </a:r>
          </a:p>
        </p:txBody>
      </p:sp>
      <p:sp>
        <p:nvSpPr>
          <p:cNvPr id="82" name="Freeform 81">
            <a:extLst>
              <a:ext uri="{FF2B5EF4-FFF2-40B4-BE49-F238E27FC236}">
                <a16:creationId xmlns:a16="http://schemas.microsoft.com/office/drawing/2014/main" id="{FEB0CB2A-83F6-5D44-A6E0-B47F84499BD5}"/>
              </a:ext>
            </a:extLst>
          </p:cNvPr>
          <p:cNvSpPr/>
          <p:nvPr/>
        </p:nvSpPr>
        <p:spPr>
          <a:xfrm>
            <a:off x="8843170" y="2296260"/>
            <a:ext cx="597532" cy="380048"/>
          </a:xfrm>
          <a:custGeom>
            <a:avLst/>
            <a:gdLst>
              <a:gd name="connsiteX0" fmla="*/ -192 w 597532"/>
              <a:gd name="connsiteY0" fmla="*/ -298 h 380048"/>
              <a:gd name="connsiteX1" fmla="*/ 597341 w 597532"/>
              <a:gd name="connsiteY1" fmla="*/ -298 h 380048"/>
              <a:gd name="connsiteX2" fmla="*/ 597341 w 597532"/>
              <a:gd name="connsiteY2" fmla="*/ 379750 h 380048"/>
              <a:gd name="connsiteX3" fmla="*/ -192 w 597532"/>
              <a:gd name="connsiteY3" fmla="*/ 379750 h 38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7532" h="380048">
                <a:moveTo>
                  <a:pt x="-192" y="-298"/>
                </a:moveTo>
                <a:lnTo>
                  <a:pt x="597341" y="-298"/>
                </a:lnTo>
                <a:lnTo>
                  <a:pt x="597341" y="379750"/>
                </a:lnTo>
                <a:lnTo>
                  <a:pt x="-192" y="379750"/>
                </a:lnTo>
                <a:close/>
              </a:path>
            </a:pathLst>
          </a:custGeom>
          <a:solidFill>
            <a:srgbClr val="5E81AC"/>
          </a:solidFill>
          <a:ln w="9865" cap="flat">
            <a:solidFill>
              <a:srgbClr val="435D7D"/>
            </a:solidFill>
            <a:prstDash val="solid"/>
            <a:miter/>
          </a:ln>
        </p:spPr>
        <p:txBody>
          <a:bodyPr rtlCol="0" anchor="ctr"/>
          <a:lstStyle/>
          <a:p>
            <a:endParaRPr lang="en-NO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B3C4EC8-2E0B-AC4F-8AEE-39C060550FAB}"/>
              </a:ext>
            </a:extLst>
          </p:cNvPr>
          <p:cNvSpPr txBox="1"/>
          <p:nvPr/>
        </p:nvSpPr>
        <p:spPr>
          <a:xfrm>
            <a:off x="9001756" y="2334447"/>
            <a:ext cx="281645" cy="308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NO" sz="1399" spc="0" baseline="0">
                <a:solidFill>
                  <a:srgbClr val="ECEFF3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?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32A092-581E-7A49-AC77-D0B647E41300}"/>
              </a:ext>
            </a:extLst>
          </p:cNvPr>
          <p:cNvSpPr txBox="1"/>
          <p:nvPr/>
        </p:nvSpPr>
        <p:spPr>
          <a:xfrm>
            <a:off x="8952590" y="2003756"/>
            <a:ext cx="370534" cy="283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NO" sz="1399" spc="0" baseline="0">
                <a:solidFill>
                  <a:srgbClr val="73809B"/>
                </a:solidFill>
                <a:latin typeface="Share Tech Mono"/>
                <a:sym typeface="Share Tech Mono"/>
                <a:rtl val="0"/>
              </a:rPr>
              <a:t>08</a:t>
            </a:r>
          </a:p>
        </p:txBody>
      </p:sp>
      <p:sp>
        <p:nvSpPr>
          <p:cNvPr id="85" name="Freeform 84">
            <a:extLst>
              <a:ext uri="{FF2B5EF4-FFF2-40B4-BE49-F238E27FC236}">
                <a16:creationId xmlns:a16="http://schemas.microsoft.com/office/drawing/2014/main" id="{27BC7DB8-F895-BF4A-A734-1ED27BFCBD14}"/>
              </a:ext>
            </a:extLst>
          </p:cNvPr>
          <p:cNvSpPr/>
          <p:nvPr/>
        </p:nvSpPr>
        <p:spPr>
          <a:xfrm>
            <a:off x="3976489" y="3206894"/>
            <a:ext cx="444445" cy="444211"/>
          </a:xfrm>
          <a:custGeom>
            <a:avLst/>
            <a:gdLst>
              <a:gd name="connsiteX0" fmla="*/ -192 w 444445"/>
              <a:gd name="connsiteY0" fmla="*/ 221808 h 444211"/>
              <a:gd name="connsiteX1" fmla="*/ 222031 w 444445"/>
              <a:gd name="connsiteY1" fmla="*/ -298 h 444211"/>
              <a:gd name="connsiteX2" fmla="*/ 444254 w 444445"/>
              <a:gd name="connsiteY2" fmla="*/ 221808 h 444211"/>
              <a:gd name="connsiteX3" fmla="*/ 222031 w 444445"/>
              <a:gd name="connsiteY3" fmla="*/ 443914 h 444211"/>
              <a:gd name="connsiteX4" fmla="*/ -192 w 444445"/>
              <a:gd name="connsiteY4" fmla="*/ 221808 h 444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445" h="444211">
                <a:moveTo>
                  <a:pt x="-192" y="221808"/>
                </a:moveTo>
                <a:cubicBezTo>
                  <a:pt x="-192" y="99141"/>
                  <a:pt x="99300" y="-298"/>
                  <a:pt x="222031" y="-298"/>
                </a:cubicBezTo>
                <a:cubicBezTo>
                  <a:pt x="344762" y="-298"/>
                  <a:pt x="444254" y="99141"/>
                  <a:pt x="444254" y="221808"/>
                </a:cubicBezTo>
                <a:cubicBezTo>
                  <a:pt x="444254" y="344475"/>
                  <a:pt x="344762" y="443914"/>
                  <a:pt x="222031" y="443914"/>
                </a:cubicBezTo>
                <a:cubicBezTo>
                  <a:pt x="99300" y="443914"/>
                  <a:pt x="-192" y="344475"/>
                  <a:pt x="-192" y="221808"/>
                </a:cubicBezTo>
                <a:close/>
              </a:path>
            </a:pathLst>
          </a:custGeom>
          <a:solidFill>
            <a:srgbClr val="F7E7CB"/>
          </a:solidFill>
          <a:ln w="4932" cap="flat">
            <a:solidFill>
              <a:srgbClr val="EBCB8B"/>
            </a:solidFill>
            <a:prstDash val="solid"/>
            <a:miter/>
          </a:ln>
        </p:spPr>
        <p:txBody>
          <a:bodyPr rtlCol="0" anchor="ctr"/>
          <a:lstStyle/>
          <a:p>
            <a:endParaRPr lang="en-NO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A5A6984-D393-1046-827C-14A7166835F6}"/>
              </a:ext>
            </a:extLst>
          </p:cNvPr>
          <p:cNvSpPr txBox="1"/>
          <p:nvPr/>
        </p:nvSpPr>
        <p:spPr>
          <a:xfrm>
            <a:off x="3986032" y="3311713"/>
            <a:ext cx="281645" cy="2641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NO" sz="1399" spc="0" baseline="0">
                <a:solidFill>
                  <a:srgbClr val="4C5669"/>
                </a:solidFill>
                <a:latin typeface="Cambria Math"/>
                <a:ea typeface="Cambria Math"/>
                <a:sym typeface="Cambria Math"/>
                <a:rtl val="0"/>
              </a:rPr>
              <a:t>𝑝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796AD18-D4C4-6840-BFE0-06AD6D9DEDFF}"/>
              </a:ext>
            </a:extLst>
          </p:cNvPr>
          <p:cNvSpPr txBox="1"/>
          <p:nvPr/>
        </p:nvSpPr>
        <p:spPr>
          <a:xfrm>
            <a:off x="4079169" y="3390684"/>
            <a:ext cx="252016" cy="214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NO" sz="1011" spc="0" baseline="0">
                <a:solidFill>
                  <a:srgbClr val="4C5669"/>
                </a:solidFill>
                <a:latin typeface="Cambria Math"/>
                <a:ea typeface="Cambria Math"/>
                <a:sym typeface="Cambria Math"/>
                <a:rtl val="0"/>
              </a:rPr>
              <a:t>0</a:t>
            </a:r>
          </a:p>
        </p:txBody>
      </p:sp>
      <p:sp>
        <p:nvSpPr>
          <p:cNvPr id="88" name="Freeform 87">
            <a:extLst>
              <a:ext uri="{FF2B5EF4-FFF2-40B4-BE49-F238E27FC236}">
                <a16:creationId xmlns:a16="http://schemas.microsoft.com/office/drawing/2014/main" id="{E06DAD14-C827-354A-A8F4-2AA637C56F22}"/>
              </a:ext>
            </a:extLst>
          </p:cNvPr>
          <p:cNvSpPr/>
          <p:nvPr/>
        </p:nvSpPr>
        <p:spPr>
          <a:xfrm>
            <a:off x="4167749" y="2678717"/>
            <a:ext cx="59254" cy="528987"/>
          </a:xfrm>
          <a:custGeom>
            <a:avLst/>
            <a:gdLst>
              <a:gd name="connsiteX0" fmla="*/ 33240 w 59254"/>
              <a:gd name="connsiteY0" fmla="*/ -298 h 528987"/>
              <a:gd name="connsiteX1" fmla="*/ 36919 w 59254"/>
              <a:gd name="connsiteY1" fmla="*/ 479278 h 528987"/>
              <a:gd name="connsiteX2" fmla="*/ 22104 w 59254"/>
              <a:gd name="connsiteY2" fmla="*/ 479392 h 528987"/>
              <a:gd name="connsiteX3" fmla="*/ 18425 w 59254"/>
              <a:gd name="connsiteY3" fmla="*/ -180 h 528987"/>
              <a:gd name="connsiteX4" fmla="*/ 59063 w 59254"/>
              <a:gd name="connsiteY4" fmla="*/ 469239 h 528987"/>
              <a:gd name="connsiteX5" fmla="*/ 29892 w 59254"/>
              <a:gd name="connsiteY5" fmla="*/ 528689 h 528987"/>
              <a:gd name="connsiteX6" fmla="*/ -192 w 59254"/>
              <a:gd name="connsiteY6" fmla="*/ 469693 h 528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254" h="528987">
                <a:moveTo>
                  <a:pt x="33240" y="-298"/>
                </a:moveTo>
                <a:lnTo>
                  <a:pt x="36919" y="479278"/>
                </a:lnTo>
                <a:lnTo>
                  <a:pt x="22104" y="479392"/>
                </a:lnTo>
                <a:lnTo>
                  <a:pt x="18425" y="-180"/>
                </a:lnTo>
                <a:close/>
                <a:moveTo>
                  <a:pt x="59063" y="469239"/>
                </a:moveTo>
                <a:lnTo>
                  <a:pt x="29892" y="528689"/>
                </a:lnTo>
                <a:lnTo>
                  <a:pt x="-192" y="469693"/>
                </a:lnTo>
                <a:close/>
              </a:path>
            </a:pathLst>
          </a:custGeom>
          <a:solidFill>
            <a:srgbClr val="EBCB8B"/>
          </a:solidFill>
          <a:ln w="4932" cap="flat">
            <a:noFill/>
            <a:prstDash val="solid"/>
            <a:miter/>
          </a:ln>
        </p:spPr>
        <p:txBody>
          <a:bodyPr rtlCol="0" anchor="ctr"/>
          <a:lstStyle/>
          <a:p>
            <a:endParaRPr lang="en-NO"/>
          </a:p>
        </p:txBody>
      </p:sp>
      <p:sp>
        <p:nvSpPr>
          <p:cNvPr id="89" name="Freeform 88">
            <a:extLst>
              <a:ext uri="{FF2B5EF4-FFF2-40B4-BE49-F238E27FC236}">
                <a16:creationId xmlns:a16="http://schemas.microsoft.com/office/drawing/2014/main" id="{A06F41D1-7DC6-E347-B92B-EE6C4620A5D2}"/>
              </a:ext>
            </a:extLst>
          </p:cNvPr>
          <p:cNvSpPr/>
          <p:nvPr/>
        </p:nvSpPr>
        <p:spPr>
          <a:xfrm rot="10800000" flipV="1">
            <a:off x="4356737" y="2673767"/>
            <a:ext cx="551323" cy="598973"/>
          </a:xfrm>
          <a:custGeom>
            <a:avLst/>
            <a:gdLst>
              <a:gd name="connsiteX0" fmla="*/ 11324 w 551323"/>
              <a:gd name="connsiteY0" fmla="*/ 144 h 598973"/>
              <a:gd name="connsiteX1" fmla="*/ 523786 w 551323"/>
              <a:gd name="connsiteY1" fmla="*/ 557761 h 598973"/>
              <a:gd name="connsiteX2" fmla="*/ 512878 w 551323"/>
              <a:gd name="connsiteY2" fmla="*/ 567781 h 598973"/>
              <a:gd name="connsiteX3" fmla="*/ 414 w 551323"/>
              <a:gd name="connsiteY3" fmla="*/ 10160 h 598973"/>
              <a:gd name="connsiteX4" fmla="*/ 533475 w 551323"/>
              <a:gd name="connsiteY4" fmla="*/ 535467 h 598973"/>
              <a:gd name="connsiteX5" fmla="*/ 551737 w 551323"/>
              <a:gd name="connsiteY5" fmla="*/ 599118 h 598973"/>
              <a:gd name="connsiteX6" fmla="*/ 489830 w 551323"/>
              <a:gd name="connsiteY6" fmla="*/ 575535 h 598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323" h="598973">
                <a:moveTo>
                  <a:pt x="11324" y="144"/>
                </a:moveTo>
                <a:lnTo>
                  <a:pt x="523786" y="557761"/>
                </a:lnTo>
                <a:lnTo>
                  <a:pt x="512878" y="567781"/>
                </a:lnTo>
                <a:lnTo>
                  <a:pt x="414" y="10160"/>
                </a:lnTo>
                <a:close/>
                <a:moveTo>
                  <a:pt x="533475" y="535467"/>
                </a:moveTo>
                <a:lnTo>
                  <a:pt x="551737" y="599118"/>
                </a:lnTo>
                <a:lnTo>
                  <a:pt x="489830" y="575535"/>
                </a:lnTo>
                <a:close/>
              </a:path>
            </a:pathLst>
          </a:custGeom>
          <a:solidFill>
            <a:srgbClr val="EBCB8B"/>
          </a:solidFill>
          <a:ln w="4932" cap="flat">
            <a:noFill/>
            <a:prstDash val="solid"/>
            <a:miter/>
          </a:ln>
        </p:spPr>
        <p:txBody>
          <a:bodyPr rtlCol="0" anchor="ctr"/>
          <a:lstStyle/>
          <a:p>
            <a:endParaRPr lang="en-NO"/>
          </a:p>
        </p:txBody>
      </p:sp>
      <p:sp>
        <p:nvSpPr>
          <p:cNvPr id="93" name="Freeform 92">
            <a:extLst>
              <a:ext uri="{FF2B5EF4-FFF2-40B4-BE49-F238E27FC236}">
                <a16:creationId xmlns:a16="http://schemas.microsoft.com/office/drawing/2014/main" id="{C3CCB950-C366-DA46-BA07-921176755803}"/>
              </a:ext>
            </a:extLst>
          </p:cNvPr>
          <p:cNvSpPr/>
          <p:nvPr/>
        </p:nvSpPr>
        <p:spPr>
          <a:xfrm>
            <a:off x="5383901" y="3211830"/>
            <a:ext cx="444445" cy="444211"/>
          </a:xfrm>
          <a:custGeom>
            <a:avLst/>
            <a:gdLst>
              <a:gd name="connsiteX0" fmla="*/ -192 w 444445"/>
              <a:gd name="connsiteY0" fmla="*/ 221808 h 444211"/>
              <a:gd name="connsiteX1" fmla="*/ 222031 w 444445"/>
              <a:gd name="connsiteY1" fmla="*/ -298 h 444211"/>
              <a:gd name="connsiteX2" fmla="*/ 444254 w 444445"/>
              <a:gd name="connsiteY2" fmla="*/ 221808 h 444211"/>
              <a:gd name="connsiteX3" fmla="*/ 222031 w 444445"/>
              <a:gd name="connsiteY3" fmla="*/ 443914 h 444211"/>
              <a:gd name="connsiteX4" fmla="*/ -192 w 444445"/>
              <a:gd name="connsiteY4" fmla="*/ 221808 h 444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445" h="444211">
                <a:moveTo>
                  <a:pt x="-192" y="221808"/>
                </a:moveTo>
                <a:cubicBezTo>
                  <a:pt x="-192" y="99141"/>
                  <a:pt x="99300" y="-298"/>
                  <a:pt x="222031" y="-298"/>
                </a:cubicBezTo>
                <a:cubicBezTo>
                  <a:pt x="344762" y="-298"/>
                  <a:pt x="444254" y="99141"/>
                  <a:pt x="444254" y="221808"/>
                </a:cubicBezTo>
                <a:cubicBezTo>
                  <a:pt x="444254" y="344475"/>
                  <a:pt x="344762" y="443914"/>
                  <a:pt x="222031" y="443914"/>
                </a:cubicBezTo>
                <a:cubicBezTo>
                  <a:pt x="99300" y="443914"/>
                  <a:pt x="-192" y="344475"/>
                  <a:pt x="-192" y="221808"/>
                </a:cubicBezTo>
                <a:close/>
              </a:path>
            </a:pathLst>
          </a:custGeom>
          <a:solidFill>
            <a:srgbClr val="F7E7CB"/>
          </a:solidFill>
          <a:ln w="4932" cap="flat">
            <a:solidFill>
              <a:srgbClr val="EBCB8B"/>
            </a:solidFill>
            <a:prstDash val="solid"/>
            <a:miter/>
          </a:ln>
        </p:spPr>
        <p:txBody>
          <a:bodyPr rtlCol="0" anchor="ctr"/>
          <a:lstStyle/>
          <a:p>
            <a:endParaRPr lang="en-NO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FCB45E4-88C4-5947-AAC5-377D6FF03E83}"/>
              </a:ext>
            </a:extLst>
          </p:cNvPr>
          <p:cNvSpPr txBox="1"/>
          <p:nvPr/>
        </p:nvSpPr>
        <p:spPr>
          <a:xfrm>
            <a:off x="5394432" y="3316649"/>
            <a:ext cx="281645" cy="2641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NO" sz="1399" spc="0" baseline="0">
                <a:solidFill>
                  <a:srgbClr val="4C5669"/>
                </a:solidFill>
                <a:latin typeface="Cambria Math"/>
                <a:ea typeface="Cambria Math"/>
                <a:sym typeface="Cambria Math"/>
                <a:rtl val="0"/>
              </a:rPr>
              <a:t>𝑝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4A4AD73-C8D1-4A4D-A31C-0202AB6C7D03}"/>
              </a:ext>
            </a:extLst>
          </p:cNvPr>
          <p:cNvSpPr txBox="1"/>
          <p:nvPr/>
        </p:nvSpPr>
        <p:spPr>
          <a:xfrm>
            <a:off x="5487568" y="3395620"/>
            <a:ext cx="252016" cy="214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NO" sz="1011" spc="0" baseline="0">
                <a:solidFill>
                  <a:srgbClr val="4C5669"/>
                </a:solidFill>
                <a:latin typeface="Cambria Math"/>
                <a:ea typeface="Cambria Math"/>
                <a:sym typeface="Cambria Math"/>
                <a:rtl val="0"/>
              </a:rPr>
              <a:t>0</a:t>
            </a:r>
          </a:p>
        </p:txBody>
      </p:sp>
      <p:sp>
        <p:nvSpPr>
          <p:cNvPr id="96" name="Freeform 95">
            <a:extLst>
              <a:ext uri="{FF2B5EF4-FFF2-40B4-BE49-F238E27FC236}">
                <a16:creationId xmlns:a16="http://schemas.microsoft.com/office/drawing/2014/main" id="{39FD8A50-DD21-4F41-8371-EC3DCB142111}"/>
              </a:ext>
            </a:extLst>
          </p:cNvPr>
          <p:cNvSpPr/>
          <p:nvPr/>
        </p:nvSpPr>
        <p:spPr>
          <a:xfrm rot="10800000" flipV="1">
            <a:off x="5576670" y="2678754"/>
            <a:ext cx="59259" cy="533782"/>
          </a:xfrm>
          <a:custGeom>
            <a:avLst/>
            <a:gdLst>
              <a:gd name="connsiteX0" fmla="*/ 36283 w 59259"/>
              <a:gd name="connsiteY0" fmla="*/ 144 h 533782"/>
              <a:gd name="connsiteX1" fmla="*/ 37732 w 59259"/>
              <a:gd name="connsiteY1" fmla="*/ 484546 h 533782"/>
              <a:gd name="connsiteX2" fmla="*/ 22917 w 59259"/>
              <a:gd name="connsiteY2" fmla="*/ 484590 h 533782"/>
              <a:gd name="connsiteX3" fmla="*/ 21468 w 59259"/>
              <a:gd name="connsiteY3" fmla="*/ 188 h 533782"/>
              <a:gd name="connsiteX4" fmla="*/ 59924 w 59259"/>
              <a:gd name="connsiteY4" fmla="*/ 474609 h 533782"/>
              <a:gd name="connsiteX5" fmla="*/ 30472 w 59259"/>
              <a:gd name="connsiteY5" fmla="*/ 533926 h 533782"/>
              <a:gd name="connsiteX6" fmla="*/ 665 w 59259"/>
              <a:gd name="connsiteY6" fmla="*/ 474785 h 533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259" h="533782">
                <a:moveTo>
                  <a:pt x="36283" y="144"/>
                </a:moveTo>
                <a:lnTo>
                  <a:pt x="37732" y="484546"/>
                </a:lnTo>
                <a:lnTo>
                  <a:pt x="22917" y="484590"/>
                </a:lnTo>
                <a:lnTo>
                  <a:pt x="21468" y="188"/>
                </a:lnTo>
                <a:close/>
                <a:moveTo>
                  <a:pt x="59924" y="474609"/>
                </a:moveTo>
                <a:lnTo>
                  <a:pt x="30472" y="533926"/>
                </a:lnTo>
                <a:lnTo>
                  <a:pt x="665" y="474785"/>
                </a:lnTo>
                <a:close/>
              </a:path>
            </a:pathLst>
          </a:custGeom>
          <a:solidFill>
            <a:srgbClr val="EBCB8B"/>
          </a:solidFill>
          <a:ln w="4932" cap="flat">
            <a:noFill/>
            <a:prstDash val="solid"/>
            <a:miter/>
          </a:ln>
        </p:spPr>
        <p:txBody>
          <a:bodyPr rtlCol="0" anchor="ctr"/>
          <a:lstStyle/>
          <a:p>
            <a:endParaRPr lang="en-NO"/>
          </a:p>
        </p:txBody>
      </p:sp>
      <p:sp>
        <p:nvSpPr>
          <p:cNvPr id="97" name="Freeform 96">
            <a:extLst>
              <a:ext uri="{FF2B5EF4-FFF2-40B4-BE49-F238E27FC236}">
                <a16:creationId xmlns:a16="http://schemas.microsoft.com/office/drawing/2014/main" id="{7557A7E4-EAB4-204E-B708-0392C5D7A51C}"/>
              </a:ext>
            </a:extLst>
          </p:cNvPr>
          <p:cNvSpPr/>
          <p:nvPr/>
        </p:nvSpPr>
        <p:spPr>
          <a:xfrm rot="10800000" flipV="1">
            <a:off x="5764134" y="2673762"/>
            <a:ext cx="556972" cy="603811"/>
          </a:xfrm>
          <a:custGeom>
            <a:avLst/>
            <a:gdLst>
              <a:gd name="connsiteX0" fmla="*/ 11598 w 556972"/>
              <a:gd name="connsiteY0" fmla="*/ 144 h 603811"/>
              <a:gd name="connsiteX1" fmla="*/ 529676 w 556972"/>
              <a:gd name="connsiteY1" fmla="*/ 562629 h 603811"/>
              <a:gd name="connsiteX2" fmla="*/ 518777 w 556972"/>
              <a:gd name="connsiteY2" fmla="*/ 572658 h 603811"/>
              <a:gd name="connsiteX3" fmla="*/ 699 w 556972"/>
              <a:gd name="connsiteY3" fmla="*/ 10172 h 603811"/>
              <a:gd name="connsiteX4" fmla="*/ 539335 w 556972"/>
              <a:gd name="connsiteY4" fmla="*/ 540325 h 603811"/>
              <a:gd name="connsiteX5" fmla="*/ 557671 w 556972"/>
              <a:gd name="connsiteY5" fmla="*/ 603956 h 603811"/>
              <a:gd name="connsiteX6" fmla="*/ 495738 w 556972"/>
              <a:gd name="connsiteY6" fmla="*/ 580437 h 603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6972" h="603811">
                <a:moveTo>
                  <a:pt x="11598" y="144"/>
                </a:moveTo>
                <a:lnTo>
                  <a:pt x="529676" y="562629"/>
                </a:lnTo>
                <a:lnTo>
                  <a:pt x="518777" y="572658"/>
                </a:lnTo>
                <a:lnTo>
                  <a:pt x="699" y="10172"/>
                </a:lnTo>
                <a:close/>
                <a:moveTo>
                  <a:pt x="539335" y="540325"/>
                </a:moveTo>
                <a:lnTo>
                  <a:pt x="557671" y="603956"/>
                </a:lnTo>
                <a:lnTo>
                  <a:pt x="495738" y="580437"/>
                </a:lnTo>
                <a:close/>
              </a:path>
            </a:pathLst>
          </a:custGeom>
          <a:solidFill>
            <a:srgbClr val="EBCB8B"/>
          </a:solidFill>
          <a:ln w="4932" cap="flat">
            <a:noFill/>
            <a:prstDash val="solid"/>
            <a:miter/>
          </a:ln>
        </p:spPr>
        <p:txBody>
          <a:bodyPr rtlCol="0" anchor="ctr"/>
          <a:lstStyle/>
          <a:p>
            <a:endParaRPr lang="en-NO"/>
          </a:p>
        </p:txBody>
      </p:sp>
      <p:sp>
        <p:nvSpPr>
          <p:cNvPr id="98" name="Freeform 97">
            <a:extLst>
              <a:ext uri="{FF2B5EF4-FFF2-40B4-BE49-F238E27FC236}">
                <a16:creationId xmlns:a16="http://schemas.microsoft.com/office/drawing/2014/main" id="{ACA1F476-3537-BB4E-9598-D4588FA4D4B7}"/>
              </a:ext>
            </a:extLst>
          </p:cNvPr>
          <p:cNvSpPr/>
          <p:nvPr/>
        </p:nvSpPr>
        <p:spPr>
          <a:xfrm>
            <a:off x="6811066" y="3201959"/>
            <a:ext cx="444445" cy="444211"/>
          </a:xfrm>
          <a:custGeom>
            <a:avLst/>
            <a:gdLst>
              <a:gd name="connsiteX0" fmla="*/ -192 w 444445"/>
              <a:gd name="connsiteY0" fmla="*/ 221808 h 444211"/>
              <a:gd name="connsiteX1" fmla="*/ 222031 w 444445"/>
              <a:gd name="connsiteY1" fmla="*/ -298 h 444211"/>
              <a:gd name="connsiteX2" fmla="*/ 444254 w 444445"/>
              <a:gd name="connsiteY2" fmla="*/ 221808 h 444211"/>
              <a:gd name="connsiteX3" fmla="*/ 222031 w 444445"/>
              <a:gd name="connsiteY3" fmla="*/ 443914 h 444211"/>
              <a:gd name="connsiteX4" fmla="*/ -192 w 444445"/>
              <a:gd name="connsiteY4" fmla="*/ 221808 h 444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445" h="444211">
                <a:moveTo>
                  <a:pt x="-192" y="221808"/>
                </a:moveTo>
                <a:cubicBezTo>
                  <a:pt x="-192" y="99141"/>
                  <a:pt x="99315" y="-298"/>
                  <a:pt x="222031" y="-298"/>
                </a:cubicBezTo>
                <a:cubicBezTo>
                  <a:pt x="344747" y="-298"/>
                  <a:pt x="444254" y="99141"/>
                  <a:pt x="444254" y="221808"/>
                </a:cubicBezTo>
                <a:cubicBezTo>
                  <a:pt x="444254" y="344475"/>
                  <a:pt x="344747" y="443914"/>
                  <a:pt x="222031" y="443914"/>
                </a:cubicBezTo>
                <a:cubicBezTo>
                  <a:pt x="99315" y="443914"/>
                  <a:pt x="-192" y="344475"/>
                  <a:pt x="-192" y="221808"/>
                </a:cubicBezTo>
                <a:close/>
              </a:path>
            </a:pathLst>
          </a:custGeom>
          <a:solidFill>
            <a:srgbClr val="F7E7CB"/>
          </a:solidFill>
          <a:ln w="4932" cap="flat">
            <a:solidFill>
              <a:srgbClr val="EBCB8B"/>
            </a:solidFill>
            <a:prstDash val="solid"/>
            <a:miter/>
          </a:ln>
        </p:spPr>
        <p:txBody>
          <a:bodyPr rtlCol="0" anchor="ctr"/>
          <a:lstStyle/>
          <a:p>
            <a:endParaRPr lang="en-NO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829C178-7FA8-0840-9650-EFAD6F7C7C26}"/>
              </a:ext>
            </a:extLst>
          </p:cNvPr>
          <p:cNvSpPr txBox="1"/>
          <p:nvPr/>
        </p:nvSpPr>
        <p:spPr>
          <a:xfrm>
            <a:off x="6818441" y="3311713"/>
            <a:ext cx="281645" cy="2641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NO" sz="1399" spc="0" baseline="0">
                <a:solidFill>
                  <a:srgbClr val="4C5669"/>
                </a:solidFill>
                <a:latin typeface="Cambria Math"/>
                <a:ea typeface="Cambria Math"/>
                <a:sym typeface="Cambria Math"/>
                <a:rtl val="0"/>
              </a:rPr>
              <a:t>𝑝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6C373E1-A341-DD47-9A7B-22886F8755AE}"/>
              </a:ext>
            </a:extLst>
          </p:cNvPr>
          <p:cNvSpPr txBox="1"/>
          <p:nvPr/>
        </p:nvSpPr>
        <p:spPr>
          <a:xfrm>
            <a:off x="6911577" y="3385748"/>
            <a:ext cx="252016" cy="214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NO" sz="1011" spc="0" baseline="0">
                <a:solidFill>
                  <a:srgbClr val="4C5669"/>
                </a:solidFill>
                <a:latin typeface="Cambria Math"/>
                <a:ea typeface="Cambria Math"/>
                <a:sym typeface="Cambria Math"/>
                <a:rtl val="0"/>
              </a:rPr>
              <a:t>0</a:t>
            </a:r>
          </a:p>
        </p:txBody>
      </p:sp>
      <p:sp>
        <p:nvSpPr>
          <p:cNvPr id="101" name="Freeform 100">
            <a:extLst>
              <a:ext uri="{FF2B5EF4-FFF2-40B4-BE49-F238E27FC236}">
                <a16:creationId xmlns:a16="http://schemas.microsoft.com/office/drawing/2014/main" id="{43D33C44-AD38-334B-BA60-0FA6C2DBB93F}"/>
              </a:ext>
            </a:extLst>
          </p:cNvPr>
          <p:cNvSpPr/>
          <p:nvPr/>
        </p:nvSpPr>
        <p:spPr>
          <a:xfrm>
            <a:off x="7001190" y="2678657"/>
            <a:ext cx="59259" cy="525981"/>
          </a:xfrm>
          <a:custGeom>
            <a:avLst/>
            <a:gdLst>
              <a:gd name="connsiteX0" fmla="*/ 29438 w 59259"/>
              <a:gd name="connsiteY0" fmla="*/ -298 h 525981"/>
              <a:gd name="connsiteX1" fmla="*/ 36993 w 59259"/>
              <a:gd name="connsiteY1" fmla="*/ 476218 h 525981"/>
              <a:gd name="connsiteX2" fmla="*/ 22179 w 59259"/>
              <a:gd name="connsiteY2" fmla="*/ 476455 h 525981"/>
              <a:gd name="connsiteX3" fmla="*/ 14623 w 59259"/>
              <a:gd name="connsiteY3" fmla="*/ -61 h 525981"/>
              <a:gd name="connsiteX4" fmla="*/ 59067 w 59259"/>
              <a:gd name="connsiteY4" fmla="*/ 465996 h 525981"/>
              <a:gd name="connsiteX5" fmla="*/ 30376 w 59259"/>
              <a:gd name="connsiteY5" fmla="*/ 525684 h 525981"/>
              <a:gd name="connsiteX6" fmla="*/ -192 w 59259"/>
              <a:gd name="connsiteY6" fmla="*/ 466934 h 525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259" h="525981">
                <a:moveTo>
                  <a:pt x="29438" y="-298"/>
                </a:moveTo>
                <a:lnTo>
                  <a:pt x="36993" y="476218"/>
                </a:lnTo>
                <a:lnTo>
                  <a:pt x="22179" y="476455"/>
                </a:lnTo>
                <a:lnTo>
                  <a:pt x="14623" y="-61"/>
                </a:lnTo>
                <a:close/>
                <a:moveTo>
                  <a:pt x="59067" y="465996"/>
                </a:moveTo>
                <a:lnTo>
                  <a:pt x="30376" y="525684"/>
                </a:lnTo>
                <a:lnTo>
                  <a:pt x="-192" y="466934"/>
                </a:lnTo>
                <a:close/>
              </a:path>
            </a:pathLst>
          </a:custGeom>
          <a:solidFill>
            <a:srgbClr val="EBCB8B"/>
          </a:solidFill>
          <a:ln w="4932" cap="flat">
            <a:noFill/>
            <a:prstDash val="solid"/>
            <a:miter/>
          </a:ln>
        </p:spPr>
        <p:txBody>
          <a:bodyPr rtlCol="0" anchor="ctr"/>
          <a:lstStyle/>
          <a:p>
            <a:endParaRPr lang="en-NO"/>
          </a:p>
        </p:txBody>
      </p:sp>
      <p:sp>
        <p:nvSpPr>
          <p:cNvPr id="102" name="Freeform 101">
            <a:extLst>
              <a:ext uri="{FF2B5EF4-FFF2-40B4-BE49-F238E27FC236}">
                <a16:creationId xmlns:a16="http://schemas.microsoft.com/office/drawing/2014/main" id="{89243FC9-28B7-8E49-B189-0EA3C54250D1}"/>
              </a:ext>
            </a:extLst>
          </p:cNvPr>
          <p:cNvSpPr/>
          <p:nvPr/>
        </p:nvSpPr>
        <p:spPr>
          <a:xfrm rot="10800000" flipV="1">
            <a:off x="7186380" y="2673775"/>
            <a:ext cx="547038" cy="595906"/>
          </a:xfrm>
          <a:custGeom>
            <a:avLst/>
            <a:gdLst>
              <a:gd name="connsiteX0" fmla="*/ 11911 w 547038"/>
              <a:gd name="connsiteY0" fmla="*/ 144 h 595906"/>
              <a:gd name="connsiteX1" fmla="*/ 520134 w 547038"/>
              <a:gd name="connsiteY1" fmla="*/ 554654 h 595906"/>
              <a:gd name="connsiteX2" fmla="*/ 509211 w 547038"/>
              <a:gd name="connsiteY2" fmla="*/ 564654 h 595906"/>
              <a:gd name="connsiteX3" fmla="*/ 987 w 547038"/>
              <a:gd name="connsiteY3" fmla="*/ 10145 h 595906"/>
              <a:gd name="connsiteX4" fmla="*/ 529848 w 547038"/>
              <a:gd name="connsiteY4" fmla="*/ 532370 h 595906"/>
              <a:gd name="connsiteX5" fmla="*/ 548026 w 547038"/>
              <a:gd name="connsiteY5" fmla="*/ 596050 h 595906"/>
              <a:gd name="connsiteX6" fmla="*/ 486151 w 547038"/>
              <a:gd name="connsiteY6" fmla="*/ 572378 h 595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7038" h="595906">
                <a:moveTo>
                  <a:pt x="11911" y="144"/>
                </a:moveTo>
                <a:lnTo>
                  <a:pt x="520134" y="554654"/>
                </a:lnTo>
                <a:lnTo>
                  <a:pt x="509211" y="564654"/>
                </a:lnTo>
                <a:lnTo>
                  <a:pt x="987" y="10145"/>
                </a:lnTo>
                <a:close/>
                <a:moveTo>
                  <a:pt x="529848" y="532370"/>
                </a:moveTo>
                <a:lnTo>
                  <a:pt x="548026" y="596050"/>
                </a:lnTo>
                <a:lnTo>
                  <a:pt x="486151" y="572378"/>
                </a:lnTo>
                <a:close/>
              </a:path>
            </a:pathLst>
          </a:custGeom>
          <a:solidFill>
            <a:srgbClr val="EBCB8B"/>
          </a:solidFill>
          <a:ln w="4932" cap="flat">
            <a:noFill/>
            <a:prstDash val="solid"/>
            <a:miter/>
          </a:ln>
        </p:spPr>
        <p:txBody>
          <a:bodyPr rtlCol="0" anchor="ctr"/>
          <a:lstStyle/>
          <a:p>
            <a:endParaRPr lang="en-NO"/>
          </a:p>
        </p:txBody>
      </p:sp>
      <p:sp>
        <p:nvSpPr>
          <p:cNvPr id="103" name="Freeform 102">
            <a:extLst>
              <a:ext uri="{FF2B5EF4-FFF2-40B4-BE49-F238E27FC236}">
                <a16:creationId xmlns:a16="http://schemas.microsoft.com/office/drawing/2014/main" id="{BAF7E670-B71F-B840-B6EE-23B6170DC7DE}"/>
              </a:ext>
            </a:extLst>
          </p:cNvPr>
          <p:cNvSpPr/>
          <p:nvPr/>
        </p:nvSpPr>
        <p:spPr>
          <a:xfrm>
            <a:off x="8228354" y="3177280"/>
            <a:ext cx="444445" cy="439276"/>
          </a:xfrm>
          <a:custGeom>
            <a:avLst/>
            <a:gdLst>
              <a:gd name="connsiteX0" fmla="*/ -192 w 444445"/>
              <a:gd name="connsiteY0" fmla="*/ 219340 h 439276"/>
              <a:gd name="connsiteX1" fmla="*/ 222031 w 444445"/>
              <a:gd name="connsiteY1" fmla="*/ -298 h 439276"/>
              <a:gd name="connsiteX2" fmla="*/ 444254 w 444445"/>
              <a:gd name="connsiteY2" fmla="*/ 219340 h 439276"/>
              <a:gd name="connsiteX3" fmla="*/ 222031 w 444445"/>
              <a:gd name="connsiteY3" fmla="*/ 438978 h 439276"/>
              <a:gd name="connsiteX4" fmla="*/ -192 w 444445"/>
              <a:gd name="connsiteY4" fmla="*/ 219340 h 439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445" h="439276">
                <a:moveTo>
                  <a:pt x="-192" y="219340"/>
                </a:moveTo>
                <a:cubicBezTo>
                  <a:pt x="-192" y="98036"/>
                  <a:pt x="99315" y="-298"/>
                  <a:pt x="222031" y="-298"/>
                </a:cubicBezTo>
                <a:cubicBezTo>
                  <a:pt x="344747" y="-298"/>
                  <a:pt x="444254" y="98036"/>
                  <a:pt x="444254" y="219340"/>
                </a:cubicBezTo>
                <a:cubicBezTo>
                  <a:pt x="444254" y="340645"/>
                  <a:pt x="344747" y="438978"/>
                  <a:pt x="222031" y="438978"/>
                </a:cubicBezTo>
                <a:cubicBezTo>
                  <a:pt x="99315" y="438978"/>
                  <a:pt x="-192" y="340645"/>
                  <a:pt x="-192" y="219340"/>
                </a:cubicBezTo>
                <a:close/>
              </a:path>
            </a:pathLst>
          </a:custGeom>
          <a:solidFill>
            <a:srgbClr val="F7E7CB"/>
          </a:solidFill>
          <a:ln w="4932" cap="flat">
            <a:solidFill>
              <a:srgbClr val="EBCB8B"/>
            </a:solidFill>
            <a:prstDash val="solid"/>
            <a:miter/>
          </a:ln>
        </p:spPr>
        <p:txBody>
          <a:bodyPr rtlCol="0" anchor="ctr"/>
          <a:lstStyle/>
          <a:p>
            <a:endParaRPr lang="en-NO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D7E9553-E0AF-2444-9B92-7F9F38BF9588}"/>
              </a:ext>
            </a:extLst>
          </p:cNvPr>
          <p:cNvSpPr txBox="1"/>
          <p:nvPr/>
        </p:nvSpPr>
        <p:spPr>
          <a:xfrm>
            <a:off x="8238593" y="3282099"/>
            <a:ext cx="281645" cy="2641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NO" sz="1399" spc="0" baseline="0">
                <a:solidFill>
                  <a:srgbClr val="4C5669"/>
                </a:solidFill>
                <a:latin typeface="Cambria Math"/>
                <a:ea typeface="Cambria Math"/>
                <a:sym typeface="Cambria Math"/>
                <a:rtl val="0"/>
              </a:rPr>
              <a:t>𝑝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7276B30-FCB4-6D47-956A-2401518B5154}"/>
              </a:ext>
            </a:extLst>
          </p:cNvPr>
          <p:cNvSpPr txBox="1"/>
          <p:nvPr/>
        </p:nvSpPr>
        <p:spPr>
          <a:xfrm>
            <a:off x="8331729" y="3356134"/>
            <a:ext cx="252016" cy="214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NO" sz="1011" spc="0" baseline="0">
                <a:solidFill>
                  <a:srgbClr val="4C5669"/>
                </a:solidFill>
                <a:latin typeface="Cambria Math"/>
                <a:ea typeface="Cambria Math"/>
                <a:sym typeface="Cambria Math"/>
                <a:rtl val="0"/>
              </a:rPr>
              <a:t>0</a:t>
            </a:r>
          </a:p>
        </p:txBody>
      </p:sp>
      <p:sp>
        <p:nvSpPr>
          <p:cNvPr id="106" name="Freeform 105">
            <a:extLst>
              <a:ext uri="{FF2B5EF4-FFF2-40B4-BE49-F238E27FC236}">
                <a16:creationId xmlns:a16="http://schemas.microsoft.com/office/drawing/2014/main" id="{73B40C3F-9E7D-7B4D-BEE6-476687E094C4}"/>
              </a:ext>
            </a:extLst>
          </p:cNvPr>
          <p:cNvSpPr/>
          <p:nvPr/>
        </p:nvSpPr>
        <p:spPr>
          <a:xfrm>
            <a:off x="8418873" y="2678564"/>
            <a:ext cx="59210" cy="498070"/>
          </a:xfrm>
          <a:custGeom>
            <a:avLst/>
            <a:gdLst>
              <a:gd name="connsiteX0" fmla="*/ 24105 w 59210"/>
              <a:gd name="connsiteY0" fmla="*/ -298 h 498070"/>
              <a:gd name="connsiteX1" fmla="*/ 37092 w 59210"/>
              <a:gd name="connsiteY1" fmla="*/ 448223 h 498070"/>
              <a:gd name="connsiteX2" fmla="*/ 22327 w 59210"/>
              <a:gd name="connsiteY2" fmla="*/ 448652 h 498070"/>
              <a:gd name="connsiteX3" fmla="*/ 9290 w 59210"/>
              <a:gd name="connsiteY3" fmla="*/ 126 h 498070"/>
              <a:gd name="connsiteX4" fmla="*/ 59018 w 59210"/>
              <a:gd name="connsiteY4" fmla="*/ 437710 h 498070"/>
              <a:gd name="connsiteX5" fmla="*/ 31117 w 59210"/>
              <a:gd name="connsiteY5" fmla="*/ 497772 h 498070"/>
              <a:gd name="connsiteX6" fmla="*/ -192 w 59210"/>
              <a:gd name="connsiteY6" fmla="*/ 439427 h 49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210" h="498070">
                <a:moveTo>
                  <a:pt x="24105" y="-298"/>
                </a:moveTo>
                <a:lnTo>
                  <a:pt x="37092" y="448223"/>
                </a:lnTo>
                <a:lnTo>
                  <a:pt x="22327" y="448652"/>
                </a:lnTo>
                <a:lnTo>
                  <a:pt x="9290" y="126"/>
                </a:lnTo>
                <a:close/>
                <a:moveTo>
                  <a:pt x="59018" y="437710"/>
                </a:moveTo>
                <a:lnTo>
                  <a:pt x="31117" y="497772"/>
                </a:lnTo>
                <a:lnTo>
                  <a:pt x="-192" y="439427"/>
                </a:lnTo>
                <a:close/>
              </a:path>
            </a:pathLst>
          </a:custGeom>
          <a:solidFill>
            <a:srgbClr val="EBCB8B"/>
          </a:solidFill>
          <a:ln w="4932" cap="flat">
            <a:noFill/>
            <a:prstDash val="solid"/>
            <a:miter/>
          </a:ln>
        </p:spPr>
        <p:txBody>
          <a:bodyPr rtlCol="0" anchor="ctr"/>
          <a:lstStyle/>
          <a:p>
            <a:endParaRPr lang="en-NO"/>
          </a:p>
        </p:txBody>
      </p:sp>
      <p:sp>
        <p:nvSpPr>
          <p:cNvPr id="107" name="Freeform 106">
            <a:extLst>
              <a:ext uri="{FF2B5EF4-FFF2-40B4-BE49-F238E27FC236}">
                <a16:creationId xmlns:a16="http://schemas.microsoft.com/office/drawing/2014/main" id="{6FE17A1A-1ED4-E14C-8C7A-2DDE353F36E4}"/>
              </a:ext>
            </a:extLst>
          </p:cNvPr>
          <p:cNvSpPr/>
          <p:nvPr/>
        </p:nvSpPr>
        <p:spPr>
          <a:xfrm rot="10800000" flipV="1">
            <a:off x="8608626" y="2673674"/>
            <a:ext cx="540851" cy="567996"/>
          </a:xfrm>
          <a:custGeom>
            <a:avLst/>
            <a:gdLst>
              <a:gd name="connsiteX0" fmla="*/ 12011 w 540851"/>
              <a:gd name="connsiteY0" fmla="*/ 144 h 567996"/>
              <a:gd name="connsiteX1" fmla="*/ 513469 w 540851"/>
              <a:gd name="connsiteY1" fmla="*/ 527273 h 567996"/>
              <a:gd name="connsiteX2" fmla="*/ 502728 w 540851"/>
              <a:gd name="connsiteY2" fmla="*/ 537475 h 567996"/>
              <a:gd name="connsiteX3" fmla="*/ 1275 w 540851"/>
              <a:gd name="connsiteY3" fmla="*/ 10346 h 567996"/>
              <a:gd name="connsiteX4" fmla="*/ 522768 w 540851"/>
              <a:gd name="connsiteY4" fmla="*/ 504811 h 567996"/>
              <a:gd name="connsiteX5" fmla="*/ 542126 w 540851"/>
              <a:gd name="connsiteY5" fmla="*/ 568140 h 567996"/>
              <a:gd name="connsiteX6" fmla="*/ 479821 w 540851"/>
              <a:gd name="connsiteY6" fmla="*/ 545624 h 567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0851" h="567996">
                <a:moveTo>
                  <a:pt x="12011" y="144"/>
                </a:moveTo>
                <a:lnTo>
                  <a:pt x="513469" y="527273"/>
                </a:lnTo>
                <a:lnTo>
                  <a:pt x="502728" y="537475"/>
                </a:lnTo>
                <a:lnTo>
                  <a:pt x="1275" y="10346"/>
                </a:lnTo>
                <a:close/>
                <a:moveTo>
                  <a:pt x="522768" y="504811"/>
                </a:moveTo>
                <a:lnTo>
                  <a:pt x="542126" y="568140"/>
                </a:lnTo>
                <a:lnTo>
                  <a:pt x="479821" y="545624"/>
                </a:lnTo>
                <a:close/>
              </a:path>
            </a:pathLst>
          </a:custGeom>
          <a:solidFill>
            <a:srgbClr val="EBCB8B"/>
          </a:solidFill>
          <a:ln w="4932" cap="flat">
            <a:noFill/>
            <a:prstDash val="solid"/>
            <a:miter/>
          </a:ln>
        </p:spPr>
        <p:txBody>
          <a:bodyPr rtlCol="0" anchor="ctr"/>
          <a:lstStyle/>
          <a:p>
            <a:endParaRPr lang="en-NO"/>
          </a:p>
        </p:txBody>
      </p:sp>
      <p:sp>
        <p:nvSpPr>
          <p:cNvPr id="108" name="Freeform 107">
            <a:extLst>
              <a:ext uri="{FF2B5EF4-FFF2-40B4-BE49-F238E27FC236}">
                <a16:creationId xmlns:a16="http://schemas.microsoft.com/office/drawing/2014/main" id="{8E531177-BDAC-FC4F-9167-0B5DADEEAE8E}"/>
              </a:ext>
            </a:extLst>
          </p:cNvPr>
          <p:cNvSpPr/>
          <p:nvPr/>
        </p:nvSpPr>
        <p:spPr>
          <a:xfrm>
            <a:off x="3976489" y="4070640"/>
            <a:ext cx="444445" cy="444211"/>
          </a:xfrm>
          <a:custGeom>
            <a:avLst/>
            <a:gdLst>
              <a:gd name="connsiteX0" fmla="*/ -192 w 444445"/>
              <a:gd name="connsiteY0" fmla="*/ 221808 h 444211"/>
              <a:gd name="connsiteX1" fmla="*/ 222031 w 444445"/>
              <a:gd name="connsiteY1" fmla="*/ -298 h 444211"/>
              <a:gd name="connsiteX2" fmla="*/ 444254 w 444445"/>
              <a:gd name="connsiteY2" fmla="*/ 221808 h 444211"/>
              <a:gd name="connsiteX3" fmla="*/ 222031 w 444445"/>
              <a:gd name="connsiteY3" fmla="*/ 443914 h 444211"/>
              <a:gd name="connsiteX4" fmla="*/ -192 w 444445"/>
              <a:gd name="connsiteY4" fmla="*/ 221808 h 444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445" h="444211">
                <a:moveTo>
                  <a:pt x="-192" y="221808"/>
                </a:moveTo>
                <a:cubicBezTo>
                  <a:pt x="-192" y="99141"/>
                  <a:pt x="99300" y="-298"/>
                  <a:pt x="222031" y="-298"/>
                </a:cubicBezTo>
                <a:cubicBezTo>
                  <a:pt x="344762" y="-298"/>
                  <a:pt x="444254" y="99141"/>
                  <a:pt x="444254" y="221808"/>
                </a:cubicBezTo>
                <a:cubicBezTo>
                  <a:pt x="444254" y="344475"/>
                  <a:pt x="344762" y="443914"/>
                  <a:pt x="222031" y="443914"/>
                </a:cubicBezTo>
                <a:cubicBezTo>
                  <a:pt x="99300" y="443914"/>
                  <a:pt x="-192" y="344475"/>
                  <a:pt x="-192" y="221808"/>
                </a:cubicBezTo>
                <a:close/>
              </a:path>
            </a:pathLst>
          </a:custGeom>
          <a:solidFill>
            <a:srgbClr val="F7E7CB"/>
          </a:solidFill>
          <a:ln w="4932" cap="flat">
            <a:solidFill>
              <a:srgbClr val="EBCB8B"/>
            </a:solidFill>
            <a:prstDash val="solid"/>
            <a:miter/>
          </a:ln>
        </p:spPr>
        <p:txBody>
          <a:bodyPr rtlCol="0" anchor="ctr"/>
          <a:lstStyle/>
          <a:p>
            <a:endParaRPr lang="en-NO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6674024-54F1-4247-BEA2-267F499C5917}"/>
              </a:ext>
            </a:extLst>
          </p:cNvPr>
          <p:cNvSpPr txBox="1"/>
          <p:nvPr/>
        </p:nvSpPr>
        <p:spPr>
          <a:xfrm>
            <a:off x="3986857" y="4175458"/>
            <a:ext cx="281645" cy="2641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NO" sz="1399" spc="0" baseline="0">
                <a:solidFill>
                  <a:srgbClr val="4C5669"/>
                </a:solidFill>
                <a:latin typeface="Cambria Math"/>
                <a:ea typeface="Cambria Math"/>
                <a:sym typeface="Cambria Math"/>
                <a:rtl val="0"/>
              </a:rPr>
              <a:t>𝑝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2EAE991-ADA9-6641-B9A2-9EF1379E9344}"/>
              </a:ext>
            </a:extLst>
          </p:cNvPr>
          <p:cNvSpPr txBox="1"/>
          <p:nvPr/>
        </p:nvSpPr>
        <p:spPr>
          <a:xfrm>
            <a:off x="4079993" y="4249494"/>
            <a:ext cx="252016" cy="214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NO" sz="1011" spc="0" baseline="0">
                <a:solidFill>
                  <a:srgbClr val="4C5669"/>
                </a:solidFill>
                <a:latin typeface="Cambria Math"/>
                <a:ea typeface="Cambria Math"/>
                <a:sym typeface="Cambria Math"/>
                <a:rtl val="0"/>
              </a:rPr>
              <a:t>0</a:t>
            </a:r>
          </a:p>
        </p:txBody>
      </p:sp>
      <p:sp>
        <p:nvSpPr>
          <p:cNvPr id="111" name="Freeform 110">
            <a:extLst>
              <a:ext uri="{FF2B5EF4-FFF2-40B4-BE49-F238E27FC236}">
                <a16:creationId xmlns:a16="http://schemas.microsoft.com/office/drawing/2014/main" id="{26907E44-F702-A14A-9A21-E9A302B3B2F3}"/>
              </a:ext>
            </a:extLst>
          </p:cNvPr>
          <p:cNvSpPr/>
          <p:nvPr/>
        </p:nvSpPr>
        <p:spPr>
          <a:xfrm>
            <a:off x="4169789" y="3651092"/>
            <a:ext cx="59259" cy="418482"/>
          </a:xfrm>
          <a:custGeom>
            <a:avLst/>
            <a:gdLst>
              <a:gd name="connsiteX0" fmla="*/ 36139 w 59259"/>
              <a:gd name="connsiteY0" fmla="*/ -298 h 418482"/>
              <a:gd name="connsiteX1" fmla="*/ 36865 w 59259"/>
              <a:gd name="connsiteY1" fmla="*/ 368813 h 418482"/>
              <a:gd name="connsiteX2" fmla="*/ 22050 w 59259"/>
              <a:gd name="connsiteY2" fmla="*/ 368842 h 418482"/>
              <a:gd name="connsiteX3" fmla="*/ 21324 w 59259"/>
              <a:gd name="connsiteY3" fmla="*/ -268 h 418482"/>
              <a:gd name="connsiteX4" fmla="*/ 59067 w 59259"/>
              <a:gd name="connsiteY4" fmla="*/ 358897 h 418482"/>
              <a:gd name="connsiteX5" fmla="*/ 29556 w 59259"/>
              <a:gd name="connsiteY5" fmla="*/ 418184 h 418482"/>
              <a:gd name="connsiteX6" fmla="*/ -192 w 59259"/>
              <a:gd name="connsiteY6" fmla="*/ 359010 h 418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259" h="418482">
                <a:moveTo>
                  <a:pt x="36139" y="-298"/>
                </a:moveTo>
                <a:lnTo>
                  <a:pt x="36865" y="368813"/>
                </a:lnTo>
                <a:lnTo>
                  <a:pt x="22050" y="368842"/>
                </a:lnTo>
                <a:lnTo>
                  <a:pt x="21324" y="-268"/>
                </a:lnTo>
                <a:close/>
                <a:moveTo>
                  <a:pt x="59067" y="358897"/>
                </a:moveTo>
                <a:lnTo>
                  <a:pt x="29556" y="418184"/>
                </a:lnTo>
                <a:lnTo>
                  <a:pt x="-192" y="359010"/>
                </a:lnTo>
                <a:close/>
              </a:path>
            </a:pathLst>
          </a:custGeom>
          <a:solidFill>
            <a:srgbClr val="EBCB8B"/>
          </a:solidFill>
          <a:ln w="4932" cap="flat">
            <a:noFill/>
            <a:prstDash val="solid"/>
            <a:miter/>
          </a:ln>
        </p:spPr>
        <p:txBody>
          <a:bodyPr rtlCol="0" anchor="ctr"/>
          <a:lstStyle/>
          <a:p>
            <a:endParaRPr lang="en-NO"/>
          </a:p>
        </p:txBody>
      </p:sp>
      <p:sp>
        <p:nvSpPr>
          <p:cNvPr id="112" name="Freeform 111">
            <a:extLst>
              <a:ext uri="{FF2B5EF4-FFF2-40B4-BE49-F238E27FC236}">
                <a16:creationId xmlns:a16="http://schemas.microsoft.com/office/drawing/2014/main" id="{8BBBFE2A-8B99-CC44-B282-A1A48C108B39}"/>
              </a:ext>
            </a:extLst>
          </p:cNvPr>
          <p:cNvSpPr/>
          <p:nvPr/>
        </p:nvSpPr>
        <p:spPr>
          <a:xfrm rot="10800000" flipV="1">
            <a:off x="4356737" y="3585250"/>
            <a:ext cx="1096675" cy="550472"/>
          </a:xfrm>
          <a:custGeom>
            <a:avLst/>
            <a:gdLst>
              <a:gd name="connsiteX0" fmla="*/ 7012 w 1096675"/>
              <a:gd name="connsiteY0" fmla="*/ 329 h 550472"/>
              <a:gd name="connsiteX1" fmla="*/ 1056175 w 1096675"/>
              <a:gd name="connsiteY1" fmla="*/ 522055 h 550472"/>
              <a:gd name="connsiteX2" fmla="*/ 1049578 w 1096675"/>
              <a:gd name="connsiteY2" fmla="*/ 535313 h 550472"/>
              <a:gd name="connsiteX3" fmla="*/ 413 w 1096675"/>
              <a:gd name="connsiteY3" fmla="*/ 13585 h 550472"/>
              <a:gd name="connsiteX4" fmla="*/ 1057232 w 1096675"/>
              <a:gd name="connsiteY4" fmla="*/ 497772 h 550472"/>
              <a:gd name="connsiteX5" fmla="*/ 1097089 w 1096675"/>
              <a:gd name="connsiteY5" fmla="*/ 550667 h 550472"/>
              <a:gd name="connsiteX6" fmla="*/ 1030837 w 1096675"/>
              <a:gd name="connsiteY6" fmla="*/ 550801 h 550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6675" h="550472">
                <a:moveTo>
                  <a:pt x="7012" y="329"/>
                </a:moveTo>
                <a:lnTo>
                  <a:pt x="1056175" y="522055"/>
                </a:lnTo>
                <a:lnTo>
                  <a:pt x="1049578" y="535313"/>
                </a:lnTo>
                <a:lnTo>
                  <a:pt x="413" y="13585"/>
                </a:lnTo>
                <a:close/>
                <a:moveTo>
                  <a:pt x="1057232" y="497772"/>
                </a:moveTo>
                <a:lnTo>
                  <a:pt x="1097089" y="550667"/>
                </a:lnTo>
                <a:lnTo>
                  <a:pt x="1030837" y="550801"/>
                </a:lnTo>
                <a:close/>
              </a:path>
            </a:pathLst>
          </a:custGeom>
          <a:solidFill>
            <a:srgbClr val="EBCB8B"/>
          </a:solidFill>
          <a:ln w="4932" cap="flat">
            <a:noFill/>
            <a:prstDash val="solid"/>
            <a:miter/>
          </a:ln>
        </p:spPr>
        <p:txBody>
          <a:bodyPr rtlCol="0" anchor="ctr"/>
          <a:lstStyle/>
          <a:p>
            <a:endParaRPr lang="en-NO"/>
          </a:p>
        </p:txBody>
      </p:sp>
      <p:sp>
        <p:nvSpPr>
          <p:cNvPr id="113" name="Freeform 112">
            <a:extLst>
              <a:ext uri="{FF2B5EF4-FFF2-40B4-BE49-F238E27FC236}">
                <a16:creationId xmlns:a16="http://schemas.microsoft.com/office/drawing/2014/main" id="{64777B0F-A5E3-3049-923D-5D14EDABB164}"/>
              </a:ext>
            </a:extLst>
          </p:cNvPr>
          <p:cNvSpPr/>
          <p:nvPr/>
        </p:nvSpPr>
        <p:spPr>
          <a:xfrm>
            <a:off x="6816004" y="4070640"/>
            <a:ext cx="444445" cy="444211"/>
          </a:xfrm>
          <a:custGeom>
            <a:avLst/>
            <a:gdLst>
              <a:gd name="connsiteX0" fmla="*/ -192 w 444445"/>
              <a:gd name="connsiteY0" fmla="*/ 221808 h 444211"/>
              <a:gd name="connsiteX1" fmla="*/ 222031 w 444445"/>
              <a:gd name="connsiteY1" fmla="*/ -298 h 444211"/>
              <a:gd name="connsiteX2" fmla="*/ 444254 w 444445"/>
              <a:gd name="connsiteY2" fmla="*/ 221808 h 444211"/>
              <a:gd name="connsiteX3" fmla="*/ 222031 w 444445"/>
              <a:gd name="connsiteY3" fmla="*/ 443914 h 444211"/>
              <a:gd name="connsiteX4" fmla="*/ -192 w 444445"/>
              <a:gd name="connsiteY4" fmla="*/ 221808 h 444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445" h="444211">
                <a:moveTo>
                  <a:pt x="-192" y="221808"/>
                </a:moveTo>
                <a:cubicBezTo>
                  <a:pt x="-192" y="99141"/>
                  <a:pt x="99315" y="-298"/>
                  <a:pt x="222031" y="-298"/>
                </a:cubicBezTo>
                <a:cubicBezTo>
                  <a:pt x="344747" y="-298"/>
                  <a:pt x="444254" y="99141"/>
                  <a:pt x="444254" y="221808"/>
                </a:cubicBezTo>
                <a:cubicBezTo>
                  <a:pt x="444254" y="344475"/>
                  <a:pt x="344747" y="443914"/>
                  <a:pt x="222031" y="443914"/>
                </a:cubicBezTo>
                <a:cubicBezTo>
                  <a:pt x="99315" y="443914"/>
                  <a:pt x="-192" y="344475"/>
                  <a:pt x="-192" y="221808"/>
                </a:cubicBezTo>
                <a:close/>
              </a:path>
            </a:pathLst>
          </a:custGeom>
          <a:solidFill>
            <a:srgbClr val="F7E7CB"/>
          </a:solidFill>
          <a:ln w="4932" cap="flat">
            <a:solidFill>
              <a:srgbClr val="EBCB8B"/>
            </a:solidFill>
            <a:prstDash val="solid"/>
            <a:miter/>
          </a:ln>
        </p:spPr>
        <p:txBody>
          <a:bodyPr rtlCol="0" anchor="ctr"/>
          <a:lstStyle/>
          <a:p>
            <a:endParaRPr lang="en-NO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B250502-AFCA-1B46-BF7B-B3D3860672C8}"/>
              </a:ext>
            </a:extLst>
          </p:cNvPr>
          <p:cNvSpPr txBox="1"/>
          <p:nvPr/>
        </p:nvSpPr>
        <p:spPr>
          <a:xfrm>
            <a:off x="6824910" y="4180394"/>
            <a:ext cx="281645" cy="2641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NO" sz="1399" spc="0" baseline="0">
                <a:solidFill>
                  <a:srgbClr val="4C5669"/>
                </a:solidFill>
                <a:latin typeface="Cambria Math"/>
                <a:ea typeface="Cambria Math"/>
                <a:sym typeface="Cambria Math"/>
                <a:rtl val="0"/>
              </a:rPr>
              <a:t>𝑝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73E1E3C-ACEC-F04E-8470-93E60548CE6D}"/>
              </a:ext>
            </a:extLst>
          </p:cNvPr>
          <p:cNvSpPr txBox="1"/>
          <p:nvPr/>
        </p:nvSpPr>
        <p:spPr>
          <a:xfrm>
            <a:off x="6918046" y="4254429"/>
            <a:ext cx="252016" cy="214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NO" sz="1011" spc="0" baseline="0">
                <a:solidFill>
                  <a:srgbClr val="4C5669"/>
                </a:solidFill>
                <a:latin typeface="Cambria Math"/>
                <a:ea typeface="Cambria Math"/>
                <a:sym typeface="Cambria Math"/>
                <a:rtl val="0"/>
              </a:rPr>
              <a:t>0</a:t>
            </a:r>
          </a:p>
        </p:txBody>
      </p:sp>
      <p:sp>
        <p:nvSpPr>
          <p:cNvPr id="116" name="Freeform 115">
            <a:extLst>
              <a:ext uri="{FF2B5EF4-FFF2-40B4-BE49-F238E27FC236}">
                <a16:creationId xmlns:a16="http://schemas.microsoft.com/office/drawing/2014/main" id="{F5B3A917-A8D5-1346-84DA-0E58326744E2}"/>
              </a:ext>
            </a:extLst>
          </p:cNvPr>
          <p:cNvSpPr/>
          <p:nvPr/>
        </p:nvSpPr>
        <p:spPr>
          <a:xfrm>
            <a:off x="7009239" y="3646057"/>
            <a:ext cx="59259" cy="424400"/>
          </a:xfrm>
          <a:custGeom>
            <a:avLst/>
            <a:gdLst>
              <a:gd name="connsiteX0" fmla="*/ 31265 w 59259"/>
              <a:gd name="connsiteY0" fmla="*/ -298 h 424400"/>
              <a:gd name="connsiteX1" fmla="*/ 36993 w 59259"/>
              <a:gd name="connsiteY1" fmla="*/ 374637 h 424400"/>
              <a:gd name="connsiteX2" fmla="*/ 22179 w 59259"/>
              <a:gd name="connsiteY2" fmla="*/ 374864 h 424400"/>
              <a:gd name="connsiteX3" fmla="*/ 16450 w 59259"/>
              <a:gd name="connsiteY3" fmla="*/ -71 h 424400"/>
              <a:gd name="connsiteX4" fmla="*/ 59067 w 59259"/>
              <a:gd name="connsiteY4" fmla="*/ 364425 h 424400"/>
              <a:gd name="connsiteX5" fmla="*/ 30327 w 59259"/>
              <a:gd name="connsiteY5" fmla="*/ 424102 h 424400"/>
              <a:gd name="connsiteX6" fmla="*/ -192 w 59259"/>
              <a:gd name="connsiteY6" fmla="*/ 365328 h 42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259" h="424400">
                <a:moveTo>
                  <a:pt x="31265" y="-298"/>
                </a:moveTo>
                <a:lnTo>
                  <a:pt x="36993" y="374637"/>
                </a:lnTo>
                <a:lnTo>
                  <a:pt x="22179" y="374864"/>
                </a:lnTo>
                <a:lnTo>
                  <a:pt x="16450" y="-71"/>
                </a:lnTo>
                <a:close/>
                <a:moveTo>
                  <a:pt x="59067" y="364425"/>
                </a:moveTo>
                <a:lnTo>
                  <a:pt x="30327" y="424102"/>
                </a:lnTo>
                <a:lnTo>
                  <a:pt x="-192" y="365328"/>
                </a:lnTo>
                <a:close/>
              </a:path>
            </a:pathLst>
          </a:custGeom>
          <a:solidFill>
            <a:srgbClr val="EBCB8B"/>
          </a:solidFill>
          <a:ln w="4932" cap="flat">
            <a:noFill/>
            <a:prstDash val="solid"/>
            <a:miter/>
          </a:ln>
        </p:spPr>
        <p:txBody>
          <a:bodyPr rtlCol="0" anchor="ctr"/>
          <a:lstStyle/>
          <a:p>
            <a:endParaRPr lang="en-NO"/>
          </a:p>
        </p:txBody>
      </p:sp>
      <p:sp>
        <p:nvSpPr>
          <p:cNvPr id="117" name="Freeform 116">
            <a:extLst>
              <a:ext uri="{FF2B5EF4-FFF2-40B4-BE49-F238E27FC236}">
                <a16:creationId xmlns:a16="http://schemas.microsoft.com/office/drawing/2014/main" id="{8C06C7BE-242F-2044-8AB4-9645741BB6B9}"/>
              </a:ext>
            </a:extLst>
          </p:cNvPr>
          <p:cNvSpPr/>
          <p:nvPr/>
        </p:nvSpPr>
        <p:spPr>
          <a:xfrm rot="10800000" flipV="1">
            <a:off x="7196232" y="3545851"/>
            <a:ext cx="1102948" cy="588908"/>
          </a:xfrm>
          <a:custGeom>
            <a:avLst/>
            <a:gdLst>
              <a:gd name="connsiteX0" fmla="*/ 7925 w 1102948"/>
              <a:gd name="connsiteY0" fmla="*/ 321 h 588908"/>
              <a:gd name="connsiteX1" fmla="*/ 1063769 w 1102948"/>
              <a:gd name="connsiteY1" fmla="*/ 559575 h 588908"/>
              <a:gd name="connsiteX2" fmla="*/ 1056830 w 1102948"/>
              <a:gd name="connsiteY2" fmla="*/ 572660 h 588908"/>
              <a:gd name="connsiteX3" fmla="*/ 988 w 1102948"/>
              <a:gd name="connsiteY3" fmla="*/ 13404 h 588908"/>
              <a:gd name="connsiteX4" fmla="*/ 1065448 w 1102948"/>
              <a:gd name="connsiteY4" fmla="*/ 535326 h 588908"/>
              <a:gd name="connsiteX5" fmla="*/ 1103937 w 1102948"/>
              <a:gd name="connsiteY5" fmla="*/ 589229 h 588908"/>
              <a:gd name="connsiteX6" fmla="*/ 1037699 w 1102948"/>
              <a:gd name="connsiteY6" fmla="*/ 587664 h 588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2948" h="588908">
                <a:moveTo>
                  <a:pt x="7925" y="321"/>
                </a:moveTo>
                <a:lnTo>
                  <a:pt x="1063769" y="559575"/>
                </a:lnTo>
                <a:lnTo>
                  <a:pt x="1056830" y="572660"/>
                </a:lnTo>
                <a:lnTo>
                  <a:pt x="988" y="13404"/>
                </a:lnTo>
                <a:close/>
                <a:moveTo>
                  <a:pt x="1065448" y="535326"/>
                </a:moveTo>
                <a:lnTo>
                  <a:pt x="1103937" y="589229"/>
                </a:lnTo>
                <a:lnTo>
                  <a:pt x="1037699" y="587664"/>
                </a:lnTo>
                <a:close/>
              </a:path>
            </a:pathLst>
          </a:custGeom>
          <a:solidFill>
            <a:srgbClr val="EBCB8B"/>
          </a:solidFill>
          <a:ln w="4932" cap="flat">
            <a:noFill/>
            <a:prstDash val="solid"/>
            <a:miter/>
          </a:ln>
        </p:spPr>
        <p:txBody>
          <a:bodyPr rtlCol="0" anchor="ctr"/>
          <a:lstStyle/>
          <a:p>
            <a:endParaRPr lang="en-NO"/>
          </a:p>
        </p:txBody>
      </p:sp>
      <p:sp>
        <p:nvSpPr>
          <p:cNvPr id="118" name="Freeform 117">
            <a:extLst>
              <a:ext uri="{FF2B5EF4-FFF2-40B4-BE49-F238E27FC236}">
                <a16:creationId xmlns:a16="http://schemas.microsoft.com/office/drawing/2014/main" id="{4EA963CE-5B76-EA4D-8ADE-283E9CC37324}"/>
              </a:ext>
            </a:extLst>
          </p:cNvPr>
          <p:cNvSpPr/>
          <p:nvPr/>
        </p:nvSpPr>
        <p:spPr>
          <a:xfrm>
            <a:off x="3971551" y="4929450"/>
            <a:ext cx="444445" cy="444211"/>
          </a:xfrm>
          <a:custGeom>
            <a:avLst/>
            <a:gdLst>
              <a:gd name="connsiteX0" fmla="*/ -192 w 444445"/>
              <a:gd name="connsiteY0" fmla="*/ 221808 h 444211"/>
              <a:gd name="connsiteX1" fmla="*/ 222031 w 444445"/>
              <a:gd name="connsiteY1" fmla="*/ -298 h 444211"/>
              <a:gd name="connsiteX2" fmla="*/ 444254 w 444445"/>
              <a:gd name="connsiteY2" fmla="*/ 221808 h 444211"/>
              <a:gd name="connsiteX3" fmla="*/ 222031 w 444445"/>
              <a:gd name="connsiteY3" fmla="*/ 443914 h 444211"/>
              <a:gd name="connsiteX4" fmla="*/ -192 w 444445"/>
              <a:gd name="connsiteY4" fmla="*/ 221808 h 444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445" h="444211">
                <a:moveTo>
                  <a:pt x="-192" y="221808"/>
                </a:moveTo>
                <a:cubicBezTo>
                  <a:pt x="-192" y="99141"/>
                  <a:pt x="99300" y="-298"/>
                  <a:pt x="222031" y="-298"/>
                </a:cubicBezTo>
                <a:cubicBezTo>
                  <a:pt x="344762" y="-298"/>
                  <a:pt x="444254" y="99141"/>
                  <a:pt x="444254" y="221808"/>
                </a:cubicBezTo>
                <a:cubicBezTo>
                  <a:pt x="444254" y="344475"/>
                  <a:pt x="344762" y="443914"/>
                  <a:pt x="222031" y="443914"/>
                </a:cubicBezTo>
                <a:cubicBezTo>
                  <a:pt x="99300" y="443914"/>
                  <a:pt x="-192" y="344475"/>
                  <a:pt x="-192" y="221808"/>
                </a:cubicBezTo>
                <a:close/>
              </a:path>
            </a:pathLst>
          </a:custGeom>
          <a:solidFill>
            <a:srgbClr val="F7E7CB"/>
          </a:solidFill>
          <a:ln w="4932" cap="flat">
            <a:solidFill>
              <a:srgbClr val="EBCB8B"/>
            </a:solidFill>
            <a:prstDash val="solid"/>
            <a:miter/>
          </a:ln>
        </p:spPr>
        <p:txBody>
          <a:bodyPr rtlCol="0" anchor="ctr"/>
          <a:lstStyle/>
          <a:p>
            <a:endParaRPr lang="en-NO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D74173E-EB12-D84C-BECA-A7C1E2A0ECE2}"/>
              </a:ext>
            </a:extLst>
          </p:cNvPr>
          <p:cNvSpPr txBox="1"/>
          <p:nvPr/>
        </p:nvSpPr>
        <p:spPr>
          <a:xfrm>
            <a:off x="3981262" y="5039204"/>
            <a:ext cx="281645" cy="2641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NO" sz="1399" spc="0" baseline="0">
                <a:solidFill>
                  <a:srgbClr val="4C5669"/>
                </a:solidFill>
                <a:latin typeface="Cambria Math"/>
                <a:ea typeface="Cambria Math"/>
                <a:sym typeface="Cambria Math"/>
                <a:rtl val="0"/>
              </a:rPr>
              <a:t>𝑝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470C66E-D1D2-0348-A25C-D40FA68DE398}"/>
              </a:ext>
            </a:extLst>
          </p:cNvPr>
          <p:cNvSpPr txBox="1"/>
          <p:nvPr/>
        </p:nvSpPr>
        <p:spPr>
          <a:xfrm>
            <a:off x="4074398" y="5113239"/>
            <a:ext cx="252016" cy="214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NO" sz="1011" spc="0" baseline="0">
                <a:solidFill>
                  <a:srgbClr val="4C5669"/>
                </a:solidFill>
                <a:latin typeface="Cambria Math"/>
                <a:ea typeface="Cambria Math"/>
                <a:sym typeface="Cambria Math"/>
                <a:rtl val="0"/>
              </a:rPr>
              <a:t>0</a:t>
            </a:r>
          </a:p>
        </p:txBody>
      </p:sp>
      <p:sp>
        <p:nvSpPr>
          <p:cNvPr id="121" name="Freeform 120">
            <a:extLst>
              <a:ext uri="{FF2B5EF4-FFF2-40B4-BE49-F238E27FC236}">
                <a16:creationId xmlns:a16="http://schemas.microsoft.com/office/drawing/2014/main" id="{927DBAAA-FF6C-A240-9543-05AADD562042}"/>
              </a:ext>
            </a:extLst>
          </p:cNvPr>
          <p:cNvSpPr/>
          <p:nvPr/>
        </p:nvSpPr>
        <p:spPr>
          <a:xfrm rot="10800000" flipV="1">
            <a:off x="4164938" y="4514753"/>
            <a:ext cx="59254" cy="418564"/>
          </a:xfrm>
          <a:custGeom>
            <a:avLst/>
            <a:gdLst>
              <a:gd name="connsiteX0" fmla="*/ 32609 w 59254"/>
              <a:gd name="connsiteY0" fmla="*/ 516 h 418564"/>
              <a:gd name="connsiteX1" fmla="*/ 37545 w 59254"/>
              <a:gd name="connsiteY1" fmla="*/ 369629 h 418564"/>
              <a:gd name="connsiteX2" fmla="*/ 22731 w 59254"/>
              <a:gd name="connsiteY2" fmla="*/ 369827 h 418564"/>
              <a:gd name="connsiteX3" fmla="*/ 17795 w 59254"/>
              <a:gd name="connsiteY3" fmla="*/ 713 h 418564"/>
              <a:gd name="connsiteX4" fmla="*/ 59633 w 59254"/>
              <a:gd name="connsiteY4" fmla="*/ 359461 h 418564"/>
              <a:gd name="connsiteX5" fmla="*/ 30798 w 59254"/>
              <a:gd name="connsiteY5" fmla="*/ 419080 h 418564"/>
              <a:gd name="connsiteX6" fmla="*/ 379 w 59254"/>
              <a:gd name="connsiteY6" fmla="*/ 360253 h 41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254" h="418564">
                <a:moveTo>
                  <a:pt x="32609" y="516"/>
                </a:moveTo>
                <a:lnTo>
                  <a:pt x="37545" y="369629"/>
                </a:lnTo>
                <a:lnTo>
                  <a:pt x="22731" y="369827"/>
                </a:lnTo>
                <a:lnTo>
                  <a:pt x="17795" y="713"/>
                </a:lnTo>
                <a:close/>
                <a:moveTo>
                  <a:pt x="59633" y="359461"/>
                </a:moveTo>
                <a:lnTo>
                  <a:pt x="30798" y="419080"/>
                </a:lnTo>
                <a:lnTo>
                  <a:pt x="379" y="360253"/>
                </a:lnTo>
                <a:close/>
              </a:path>
            </a:pathLst>
          </a:custGeom>
          <a:solidFill>
            <a:srgbClr val="EBCB8B"/>
          </a:solidFill>
          <a:ln w="4932" cap="flat">
            <a:noFill/>
            <a:prstDash val="solid"/>
            <a:miter/>
          </a:ln>
        </p:spPr>
        <p:txBody>
          <a:bodyPr rtlCol="0" anchor="ctr"/>
          <a:lstStyle/>
          <a:p>
            <a:endParaRPr lang="en-NO"/>
          </a:p>
        </p:txBody>
      </p:sp>
      <p:sp>
        <p:nvSpPr>
          <p:cNvPr id="122" name="Freeform 121">
            <a:extLst>
              <a:ext uri="{FF2B5EF4-FFF2-40B4-BE49-F238E27FC236}">
                <a16:creationId xmlns:a16="http://schemas.microsoft.com/office/drawing/2014/main" id="{98A8B8BB-AE98-5F4D-AC44-BB03D5888B19}"/>
              </a:ext>
            </a:extLst>
          </p:cNvPr>
          <p:cNvSpPr/>
          <p:nvPr/>
        </p:nvSpPr>
        <p:spPr>
          <a:xfrm rot="10800000" flipV="1">
            <a:off x="4351794" y="4443451"/>
            <a:ext cx="2531007" cy="569470"/>
          </a:xfrm>
          <a:custGeom>
            <a:avLst/>
            <a:gdLst>
              <a:gd name="connsiteX0" fmla="*/ 3538 w 2531007"/>
              <a:gd name="connsiteY0" fmla="*/ 503 h 569470"/>
              <a:gd name="connsiteX1" fmla="*/ 2484713 w 2531007"/>
              <a:gd name="connsiteY1" fmla="*/ 535873 h 569470"/>
              <a:gd name="connsiteX2" fmla="*/ 2481587 w 2531007"/>
              <a:gd name="connsiteY2" fmla="*/ 550349 h 569470"/>
              <a:gd name="connsiteX3" fmla="*/ 412 w 2531007"/>
              <a:gd name="connsiteY3" fmla="*/ 14976 h 569470"/>
              <a:gd name="connsiteX4" fmla="*/ 2479745 w 2531007"/>
              <a:gd name="connsiteY4" fmla="*/ 512083 h 569470"/>
              <a:gd name="connsiteX5" fmla="*/ 2531420 w 2531007"/>
              <a:gd name="connsiteY5" fmla="*/ 553528 h 569470"/>
              <a:gd name="connsiteX6" fmla="*/ 2467242 w 2531007"/>
              <a:gd name="connsiteY6" fmla="*/ 569973 h 569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31007" h="569470">
                <a:moveTo>
                  <a:pt x="3538" y="503"/>
                </a:moveTo>
                <a:lnTo>
                  <a:pt x="2484713" y="535873"/>
                </a:lnTo>
                <a:lnTo>
                  <a:pt x="2481587" y="550349"/>
                </a:lnTo>
                <a:lnTo>
                  <a:pt x="412" y="14976"/>
                </a:lnTo>
                <a:close/>
                <a:moveTo>
                  <a:pt x="2479745" y="512083"/>
                </a:moveTo>
                <a:lnTo>
                  <a:pt x="2531420" y="553528"/>
                </a:lnTo>
                <a:lnTo>
                  <a:pt x="2467242" y="569973"/>
                </a:lnTo>
                <a:close/>
              </a:path>
            </a:pathLst>
          </a:custGeom>
          <a:solidFill>
            <a:srgbClr val="EBCB8B"/>
          </a:solidFill>
          <a:ln w="4932" cap="flat">
            <a:noFill/>
            <a:prstDash val="solid"/>
            <a:miter/>
          </a:ln>
        </p:spPr>
        <p:txBody>
          <a:bodyPr rtlCol="0" anchor="ctr"/>
          <a:lstStyle/>
          <a:p>
            <a:endParaRPr lang="en-NO"/>
          </a:p>
        </p:txBody>
      </p:sp>
      <p:sp>
        <p:nvSpPr>
          <p:cNvPr id="123" name="Freeform 122">
            <a:extLst>
              <a:ext uri="{FF2B5EF4-FFF2-40B4-BE49-F238E27FC236}">
                <a16:creationId xmlns:a16="http://schemas.microsoft.com/office/drawing/2014/main" id="{3E672E69-DA9C-D743-B4B5-027ABBCC3EF5}"/>
              </a:ext>
            </a:extLst>
          </p:cNvPr>
          <p:cNvSpPr/>
          <p:nvPr/>
        </p:nvSpPr>
        <p:spPr>
          <a:xfrm>
            <a:off x="5405085" y="4070542"/>
            <a:ext cx="444445" cy="444211"/>
          </a:xfrm>
          <a:custGeom>
            <a:avLst/>
            <a:gdLst>
              <a:gd name="connsiteX0" fmla="*/ -192 w 444445"/>
              <a:gd name="connsiteY0" fmla="*/ 221808 h 444211"/>
              <a:gd name="connsiteX1" fmla="*/ 222031 w 444445"/>
              <a:gd name="connsiteY1" fmla="*/ -298 h 444211"/>
              <a:gd name="connsiteX2" fmla="*/ 444254 w 444445"/>
              <a:gd name="connsiteY2" fmla="*/ 221808 h 444211"/>
              <a:gd name="connsiteX3" fmla="*/ 222031 w 444445"/>
              <a:gd name="connsiteY3" fmla="*/ 443914 h 444211"/>
              <a:gd name="connsiteX4" fmla="*/ -192 w 444445"/>
              <a:gd name="connsiteY4" fmla="*/ 221808 h 444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445" h="444211">
                <a:moveTo>
                  <a:pt x="-192" y="221808"/>
                </a:moveTo>
                <a:cubicBezTo>
                  <a:pt x="-192" y="99141"/>
                  <a:pt x="99315" y="-298"/>
                  <a:pt x="222031" y="-298"/>
                </a:cubicBezTo>
                <a:cubicBezTo>
                  <a:pt x="344747" y="-298"/>
                  <a:pt x="444254" y="99141"/>
                  <a:pt x="444254" y="221808"/>
                </a:cubicBezTo>
                <a:cubicBezTo>
                  <a:pt x="444254" y="344475"/>
                  <a:pt x="344747" y="443914"/>
                  <a:pt x="222031" y="443914"/>
                </a:cubicBezTo>
                <a:cubicBezTo>
                  <a:pt x="99315" y="443914"/>
                  <a:pt x="-192" y="344475"/>
                  <a:pt x="-192" y="221808"/>
                </a:cubicBezTo>
                <a:close/>
              </a:path>
            </a:pathLst>
          </a:cu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NO"/>
          </a:p>
        </p:txBody>
      </p:sp>
      <p:sp>
        <p:nvSpPr>
          <p:cNvPr id="124" name="Freeform 123">
            <a:extLst>
              <a:ext uri="{FF2B5EF4-FFF2-40B4-BE49-F238E27FC236}">
                <a16:creationId xmlns:a16="http://schemas.microsoft.com/office/drawing/2014/main" id="{BAAD6914-D8D2-2B46-A8F3-8190D8E9B9A3}"/>
              </a:ext>
            </a:extLst>
          </p:cNvPr>
          <p:cNvSpPr/>
          <p:nvPr/>
        </p:nvSpPr>
        <p:spPr>
          <a:xfrm>
            <a:off x="5389724" y="4949192"/>
            <a:ext cx="444445" cy="444211"/>
          </a:xfrm>
          <a:custGeom>
            <a:avLst/>
            <a:gdLst>
              <a:gd name="connsiteX0" fmla="*/ -192 w 444445"/>
              <a:gd name="connsiteY0" fmla="*/ 221808 h 444211"/>
              <a:gd name="connsiteX1" fmla="*/ 222031 w 444445"/>
              <a:gd name="connsiteY1" fmla="*/ -298 h 444211"/>
              <a:gd name="connsiteX2" fmla="*/ 444254 w 444445"/>
              <a:gd name="connsiteY2" fmla="*/ 221808 h 444211"/>
              <a:gd name="connsiteX3" fmla="*/ 222031 w 444445"/>
              <a:gd name="connsiteY3" fmla="*/ 443914 h 444211"/>
              <a:gd name="connsiteX4" fmla="*/ -192 w 444445"/>
              <a:gd name="connsiteY4" fmla="*/ 221808 h 444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445" h="444211">
                <a:moveTo>
                  <a:pt x="-192" y="221808"/>
                </a:moveTo>
                <a:cubicBezTo>
                  <a:pt x="-192" y="99141"/>
                  <a:pt x="99315" y="-298"/>
                  <a:pt x="222031" y="-298"/>
                </a:cubicBezTo>
                <a:cubicBezTo>
                  <a:pt x="344747" y="-298"/>
                  <a:pt x="444254" y="99141"/>
                  <a:pt x="444254" y="221808"/>
                </a:cubicBezTo>
                <a:cubicBezTo>
                  <a:pt x="444254" y="344475"/>
                  <a:pt x="344747" y="443914"/>
                  <a:pt x="222031" y="443914"/>
                </a:cubicBezTo>
                <a:cubicBezTo>
                  <a:pt x="99315" y="443914"/>
                  <a:pt x="-192" y="344475"/>
                  <a:pt x="-192" y="221808"/>
                </a:cubicBezTo>
                <a:close/>
              </a:path>
            </a:pathLst>
          </a:cu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NO"/>
          </a:p>
        </p:txBody>
      </p:sp>
      <p:sp>
        <p:nvSpPr>
          <p:cNvPr id="125" name="Freeform 124">
            <a:extLst>
              <a:ext uri="{FF2B5EF4-FFF2-40B4-BE49-F238E27FC236}">
                <a16:creationId xmlns:a16="http://schemas.microsoft.com/office/drawing/2014/main" id="{B98FFB19-8A71-5B4C-A676-BCB57C0D9D5F}"/>
              </a:ext>
            </a:extLst>
          </p:cNvPr>
          <p:cNvSpPr/>
          <p:nvPr/>
        </p:nvSpPr>
        <p:spPr>
          <a:xfrm>
            <a:off x="6808596" y="4909375"/>
            <a:ext cx="444445" cy="444211"/>
          </a:xfrm>
          <a:custGeom>
            <a:avLst/>
            <a:gdLst>
              <a:gd name="connsiteX0" fmla="*/ -192 w 444445"/>
              <a:gd name="connsiteY0" fmla="*/ 221808 h 444211"/>
              <a:gd name="connsiteX1" fmla="*/ 222031 w 444445"/>
              <a:gd name="connsiteY1" fmla="*/ -298 h 444211"/>
              <a:gd name="connsiteX2" fmla="*/ 444254 w 444445"/>
              <a:gd name="connsiteY2" fmla="*/ 221808 h 444211"/>
              <a:gd name="connsiteX3" fmla="*/ 222031 w 444445"/>
              <a:gd name="connsiteY3" fmla="*/ 443914 h 444211"/>
              <a:gd name="connsiteX4" fmla="*/ -192 w 444445"/>
              <a:gd name="connsiteY4" fmla="*/ 221808 h 444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445" h="444211">
                <a:moveTo>
                  <a:pt x="-192" y="221808"/>
                </a:moveTo>
                <a:cubicBezTo>
                  <a:pt x="-192" y="99141"/>
                  <a:pt x="99315" y="-298"/>
                  <a:pt x="222031" y="-298"/>
                </a:cubicBezTo>
                <a:cubicBezTo>
                  <a:pt x="344747" y="-298"/>
                  <a:pt x="444254" y="99141"/>
                  <a:pt x="444254" y="221808"/>
                </a:cubicBezTo>
                <a:cubicBezTo>
                  <a:pt x="444254" y="344475"/>
                  <a:pt x="344747" y="443914"/>
                  <a:pt x="222031" y="443914"/>
                </a:cubicBezTo>
                <a:cubicBezTo>
                  <a:pt x="99315" y="443914"/>
                  <a:pt x="-192" y="344475"/>
                  <a:pt x="-192" y="221808"/>
                </a:cubicBezTo>
                <a:close/>
              </a:path>
            </a:pathLst>
          </a:cu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NO"/>
          </a:p>
        </p:txBody>
      </p:sp>
      <p:sp>
        <p:nvSpPr>
          <p:cNvPr id="126" name="Freeform 125">
            <a:extLst>
              <a:ext uri="{FF2B5EF4-FFF2-40B4-BE49-F238E27FC236}">
                <a16:creationId xmlns:a16="http://schemas.microsoft.com/office/drawing/2014/main" id="{0825AA20-A1FE-2A4D-B812-0F764124FFF7}"/>
              </a:ext>
            </a:extLst>
          </p:cNvPr>
          <p:cNvSpPr/>
          <p:nvPr/>
        </p:nvSpPr>
        <p:spPr>
          <a:xfrm>
            <a:off x="8240541" y="4105190"/>
            <a:ext cx="444445" cy="444211"/>
          </a:xfrm>
          <a:custGeom>
            <a:avLst/>
            <a:gdLst>
              <a:gd name="connsiteX0" fmla="*/ -192 w 444445"/>
              <a:gd name="connsiteY0" fmla="*/ 221808 h 444211"/>
              <a:gd name="connsiteX1" fmla="*/ 222031 w 444445"/>
              <a:gd name="connsiteY1" fmla="*/ -298 h 444211"/>
              <a:gd name="connsiteX2" fmla="*/ 444254 w 444445"/>
              <a:gd name="connsiteY2" fmla="*/ 221808 h 444211"/>
              <a:gd name="connsiteX3" fmla="*/ 222031 w 444445"/>
              <a:gd name="connsiteY3" fmla="*/ 443914 h 444211"/>
              <a:gd name="connsiteX4" fmla="*/ -192 w 444445"/>
              <a:gd name="connsiteY4" fmla="*/ 221808 h 444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445" h="444211">
                <a:moveTo>
                  <a:pt x="-192" y="221808"/>
                </a:moveTo>
                <a:cubicBezTo>
                  <a:pt x="-192" y="99141"/>
                  <a:pt x="99315" y="-298"/>
                  <a:pt x="222031" y="-298"/>
                </a:cubicBezTo>
                <a:cubicBezTo>
                  <a:pt x="344747" y="-298"/>
                  <a:pt x="444254" y="99141"/>
                  <a:pt x="444254" y="221808"/>
                </a:cubicBezTo>
                <a:cubicBezTo>
                  <a:pt x="444254" y="344475"/>
                  <a:pt x="344747" y="443914"/>
                  <a:pt x="222031" y="443914"/>
                </a:cubicBezTo>
                <a:cubicBezTo>
                  <a:pt x="99315" y="443914"/>
                  <a:pt x="-192" y="344475"/>
                  <a:pt x="-192" y="221808"/>
                </a:cubicBezTo>
                <a:close/>
              </a:path>
            </a:pathLst>
          </a:cu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NO"/>
          </a:p>
        </p:txBody>
      </p:sp>
      <p:sp>
        <p:nvSpPr>
          <p:cNvPr id="127" name="Freeform 126">
            <a:extLst>
              <a:ext uri="{FF2B5EF4-FFF2-40B4-BE49-F238E27FC236}">
                <a16:creationId xmlns:a16="http://schemas.microsoft.com/office/drawing/2014/main" id="{E5F36219-2630-904D-8DEF-49CB4D4BE522}"/>
              </a:ext>
            </a:extLst>
          </p:cNvPr>
          <p:cNvSpPr/>
          <p:nvPr/>
        </p:nvSpPr>
        <p:spPr>
          <a:xfrm>
            <a:off x="8238593" y="4891133"/>
            <a:ext cx="444445" cy="444211"/>
          </a:xfrm>
          <a:custGeom>
            <a:avLst/>
            <a:gdLst>
              <a:gd name="connsiteX0" fmla="*/ -192 w 444445"/>
              <a:gd name="connsiteY0" fmla="*/ 221808 h 444211"/>
              <a:gd name="connsiteX1" fmla="*/ 222031 w 444445"/>
              <a:gd name="connsiteY1" fmla="*/ -298 h 444211"/>
              <a:gd name="connsiteX2" fmla="*/ 444254 w 444445"/>
              <a:gd name="connsiteY2" fmla="*/ 221808 h 444211"/>
              <a:gd name="connsiteX3" fmla="*/ 222031 w 444445"/>
              <a:gd name="connsiteY3" fmla="*/ 443914 h 444211"/>
              <a:gd name="connsiteX4" fmla="*/ -192 w 444445"/>
              <a:gd name="connsiteY4" fmla="*/ 221808 h 444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445" h="444211">
                <a:moveTo>
                  <a:pt x="-192" y="221808"/>
                </a:moveTo>
                <a:cubicBezTo>
                  <a:pt x="-192" y="99141"/>
                  <a:pt x="99315" y="-298"/>
                  <a:pt x="222031" y="-298"/>
                </a:cubicBezTo>
                <a:cubicBezTo>
                  <a:pt x="344747" y="-298"/>
                  <a:pt x="444254" y="99141"/>
                  <a:pt x="444254" y="221808"/>
                </a:cubicBezTo>
                <a:cubicBezTo>
                  <a:pt x="444254" y="344475"/>
                  <a:pt x="344747" y="443914"/>
                  <a:pt x="222031" y="443914"/>
                </a:cubicBezTo>
                <a:cubicBezTo>
                  <a:pt x="99315" y="443914"/>
                  <a:pt x="-192" y="344475"/>
                  <a:pt x="-192" y="221808"/>
                </a:cubicBezTo>
                <a:close/>
              </a:path>
            </a:pathLst>
          </a:cu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N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7307AC81-EFB2-B145-AACA-6D5B1D26A5CA}"/>
                  </a:ext>
                </a:extLst>
              </p:cNvPr>
              <p:cNvSpPr txBox="1"/>
              <p:nvPr/>
            </p:nvSpPr>
            <p:spPr>
              <a:xfrm>
                <a:off x="1231455" y="4970411"/>
                <a:ext cx="12903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nb-NO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nb-NO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nb-NO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nb-NO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O" sz="2400" dirty="0">
                  <a:solidFill>
                    <a:schemeClr val="tx1"/>
                  </a:solidFill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7307AC81-EFB2-B145-AACA-6D5B1D26A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455" y="4970411"/>
                <a:ext cx="1290353" cy="461665"/>
              </a:xfrm>
              <a:prstGeom prst="rect">
                <a:avLst/>
              </a:prstGeom>
              <a:blipFill>
                <a:blip r:embed="rId2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TextBox 128">
            <a:extLst>
              <a:ext uri="{FF2B5EF4-FFF2-40B4-BE49-F238E27FC236}">
                <a16:creationId xmlns:a16="http://schemas.microsoft.com/office/drawing/2014/main" id="{8E09E886-85B6-B24B-BA76-A5D195E85AD7}"/>
              </a:ext>
            </a:extLst>
          </p:cNvPr>
          <p:cNvSpPr txBox="1"/>
          <p:nvPr/>
        </p:nvSpPr>
        <p:spPr>
          <a:xfrm>
            <a:off x="720233" y="4115874"/>
            <a:ext cx="22156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i="1" dirty="0">
                <a:latin typeface="Montserrat" pitchFamily="2" charset="77"/>
              </a:rPr>
              <a:t>number </a:t>
            </a:r>
          </a:p>
          <a:p>
            <a:pPr algn="r"/>
            <a:r>
              <a:rPr lang="en-NO" i="1" dirty="0">
                <a:latin typeface="Montserrat" pitchFamily="2" charset="77"/>
              </a:rPr>
              <a:t>of time steps</a:t>
            </a:r>
          </a:p>
          <a:p>
            <a:pPr algn="r"/>
            <a:r>
              <a:rPr lang="en-NO" i="1" dirty="0">
                <a:latin typeface="Montserrat" pitchFamily="2" charset="77"/>
              </a:rPr>
              <a:t>with p processors</a:t>
            </a:r>
          </a:p>
        </p:txBody>
      </p:sp>
      <p:sp>
        <p:nvSpPr>
          <p:cNvPr id="133" name="Left Brace 132">
            <a:extLst>
              <a:ext uri="{FF2B5EF4-FFF2-40B4-BE49-F238E27FC236}">
                <a16:creationId xmlns:a16="http://schemas.microsoft.com/office/drawing/2014/main" id="{0F844F23-BE9A-C940-98AF-57D0B1CEEF3E}"/>
              </a:ext>
            </a:extLst>
          </p:cNvPr>
          <p:cNvSpPr/>
          <p:nvPr/>
        </p:nvSpPr>
        <p:spPr>
          <a:xfrm>
            <a:off x="3106326" y="3176634"/>
            <a:ext cx="247791" cy="2216769"/>
          </a:xfrm>
          <a:prstGeom prst="leftBrac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EF96D2C-EB4A-1C40-9A8C-40E16F40036E}"/>
              </a:ext>
            </a:extLst>
          </p:cNvPr>
          <p:cNvSpPr txBox="1"/>
          <p:nvPr/>
        </p:nvSpPr>
        <p:spPr>
          <a:xfrm>
            <a:off x="10258980" y="492970"/>
            <a:ext cx="873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Cost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8B3AB8A-32A2-FC40-BE46-EA80A2532A68}"/>
              </a:ext>
            </a:extLst>
          </p:cNvPr>
          <p:cNvSpPr txBox="1"/>
          <p:nvPr/>
        </p:nvSpPr>
        <p:spPr>
          <a:xfrm>
            <a:off x="9848317" y="944761"/>
            <a:ext cx="19303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i="1" dirty="0">
                <a:latin typeface="Montserrat" pitchFamily="2" charset="77"/>
              </a:rPr>
              <a:t>Cost of having </a:t>
            </a:r>
          </a:p>
          <a:p>
            <a:pPr algn="ctr"/>
            <a:r>
              <a:rPr lang="en-NO" i="1" dirty="0">
                <a:latin typeface="Montserrat" pitchFamily="2" charset="77"/>
              </a:rPr>
              <a:t>p processor</a:t>
            </a:r>
          </a:p>
          <a:p>
            <a:pPr algn="ctr"/>
            <a:r>
              <a:rPr lang="en-NO" i="1" dirty="0">
                <a:latin typeface="Montserrat" pitchFamily="2" charset="77"/>
              </a:rPr>
              <a:t>for t time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18F44C8D-542B-FC49-9111-CD69FA877F5A}"/>
                  </a:ext>
                </a:extLst>
              </p:cNvPr>
              <p:cNvSpPr txBox="1"/>
              <p:nvPr/>
            </p:nvSpPr>
            <p:spPr>
              <a:xfrm>
                <a:off x="9432084" y="1886201"/>
                <a:ext cx="3061094" cy="497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nb-NO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b-NO" sz="24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nb-NO" sz="2400" b="0" i="1" dirty="0" smtClean="0">
                          <a:latin typeface="Cambria Math" panose="02040503050406030204" pitchFamily="18" charset="0"/>
                        </a:rPr>
                        <m:t> × </m:t>
                      </m:r>
                      <m:sSub>
                        <m:sSubPr>
                          <m:ctrlP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nb-NO" sz="2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sz="24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nb-NO" sz="24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nb-NO" sz="24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O" sz="2400" dirty="0"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18F44C8D-542B-FC49-9111-CD69FA877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2084" y="1886201"/>
                <a:ext cx="3061094" cy="497252"/>
              </a:xfrm>
              <a:prstGeom prst="rect">
                <a:avLst/>
              </a:prstGeom>
              <a:blipFill>
                <a:blip r:embed="rId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F5CA4881-1F39-2942-963A-C532DD5877D2}"/>
                  </a:ext>
                </a:extLst>
              </p:cNvPr>
              <p:cNvSpPr txBox="1"/>
              <p:nvPr/>
            </p:nvSpPr>
            <p:spPr>
              <a:xfrm>
                <a:off x="10074251" y="3545851"/>
                <a:ext cx="12434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nb-NO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nb-NO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nb-NO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b-NO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NO" sz="2400" dirty="0">
                  <a:solidFill>
                    <a:schemeClr val="tx1"/>
                  </a:solidFill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F5CA4881-1F39-2942-963A-C532DD587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4251" y="3545851"/>
                <a:ext cx="1243417" cy="461665"/>
              </a:xfrm>
              <a:prstGeom prst="rect">
                <a:avLst/>
              </a:prstGeom>
              <a:blipFill>
                <a:blip r:embed="rId4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TextBox 140">
            <a:extLst>
              <a:ext uri="{FF2B5EF4-FFF2-40B4-BE49-F238E27FC236}">
                <a16:creationId xmlns:a16="http://schemas.microsoft.com/office/drawing/2014/main" id="{28ACB6F2-B57F-4B49-AE01-92D052EA707D}"/>
              </a:ext>
            </a:extLst>
          </p:cNvPr>
          <p:cNvSpPr txBox="1"/>
          <p:nvPr/>
        </p:nvSpPr>
        <p:spPr>
          <a:xfrm>
            <a:off x="9425635" y="4069574"/>
            <a:ext cx="21900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i="1" dirty="0">
                <a:latin typeface="Montserrat" pitchFamily="2" charset="77"/>
              </a:rPr>
              <a:t>number of </a:t>
            </a:r>
          </a:p>
          <a:p>
            <a:pPr algn="ctr"/>
            <a:r>
              <a:rPr lang="en-NO" i="1" dirty="0">
                <a:latin typeface="Montserrat" pitchFamily="2" charset="77"/>
              </a:rPr>
              <a:t>active processors</a:t>
            </a:r>
          </a:p>
          <a:p>
            <a:pPr algn="ctr"/>
            <a:r>
              <a:rPr lang="en-NO" i="1" dirty="0">
                <a:latin typeface="Montserrat" pitchFamily="2" charset="77"/>
              </a:rPr>
              <a:t>at a given time t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002E5AE-2DD6-4E47-8BF5-EBA4BEF17F34}"/>
              </a:ext>
            </a:extLst>
          </p:cNvPr>
          <p:cNvSpPr txBox="1"/>
          <p:nvPr/>
        </p:nvSpPr>
        <p:spPr>
          <a:xfrm>
            <a:off x="2203978" y="5593383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A8207C1D-4E7E-C44D-819E-2F49A5218F34}"/>
                  </a:ext>
                </a:extLst>
              </p:cNvPr>
              <p:cNvSpPr txBox="1"/>
              <p:nvPr/>
            </p:nvSpPr>
            <p:spPr>
              <a:xfrm>
                <a:off x="6502004" y="5561414"/>
                <a:ext cx="3631059" cy="11473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nb-NO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nb-NO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2400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nb-NO" sz="2400" b="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  <m:e>
                          <m:sSub>
                            <m:sSubPr>
                              <m:ctrlPr>
                                <a:rPr lang="nb-NO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24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nb-NO" sz="2400" b="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NO" sz="2400" dirty="0"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A8207C1D-4E7E-C44D-819E-2F49A5218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004" y="5561414"/>
                <a:ext cx="3631059" cy="1147365"/>
              </a:xfrm>
              <a:prstGeom prst="rect">
                <a:avLst/>
              </a:prstGeom>
              <a:blipFill>
                <a:blip r:embed="rId5"/>
                <a:stretch>
                  <a:fillRect t="-96739" b="-154348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TextBox 144">
            <a:extLst>
              <a:ext uri="{FF2B5EF4-FFF2-40B4-BE49-F238E27FC236}">
                <a16:creationId xmlns:a16="http://schemas.microsoft.com/office/drawing/2014/main" id="{405A5852-5454-CA40-B3E7-7D41817BE0E3}"/>
              </a:ext>
            </a:extLst>
          </p:cNvPr>
          <p:cNvSpPr txBox="1"/>
          <p:nvPr/>
        </p:nvSpPr>
        <p:spPr>
          <a:xfrm>
            <a:off x="3179955" y="5685991"/>
            <a:ext cx="35397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latin typeface="Montserrat" pitchFamily="2" charset="77"/>
              </a:rPr>
              <a:t>total </a:t>
            </a:r>
          </a:p>
          <a:p>
            <a:r>
              <a:rPr lang="en-NO" i="1" dirty="0">
                <a:latin typeface="Montserrat" pitchFamily="2" charset="77"/>
              </a:rPr>
              <a:t>number of instructions</a:t>
            </a:r>
          </a:p>
          <a:p>
            <a:r>
              <a:rPr lang="en-NO" i="1" dirty="0">
                <a:latin typeface="Montserrat" pitchFamily="2" charset="77"/>
              </a:rPr>
              <a:t>performed across processors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D15CDAB9-B1D8-7847-B5AE-9CD938E2CFEF}"/>
              </a:ext>
            </a:extLst>
          </p:cNvPr>
          <p:cNvSpPr txBox="1"/>
          <p:nvPr/>
        </p:nvSpPr>
        <p:spPr>
          <a:xfrm>
            <a:off x="1818354" y="3629335"/>
            <a:ext cx="957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2845780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C0F0-6F51-DE45-A46A-423E97CDF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Optimality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70987-FD66-AB4C-A980-00C85679D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19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577A2B-C224-1F47-9E3F-C39B63E79947}"/>
              </a:ext>
            </a:extLst>
          </p:cNvPr>
          <p:cNvSpPr txBox="1"/>
          <p:nvPr/>
        </p:nvSpPr>
        <p:spPr>
          <a:xfrm>
            <a:off x="2018931" y="2411940"/>
            <a:ext cx="2343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Work-optimal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A73F77-315F-4448-A2F6-33D7099AB00B}"/>
                  </a:ext>
                </a:extLst>
              </p:cNvPr>
              <p:cNvSpPr txBox="1"/>
              <p:nvPr/>
            </p:nvSpPr>
            <p:spPr>
              <a:xfrm>
                <a:off x="1602598" y="4226139"/>
                <a:ext cx="32294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nb-NO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2400" b="0" i="1" dirty="0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nb-NO" sz="2400" b="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d>
                            <m:dPr>
                              <m:ctrlPr>
                                <a:rPr lang="nb-NO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sz="2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nb-NO" sz="2400" b="0" i="1" dirty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nb-NO" sz="2400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nb-NO" sz="2400" b="0" i="1" dirty="0" smtClean="0">
                          <a:latin typeface="Cambria Math" panose="02040503050406030204" pitchFamily="18" charset="0"/>
                        </a:rPr>
                        <m:t>(1,</m:t>
                      </m:r>
                      <m:r>
                        <a:rPr lang="nb-NO" sz="24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2400" b="0" i="1" dirty="0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NO" sz="2400" dirty="0"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A73F77-315F-4448-A2F6-33D7099AB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598" y="4226139"/>
                <a:ext cx="3229474" cy="461665"/>
              </a:xfrm>
              <a:prstGeom prst="rect">
                <a:avLst/>
              </a:prstGeom>
              <a:blipFill>
                <a:blip r:embed="rId2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61D012A-C7D5-F24B-883C-C6C8271BF33E}"/>
              </a:ext>
            </a:extLst>
          </p:cNvPr>
          <p:cNvSpPr txBox="1"/>
          <p:nvPr/>
        </p:nvSpPr>
        <p:spPr>
          <a:xfrm>
            <a:off x="1708748" y="3017413"/>
            <a:ext cx="30171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if it does the same work</a:t>
            </a:r>
          </a:p>
          <a:p>
            <a:pPr algn="ctr"/>
            <a:r>
              <a:rPr lang="en-NO" dirty="0">
                <a:latin typeface="Montserrat" pitchFamily="2" charset="77"/>
              </a:rPr>
              <a:t>as the best known serial</a:t>
            </a:r>
          </a:p>
          <a:p>
            <a:pPr algn="ctr"/>
            <a:r>
              <a:rPr lang="en-NO" dirty="0">
                <a:latin typeface="Montserrat" pitchFamily="2" charset="77"/>
              </a:rPr>
              <a:t>algorithm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8BE754-DF9C-9B4A-9BD1-142442C0436C}"/>
              </a:ext>
            </a:extLst>
          </p:cNvPr>
          <p:cNvSpPr txBox="1"/>
          <p:nvPr/>
        </p:nvSpPr>
        <p:spPr>
          <a:xfrm>
            <a:off x="7612688" y="3007557"/>
            <a:ext cx="30171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if it has the same cost</a:t>
            </a:r>
          </a:p>
          <a:p>
            <a:pPr algn="ctr"/>
            <a:r>
              <a:rPr lang="en-NO" dirty="0">
                <a:latin typeface="Montserrat" pitchFamily="2" charset="77"/>
              </a:rPr>
              <a:t>as the best known serial</a:t>
            </a:r>
          </a:p>
          <a:p>
            <a:pPr algn="ctr"/>
            <a:r>
              <a:rPr lang="en-NO" dirty="0">
                <a:latin typeface="Montserrat" pitchFamily="2" charset="77"/>
              </a:rPr>
              <a:t>algorithm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DA4ABD-E572-064B-89FC-B70B27192E45}"/>
              </a:ext>
            </a:extLst>
          </p:cNvPr>
          <p:cNvSpPr txBox="1"/>
          <p:nvPr/>
        </p:nvSpPr>
        <p:spPr>
          <a:xfrm>
            <a:off x="7829160" y="2411940"/>
            <a:ext cx="2191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Cost-optimal</a:t>
            </a:r>
          </a:p>
        </p:txBody>
      </p:sp>
    </p:spTree>
    <p:extLst>
      <p:ext uri="{BB962C8B-B14F-4D97-AF65-F5344CB8AC3E}">
        <p14:creationId xmlns:p14="http://schemas.microsoft.com/office/powerpoint/2010/main" val="2511336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indoor, cluttered&#10;&#10;Description automatically generated">
            <a:extLst>
              <a:ext uri="{FF2B5EF4-FFF2-40B4-BE49-F238E27FC236}">
                <a16:creationId xmlns:a16="http://schemas.microsoft.com/office/drawing/2014/main" id="{D722AEB4-7814-BC44-AAB1-29CDE32C43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4050" r="9486" b="7874"/>
          <a:stretch/>
        </p:blipFill>
        <p:spPr>
          <a:xfrm>
            <a:off x="1" y="0"/>
            <a:ext cx="12192000" cy="7019364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A6E30802-592A-8347-B34E-FD017968AE0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2E3440">
              <a:alpha val="50196"/>
            </a:srgbClr>
          </a:solidFill>
        </p:spPr>
        <p:txBody>
          <a:bodyPr/>
          <a:lstStyle/>
          <a:p>
            <a:r>
              <a:rPr lang="en-NO" dirty="0"/>
              <a:t>Multicore Architectures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E07BA3E-2324-4A40-9F29-B86B7FE57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28822" cy="2011269"/>
          </a:xfrm>
          <a:solidFill>
            <a:srgbClr val="2E3440">
              <a:alpha val="50196"/>
            </a:srgbClr>
          </a:solidFill>
        </p:spPr>
        <p:txBody>
          <a:bodyPr anchor="ctr"/>
          <a:lstStyle/>
          <a:p>
            <a:pPr marL="0" indent="0">
              <a:buNone/>
            </a:pPr>
            <a:r>
              <a:rPr lang="en-NO" dirty="0"/>
              <a:t>The RAM model is like a computer from the 80ies.</a:t>
            </a:r>
          </a:p>
        </p:txBody>
      </p:sp>
    </p:spTree>
    <p:extLst>
      <p:ext uri="{BB962C8B-B14F-4D97-AF65-F5344CB8AC3E}">
        <p14:creationId xmlns:p14="http://schemas.microsoft.com/office/powerpoint/2010/main" val="1598933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32DA6-1F03-BF42-BC3A-A5B360C76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Speed 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801B49-C575-9548-BC1C-57661768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20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22350B-DC8E-914F-AD94-DA2C547C93F0}"/>
              </a:ext>
            </a:extLst>
          </p:cNvPr>
          <p:cNvSpPr txBox="1"/>
          <p:nvPr/>
        </p:nvSpPr>
        <p:spPr>
          <a:xfrm>
            <a:off x="1354535" y="2632916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Speed-Up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860F4-1E57-624C-A7FB-CAF12883D894}"/>
              </a:ext>
            </a:extLst>
          </p:cNvPr>
          <p:cNvSpPr txBox="1"/>
          <p:nvPr/>
        </p:nvSpPr>
        <p:spPr>
          <a:xfrm>
            <a:off x="838200" y="3261299"/>
            <a:ext cx="2690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i="1" dirty="0">
                <a:latin typeface="Montserrat" pitchFamily="2" charset="77"/>
              </a:rPr>
              <a:t>number of time steps</a:t>
            </a:r>
          </a:p>
          <a:p>
            <a:pPr algn="ctr"/>
            <a:r>
              <a:rPr lang="en-NO" i="1" dirty="0">
                <a:latin typeface="Montserrat" pitchFamily="2" charset="77"/>
              </a:rPr>
              <a:t>with p processors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BBFAF7-AD03-E248-A214-35E96F4A5AC2}"/>
                  </a:ext>
                </a:extLst>
              </p:cNvPr>
              <p:cNvSpPr txBox="1"/>
              <p:nvPr/>
            </p:nvSpPr>
            <p:spPr>
              <a:xfrm>
                <a:off x="838200" y="4206540"/>
                <a:ext cx="2782685" cy="861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nb-NO" sz="2400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nb-NO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2400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nb-NO" sz="2400" b="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(1, </m:t>
                          </m:r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nb-NO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2400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nb-NO" sz="2400" b="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NO" sz="2400" dirty="0"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BBFAF7-AD03-E248-A214-35E96F4A5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206540"/>
                <a:ext cx="2782685" cy="861326"/>
              </a:xfrm>
              <a:prstGeom prst="rect">
                <a:avLst/>
              </a:prstGeom>
              <a:blipFill>
                <a:blip r:embed="rId2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E6FDD5-1621-CD44-ACCE-67AC5FA07FF7}"/>
              </a:ext>
            </a:extLst>
          </p:cNvPr>
          <p:cNvCxnSpPr/>
          <p:nvPr/>
        </p:nvCxnSpPr>
        <p:spPr>
          <a:xfrm>
            <a:off x="6096000" y="5665694"/>
            <a:ext cx="4912659" cy="0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B077C72-2081-7946-89D3-B8FD77B0C266}"/>
              </a:ext>
            </a:extLst>
          </p:cNvPr>
          <p:cNvCxnSpPr>
            <a:cxnSpLocks/>
          </p:cNvCxnSpPr>
          <p:nvPr/>
        </p:nvCxnSpPr>
        <p:spPr>
          <a:xfrm rot="16200000">
            <a:off x="4025154" y="3533116"/>
            <a:ext cx="4912659" cy="0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E35F580-F8AA-E94F-B388-F78C308851D2}"/>
              </a:ext>
            </a:extLst>
          </p:cNvPr>
          <p:cNvSpPr txBox="1"/>
          <p:nvPr/>
        </p:nvSpPr>
        <p:spPr>
          <a:xfrm>
            <a:off x="5049922" y="1099534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Speed-up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05D8D1-DBFF-F446-88D7-E44111C8B74D}"/>
              </a:ext>
            </a:extLst>
          </p:cNvPr>
          <p:cNvSpPr txBox="1"/>
          <p:nvPr/>
        </p:nvSpPr>
        <p:spPr>
          <a:xfrm>
            <a:off x="9689067" y="5827696"/>
            <a:ext cx="1317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Processor</a:t>
            </a:r>
          </a:p>
          <a:p>
            <a:pPr algn="r"/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count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2CFF4B1-33D8-8E42-A484-0B3A152AB624}"/>
              </a:ext>
            </a:extLst>
          </p:cNvPr>
          <p:cNvCxnSpPr/>
          <p:nvPr/>
        </p:nvCxnSpPr>
        <p:spPr>
          <a:xfrm flipV="1">
            <a:off x="6481483" y="1400538"/>
            <a:ext cx="4114799" cy="4265156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2762092-B233-774B-B635-55D777375CCE}"/>
                  </a:ext>
                </a:extLst>
              </p:cNvPr>
              <p:cNvSpPr txBox="1"/>
              <p:nvPr/>
            </p:nvSpPr>
            <p:spPr>
              <a:xfrm>
                <a:off x="10348062" y="1678429"/>
                <a:ext cx="14687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nb-NO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nb-NO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nb-NO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b-NO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nb-NO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b-NO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NO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2762092-B233-774B-B635-55D777375C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8062" y="1678429"/>
                <a:ext cx="1468735" cy="369332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eform 15">
            <a:extLst>
              <a:ext uri="{FF2B5EF4-FFF2-40B4-BE49-F238E27FC236}">
                <a16:creationId xmlns:a16="http://schemas.microsoft.com/office/drawing/2014/main" id="{4A5BDCFF-19EC-F549-B2CF-43021F448192}"/>
              </a:ext>
            </a:extLst>
          </p:cNvPr>
          <p:cNvSpPr/>
          <p:nvPr/>
        </p:nvSpPr>
        <p:spPr>
          <a:xfrm>
            <a:off x="6490447" y="1416424"/>
            <a:ext cx="1721224" cy="4267200"/>
          </a:xfrm>
          <a:custGeom>
            <a:avLst/>
            <a:gdLst>
              <a:gd name="connsiteX0" fmla="*/ 0 w 1972993"/>
              <a:gd name="connsiteY0" fmla="*/ 4267200 h 4267200"/>
              <a:gd name="connsiteX1" fmla="*/ 1828800 w 1972993"/>
              <a:gd name="connsiteY1" fmla="*/ 2312894 h 4267200"/>
              <a:gd name="connsiteX2" fmla="*/ 1721224 w 1972993"/>
              <a:gd name="connsiteY2" fmla="*/ 0 h 4267200"/>
              <a:gd name="connsiteX0" fmla="*/ 0 w 1972993"/>
              <a:gd name="connsiteY0" fmla="*/ 4267200 h 4267200"/>
              <a:gd name="connsiteX1" fmla="*/ 1828800 w 1972993"/>
              <a:gd name="connsiteY1" fmla="*/ 2312894 h 4267200"/>
              <a:gd name="connsiteX2" fmla="*/ 1721224 w 1972993"/>
              <a:gd name="connsiteY2" fmla="*/ 0 h 4267200"/>
              <a:gd name="connsiteX0" fmla="*/ 0 w 1721224"/>
              <a:gd name="connsiteY0" fmla="*/ 4267200 h 4267200"/>
              <a:gd name="connsiteX1" fmla="*/ 1721224 w 1721224"/>
              <a:gd name="connsiteY1" fmla="*/ 0 h 4267200"/>
              <a:gd name="connsiteX0" fmla="*/ 0 w 1721224"/>
              <a:gd name="connsiteY0" fmla="*/ 4267200 h 4267200"/>
              <a:gd name="connsiteX1" fmla="*/ 1721224 w 1721224"/>
              <a:gd name="connsiteY1" fmla="*/ 0 h 4267200"/>
              <a:gd name="connsiteX0" fmla="*/ 0 w 1721224"/>
              <a:gd name="connsiteY0" fmla="*/ 4267200 h 4267200"/>
              <a:gd name="connsiteX1" fmla="*/ 1721224 w 1721224"/>
              <a:gd name="connsiteY1" fmla="*/ 0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21224" h="4267200">
                <a:moveTo>
                  <a:pt x="0" y="4267200"/>
                </a:moveTo>
                <a:cubicBezTo>
                  <a:pt x="1147482" y="3310965"/>
                  <a:pt x="1685365" y="3520141"/>
                  <a:pt x="1721224" y="0"/>
                </a:cubicBezTo>
              </a:path>
            </a:pathLst>
          </a:cu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0826E00-FE1F-C64E-AEAE-277113CB62C2}"/>
                  </a:ext>
                </a:extLst>
              </p:cNvPr>
              <p:cNvSpPr txBox="1"/>
              <p:nvPr/>
            </p:nvSpPr>
            <p:spPr>
              <a:xfrm>
                <a:off x="8473019" y="929321"/>
                <a:ext cx="15200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nb-NO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nb-NO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nb-NO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b-NO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nb-NO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≥ </m:t>
                      </m:r>
                      <m:r>
                        <a:rPr lang="nb-NO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NO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0826E00-FE1F-C64E-AEAE-277113CB6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019" y="929321"/>
                <a:ext cx="1520031" cy="369332"/>
              </a:xfrm>
              <a:prstGeom prst="rect">
                <a:avLst/>
              </a:prstGeom>
              <a:blipFill>
                <a:blip r:embed="rId4"/>
                <a:stretch>
                  <a:fillRect b="-19355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eform 21">
            <a:extLst>
              <a:ext uri="{FF2B5EF4-FFF2-40B4-BE49-F238E27FC236}">
                <a16:creationId xmlns:a16="http://schemas.microsoft.com/office/drawing/2014/main" id="{5E720676-DA2D-C24F-A665-FFE61EDB1D19}"/>
              </a:ext>
            </a:extLst>
          </p:cNvPr>
          <p:cNvSpPr/>
          <p:nvPr/>
        </p:nvSpPr>
        <p:spPr>
          <a:xfrm>
            <a:off x="6490447" y="4441714"/>
            <a:ext cx="4374777" cy="1206051"/>
          </a:xfrm>
          <a:custGeom>
            <a:avLst/>
            <a:gdLst>
              <a:gd name="connsiteX0" fmla="*/ 0 w 4374777"/>
              <a:gd name="connsiteY0" fmla="*/ 1206051 h 1206051"/>
              <a:gd name="connsiteX1" fmla="*/ 1936377 w 4374777"/>
              <a:gd name="connsiteY1" fmla="*/ 4780 h 1206051"/>
              <a:gd name="connsiteX2" fmla="*/ 4374777 w 4374777"/>
              <a:gd name="connsiteY2" fmla="*/ 865392 h 1206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74777" h="1206051">
                <a:moveTo>
                  <a:pt x="0" y="1206051"/>
                </a:moveTo>
                <a:cubicBezTo>
                  <a:pt x="603624" y="633803"/>
                  <a:pt x="1207248" y="61556"/>
                  <a:pt x="1936377" y="4780"/>
                </a:cubicBezTo>
                <a:cubicBezTo>
                  <a:pt x="2665506" y="-51996"/>
                  <a:pt x="3520141" y="406698"/>
                  <a:pt x="4374777" y="865392"/>
                </a:cubicBezTo>
              </a:path>
            </a:pathLst>
          </a:cu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CBBABAB-2EA2-8043-BDF7-DC6F976AF62D}"/>
                  </a:ext>
                </a:extLst>
              </p:cNvPr>
              <p:cNvSpPr txBox="1"/>
              <p:nvPr/>
            </p:nvSpPr>
            <p:spPr>
              <a:xfrm>
                <a:off x="10111908" y="4464386"/>
                <a:ext cx="2012859" cy="5106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nb-NO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nb-NO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nb-NO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b-NO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nb-NO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nb-NO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nb-NO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nb-NO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nb-NO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nb-NO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NO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CBBABAB-2EA2-8043-BDF7-DC6F976AF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908" y="4464386"/>
                <a:ext cx="2012859" cy="510653"/>
              </a:xfrm>
              <a:prstGeom prst="rect">
                <a:avLst/>
              </a:prstGeom>
              <a:blipFill>
                <a:blip r:embed="rId5"/>
                <a:stretch>
                  <a:fillRect t="-95122" b="-151220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F1CCD65-6722-5341-8404-D2E0B789D205}"/>
              </a:ext>
            </a:extLst>
          </p:cNvPr>
          <p:cNvCxnSpPr>
            <a:cxnSpLocks/>
          </p:cNvCxnSpPr>
          <p:nvPr/>
        </p:nvCxnSpPr>
        <p:spPr>
          <a:xfrm flipV="1">
            <a:off x="6472520" y="2416286"/>
            <a:ext cx="4364945" cy="323148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26B82C2-2A70-3A43-BF5D-34BCFECAEE71}"/>
                  </a:ext>
                </a:extLst>
              </p:cNvPr>
              <p:cNvSpPr txBox="1"/>
              <p:nvPr/>
            </p:nvSpPr>
            <p:spPr>
              <a:xfrm>
                <a:off x="10421872" y="2697748"/>
                <a:ext cx="17829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nb-NO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nb-NO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nb-NO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b-NO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nb-NO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nb-NO" b="0" i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nb-NO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nb-NO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O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26B82C2-2A70-3A43-BF5D-34BCFECAE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1872" y="2697748"/>
                <a:ext cx="1782924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Freeform 28">
            <a:extLst>
              <a:ext uri="{FF2B5EF4-FFF2-40B4-BE49-F238E27FC236}">
                <a16:creationId xmlns:a16="http://schemas.microsoft.com/office/drawing/2014/main" id="{44D06496-2732-9547-BF99-E1F74DDE5785}"/>
              </a:ext>
            </a:extLst>
          </p:cNvPr>
          <p:cNvSpPr/>
          <p:nvPr/>
        </p:nvSpPr>
        <p:spPr>
          <a:xfrm>
            <a:off x="6464411" y="3720351"/>
            <a:ext cx="4213412" cy="1954307"/>
          </a:xfrm>
          <a:custGeom>
            <a:avLst/>
            <a:gdLst>
              <a:gd name="connsiteX0" fmla="*/ 0 w 4374777"/>
              <a:gd name="connsiteY0" fmla="*/ 1206051 h 1206051"/>
              <a:gd name="connsiteX1" fmla="*/ 1936377 w 4374777"/>
              <a:gd name="connsiteY1" fmla="*/ 4780 h 1206051"/>
              <a:gd name="connsiteX2" fmla="*/ 4374777 w 4374777"/>
              <a:gd name="connsiteY2" fmla="*/ 865392 h 1206051"/>
              <a:gd name="connsiteX0" fmla="*/ 0 w 4213412"/>
              <a:gd name="connsiteY0" fmla="*/ 2061747 h 2061747"/>
              <a:gd name="connsiteX1" fmla="*/ 1936377 w 4213412"/>
              <a:gd name="connsiteY1" fmla="*/ 860476 h 2061747"/>
              <a:gd name="connsiteX2" fmla="*/ 4213412 w 4213412"/>
              <a:gd name="connsiteY2" fmla="*/ 107440 h 2061747"/>
              <a:gd name="connsiteX0" fmla="*/ 0 w 4213412"/>
              <a:gd name="connsiteY0" fmla="*/ 1954307 h 1954307"/>
              <a:gd name="connsiteX1" fmla="*/ 4213412 w 4213412"/>
              <a:gd name="connsiteY1" fmla="*/ 0 h 1954307"/>
              <a:gd name="connsiteX0" fmla="*/ 0 w 4213412"/>
              <a:gd name="connsiteY0" fmla="*/ 1954307 h 1954307"/>
              <a:gd name="connsiteX1" fmla="*/ 4213412 w 4213412"/>
              <a:gd name="connsiteY1" fmla="*/ 0 h 1954307"/>
              <a:gd name="connsiteX0" fmla="*/ 0 w 4213412"/>
              <a:gd name="connsiteY0" fmla="*/ 1954307 h 1954307"/>
              <a:gd name="connsiteX1" fmla="*/ 4213412 w 4213412"/>
              <a:gd name="connsiteY1" fmla="*/ 0 h 1954307"/>
              <a:gd name="connsiteX0" fmla="*/ 0 w 4213412"/>
              <a:gd name="connsiteY0" fmla="*/ 1954307 h 1954307"/>
              <a:gd name="connsiteX1" fmla="*/ 4213412 w 4213412"/>
              <a:gd name="connsiteY1" fmla="*/ 0 h 1954307"/>
              <a:gd name="connsiteX0" fmla="*/ 0 w 4213412"/>
              <a:gd name="connsiteY0" fmla="*/ 1954307 h 1954307"/>
              <a:gd name="connsiteX1" fmla="*/ 4213412 w 4213412"/>
              <a:gd name="connsiteY1" fmla="*/ 0 h 1954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13412" h="1954307">
                <a:moveTo>
                  <a:pt x="0" y="1954307"/>
                </a:moveTo>
                <a:cubicBezTo>
                  <a:pt x="776942" y="424330"/>
                  <a:pt x="1984188" y="436283"/>
                  <a:pt x="4213412" y="0"/>
                </a:cubicBez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D666839-F58F-114C-88CB-DBDC78D51C71}"/>
                  </a:ext>
                </a:extLst>
              </p:cNvPr>
              <p:cNvSpPr txBox="1"/>
              <p:nvPr/>
            </p:nvSpPr>
            <p:spPr>
              <a:xfrm>
                <a:off x="9721739" y="3873159"/>
                <a:ext cx="2421304" cy="5291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nb-NO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nb-NO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nb-NO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b-NO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nb-NO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nb-NO" b="0" i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nb-NO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skw"/>
                          <m:ctrlPr>
                            <a:rPr lang="nb-NO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func>
                            <m:funcPr>
                              <m:ctrlPr>
                                <a:rPr lang="nb-NO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nb-NO" b="0" i="0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nb-NO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func>
                        </m:den>
                      </m:f>
                      <m:r>
                        <a:rPr lang="nb-NO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O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D666839-F58F-114C-88CB-DBDC78D51C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1739" y="3873159"/>
                <a:ext cx="2421304" cy="529184"/>
              </a:xfrm>
              <a:prstGeom prst="rect">
                <a:avLst/>
              </a:prstGeom>
              <a:blipFill>
                <a:blip r:embed="rId7"/>
                <a:stretch>
                  <a:fillRect t="-90698" b="-139535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192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/>
      <p:bldP spid="22" grpId="0" animBg="1"/>
      <p:bldP spid="23" grpId="0"/>
      <p:bldP spid="28" grpId="0"/>
      <p:bldP spid="29" grpId="0" animBg="1"/>
      <p:bldP spid="3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6A2DD-B312-9242-8448-022BDAD01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Amsdahl’s Law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AB0399B-14D2-7945-9BE4-586150C77B4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 anchor="ctr"/>
              <a:lstStyle/>
              <a:p>
                <a:r>
                  <a:rPr lang="en-NO" dirty="0"/>
                  <a:t>There may be a portion of the algorithm </a:t>
                </a:r>
                <a:r>
                  <a:rPr lang="en-NO" dirty="0">
                    <a:solidFill>
                      <a:schemeClr val="accent3"/>
                    </a:solidFill>
                  </a:rPr>
                  <a:t>that cannot be parallelized</a:t>
                </a:r>
              </a:p>
              <a:p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𝑠𝑒𝑞𝑢𝑒𝑛𝑡𝑖𝑎𝑙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𝑤𝑜𝑟𝑘</m:t>
                        </m:r>
                      </m:num>
                      <m:den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𝑝𝑎𝑟𝑎𝑙𝑙𝑒𝑙𝑖𝑧𝑒𝑑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𝑤𝑜𝑟𝑘</m:t>
                        </m:r>
                      </m:den>
                    </m:f>
                  </m:oMath>
                </a14:m>
                <a:endParaRPr lang="en-NO" dirty="0"/>
              </a:p>
              <a:p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𝑆𝑈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≤ </m:t>
                    </m:r>
                    <m:f>
                      <m:f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+(1−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nb-NO" b="0" i="1" smtClean="0">
                        <a:latin typeface="Cambria Math" panose="02040503050406030204" pitchFamily="18" charset="0"/>
                      </a:rPr>
                      <m:t>≤ </m:t>
                    </m:r>
                    <m:f>
                      <m:f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den>
                    </m:f>
                  </m:oMath>
                </a14:m>
                <a:endParaRPr lang="en-NO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AB0399B-14D2-7945-9BE4-586150C77B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711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84027-7D13-8A49-B2E0-8C0893FDD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21</a:t>
            </a:fld>
            <a:endParaRPr lang="en-NO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0229045-7C6E-B14D-86EA-56B92FA58F2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2" y="1061328"/>
            <a:ext cx="6061241" cy="4735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85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DF9F3-F990-3341-9797-4B549FAD4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Nick’s Class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0909060-51AA-744E-ADCB-AA5681920C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NO" dirty="0"/>
              <a:t>NC</a:t>
            </a:r>
          </a:p>
          <a:p>
            <a:pPr lvl="1"/>
            <a:r>
              <a:rPr lang="en-NO" dirty="0"/>
              <a:t>Problems that can be solved</a:t>
            </a:r>
          </a:p>
          <a:p>
            <a:pPr lvl="1"/>
            <a:r>
              <a:rPr lang="en-NO" dirty="0"/>
              <a:t>in polylogarithmic time </a:t>
            </a:r>
          </a:p>
          <a:p>
            <a:pPr lvl="1"/>
            <a:r>
              <a:rPr lang="en-NO" dirty="0"/>
              <a:t>on P-RAM</a:t>
            </a:r>
          </a:p>
          <a:p>
            <a:pPr lvl="1"/>
            <a:r>
              <a:rPr lang="en-NO" dirty="0"/>
              <a:t>with polynomial number of processors</a:t>
            </a:r>
          </a:p>
          <a:p>
            <a:pPr marL="457200" lvl="1" indent="0">
              <a:buNone/>
            </a:pPr>
            <a:endParaRPr lang="en-NO" dirty="0"/>
          </a:p>
          <a:p>
            <a:r>
              <a:rPr lang="en-NO" dirty="0"/>
              <a:t>NC = P?</a:t>
            </a:r>
          </a:p>
          <a:p>
            <a:pPr lvl="1"/>
            <a:r>
              <a:rPr lang="en-GB" dirty="0"/>
              <a:t>Are there tractable problems that are inherently sequential?</a:t>
            </a:r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BFE99D-8353-164C-B7BA-9F596DE5E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22</a:t>
            </a:fld>
            <a:endParaRPr lang="en-NO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43F7BFA-EA89-5E4F-BC11-FFA57CC2642B}"/>
              </a:ext>
            </a:extLst>
          </p:cNvPr>
          <p:cNvSpPr/>
          <p:nvPr/>
        </p:nvSpPr>
        <p:spPr>
          <a:xfrm>
            <a:off x="7243482" y="2828287"/>
            <a:ext cx="3352800" cy="3528063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 dirty="0">
              <a:solidFill>
                <a:schemeClr val="accent6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440F2F-D445-D14F-B059-92A1799CE94F}"/>
              </a:ext>
            </a:extLst>
          </p:cNvPr>
          <p:cNvSpPr/>
          <p:nvPr/>
        </p:nvSpPr>
        <p:spPr>
          <a:xfrm>
            <a:off x="6593541" y="965165"/>
            <a:ext cx="4652682" cy="5391185"/>
          </a:xfrm>
          <a:prstGeom prst="ellipse">
            <a:avLst/>
          </a:prstGeom>
          <a:noFill/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 dirty="0">
              <a:solidFill>
                <a:schemeClr val="accent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5A6E39-0193-544A-AEE0-DF8E8C7DA4A4}"/>
              </a:ext>
            </a:extLst>
          </p:cNvPr>
          <p:cNvSpPr txBox="1"/>
          <p:nvPr/>
        </p:nvSpPr>
        <p:spPr>
          <a:xfrm>
            <a:off x="8651218" y="107959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NP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9F359C-E809-8C4F-86EF-8799170773AB}"/>
              </a:ext>
            </a:extLst>
          </p:cNvPr>
          <p:cNvSpPr txBox="1"/>
          <p:nvPr/>
        </p:nvSpPr>
        <p:spPr>
          <a:xfrm>
            <a:off x="8765030" y="2876674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6"/>
                </a:solidFill>
                <a:latin typeface="Montserrat" pitchFamily="2" charset="77"/>
              </a:rPr>
              <a:t>P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4CBB3F6-5621-9644-9AFA-9B8D487391AD}"/>
              </a:ext>
            </a:extLst>
          </p:cNvPr>
          <p:cNvSpPr/>
          <p:nvPr/>
        </p:nvSpPr>
        <p:spPr>
          <a:xfrm>
            <a:off x="8003107" y="4554472"/>
            <a:ext cx="1873623" cy="1757456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 dirty="0">
              <a:solidFill>
                <a:schemeClr val="accent3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05FBF0-E6F8-854E-91DB-F48BA7AB8DA9}"/>
              </a:ext>
            </a:extLst>
          </p:cNvPr>
          <p:cNvSpPr txBox="1"/>
          <p:nvPr/>
        </p:nvSpPr>
        <p:spPr>
          <a:xfrm>
            <a:off x="8608730" y="4634130"/>
            <a:ext cx="53893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Montserrat" pitchFamily="2" charset="77"/>
              </a:rPr>
              <a:t>NC</a:t>
            </a:r>
          </a:p>
        </p:txBody>
      </p:sp>
    </p:spTree>
    <p:extLst>
      <p:ext uri="{BB962C8B-B14F-4D97-AF65-F5344CB8AC3E}">
        <p14:creationId xmlns:p14="http://schemas.microsoft.com/office/powerpoint/2010/main" val="40164858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30192-A64C-8A46-B38C-BFBD51808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Is P-RAM Realistic?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4A46F-8064-1941-B03A-45F627781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GB" dirty="0">
                <a:solidFill>
                  <a:schemeClr val="accent3"/>
                </a:solidFill>
              </a:rPr>
              <a:t>Nope </a:t>
            </a:r>
            <a:r>
              <a:rPr lang="en-GB" dirty="0">
                <a:solidFill>
                  <a:schemeClr val="accent3"/>
                </a:solidFill>
                <a:sym typeface="Wingdings" pitchFamily="2" charset="2"/>
              </a:rPr>
              <a:t> </a:t>
            </a:r>
            <a:endParaRPr lang="en-GB" dirty="0">
              <a:solidFill>
                <a:schemeClr val="accent3"/>
              </a:solidFill>
            </a:endParaRPr>
          </a:p>
          <a:p>
            <a:endParaRPr lang="en-GB" dirty="0"/>
          </a:p>
          <a:p>
            <a:r>
              <a:rPr lang="en-GB" dirty="0"/>
              <a:t>Uniform memory access cost does not exist in practice!</a:t>
            </a:r>
          </a:p>
          <a:p>
            <a:r>
              <a:rPr lang="en-GB" dirty="0"/>
              <a:t>Resource contention?</a:t>
            </a:r>
          </a:p>
          <a:p>
            <a:r>
              <a:rPr lang="en-GB" dirty="0"/>
              <a:t>Synchronization between processors?</a:t>
            </a:r>
          </a:p>
          <a:p>
            <a:r>
              <a:rPr lang="en-GB" dirty="0"/>
              <a:t>Globally synchronized clock 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121EAD-6CFD-FD4D-A414-7275CF711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23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402761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305CE-21DB-F843-8199-7ED90F5D8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631F2-A4CE-FB4A-920D-EC97B80BB3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NO" dirty="0"/>
              <a:t>We can parallelize!</a:t>
            </a:r>
          </a:p>
          <a:p>
            <a:pPr lvl="1"/>
            <a:r>
              <a:rPr lang="en-NO" dirty="0"/>
              <a:t>Not easy</a:t>
            </a:r>
          </a:p>
          <a:p>
            <a:pPr lvl="1"/>
            <a:r>
              <a:rPr lang="en-NO" dirty="0"/>
              <a:t>but give speed-up</a:t>
            </a:r>
          </a:p>
          <a:p>
            <a:pPr lvl="1"/>
            <a:endParaRPr lang="en-NO" dirty="0"/>
          </a:p>
          <a:p>
            <a:r>
              <a:rPr lang="en-NO" dirty="0"/>
              <a:t>Efficiency</a:t>
            </a:r>
          </a:p>
          <a:p>
            <a:pPr lvl="1"/>
            <a:r>
              <a:rPr lang="en-NO" dirty="0"/>
              <a:t>Work/time/cost</a:t>
            </a:r>
          </a:p>
          <a:p>
            <a:pPr lvl="1"/>
            <a:r>
              <a:rPr lang="en-NO" dirty="0"/>
              <a:t>Speed Up</a:t>
            </a:r>
          </a:p>
          <a:p>
            <a:pPr lvl="2"/>
            <a:r>
              <a:rPr lang="en-NO" dirty="0"/>
              <a:t>Compare best “serial” algorithms</a:t>
            </a:r>
          </a:p>
          <a:p>
            <a:pPr marL="457200" lvl="1" indent="0">
              <a:buNone/>
            </a:pPr>
            <a:endParaRPr lang="en-NO" dirty="0"/>
          </a:p>
          <a:p>
            <a:r>
              <a:rPr lang="en-NO" dirty="0"/>
              <a:t>Amsdahl’s Law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B23B38-C4C0-BD4F-8A69-3BE0F9213D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r>
              <a:rPr lang="en-NO" dirty="0">
                <a:solidFill>
                  <a:schemeClr val="accent3"/>
                </a:solidFill>
              </a:rPr>
              <a:t>P-RAM gives an idea of what is not feasible</a:t>
            </a:r>
            <a:endParaRPr lang="en-NO" dirty="0"/>
          </a:p>
          <a:p>
            <a:endParaRPr lang="en-NO" dirty="0"/>
          </a:p>
          <a:p>
            <a:r>
              <a:rPr lang="en-NO" dirty="0"/>
              <a:t>NC</a:t>
            </a:r>
          </a:p>
          <a:p>
            <a:pPr lvl="1"/>
            <a:r>
              <a:rPr lang="en-NO" dirty="0"/>
              <a:t>Polylogarithmic time </a:t>
            </a:r>
          </a:p>
          <a:p>
            <a:pPr lvl="1"/>
            <a:r>
              <a:rPr lang="en-NO" dirty="0"/>
              <a:t>on P-RAM</a:t>
            </a:r>
          </a:p>
          <a:p>
            <a:pPr lvl="1"/>
            <a:endParaRPr lang="en-NO" dirty="0"/>
          </a:p>
          <a:p>
            <a:r>
              <a:rPr lang="en-NO" dirty="0"/>
              <a:t>P = NC?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900A3A-2A00-D146-A57C-87EF32B8D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24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490530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4AC-C83D-0445-9FCC-BD447C19A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Questions, Comments, or Ideas?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EFCF9-DB2F-7345-9777-ABACDCD98E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7EF38-E118-6845-BE3F-C60F1F091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FA8DF-4824-E04A-B05E-338E838749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</p:spTree>
    <p:extLst>
      <p:ext uri="{BB962C8B-B14F-4D97-AF65-F5344CB8AC3E}">
        <p14:creationId xmlns:p14="http://schemas.microsoft.com/office/powerpoint/2010/main" val="889810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E2722-87E1-F347-AECF-1DC03ECEB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Non-Deterministic Turing Machine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57DCCA-93CA-8E4A-A933-919C4AA1B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3</a:t>
            </a:fld>
            <a:endParaRPr lang="en-NO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82C6D94-323C-4D43-B5E8-ED9C516FB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2216" y="1691156"/>
            <a:ext cx="9388839" cy="48147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9A449D-594C-6C47-B89C-E8B06BA9B394}"/>
              </a:ext>
            </a:extLst>
          </p:cNvPr>
          <p:cNvSpPr txBox="1"/>
          <p:nvPr/>
        </p:nvSpPr>
        <p:spPr>
          <a:xfrm>
            <a:off x="5268708" y="2678114"/>
            <a:ext cx="48029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A non-deterministic machine</a:t>
            </a:r>
          </a:p>
          <a:p>
            <a:pPr algn="ctr"/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always picks </a:t>
            </a:r>
          </a:p>
          <a:p>
            <a:pPr algn="ctr"/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the right branch</a:t>
            </a:r>
            <a:endParaRPr lang="en-NO" i="1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6711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4F8FDC94-13E4-A045-AC48-F6F3CBFDC00B}"/>
              </a:ext>
            </a:extLst>
          </p:cNvPr>
          <p:cNvSpPr/>
          <p:nvPr/>
        </p:nvSpPr>
        <p:spPr>
          <a:xfrm>
            <a:off x="6217489" y="3565452"/>
            <a:ext cx="5136313" cy="252804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solidFill>
                <a:schemeClr val="bg2"/>
              </a:solidFill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EA86D35-7D43-9A43-9ED1-5CA5C0204677}"/>
              </a:ext>
            </a:extLst>
          </p:cNvPr>
          <p:cNvSpPr/>
          <p:nvPr/>
        </p:nvSpPr>
        <p:spPr>
          <a:xfrm>
            <a:off x="838200" y="1899352"/>
            <a:ext cx="5136313" cy="252804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>
              <a:solidFill>
                <a:schemeClr val="bg2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DBD9E90-E683-3943-87EF-CBED001E0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Concurrent vs. Parallel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44B322-4B67-8B4D-AC2B-3CDA12FA0667}"/>
              </a:ext>
            </a:extLst>
          </p:cNvPr>
          <p:cNvSpPr txBox="1"/>
          <p:nvPr/>
        </p:nvSpPr>
        <p:spPr>
          <a:xfrm>
            <a:off x="2161451" y="2270079"/>
            <a:ext cx="829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Montserrat" pitchFamily="2" charset="77"/>
              </a:rPr>
              <a:t>Write</a:t>
            </a:r>
          </a:p>
          <a:p>
            <a:pPr algn="r"/>
            <a:r>
              <a:rPr lang="en-NO" dirty="0">
                <a:latin typeface="Montserrat" pitchFamily="2" charset="77"/>
              </a:rPr>
              <a:t>Code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8FEB4D-5E54-6140-BC1B-903F8FA9EEF0}"/>
              </a:ext>
            </a:extLst>
          </p:cNvPr>
          <p:cNvSpPr txBox="1"/>
          <p:nvPr/>
        </p:nvSpPr>
        <p:spPr>
          <a:xfrm>
            <a:off x="960801" y="3239576"/>
            <a:ext cx="2029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Montserrat" pitchFamily="2" charset="77"/>
              </a:rPr>
              <a:t>Write</a:t>
            </a:r>
          </a:p>
          <a:p>
            <a:pPr algn="r"/>
            <a:r>
              <a:rPr lang="en-NO" dirty="0">
                <a:latin typeface="Montserrat" pitchFamily="2" charset="77"/>
              </a:rPr>
              <a:t>Documentation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D324CE5-99D2-8A4D-9694-26A322BA7671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990524" y="2593245"/>
            <a:ext cx="2512647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9ADDA47-A899-384D-906A-7704FF81967D}"/>
              </a:ext>
            </a:extLst>
          </p:cNvPr>
          <p:cNvCxnSpPr>
            <a:cxnSpLocks/>
          </p:cNvCxnSpPr>
          <p:nvPr/>
        </p:nvCxnSpPr>
        <p:spPr>
          <a:xfrm>
            <a:off x="2990524" y="3565452"/>
            <a:ext cx="2512647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D02D5C7-814F-5A47-A1BF-431BC9EC2FAD}"/>
              </a:ext>
            </a:extLst>
          </p:cNvPr>
          <p:cNvSpPr txBox="1"/>
          <p:nvPr/>
        </p:nvSpPr>
        <p:spPr>
          <a:xfrm>
            <a:off x="7667180" y="4033683"/>
            <a:ext cx="829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Montserrat" pitchFamily="2" charset="77"/>
              </a:rPr>
              <a:t>Write</a:t>
            </a:r>
          </a:p>
          <a:p>
            <a:pPr algn="r"/>
            <a:r>
              <a:rPr lang="en-NO" dirty="0">
                <a:latin typeface="Montserrat" pitchFamily="2" charset="77"/>
              </a:rPr>
              <a:t>Code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43F4B2-5F32-1D49-A933-EEEB62C6F158}"/>
              </a:ext>
            </a:extLst>
          </p:cNvPr>
          <p:cNvSpPr txBox="1"/>
          <p:nvPr/>
        </p:nvSpPr>
        <p:spPr>
          <a:xfrm>
            <a:off x="6466530" y="5003180"/>
            <a:ext cx="2029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Montserrat" pitchFamily="2" charset="77"/>
              </a:rPr>
              <a:t>Write</a:t>
            </a:r>
          </a:p>
          <a:p>
            <a:pPr algn="r"/>
            <a:r>
              <a:rPr lang="en-NO" dirty="0">
                <a:latin typeface="Montserrat" pitchFamily="2" charset="77"/>
              </a:rPr>
              <a:t>Documentation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8822F46-319C-AC4A-85B3-ECEE7CCA5DE4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8496253" y="4356849"/>
            <a:ext cx="2512647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EBACE2-EAA8-3745-87CC-6CA9C6B24860}"/>
              </a:ext>
            </a:extLst>
          </p:cNvPr>
          <p:cNvCxnSpPr>
            <a:cxnSpLocks/>
          </p:cNvCxnSpPr>
          <p:nvPr/>
        </p:nvCxnSpPr>
        <p:spPr>
          <a:xfrm>
            <a:off x="8496253" y="5329056"/>
            <a:ext cx="2512647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AD6C63E-7E27-CE42-8676-AC1840D88B82}"/>
              </a:ext>
            </a:extLst>
          </p:cNvPr>
          <p:cNvSpPr/>
          <p:nvPr/>
        </p:nvSpPr>
        <p:spPr>
          <a:xfrm>
            <a:off x="3138343" y="2488140"/>
            <a:ext cx="536028" cy="210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3FA14F2-1CF3-8144-9742-7CF5C64B42B3}"/>
              </a:ext>
            </a:extLst>
          </p:cNvPr>
          <p:cNvSpPr/>
          <p:nvPr/>
        </p:nvSpPr>
        <p:spPr>
          <a:xfrm>
            <a:off x="3710819" y="3457637"/>
            <a:ext cx="536028" cy="2102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F8C0267-38C5-0146-9A25-768F8A0126B5}"/>
              </a:ext>
            </a:extLst>
          </p:cNvPr>
          <p:cNvSpPr/>
          <p:nvPr/>
        </p:nvSpPr>
        <p:spPr>
          <a:xfrm>
            <a:off x="4408000" y="2488140"/>
            <a:ext cx="536028" cy="210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3C23E4-EAD3-6740-B9DE-74270557321E}"/>
              </a:ext>
            </a:extLst>
          </p:cNvPr>
          <p:cNvSpPr/>
          <p:nvPr/>
        </p:nvSpPr>
        <p:spPr>
          <a:xfrm>
            <a:off x="5092288" y="3457637"/>
            <a:ext cx="536028" cy="2102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53B5C3F-802B-5247-A724-1F5E0F0823AC}"/>
              </a:ext>
            </a:extLst>
          </p:cNvPr>
          <p:cNvSpPr/>
          <p:nvPr/>
        </p:nvSpPr>
        <p:spPr>
          <a:xfrm>
            <a:off x="8794518" y="4251746"/>
            <a:ext cx="1754751" cy="210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4D17B9C-D41C-B046-AE08-D514F8DE8F5F}"/>
              </a:ext>
            </a:extLst>
          </p:cNvPr>
          <p:cNvSpPr/>
          <p:nvPr/>
        </p:nvSpPr>
        <p:spPr>
          <a:xfrm>
            <a:off x="8794519" y="5221242"/>
            <a:ext cx="1829742" cy="2102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832779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E1C2-564D-484B-823F-CF0E18F5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AD51-7B27-8948-9CAC-C66C5FA85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PRAM model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Parallel Linear Search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Work, Time &amp; Speed Up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Limitations of PRAM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NC = 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21BB4-977C-324F-81C6-2BA59100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5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485800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AC8928B4-DAB0-2344-98CB-5A10F4398BAC}"/>
              </a:ext>
            </a:extLst>
          </p:cNvPr>
          <p:cNvSpPr/>
          <p:nvPr/>
        </p:nvSpPr>
        <p:spPr>
          <a:xfrm>
            <a:off x="1407544" y="1663072"/>
            <a:ext cx="6236678" cy="483576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>
              <a:solidFill>
                <a:schemeClr val="accent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6314270-C987-A343-909D-B666F5B88226}"/>
              </a:ext>
            </a:extLst>
          </p:cNvPr>
          <p:cNvSpPr/>
          <p:nvPr/>
        </p:nvSpPr>
        <p:spPr>
          <a:xfrm>
            <a:off x="4670304" y="1953219"/>
            <a:ext cx="2636724" cy="42554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solidFill>
                <a:schemeClr val="accent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84F550D-DF4B-0A47-8BDE-C4BDDE4E0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A3F3FE-AED3-C947-82FC-1C1FC8990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6</a:t>
            </a:fld>
            <a:endParaRPr lang="en-NO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D3472D-92D0-3048-894E-6043A4BBA2BC}"/>
              </a:ext>
            </a:extLst>
          </p:cNvPr>
          <p:cNvSpPr txBox="1"/>
          <p:nvPr/>
        </p:nvSpPr>
        <p:spPr>
          <a:xfrm>
            <a:off x="4764105" y="2136010"/>
            <a:ext cx="117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Memory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65221F-9211-1F44-87FC-F44AF2D71E96}"/>
              </a:ext>
            </a:extLst>
          </p:cNvPr>
          <p:cNvSpPr/>
          <p:nvPr/>
        </p:nvSpPr>
        <p:spPr>
          <a:xfrm>
            <a:off x="8753815" y="2505342"/>
            <a:ext cx="2254469" cy="6935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3"/>
                </a:solidFill>
                <a:latin typeface="Montserrat" pitchFamily="2" charset="77"/>
              </a:rPr>
              <a:t>input device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094DB7-BED0-344E-B518-40F864EB1610}"/>
              </a:ext>
            </a:extLst>
          </p:cNvPr>
          <p:cNvSpPr txBox="1"/>
          <p:nvPr/>
        </p:nvSpPr>
        <p:spPr>
          <a:xfrm>
            <a:off x="9159463" y="26674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O" dirty="0">
              <a:latin typeface="Montserrat" pitchFamily="2" charset="7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2711CC-2B85-9743-9E50-0DAE1F6045E2}"/>
              </a:ext>
            </a:extLst>
          </p:cNvPr>
          <p:cNvSpPr/>
          <p:nvPr/>
        </p:nvSpPr>
        <p:spPr>
          <a:xfrm>
            <a:off x="8753815" y="4936811"/>
            <a:ext cx="2254469" cy="6935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3"/>
                </a:solidFill>
                <a:latin typeface="Montserrat" pitchFamily="2" charset="77"/>
              </a:rPr>
              <a:t>output device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35E4940-091A-4946-ACDA-8025291371C5}"/>
              </a:ext>
            </a:extLst>
          </p:cNvPr>
          <p:cNvGrpSpPr/>
          <p:nvPr/>
        </p:nvGrpSpPr>
        <p:grpSpPr>
          <a:xfrm>
            <a:off x="5779898" y="2145569"/>
            <a:ext cx="1169541" cy="369332"/>
            <a:chOff x="5266717" y="2822573"/>
            <a:chExt cx="1169541" cy="3693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25B77DF-CD83-7241-A470-27925F3E00BC}"/>
                </a:ext>
              </a:extLst>
            </p:cNvPr>
            <p:cNvSpPr/>
            <p:nvPr/>
          </p:nvSpPr>
          <p:spPr>
            <a:xfrm>
              <a:off x="5701451" y="2822573"/>
              <a:ext cx="734807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9413DF3-3A1A-8944-B5FE-1484BBAEEAF1}"/>
                </a:ext>
              </a:extLst>
            </p:cNvPr>
            <p:cNvSpPr txBox="1"/>
            <p:nvPr/>
          </p:nvSpPr>
          <p:spPr>
            <a:xfrm>
              <a:off x="5266717" y="2822573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00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AB77177-B545-C947-A579-E1F05208FA2C}"/>
              </a:ext>
            </a:extLst>
          </p:cNvPr>
          <p:cNvGrpSpPr/>
          <p:nvPr/>
        </p:nvGrpSpPr>
        <p:grpSpPr>
          <a:xfrm>
            <a:off x="5779897" y="2581432"/>
            <a:ext cx="1169542" cy="369332"/>
            <a:chOff x="5266716" y="2822573"/>
            <a:chExt cx="1169542" cy="369332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41FF970-665F-0A44-BB0C-B36954D46812}"/>
                </a:ext>
              </a:extLst>
            </p:cNvPr>
            <p:cNvSpPr/>
            <p:nvPr/>
          </p:nvSpPr>
          <p:spPr>
            <a:xfrm>
              <a:off x="5701451" y="2822573"/>
              <a:ext cx="734807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ECCA974-4802-D240-9F23-80C8B8C94DE4}"/>
                </a:ext>
              </a:extLst>
            </p:cNvPr>
            <p:cNvSpPr txBox="1"/>
            <p:nvPr/>
          </p:nvSpPr>
          <p:spPr>
            <a:xfrm>
              <a:off x="5266716" y="2822573"/>
              <a:ext cx="434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02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9C755FA-D275-9E41-BF6C-E25212EC5B10}"/>
              </a:ext>
            </a:extLst>
          </p:cNvPr>
          <p:cNvGrpSpPr/>
          <p:nvPr/>
        </p:nvGrpSpPr>
        <p:grpSpPr>
          <a:xfrm>
            <a:off x="5779897" y="3016774"/>
            <a:ext cx="1169542" cy="369332"/>
            <a:chOff x="5266716" y="2822573"/>
            <a:chExt cx="1169542" cy="36933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AE0C58B-5153-E949-8167-BE0E6221821E}"/>
                </a:ext>
              </a:extLst>
            </p:cNvPr>
            <p:cNvSpPr/>
            <p:nvPr/>
          </p:nvSpPr>
          <p:spPr>
            <a:xfrm>
              <a:off x="5701451" y="2822573"/>
              <a:ext cx="734807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29BC2E5-98C8-2C48-92A3-805E897ADC61}"/>
                </a:ext>
              </a:extLst>
            </p:cNvPr>
            <p:cNvSpPr txBox="1"/>
            <p:nvPr/>
          </p:nvSpPr>
          <p:spPr>
            <a:xfrm>
              <a:off x="5266716" y="2822573"/>
              <a:ext cx="434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02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7BC2039-A28F-3C4F-9BFC-9B65370985D0}"/>
              </a:ext>
            </a:extLst>
          </p:cNvPr>
          <p:cNvGrpSpPr/>
          <p:nvPr/>
        </p:nvGrpSpPr>
        <p:grpSpPr>
          <a:xfrm>
            <a:off x="5779897" y="3452637"/>
            <a:ext cx="1169542" cy="369332"/>
            <a:chOff x="5266716" y="2822573"/>
            <a:chExt cx="1169542" cy="369332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33F8092-A21D-FE4E-903E-9B156B11DEE9}"/>
                </a:ext>
              </a:extLst>
            </p:cNvPr>
            <p:cNvSpPr/>
            <p:nvPr/>
          </p:nvSpPr>
          <p:spPr>
            <a:xfrm>
              <a:off x="5701451" y="2822573"/>
              <a:ext cx="734807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2174453-0DD4-FB40-BDA4-E11026E00737}"/>
                </a:ext>
              </a:extLst>
            </p:cNvPr>
            <p:cNvSpPr txBox="1"/>
            <p:nvPr/>
          </p:nvSpPr>
          <p:spPr>
            <a:xfrm>
              <a:off x="5266716" y="2822573"/>
              <a:ext cx="434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03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5E22982-67CE-CF41-BEBD-551C573805DE}"/>
              </a:ext>
            </a:extLst>
          </p:cNvPr>
          <p:cNvGrpSpPr/>
          <p:nvPr/>
        </p:nvGrpSpPr>
        <p:grpSpPr>
          <a:xfrm>
            <a:off x="5779897" y="3880940"/>
            <a:ext cx="1169542" cy="369332"/>
            <a:chOff x="5266716" y="2822573"/>
            <a:chExt cx="1169542" cy="369332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C01BBBF-F364-104F-A92E-8E0ED039FC6D}"/>
                </a:ext>
              </a:extLst>
            </p:cNvPr>
            <p:cNvSpPr/>
            <p:nvPr/>
          </p:nvSpPr>
          <p:spPr>
            <a:xfrm>
              <a:off x="5701451" y="2822573"/>
              <a:ext cx="734807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959F8B7-A48E-994F-88D5-1A23CC4C9572}"/>
                </a:ext>
              </a:extLst>
            </p:cNvPr>
            <p:cNvSpPr txBox="1"/>
            <p:nvPr/>
          </p:nvSpPr>
          <p:spPr>
            <a:xfrm>
              <a:off x="5266716" y="2822573"/>
              <a:ext cx="434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04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7839AAA-E01F-4D44-9ED1-7CDE56BA7DDE}"/>
              </a:ext>
            </a:extLst>
          </p:cNvPr>
          <p:cNvGrpSpPr/>
          <p:nvPr/>
        </p:nvGrpSpPr>
        <p:grpSpPr>
          <a:xfrm>
            <a:off x="5779897" y="4316803"/>
            <a:ext cx="1169542" cy="369332"/>
            <a:chOff x="5266716" y="2822573"/>
            <a:chExt cx="1169542" cy="369332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10611EF-7DE3-EF4C-BCE5-348C180DF7EE}"/>
                </a:ext>
              </a:extLst>
            </p:cNvPr>
            <p:cNvSpPr/>
            <p:nvPr/>
          </p:nvSpPr>
          <p:spPr>
            <a:xfrm>
              <a:off x="5701451" y="2822573"/>
              <a:ext cx="734807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9D5FD05-8C29-4D46-8474-2E72DD2DCA71}"/>
                </a:ext>
              </a:extLst>
            </p:cNvPr>
            <p:cNvSpPr txBox="1"/>
            <p:nvPr/>
          </p:nvSpPr>
          <p:spPr>
            <a:xfrm>
              <a:off x="5266716" y="2822573"/>
              <a:ext cx="434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05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20E7D96-96F9-2F4E-B826-18D00C5049D0}"/>
              </a:ext>
            </a:extLst>
          </p:cNvPr>
          <p:cNvGrpSpPr/>
          <p:nvPr/>
        </p:nvGrpSpPr>
        <p:grpSpPr>
          <a:xfrm>
            <a:off x="5779897" y="4752145"/>
            <a:ext cx="1169542" cy="369332"/>
            <a:chOff x="5266716" y="2822573"/>
            <a:chExt cx="1169542" cy="369332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71F0490-F906-AA47-B67D-DB1F8290164E}"/>
                </a:ext>
              </a:extLst>
            </p:cNvPr>
            <p:cNvSpPr/>
            <p:nvPr/>
          </p:nvSpPr>
          <p:spPr>
            <a:xfrm>
              <a:off x="5701451" y="2822573"/>
              <a:ext cx="734807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6128451-9017-7046-ADEE-1E40EAE61546}"/>
                </a:ext>
              </a:extLst>
            </p:cNvPr>
            <p:cNvSpPr txBox="1"/>
            <p:nvPr/>
          </p:nvSpPr>
          <p:spPr>
            <a:xfrm>
              <a:off x="5266716" y="2822573"/>
              <a:ext cx="434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06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310EF98-EF41-9C43-A054-333C6E230EF2}"/>
              </a:ext>
            </a:extLst>
          </p:cNvPr>
          <p:cNvGrpSpPr/>
          <p:nvPr/>
        </p:nvGrpSpPr>
        <p:grpSpPr>
          <a:xfrm>
            <a:off x="5922564" y="5210426"/>
            <a:ext cx="1026875" cy="369332"/>
            <a:chOff x="5409383" y="2822573"/>
            <a:chExt cx="1026875" cy="369332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404615C-457B-174A-B025-58A76BC951D9}"/>
                </a:ext>
              </a:extLst>
            </p:cNvPr>
            <p:cNvSpPr/>
            <p:nvPr/>
          </p:nvSpPr>
          <p:spPr>
            <a:xfrm>
              <a:off x="5701451" y="2822573"/>
              <a:ext cx="734807" cy="369332"/>
            </a:xfrm>
            <a:prstGeom prst="rect">
              <a:avLst/>
            </a:prstGeom>
            <a:noFill/>
            <a:ln w="19050">
              <a:solidFill>
                <a:schemeClr val="bg2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1CFED18-A029-EA44-B8E7-AAAD7F9EF56B}"/>
                </a:ext>
              </a:extLst>
            </p:cNvPr>
            <p:cNvSpPr txBox="1"/>
            <p:nvPr/>
          </p:nvSpPr>
          <p:spPr>
            <a:xfrm>
              <a:off x="5409383" y="2822573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⇣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4825948-982A-F343-A74A-4D969895C11A}"/>
              </a:ext>
            </a:extLst>
          </p:cNvPr>
          <p:cNvGrpSpPr/>
          <p:nvPr/>
        </p:nvGrpSpPr>
        <p:grpSpPr>
          <a:xfrm>
            <a:off x="5904931" y="5646289"/>
            <a:ext cx="1044508" cy="369332"/>
            <a:chOff x="5391750" y="2822573"/>
            <a:chExt cx="1044508" cy="369332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B00F1848-2897-8F4F-912D-529079911508}"/>
                </a:ext>
              </a:extLst>
            </p:cNvPr>
            <p:cNvSpPr/>
            <p:nvPr/>
          </p:nvSpPr>
          <p:spPr>
            <a:xfrm>
              <a:off x="5701451" y="2822573"/>
              <a:ext cx="734807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B9537D1-5E3F-8D4E-9A26-CB4F0338FD72}"/>
                </a:ext>
              </a:extLst>
            </p:cNvPr>
            <p:cNvSpPr txBox="1"/>
            <p:nvPr/>
          </p:nvSpPr>
          <p:spPr>
            <a:xfrm>
              <a:off x="5391750" y="2822573"/>
              <a:ext cx="3097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∞</a:t>
              </a:r>
            </a:p>
          </p:txBody>
        </p: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DBA97876-D98E-594A-BE2F-7FB78C28CF1C}"/>
              </a:ext>
            </a:extLst>
          </p:cNvPr>
          <p:cNvSpPr/>
          <p:nvPr/>
        </p:nvSpPr>
        <p:spPr>
          <a:xfrm>
            <a:off x="1721733" y="3437393"/>
            <a:ext cx="2636724" cy="13012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solidFill>
                <a:schemeClr val="accent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C526B01-12EC-9D4D-80B1-A4A406FF4D55}"/>
              </a:ext>
            </a:extLst>
          </p:cNvPr>
          <p:cNvSpPr txBox="1"/>
          <p:nvPr/>
        </p:nvSpPr>
        <p:spPr>
          <a:xfrm>
            <a:off x="1832238" y="3620184"/>
            <a:ext cx="117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CPU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61DD11C-52A7-674D-BE38-96D0F0B0E0E3}"/>
              </a:ext>
            </a:extLst>
          </p:cNvPr>
          <p:cNvGrpSpPr/>
          <p:nvPr/>
        </p:nvGrpSpPr>
        <p:grpSpPr>
          <a:xfrm>
            <a:off x="2712112" y="3629743"/>
            <a:ext cx="1294576" cy="369332"/>
            <a:chOff x="5141682" y="2822573"/>
            <a:chExt cx="1294576" cy="3693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3CC9D17-586B-7046-8F9A-6927F35B1D07}"/>
                </a:ext>
              </a:extLst>
            </p:cNvPr>
            <p:cNvSpPr/>
            <p:nvPr/>
          </p:nvSpPr>
          <p:spPr>
            <a:xfrm>
              <a:off x="5701451" y="2822573"/>
              <a:ext cx="734807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6BBBCDF-0AF6-4943-BF3C-765EA9EDB48C}"/>
                </a:ext>
              </a:extLst>
            </p:cNvPr>
            <p:cNvSpPr txBox="1"/>
            <p:nvPr/>
          </p:nvSpPr>
          <p:spPr>
            <a:xfrm>
              <a:off x="5141682" y="2822573"/>
              <a:ext cx="559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ACC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96CB276-AE6A-A940-A9F3-3997164DF20A}"/>
              </a:ext>
            </a:extLst>
          </p:cNvPr>
          <p:cNvGrpSpPr/>
          <p:nvPr/>
        </p:nvGrpSpPr>
        <p:grpSpPr>
          <a:xfrm>
            <a:off x="2837147" y="4065606"/>
            <a:ext cx="1169541" cy="369332"/>
            <a:chOff x="5266717" y="2822573"/>
            <a:chExt cx="1169541" cy="369332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AE87D788-EE71-5248-B36C-C6D4EB05F47F}"/>
                </a:ext>
              </a:extLst>
            </p:cNvPr>
            <p:cNvSpPr/>
            <p:nvPr/>
          </p:nvSpPr>
          <p:spPr>
            <a:xfrm>
              <a:off x="5701451" y="2822573"/>
              <a:ext cx="734807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D453F8B-591C-C340-9385-A535458C1747}"/>
                </a:ext>
              </a:extLst>
            </p:cNvPr>
            <p:cNvSpPr txBox="1"/>
            <p:nvPr/>
          </p:nvSpPr>
          <p:spPr>
            <a:xfrm>
              <a:off x="5266717" y="2822573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IP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35336890-E484-9C41-8AA8-43FCE51C800E}"/>
              </a:ext>
            </a:extLst>
          </p:cNvPr>
          <p:cNvSpPr txBox="1"/>
          <p:nvPr/>
        </p:nvSpPr>
        <p:spPr>
          <a:xfrm>
            <a:off x="1725478" y="1953219"/>
            <a:ext cx="1935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Random Access </a:t>
            </a:r>
          </a:p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Machine</a:t>
            </a:r>
          </a:p>
        </p:txBody>
      </p: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E347887B-B434-464C-BDDF-0EEBF8457780}"/>
              </a:ext>
            </a:extLst>
          </p:cNvPr>
          <p:cNvCxnSpPr>
            <a:cxnSpLocks/>
            <a:stCxn id="11" idx="1"/>
          </p:cNvCxnSpPr>
          <p:nvPr/>
        </p:nvCxnSpPr>
        <p:spPr>
          <a:xfrm rot="10800000" flipV="1">
            <a:off x="7307029" y="2852120"/>
            <a:ext cx="1446787" cy="346778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4E311A07-A6D0-9B42-8DD8-226620E2DA37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7296831" y="4992563"/>
            <a:ext cx="1456984" cy="291026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25531777-01FC-C341-AD78-F1B0F70FE87F}"/>
              </a:ext>
            </a:extLst>
          </p:cNvPr>
          <p:cNvSpPr txBox="1"/>
          <p:nvPr/>
        </p:nvSpPr>
        <p:spPr>
          <a:xfrm>
            <a:off x="1812828" y="5283589"/>
            <a:ext cx="2483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/>
              <a:t>a</a:t>
            </a:r>
            <a:r>
              <a:rPr lang="en-NO" i="1" dirty="0"/>
              <a:t>rithmetic and logic</a:t>
            </a:r>
          </a:p>
          <a:p>
            <a:pPr algn="ctr"/>
            <a:r>
              <a:rPr lang="en-NO" i="1" dirty="0"/>
              <a:t>operations</a:t>
            </a:r>
          </a:p>
        </p:txBody>
      </p: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B285F6B7-56A3-5D42-BB08-413306B28463}"/>
              </a:ext>
            </a:extLst>
          </p:cNvPr>
          <p:cNvCxnSpPr>
            <a:stCxn id="51" idx="1"/>
            <a:endCxn id="91" idx="0"/>
          </p:cNvCxnSpPr>
          <p:nvPr/>
        </p:nvCxnSpPr>
        <p:spPr>
          <a:xfrm rot="10800000" flipV="1">
            <a:off x="3639285" y="3201439"/>
            <a:ext cx="2140612" cy="428303"/>
          </a:xfrm>
          <a:prstGeom prst="bentConnector2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>
            <a:extLst>
              <a:ext uri="{FF2B5EF4-FFF2-40B4-BE49-F238E27FC236}">
                <a16:creationId xmlns:a16="http://schemas.microsoft.com/office/drawing/2014/main" id="{9CAA79F6-BBEA-394E-96E7-EB61E2CDFBCB}"/>
              </a:ext>
            </a:extLst>
          </p:cNvPr>
          <p:cNvCxnSpPr>
            <a:stCxn id="91" idx="3"/>
          </p:cNvCxnSpPr>
          <p:nvPr/>
        </p:nvCxnSpPr>
        <p:spPr>
          <a:xfrm>
            <a:off x="4006688" y="3814409"/>
            <a:ext cx="1773209" cy="251197"/>
          </a:xfrm>
          <a:prstGeom prst="bentConnector3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193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10" grpId="0"/>
      <p:bldP spid="11" grpId="0" animBg="1"/>
      <p:bldP spid="13" grpId="0" animBg="1"/>
      <p:bldP spid="87" grpId="0" animBg="1"/>
      <p:bldP spid="89" grpId="0"/>
      <p:bldP spid="10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C44DA-9643-584D-AD52-E9A53A7C2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P-RAM: Parallel 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CF7EC-2D4B-1B47-815D-C38AF3CD6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7</a:t>
            </a:fld>
            <a:endParaRPr lang="en-NO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3E3C71-C280-9340-86B9-2C0D9F9E8700}"/>
              </a:ext>
            </a:extLst>
          </p:cNvPr>
          <p:cNvSpPr/>
          <p:nvPr/>
        </p:nvSpPr>
        <p:spPr>
          <a:xfrm>
            <a:off x="1407544" y="1663072"/>
            <a:ext cx="6236678" cy="483576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>
              <a:solidFill>
                <a:schemeClr val="accent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74FFF0-E0B1-1142-940E-6CABFA5D9223}"/>
              </a:ext>
            </a:extLst>
          </p:cNvPr>
          <p:cNvSpPr/>
          <p:nvPr/>
        </p:nvSpPr>
        <p:spPr>
          <a:xfrm>
            <a:off x="4670304" y="1953219"/>
            <a:ext cx="2636724" cy="42554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C76EAF-C0FF-0A4D-B4B4-E2840BED1393}"/>
              </a:ext>
            </a:extLst>
          </p:cNvPr>
          <p:cNvSpPr txBox="1"/>
          <p:nvPr/>
        </p:nvSpPr>
        <p:spPr>
          <a:xfrm>
            <a:off x="4764105" y="2136010"/>
            <a:ext cx="117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Memory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DA24B01-6120-6C4C-A500-24306D51ECC4}"/>
              </a:ext>
            </a:extLst>
          </p:cNvPr>
          <p:cNvGrpSpPr/>
          <p:nvPr/>
        </p:nvGrpSpPr>
        <p:grpSpPr>
          <a:xfrm>
            <a:off x="5779898" y="2145569"/>
            <a:ext cx="1169541" cy="369332"/>
            <a:chOff x="5266717" y="2822573"/>
            <a:chExt cx="1169541" cy="36933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D9ABFE8-ECD7-A746-B5D2-E4A99A9A901A}"/>
                </a:ext>
              </a:extLst>
            </p:cNvPr>
            <p:cNvSpPr/>
            <p:nvPr/>
          </p:nvSpPr>
          <p:spPr>
            <a:xfrm>
              <a:off x="5701451" y="2822573"/>
              <a:ext cx="734807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A8E5B3F-44D7-A74E-ADF3-69A0E8DD3886}"/>
                </a:ext>
              </a:extLst>
            </p:cNvPr>
            <p:cNvSpPr txBox="1"/>
            <p:nvPr/>
          </p:nvSpPr>
          <p:spPr>
            <a:xfrm>
              <a:off x="5266717" y="2822573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00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50EDE75-E34B-4349-BD6B-15D5321DCA02}"/>
              </a:ext>
            </a:extLst>
          </p:cNvPr>
          <p:cNvGrpSpPr/>
          <p:nvPr/>
        </p:nvGrpSpPr>
        <p:grpSpPr>
          <a:xfrm>
            <a:off x="5779897" y="2581432"/>
            <a:ext cx="1169542" cy="369332"/>
            <a:chOff x="5266716" y="2822573"/>
            <a:chExt cx="1169542" cy="36933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DB6FA50-B18E-144D-B6A9-328ED23EAF9C}"/>
                </a:ext>
              </a:extLst>
            </p:cNvPr>
            <p:cNvSpPr/>
            <p:nvPr/>
          </p:nvSpPr>
          <p:spPr>
            <a:xfrm>
              <a:off x="5701451" y="2822573"/>
              <a:ext cx="734807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66D23B7-1146-F145-9410-AB035CEC0115}"/>
                </a:ext>
              </a:extLst>
            </p:cNvPr>
            <p:cNvSpPr txBox="1"/>
            <p:nvPr/>
          </p:nvSpPr>
          <p:spPr>
            <a:xfrm>
              <a:off x="5266716" y="2822573"/>
              <a:ext cx="434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02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2641E9A-73D7-3D44-A126-91408ACB9759}"/>
              </a:ext>
            </a:extLst>
          </p:cNvPr>
          <p:cNvGrpSpPr/>
          <p:nvPr/>
        </p:nvGrpSpPr>
        <p:grpSpPr>
          <a:xfrm>
            <a:off x="5779897" y="3016774"/>
            <a:ext cx="1169542" cy="369332"/>
            <a:chOff x="5266716" y="2822573"/>
            <a:chExt cx="1169542" cy="3693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617E52D-0C5C-BD44-8CD8-53E20418DC33}"/>
                </a:ext>
              </a:extLst>
            </p:cNvPr>
            <p:cNvSpPr/>
            <p:nvPr/>
          </p:nvSpPr>
          <p:spPr>
            <a:xfrm>
              <a:off x="5701451" y="2822573"/>
              <a:ext cx="734807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2EDED25-27FD-534F-98E8-3A6735FFE72E}"/>
                </a:ext>
              </a:extLst>
            </p:cNvPr>
            <p:cNvSpPr txBox="1"/>
            <p:nvPr/>
          </p:nvSpPr>
          <p:spPr>
            <a:xfrm>
              <a:off x="5266716" y="2822573"/>
              <a:ext cx="434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02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A7D0BDD-1793-BE42-AF5B-846DD26DA9DC}"/>
              </a:ext>
            </a:extLst>
          </p:cNvPr>
          <p:cNvGrpSpPr/>
          <p:nvPr/>
        </p:nvGrpSpPr>
        <p:grpSpPr>
          <a:xfrm>
            <a:off x="5779897" y="3452637"/>
            <a:ext cx="1169542" cy="369332"/>
            <a:chOff x="5266716" y="2822573"/>
            <a:chExt cx="1169542" cy="36933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A842657-75AE-6444-9E5D-8B1BED361A9D}"/>
                </a:ext>
              </a:extLst>
            </p:cNvPr>
            <p:cNvSpPr/>
            <p:nvPr/>
          </p:nvSpPr>
          <p:spPr>
            <a:xfrm>
              <a:off x="5701451" y="2822573"/>
              <a:ext cx="734807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ABF8EA4-70B7-8643-98DC-C444177D9160}"/>
                </a:ext>
              </a:extLst>
            </p:cNvPr>
            <p:cNvSpPr txBox="1"/>
            <p:nvPr/>
          </p:nvSpPr>
          <p:spPr>
            <a:xfrm>
              <a:off x="5266716" y="2822573"/>
              <a:ext cx="434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03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55BB99F-84DC-384A-BB3E-68249278668F}"/>
              </a:ext>
            </a:extLst>
          </p:cNvPr>
          <p:cNvGrpSpPr/>
          <p:nvPr/>
        </p:nvGrpSpPr>
        <p:grpSpPr>
          <a:xfrm>
            <a:off x="5779897" y="3880940"/>
            <a:ext cx="1169542" cy="369332"/>
            <a:chOff x="5266716" y="2822573"/>
            <a:chExt cx="1169542" cy="36933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F5F2C06-6260-9F46-8724-7E40B4913CE7}"/>
                </a:ext>
              </a:extLst>
            </p:cNvPr>
            <p:cNvSpPr/>
            <p:nvPr/>
          </p:nvSpPr>
          <p:spPr>
            <a:xfrm>
              <a:off x="5701451" y="2822573"/>
              <a:ext cx="734807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6FFCCA3-8DF5-6644-99D2-B2120EB9D73F}"/>
                </a:ext>
              </a:extLst>
            </p:cNvPr>
            <p:cNvSpPr txBox="1"/>
            <p:nvPr/>
          </p:nvSpPr>
          <p:spPr>
            <a:xfrm>
              <a:off x="5266716" y="2822573"/>
              <a:ext cx="434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04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7BA75C1-9DBD-554E-B4CC-CEEE49A01D93}"/>
              </a:ext>
            </a:extLst>
          </p:cNvPr>
          <p:cNvGrpSpPr/>
          <p:nvPr/>
        </p:nvGrpSpPr>
        <p:grpSpPr>
          <a:xfrm>
            <a:off x="5779897" y="4316803"/>
            <a:ext cx="1169542" cy="369332"/>
            <a:chOff x="5266716" y="2822573"/>
            <a:chExt cx="1169542" cy="36933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5CE2EBB-9EC9-4F48-8253-C89955FD1640}"/>
                </a:ext>
              </a:extLst>
            </p:cNvPr>
            <p:cNvSpPr/>
            <p:nvPr/>
          </p:nvSpPr>
          <p:spPr>
            <a:xfrm>
              <a:off x="5701451" y="2822573"/>
              <a:ext cx="734807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E15A8C6-EF24-4E43-8A2E-8FE111738CA2}"/>
                </a:ext>
              </a:extLst>
            </p:cNvPr>
            <p:cNvSpPr txBox="1"/>
            <p:nvPr/>
          </p:nvSpPr>
          <p:spPr>
            <a:xfrm>
              <a:off x="5266716" y="2822573"/>
              <a:ext cx="434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05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70FF9AC-AF06-B44F-BD3B-4C5026B6F5E9}"/>
              </a:ext>
            </a:extLst>
          </p:cNvPr>
          <p:cNvGrpSpPr/>
          <p:nvPr/>
        </p:nvGrpSpPr>
        <p:grpSpPr>
          <a:xfrm>
            <a:off x="5779897" y="4752145"/>
            <a:ext cx="1169542" cy="369332"/>
            <a:chOff x="5266716" y="2822573"/>
            <a:chExt cx="1169542" cy="36933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1B64F76-5EC5-6F43-8DBA-FDC346EEC604}"/>
                </a:ext>
              </a:extLst>
            </p:cNvPr>
            <p:cNvSpPr/>
            <p:nvPr/>
          </p:nvSpPr>
          <p:spPr>
            <a:xfrm>
              <a:off x="5701451" y="2822573"/>
              <a:ext cx="734807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9CD7C19-FC83-6149-A50D-3704659357B7}"/>
                </a:ext>
              </a:extLst>
            </p:cNvPr>
            <p:cNvSpPr txBox="1"/>
            <p:nvPr/>
          </p:nvSpPr>
          <p:spPr>
            <a:xfrm>
              <a:off x="5266716" y="2822573"/>
              <a:ext cx="434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06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D107DDE-6EDC-304E-B4D0-0413FA6854A5}"/>
              </a:ext>
            </a:extLst>
          </p:cNvPr>
          <p:cNvGrpSpPr/>
          <p:nvPr/>
        </p:nvGrpSpPr>
        <p:grpSpPr>
          <a:xfrm>
            <a:off x="5922564" y="5210426"/>
            <a:ext cx="1026875" cy="369332"/>
            <a:chOff x="5409383" y="2822573"/>
            <a:chExt cx="1026875" cy="369332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7A4D592-A779-8641-8EF5-F053A6F382D5}"/>
                </a:ext>
              </a:extLst>
            </p:cNvPr>
            <p:cNvSpPr/>
            <p:nvPr/>
          </p:nvSpPr>
          <p:spPr>
            <a:xfrm>
              <a:off x="5701451" y="2822573"/>
              <a:ext cx="734807" cy="369332"/>
            </a:xfrm>
            <a:prstGeom prst="rect">
              <a:avLst/>
            </a:prstGeom>
            <a:noFill/>
            <a:ln w="19050">
              <a:solidFill>
                <a:schemeClr val="bg2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5B2CF55-3F34-B747-A696-C826B6292139}"/>
                </a:ext>
              </a:extLst>
            </p:cNvPr>
            <p:cNvSpPr txBox="1"/>
            <p:nvPr/>
          </p:nvSpPr>
          <p:spPr>
            <a:xfrm>
              <a:off x="5409383" y="2822573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⇣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6E4AE49-668D-F345-91DB-FC26436C0C98}"/>
              </a:ext>
            </a:extLst>
          </p:cNvPr>
          <p:cNvGrpSpPr/>
          <p:nvPr/>
        </p:nvGrpSpPr>
        <p:grpSpPr>
          <a:xfrm>
            <a:off x="5904931" y="5646289"/>
            <a:ext cx="1044508" cy="369332"/>
            <a:chOff x="5391750" y="2822573"/>
            <a:chExt cx="1044508" cy="369332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E912A04-8FA1-2D48-B6A4-284E8EF40E99}"/>
                </a:ext>
              </a:extLst>
            </p:cNvPr>
            <p:cNvSpPr/>
            <p:nvPr/>
          </p:nvSpPr>
          <p:spPr>
            <a:xfrm>
              <a:off x="5701451" y="2822573"/>
              <a:ext cx="734807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991F0B9-BFC4-F846-A0B3-E6F7A268F12D}"/>
                </a:ext>
              </a:extLst>
            </p:cNvPr>
            <p:cNvSpPr txBox="1"/>
            <p:nvPr/>
          </p:nvSpPr>
          <p:spPr>
            <a:xfrm>
              <a:off x="5391750" y="2822573"/>
              <a:ext cx="3097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∞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486E6F68-A956-F74C-B37A-2D9501E10930}"/>
              </a:ext>
            </a:extLst>
          </p:cNvPr>
          <p:cNvSpPr txBox="1"/>
          <p:nvPr/>
        </p:nvSpPr>
        <p:spPr>
          <a:xfrm>
            <a:off x="1725478" y="1953219"/>
            <a:ext cx="1935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Random Access </a:t>
            </a:r>
          </a:p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Machine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F75148AA-C7EB-0043-8CA4-C934695ECC90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 flipV="1">
            <a:off x="3889625" y="3201440"/>
            <a:ext cx="1890273" cy="22234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DBC8AD32-2B33-BE41-8F96-DCBB2BB908C6}"/>
              </a:ext>
            </a:extLst>
          </p:cNvPr>
          <p:cNvCxnSpPr>
            <a:cxnSpLocks/>
          </p:cNvCxnSpPr>
          <p:nvPr/>
        </p:nvCxnSpPr>
        <p:spPr>
          <a:xfrm>
            <a:off x="3970598" y="3793237"/>
            <a:ext cx="1785967" cy="1104967"/>
          </a:xfrm>
          <a:prstGeom prst="bentConnector3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aphic 72">
            <a:extLst>
              <a:ext uri="{FF2B5EF4-FFF2-40B4-BE49-F238E27FC236}">
                <a16:creationId xmlns:a16="http://schemas.microsoft.com/office/drawing/2014/main" id="{10239C24-59E7-6243-9949-DBC83B880117}"/>
              </a:ext>
            </a:extLst>
          </p:cNvPr>
          <p:cNvGrpSpPr/>
          <p:nvPr/>
        </p:nvGrpSpPr>
        <p:grpSpPr>
          <a:xfrm>
            <a:off x="1852933" y="2752169"/>
            <a:ext cx="2117665" cy="1000150"/>
            <a:chOff x="1852933" y="2752169"/>
            <a:chExt cx="2117665" cy="1000150"/>
          </a:xfrm>
        </p:grpSpPr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0079F101-FF7C-A14B-98A7-49F76CB52724}"/>
                </a:ext>
              </a:extLst>
            </p:cNvPr>
            <p:cNvSpPr/>
            <p:nvPr/>
          </p:nvSpPr>
          <p:spPr>
            <a:xfrm>
              <a:off x="1852933" y="2752169"/>
              <a:ext cx="2117665" cy="1000150"/>
            </a:xfrm>
            <a:custGeom>
              <a:avLst/>
              <a:gdLst>
                <a:gd name="connsiteX0" fmla="*/ -270 w 2117665"/>
                <a:gd name="connsiteY0" fmla="*/ -654 h 1000150"/>
                <a:gd name="connsiteX1" fmla="*/ 2117396 w 2117665"/>
                <a:gd name="connsiteY1" fmla="*/ -654 h 1000150"/>
                <a:gd name="connsiteX2" fmla="*/ 2117396 w 2117665"/>
                <a:gd name="connsiteY2" fmla="*/ 999497 h 1000150"/>
                <a:gd name="connsiteX3" fmla="*/ -270 w 2117665"/>
                <a:gd name="connsiteY3" fmla="*/ 999497 h 100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7665" h="1000150">
                  <a:moveTo>
                    <a:pt x="-270" y="-654"/>
                  </a:moveTo>
                  <a:lnTo>
                    <a:pt x="2117396" y="-654"/>
                  </a:lnTo>
                  <a:lnTo>
                    <a:pt x="2117396" y="999497"/>
                  </a:lnTo>
                  <a:lnTo>
                    <a:pt x="-270" y="999497"/>
                  </a:lnTo>
                  <a:close/>
                </a:path>
              </a:pathLst>
            </a:custGeom>
            <a:solidFill>
              <a:srgbClr val="4C5669"/>
            </a:solidFill>
            <a:ln w="15308" cap="flat">
              <a:solidFill>
                <a:srgbClr val="ECEFF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A084979-AD18-5446-B851-30CA0D4E01C9}"/>
                </a:ext>
              </a:extLst>
            </p:cNvPr>
            <p:cNvSpPr txBox="1"/>
            <p:nvPr/>
          </p:nvSpPr>
          <p:spPr>
            <a:xfrm>
              <a:off x="1919838" y="2902907"/>
              <a:ext cx="478842" cy="2904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447" spc="0" baseline="0">
                  <a:solidFill>
                    <a:srgbClr val="ECEFF3"/>
                  </a:solidFill>
                  <a:latin typeface="Share Tech Mono"/>
                  <a:sym typeface="Share Tech Mono"/>
                  <a:rtl val="0"/>
                </a:rPr>
                <a:t>CPU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1F4DC56-8444-4148-9F81-C035FA08C2F8}"/>
                </a:ext>
              </a:extLst>
            </p:cNvPr>
            <p:cNvSpPr txBox="1"/>
            <p:nvPr/>
          </p:nvSpPr>
          <p:spPr>
            <a:xfrm>
              <a:off x="1919838" y="3127431"/>
              <a:ext cx="487634" cy="3150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447" spc="0" baseline="0" dirty="0">
                  <a:solidFill>
                    <a:srgbClr val="ECEFF3"/>
                  </a:solidFill>
                  <a:latin typeface="Share Tech Mono"/>
                  <a:sym typeface="Share Tech Mono"/>
                  <a:rtl val="0"/>
                </a:rPr>
                <a:t>i=1</a:t>
              </a:r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835CA8D6-A77D-994D-8589-289491CF78DF}"/>
                </a:ext>
              </a:extLst>
            </p:cNvPr>
            <p:cNvSpPr/>
            <p:nvPr/>
          </p:nvSpPr>
          <p:spPr>
            <a:xfrm>
              <a:off x="3095467" y="2902702"/>
              <a:ext cx="591925" cy="295962"/>
            </a:xfrm>
            <a:custGeom>
              <a:avLst/>
              <a:gdLst>
                <a:gd name="connsiteX0" fmla="*/ -270 w 591925"/>
                <a:gd name="connsiteY0" fmla="*/ -654 h 295962"/>
                <a:gd name="connsiteX1" fmla="*/ 591656 w 591925"/>
                <a:gd name="connsiteY1" fmla="*/ -654 h 295962"/>
                <a:gd name="connsiteX2" fmla="*/ 591656 w 591925"/>
                <a:gd name="connsiteY2" fmla="*/ 295309 h 295962"/>
                <a:gd name="connsiteX3" fmla="*/ -270 w 591925"/>
                <a:gd name="connsiteY3" fmla="*/ 295309 h 295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1925" h="295962">
                  <a:moveTo>
                    <a:pt x="-270" y="-654"/>
                  </a:moveTo>
                  <a:lnTo>
                    <a:pt x="591656" y="-654"/>
                  </a:lnTo>
                  <a:lnTo>
                    <a:pt x="591656" y="295309"/>
                  </a:lnTo>
                  <a:lnTo>
                    <a:pt x="-270" y="295309"/>
                  </a:lnTo>
                  <a:close/>
                </a:path>
              </a:pathLst>
            </a:custGeom>
            <a:solidFill>
              <a:srgbClr val="5E81AC"/>
            </a:solidFill>
            <a:ln w="10205" cap="flat">
              <a:solidFill>
                <a:srgbClr val="435D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BC84FE7-E965-564B-9C08-A13071432602}"/>
                </a:ext>
              </a:extLst>
            </p:cNvPr>
            <p:cNvSpPr txBox="1"/>
            <p:nvPr/>
          </p:nvSpPr>
          <p:spPr>
            <a:xfrm>
              <a:off x="2630726" y="2908010"/>
              <a:ext cx="478842" cy="2904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447" spc="0" baseline="0">
                  <a:solidFill>
                    <a:srgbClr val="73809B"/>
                  </a:solidFill>
                  <a:latin typeface="Share Tech Mono"/>
                  <a:sym typeface="Share Tech Mono"/>
                  <a:rtl val="0"/>
                </a:rPr>
                <a:t>ACC</a:t>
              </a:r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23CADAD3-158C-524C-8F55-966753F2BC8C}"/>
                </a:ext>
              </a:extLst>
            </p:cNvPr>
            <p:cNvSpPr/>
            <p:nvPr/>
          </p:nvSpPr>
          <p:spPr>
            <a:xfrm>
              <a:off x="3095467" y="3254796"/>
              <a:ext cx="591925" cy="295962"/>
            </a:xfrm>
            <a:custGeom>
              <a:avLst/>
              <a:gdLst>
                <a:gd name="connsiteX0" fmla="*/ -270 w 591925"/>
                <a:gd name="connsiteY0" fmla="*/ -654 h 295962"/>
                <a:gd name="connsiteX1" fmla="*/ 591656 w 591925"/>
                <a:gd name="connsiteY1" fmla="*/ -654 h 295962"/>
                <a:gd name="connsiteX2" fmla="*/ 591656 w 591925"/>
                <a:gd name="connsiteY2" fmla="*/ 295309 h 295962"/>
                <a:gd name="connsiteX3" fmla="*/ -270 w 591925"/>
                <a:gd name="connsiteY3" fmla="*/ 295309 h 295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1925" h="295962">
                  <a:moveTo>
                    <a:pt x="-270" y="-654"/>
                  </a:moveTo>
                  <a:lnTo>
                    <a:pt x="591656" y="-654"/>
                  </a:lnTo>
                  <a:lnTo>
                    <a:pt x="591656" y="295309"/>
                  </a:lnTo>
                  <a:lnTo>
                    <a:pt x="-270" y="295309"/>
                  </a:lnTo>
                  <a:close/>
                </a:path>
              </a:pathLst>
            </a:custGeom>
            <a:solidFill>
              <a:srgbClr val="5E81AC"/>
            </a:solidFill>
            <a:ln w="10205" cap="flat">
              <a:solidFill>
                <a:srgbClr val="435D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4715D57-8723-2D49-9F38-193A226B14C6}"/>
                </a:ext>
              </a:extLst>
            </p:cNvPr>
            <p:cNvSpPr txBox="1"/>
            <p:nvPr/>
          </p:nvSpPr>
          <p:spPr>
            <a:xfrm>
              <a:off x="2729929" y="3260104"/>
              <a:ext cx="376786" cy="2904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447" spc="0" baseline="0">
                  <a:solidFill>
                    <a:srgbClr val="73809B"/>
                  </a:solidFill>
                  <a:latin typeface="Share Tech Mono"/>
                  <a:sym typeface="Share Tech Mono"/>
                  <a:rtl val="0"/>
                </a:rPr>
                <a:t>IP</a:t>
              </a:r>
            </a:p>
          </p:txBody>
        </p:sp>
      </p:grpSp>
      <p:pic>
        <p:nvPicPr>
          <p:cNvPr id="74" name="Graphic 73">
            <a:extLst>
              <a:ext uri="{FF2B5EF4-FFF2-40B4-BE49-F238E27FC236}">
                <a16:creationId xmlns:a16="http://schemas.microsoft.com/office/drawing/2014/main" id="{FC84E286-F3E9-C244-905D-80CD5DC60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72328" y="2912702"/>
            <a:ext cx="2143180" cy="1020562"/>
          </a:xfrm>
          <a:prstGeom prst="rect">
            <a:avLst/>
          </a:prstGeom>
        </p:spPr>
      </p:pic>
      <p:grpSp>
        <p:nvGrpSpPr>
          <p:cNvPr id="84" name="Graphic 74">
            <a:extLst>
              <a:ext uri="{FF2B5EF4-FFF2-40B4-BE49-F238E27FC236}">
                <a16:creationId xmlns:a16="http://schemas.microsoft.com/office/drawing/2014/main" id="{5D3C9C55-5DE6-9945-93C1-BB3AA7A17DDB}"/>
              </a:ext>
            </a:extLst>
          </p:cNvPr>
          <p:cNvGrpSpPr/>
          <p:nvPr/>
        </p:nvGrpSpPr>
        <p:grpSpPr>
          <a:xfrm>
            <a:off x="2145916" y="3105818"/>
            <a:ext cx="2117665" cy="1000150"/>
            <a:chOff x="1829975" y="5002713"/>
            <a:chExt cx="2117665" cy="1000150"/>
          </a:xfrm>
        </p:grpSpPr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4E28593B-9B58-5A4E-8760-F3E9BF734C48}"/>
                </a:ext>
              </a:extLst>
            </p:cNvPr>
            <p:cNvSpPr/>
            <p:nvPr/>
          </p:nvSpPr>
          <p:spPr>
            <a:xfrm>
              <a:off x="1829975" y="5002713"/>
              <a:ext cx="2117665" cy="1000150"/>
            </a:xfrm>
            <a:custGeom>
              <a:avLst/>
              <a:gdLst>
                <a:gd name="connsiteX0" fmla="*/ -270 w 2117665"/>
                <a:gd name="connsiteY0" fmla="*/ -654 h 1000150"/>
                <a:gd name="connsiteX1" fmla="*/ 2117396 w 2117665"/>
                <a:gd name="connsiteY1" fmla="*/ -654 h 1000150"/>
                <a:gd name="connsiteX2" fmla="*/ 2117396 w 2117665"/>
                <a:gd name="connsiteY2" fmla="*/ 999497 h 1000150"/>
                <a:gd name="connsiteX3" fmla="*/ -270 w 2117665"/>
                <a:gd name="connsiteY3" fmla="*/ 999497 h 100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7665" h="1000150">
                  <a:moveTo>
                    <a:pt x="-270" y="-654"/>
                  </a:moveTo>
                  <a:lnTo>
                    <a:pt x="2117396" y="-654"/>
                  </a:lnTo>
                  <a:lnTo>
                    <a:pt x="2117396" y="999497"/>
                  </a:lnTo>
                  <a:lnTo>
                    <a:pt x="-270" y="999497"/>
                  </a:lnTo>
                  <a:close/>
                </a:path>
              </a:pathLst>
            </a:custGeom>
            <a:solidFill>
              <a:srgbClr val="4C5669"/>
            </a:solidFill>
            <a:ln w="15308" cap="flat">
              <a:solidFill>
                <a:srgbClr val="ECEFF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D142A5C1-288D-B840-9971-937D1CE0EAB6}"/>
                </a:ext>
              </a:extLst>
            </p:cNvPr>
            <p:cNvSpPr txBox="1"/>
            <p:nvPr/>
          </p:nvSpPr>
          <p:spPr>
            <a:xfrm>
              <a:off x="1896880" y="5153451"/>
              <a:ext cx="478842" cy="2904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447" spc="0" baseline="0">
                  <a:solidFill>
                    <a:srgbClr val="ECEFF3"/>
                  </a:solidFill>
                  <a:latin typeface="Share Tech Mono"/>
                  <a:sym typeface="Share Tech Mono"/>
                  <a:rtl val="0"/>
                </a:rPr>
                <a:t>CPU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A7F6299-AB25-0B48-A264-796146732B7A}"/>
                </a:ext>
              </a:extLst>
            </p:cNvPr>
            <p:cNvSpPr txBox="1"/>
            <p:nvPr/>
          </p:nvSpPr>
          <p:spPr>
            <a:xfrm>
              <a:off x="1896880" y="5377975"/>
              <a:ext cx="487634" cy="3150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447" spc="0" baseline="0" dirty="0">
                  <a:solidFill>
                    <a:srgbClr val="ECEFF3"/>
                  </a:solidFill>
                  <a:latin typeface="Share Tech Mono"/>
                  <a:sym typeface="Share Tech Mono"/>
                  <a:rtl val="0"/>
                </a:rPr>
                <a:t>i=k</a:t>
              </a:r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F8858E5C-D400-9246-8B95-D5872E84DFB4}"/>
                </a:ext>
              </a:extLst>
            </p:cNvPr>
            <p:cNvSpPr/>
            <p:nvPr/>
          </p:nvSpPr>
          <p:spPr>
            <a:xfrm>
              <a:off x="3072509" y="5153246"/>
              <a:ext cx="591925" cy="295962"/>
            </a:xfrm>
            <a:custGeom>
              <a:avLst/>
              <a:gdLst>
                <a:gd name="connsiteX0" fmla="*/ -270 w 591925"/>
                <a:gd name="connsiteY0" fmla="*/ -654 h 295962"/>
                <a:gd name="connsiteX1" fmla="*/ 591656 w 591925"/>
                <a:gd name="connsiteY1" fmla="*/ -654 h 295962"/>
                <a:gd name="connsiteX2" fmla="*/ 591656 w 591925"/>
                <a:gd name="connsiteY2" fmla="*/ 295309 h 295962"/>
                <a:gd name="connsiteX3" fmla="*/ -270 w 591925"/>
                <a:gd name="connsiteY3" fmla="*/ 295309 h 295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1925" h="295962">
                  <a:moveTo>
                    <a:pt x="-270" y="-654"/>
                  </a:moveTo>
                  <a:lnTo>
                    <a:pt x="591656" y="-654"/>
                  </a:lnTo>
                  <a:lnTo>
                    <a:pt x="591656" y="295309"/>
                  </a:lnTo>
                  <a:lnTo>
                    <a:pt x="-270" y="295309"/>
                  </a:lnTo>
                  <a:close/>
                </a:path>
              </a:pathLst>
            </a:custGeom>
            <a:solidFill>
              <a:srgbClr val="5E81AC"/>
            </a:solidFill>
            <a:ln w="10205" cap="flat">
              <a:solidFill>
                <a:srgbClr val="435D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4A11CC9-25DF-1449-9805-A698B0F6555D}"/>
                </a:ext>
              </a:extLst>
            </p:cNvPr>
            <p:cNvSpPr txBox="1"/>
            <p:nvPr/>
          </p:nvSpPr>
          <p:spPr>
            <a:xfrm>
              <a:off x="2607768" y="5158554"/>
              <a:ext cx="478842" cy="2904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447" spc="0" baseline="0">
                  <a:solidFill>
                    <a:srgbClr val="73809B"/>
                  </a:solidFill>
                  <a:latin typeface="Share Tech Mono"/>
                  <a:sym typeface="Share Tech Mono"/>
                  <a:rtl val="0"/>
                </a:rPr>
                <a:t>ACC</a:t>
              </a:r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10F535A5-5939-DA4F-8E71-B30B8BFCFA83}"/>
                </a:ext>
              </a:extLst>
            </p:cNvPr>
            <p:cNvSpPr/>
            <p:nvPr/>
          </p:nvSpPr>
          <p:spPr>
            <a:xfrm>
              <a:off x="3072509" y="5505340"/>
              <a:ext cx="591925" cy="295962"/>
            </a:xfrm>
            <a:custGeom>
              <a:avLst/>
              <a:gdLst>
                <a:gd name="connsiteX0" fmla="*/ -270 w 591925"/>
                <a:gd name="connsiteY0" fmla="*/ -654 h 295962"/>
                <a:gd name="connsiteX1" fmla="*/ 591656 w 591925"/>
                <a:gd name="connsiteY1" fmla="*/ -654 h 295962"/>
                <a:gd name="connsiteX2" fmla="*/ 591656 w 591925"/>
                <a:gd name="connsiteY2" fmla="*/ 295309 h 295962"/>
                <a:gd name="connsiteX3" fmla="*/ -270 w 591925"/>
                <a:gd name="connsiteY3" fmla="*/ 295309 h 295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1925" h="295962">
                  <a:moveTo>
                    <a:pt x="-270" y="-654"/>
                  </a:moveTo>
                  <a:lnTo>
                    <a:pt x="591656" y="-654"/>
                  </a:lnTo>
                  <a:lnTo>
                    <a:pt x="591656" y="295309"/>
                  </a:lnTo>
                  <a:lnTo>
                    <a:pt x="-270" y="295309"/>
                  </a:lnTo>
                  <a:close/>
                </a:path>
              </a:pathLst>
            </a:custGeom>
            <a:solidFill>
              <a:srgbClr val="5E81AC"/>
            </a:solidFill>
            <a:ln w="10205" cap="flat">
              <a:solidFill>
                <a:srgbClr val="435D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4E37A732-2578-7642-9729-BD5AC6FD0629}"/>
                </a:ext>
              </a:extLst>
            </p:cNvPr>
            <p:cNvSpPr txBox="1"/>
            <p:nvPr/>
          </p:nvSpPr>
          <p:spPr>
            <a:xfrm>
              <a:off x="2706971" y="5510648"/>
              <a:ext cx="376786" cy="2904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447" spc="0" baseline="0">
                  <a:solidFill>
                    <a:srgbClr val="73809B"/>
                  </a:solidFill>
                  <a:latin typeface="Share Tech Mono"/>
                  <a:sym typeface="Share Tech Mono"/>
                  <a:rtl val="0"/>
                </a:rPr>
                <a:t>IP</a:t>
              </a:r>
            </a:p>
          </p:txBody>
        </p:sp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66F6C10A-D705-B949-B877-458DA6FE2EB1}"/>
              </a:ext>
            </a:extLst>
          </p:cNvPr>
          <p:cNvSpPr/>
          <p:nvPr/>
        </p:nvSpPr>
        <p:spPr>
          <a:xfrm>
            <a:off x="8753815" y="2505342"/>
            <a:ext cx="2254469" cy="6935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3"/>
                </a:solidFill>
                <a:latin typeface="Montserrat" pitchFamily="2" charset="77"/>
              </a:rPr>
              <a:t>input device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F22091B-6CA0-014B-8C05-C828FE94F75E}"/>
              </a:ext>
            </a:extLst>
          </p:cNvPr>
          <p:cNvSpPr txBox="1"/>
          <p:nvPr/>
        </p:nvSpPr>
        <p:spPr>
          <a:xfrm>
            <a:off x="9159463" y="26674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O" dirty="0">
              <a:latin typeface="Montserrat" pitchFamily="2" charset="77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2AFA5E4-1E5D-8E41-8AD7-DA876A0AB247}"/>
              </a:ext>
            </a:extLst>
          </p:cNvPr>
          <p:cNvSpPr/>
          <p:nvPr/>
        </p:nvSpPr>
        <p:spPr>
          <a:xfrm>
            <a:off x="8753815" y="4936811"/>
            <a:ext cx="2254469" cy="6935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3"/>
                </a:solidFill>
                <a:latin typeface="Montserrat" pitchFamily="2" charset="77"/>
              </a:rPr>
              <a:t>output device</a:t>
            </a:r>
          </a:p>
        </p:txBody>
      </p: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B7C9AE96-2558-7841-B472-BDC5410B87EB}"/>
              </a:ext>
            </a:extLst>
          </p:cNvPr>
          <p:cNvCxnSpPr>
            <a:cxnSpLocks/>
            <a:stCxn id="92" idx="1"/>
          </p:cNvCxnSpPr>
          <p:nvPr/>
        </p:nvCxnSpPr>
        <p:spPr>
          <a:xfrm rot="10800000" flipV="1">
            <a:off x="7307029" y="2852120"/>
            <a:ext cx="1446787" cy="346778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1118EED8-7B4F-954A-9F7F-000202BADD91}"/>
              </a:ext>
            </a:extLst>
          </p:cNvPr>
          <p:cNvCxnSpPr>
            <a:cxnSpLocks/>
            <a:endCxn id="94" idx="1"/>
          </p:cNvCxnSpPr>
          <p:nvPr/>
        </p:nvCxnSpPr>
        <p:spPr>
          <a:xfrm>
            <a:off x="7296831" y="4992563"/>
            <a:ext cx="1456984" cy="291026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ED25981C-AC1E-464F-A09C-838240449BAC}"/>
              </a:ext>
            </a:extLst>
          </p:cNvPr>
          <p:cNvSpPr txBox="1"/>
          <p:nvPr/>
        </p:nvSpPr>
        <p:spPr>
          <a:xfrm>
            <a:off x="2166695" y="4195085"/>
            <a:ext cx="1906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/>
              <a:t>infinitely many</a:t>
            </a:r>
          </a:p>
          <a:p>
            <a:pPr algn="ctr"/>
            <a:r>
              <a:rPr lang="en-GB" i="1" dirty="0"/>
              <a:t>CPU</a:t>
            </a:r>
            <a:endParaRPr lang="en-NO" i="1" dirty="0"/>
          </a:p>
        </p:txBody>
      </p:sp>
    </p:spTree>
    <p:extLst>
      <p:ext uri="{BB962C8B-B14F-4D97-AF65-F5344CB8AC3E}">
        <p14:creationId xmlns:p14="http://schemas.microsoft.com/office/powerpoint/2010/main" val="3071962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92" grpId="0" animBg="1"/>
      <p:bldP spid="94" grpId="0" animBg="1"/>
      <p:bldP spid="9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6006EE8E-05A3-D648-B2C2-2EF61D86B783}"/>
              </a:ext>
            </a:extLst>
          </p:cNvPr>
          <p:cNvCxnSpPr/>
          <p:nvPr/>
        </p:nvCxnSpPr>
        <p:spPr>
          <a:xfrm>
            <a:off x="2215211" y="4781631"/>
            <a:ext cx="8139953" cy="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488426E5-1AC6-5B45-BA38-A36310FCC0C0}"/>
              </a:ext>
            </a:extLst>
          </p:cNvPr>
          <p:cNvSpPr txBox="1"/>
          <p:nvPr/>
        </p:nvSpPr>
        <p:spPr>
          <a:xfrm>
            <a:off x="847936" y="4596965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time = 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27E1B-02BC-D047-A638-D59FDFFA9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NO" dirty="0"/>
            </a:br>
            <a:r>
              <a:rPr lang="en-NO" dirty="0"/>
              <a:t>Parallel Linear Search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With Too Many Processors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CA745-1D7D-D146-8509-327E1F16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8</a:t>
            </a:fld>
            <a:endParaRPr lang="en-NO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EB9D179-22A8-4343-958A-ABA583130A78}"/>
              </a:ext>
            </a:extLst>
          </p:cNvPr>
          <p:cNvGrpSpPr/>
          <p:nvPr/>
        </p:nvGrpSpPr>
        <p:grpSpPr>
          <a:xfrm>
            <a:off x="2702395" y="2709220"/>
            <a:ext cx="772511" cy="869308"/>
            <a:chOff x="2017986" y="2173437"/>
            <a:chExt cx="772511" cy="86930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5291EF1-117A-E440-8EA8-D6D26F86E390}"/>
                </a:ext>
              </a:extLst>
            </p:cNvPr>
            <p:cNvSpPr/>
            <p:nvPr/>
          </p:nvSpPr>
          <p:spPr>
            <a:xfrm>
              <a:off x="2017986" y="2554014"/>
              <a:ext cx="772511" cy="488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?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764441F-AC37-2147-B257-8DEB65F34F90}"/>
                </a:ext>
              </a:extLst>
            </p:cNvPr>
            <p:cNvSpPr txBox="1"/>
            <p:nvPr/>
          </p:nvSpPr>
          <p:spPr>
            <a:xfrm>
              <a:off x="2186874" y="2173437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00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B6FEA76-3B51-6845-9A48-DD76E9B2E91D}"/>
              </a:ext>
            </a:extLst>
          </p:cNvPr>
          <p:cNvGrpSpPr/>
          <p:nvPr/>
        </p:nvGrpSpPr>
        <p:grpSpPr>
          <a:xfrm>
            <a:off x="3611540" y="2709220"/>
            <a:ext cx="772511" cy="869308"/>
            <a:chOff x="2017986" y="2173437"/>
            <a:chExt cx="772511" cy="86930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4451E6B-7AB9-AD41-9445-0462A6575800}"/>
                </a:ext>
              </a:extLst>
            </p:cNvPr>
            <p:cNvSpPr/>
            <p:nvPr/>
          </p:nvSpPr>
          <p:spPr>
            <a:xfrm>
              <a:off x="2017986" y="2554014"/>
              <a:ext cx="772511" cy="488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?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3BE4300-9470-2E4D-A83D-5C684ED9F7A7}"/>
                </a:ext>
              </a:extLst>
            </p:cNvPr>
            <p:cNvSpPr txBox="1"/>
            <p:nvPr/>
          </p:nvSpPr>
          <p:spPr>
            <a:xfrm>
              <a:off x="2186874" y="2173437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01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F870C84-D121-994F-BA6F-49295581D68A}"/>
              </a:ext>
            </a:extLst>
          </p:cNvPr>
          <p:cNvGrpSpPr/>
          <p:nvPr/>
        </p:nvGrpSpPr>
        <p:grpSpPr>
          <a:xfrm>
            <a:off x="4520685" y="2709220"/>
            <a:ext cx="772511" cy="869308"/>
            <a:chOff x="2017986" y="2173437"/>
            <a:chExt cx="772511" cy="86930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17D21E1-E23C-1340-BC41-0EBB00C6D107}"/>
                </a:ext>
              </a:extLst>
            </p:cNvPr>
            <p:cNvSpPr/>
            <p:nvPr/>
          </p:nvSpPr>
          <p:spPr>
            <a:xfrm>
              <a:off x="2017986" y="2554014"/>
              <a:ext cx="772511" cy="488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?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9E1B34B-A602-B248-85E4-0D90ADBCF90F}"/>
                </a:ext>
              </a:extLst>
            </p:cNvPr>
            <p:cNvSpPr txBox="1"/>
            <p:nvPr/>
          </p:nvSpPr>
          <p:spPr>
            <a:xfrm>
              <a:off x="2186874" y="2173437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02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EC67B6C-DFBD-7B41-9A09-FBECEE0BD370}"/>
              </a:ext>
            </a:extLst>
          </p:cNvPr>
          <p:cNvGrpSpPr/>
          <p:nvPr/>
        </p:nvGrpSpPr>
        <p:grpSpPr>
          <a:xfrm>
            <a:off x="5429830" y="2709220"/>
            <a:ext cx="772511" cy="869308"/>
            <a:chOff x="2017986" y="2173437"/>
            <a:chExt cx="772511" cy="86930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8C0DCAE-0FA7-AA4A-955C-90B651D35392}"/>
                </a:ext>
              </a:extLst>
            </p:cNvPr>
            <p:cNvSpPr/>
            <p:nvPr/>
          </p:nvSpPr>
          <p:spPr>
            <a:xfrm>
              <a:off x="2017986" y="2554014"/>
              <a:ext cx="772511" cy="488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?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0168436-1775-424C-A971-989D455689FD}"/>
                </a:ext>
              </a:extLst>
            </p:cNvPr>
            <p:cNvSpPr txBox="1"/>
            <p:nvPr/>
          </p:nvSpPr>
          <p:spPr>
            <a:xfrm>
              <a:off x="2186874" y="2173437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03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60181E8-83BC-354D-B9D9-10DFA033560C}"/>
              </a:ext>
            </a:extLst>
          </p:cNvPr>
          <p:cNvGrpSpPr/>
          <p:nvPr/>
        </p:nvGrpSpPr>
        <p:grpSpPr>
          <a:xfrm>
            <a:off x="6338975" y="2709220"/>
            <a:ext cx="772511" cy="869308"/>
            <a:chOff x="2017986" y="2173437"/>
            <a:chExt cx="772511" cy="86930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AB2E6E0-0061-6B4E-BCE9-5E8A5253C268}"/>
                </a:ext>
              </a:extLst>
            </p:cNvPr>
            <p:cNvSpPr/>
            <p:nvPr/>
          </p:nvSpPr>
          <p:spPr>
            <a:xfrm>
              <a:off x="2017986" y="2554014"/>
              <a:ext cx="772511" cy="488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?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9236630-1CEF-074B-908D-80F7C97BFEB8}"/>
                </a:ext>
              </a:extLst>
            </p:cNvPr>
            <p:cNvSpPr txBox="1"/>
            <p:nvPr/>
          </p:nvSpPr>
          <p:spPr>
            <a:xfrm>
              <a:off x="2186874" y="2173437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04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14FF73C-F92A-2E4E-B791-A7FB7C12620E}"/>
              </a:ext>
            </a:extLst>
          </p:cNvPr>
          <p:cNvGrpSpPr/>
          <p:nvPr/>
        </p:nvGrpSpPr>
        <p:grpSpPr>
          <a:xfrm>
            <a:off x="7248120" y="2709220"/>
            <a:ext cx="772511" cy="869308"/>
            <a:chOff x="2017986" y="2173437"/>
            <a:chExt cx="772511" cy="86930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8903013-AB8E-4A4E-B04F-2B456FD67D5E}"/>
                </a:ext>
              </a:extLst>
            </p:cNvPr>
            <p:cNvSpPr/>
            <p:nvPr/>
          </p:nvSpPr>
          <p:spPr>
            <a:xfrm>
              <a:off x="2017986" y="2554014"/>
              <a:ext cx="772511" cy="488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?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3D074F7-B5E9-8B40-B03F-B22F5864AD6A}"/>
                </a:ext>
              </a:extLst>
            </p:cNvPr>
            <p:cNvSpPr txBox="1"/>
            <p:nvPr/>
          </p:nvSpPr>
          <p:spPr>
            <a:xfrm>
              <a:off x="2186874" y="2173437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05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EFE0662-663D-254B-B47B-8A6FB88AC45F}"/>
              </a:ext>
            </a:extLst>
          </p:cNvPr>
          <p:cNvGrpSpPr/>
          <p:nvPr/>
        </p:nvGrpSpPr>
        <p:grpSpPr>
          <a:xfrm>
            <a:off x="8157265" y="2709220"/>
            <a:ext cx="772511" cy="869308"/>
            <a:chOff x="2017986" y="2173437"/>
            <a:chExt cx="772511" cy="869308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1BD356B-BD15-E144-B78E-DF4A83521591}"/>
                </a:ext>
              </a:extLst>
            </p:cNvPr>
            <p:cNvSpPr/>
            <p:nvPr/>
          </p:nvSpPr>
          <p:spPr>
            <a:xfrm>
              <a:off x="2017986" y="2554014"/>
              <a:ext cx="772511" cy="488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?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3269C3D-40F0-8644-98AA-72E16AE3EB49}"/>
                </a:ext>
              </a:extLst>
            </p:cNvPr>
            <p:cNvSpPr txBox="1"/>
            <p:nvPr/>
          </p:nvSpPr>
          <p:spPr>
            <a:xfrm>
              <a:off x="2186874" y="2173437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07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E3768E2-7642-7047-B0B1-014BBD68FE8E}"/>
              </a:ext>
            </a:extLst>
          </p:cNvPr>
          <p:cNvGrpSpPr/>
          <p:nvPr/>
        </p:nvGrpSpPr>
        <p:grpSpPr>
          <a:xfrm>
            <a:off x="9066410" y="2709220"/>
            <a:ext cx="772511" cy="869308"/>
            <a:chOff x="2017986" y="2173437"/>
            <a:chExt cx="772511" cy="869308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166BAB9-A623-0F41-B306-90E5C269374B}"/>
                </a:ext>
              </a:extLst>
            </p:cNvPr>
            <p:cNvSpPr/>
            <p:nvPr/>
          </p:nvSpPr>
          <p:spPr>
            <a:xfrm>
              <a:off x="2017986" y="2554014"/>
              <a:ext cx="772511" cy="488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?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AFC9BC3-D17F-F64F-866B-95B5F9788D84}"/>
                </a:ext>
              </a:extLst>
            </p:cNvPr>
            <p:cNvSpPr txBox="1"/>
            <p:nvPr/>
          </p:nvSpPr>
          <p:spPr>
            <a:xfrm>
              <a:off x="2186874" y="2173437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08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9E173981-B25D-AC45-B140-5DF89DDF2C56}"/>
                  </a:ext>
                </a:extLst>
              </p:cNvPr>
              <p:cNvSpPr/>
              <p:nvPr/>
            </p:nvSpPr>
            <p:spPr>
              <a:xfrm>
                <a:off x="2813734" y="4476300"/>
                <a:ext cx="571368" cy="5713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9E173981-B25D-AC45-B140-5DF89DDF2C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3734" y="4476300"/>
                <a:ext cx="571368" cy="571368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459B7697-043A-BC41-B90C-61A6B6F67A61}"/>
                  </a:ext>
                </a:extLst>
              </p:cNvPr>
              <p:cNvSpPr/>
              <p:nvPr/>
            </p:nvSpPr>
            <p:spPr>
              <a:xfrm>
                <a:off x="3714506" y="4476300"/>
                <a:ext cx="571368" cy="5713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459B7697-043A-BC41-B90C-61A6B6F67A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506" y="4476300"/>
                <a:ext cx="571368" cy="57136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04F97AD0-AF56-494E-A67A-ED61749A2A9B}"/>
                  </a:ext>
                </a:extLst>
              </p:cNvPr>
              <p:cNvSpPr/>
              <p:nvPr/>
            </p:nvSpPr>
            <p:spPr>
              <a:xfrm>
                <a:off x="4615278" y="4476300"/>
                <a:ext cx="571368" cy="5713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04F97AD0-AF56-494E-A67A-ED61749A2A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278" y="4476300"/>
                <a:ext cx="571368" cy="57136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C2B697A6-967A-DC47-821A-83A1D9C92688}"/>
                  </a:ext>
                </a:extLst>
              </p:cNvPr>
              <p:cNvSpPr/>
              <p:nvPr/>
            </p:nvSpPr>
            <p:spPr>
              <a:xfrm>
                <a:off x="5530401" y="4476300"/>
                <a:ext cx="571368" cy="5713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C2B697A6-967A-DC47-821A-83A1D9C926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401" y="4476300"/>
                <a:ext cx="571368" cy="57136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F807B921-CF98-5A4B-863F-D1F758B5B917}"/>
                  </a:ext>
                </a:extLst>
              </p:cNvPr>
              <p:cNvSpPr/>
              <p:nvPr/>
            </p:nvSpPr>
            <p:spPr>
              <a:xfrm>
                <a:off x="6439546" y="4476300"/>
                <a:ext cx="571368" cy="5713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F807B921-CF98-5A4B-863F-D1F758B5B9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546" y="4476300"/>
                <a:ext cx="571368" cy="57136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2D86147B-8A86-A24C-8597-1F35B87AF311}"/>
                  </a:ext>
                </a:extLst>
              </p:cNvPr>
              <p:cNvSpPr/>
              <p:nvPr/>
            </p:nvSpPr>
            <p:spPr>
              <a:xfrm>
                <a:off x="7348691" y="4476300"/>
                <a:ext cx="571368" cy="5713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2D86147B-8A86-A24C-8597-1F35B87AF3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8691" y="4476300"/>
                <a:ext cx="571368" cy="57136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2EA3DCBD-FD17-9C4E-8AEE-7598ABBC0396}"/>
                  </a:ext>
                </a:extLst>
              </p:cNvPr>
              <p:cNvSpPr/>
              <p:nvPr/>
            </p:nvSpPr>
            <p:spPr>
              <a:xfrm>
                <a:off x="8257836" y="4476300"/>
                <a:ext cx="571368" cy="5713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2EA3DCBD-FD17-9C4E-8AEE-7598ABBC03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7836" y="4476300"/>
                <a:ext cx="571368" cy="57136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23D42C61-DBEC-5C44-A020-86FA11F1CDB0}"/>
                  </a:ext>
                </a:extLst>
              </p:cNvPr>
              <p:cNvSpPr/>
              <p:nvPr/>
            </p:nvSpPr>
            <p:spPr>
              <a:xfrm>
                <a:off x="9166981" y="4476300"/>
                <a:ext cx="571368" cy="5713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23D42C61-DBEC-5C44-A020-86FA11F1CD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6981" y="4476300"/>
                <a:ext cx="571368" cy="571368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CE64167-A52B-8D48-8EE8-177912DED889}"/>
              </a:ext>
            </a:extLst>
          </p:cNvPr>
          <p:cNvCxnSpPr>
            <a:stCxn id="57" idx="0"/>
            <a:endCxn id="5" idx="2"/>
          </p:cNvCxnSpPr>
          <p:nvPr/>
        </p:nvCxnSpPr>
        <p:spPr>
          <a:xfrm flipH="1" flipV="1">
            <a:off x="3088651" y="3578528"/>
            <a:ext cx="10767" cy="8977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E789ACB-CEEE-5646-B4D7-CEDEDE433CE0}"/>
              </a:ext>
            </a:extLst>
          </p:cNvPr>
          <p:cNvCxnSpPr>
            <a:cxnSpLocks/>
            <a:stCxn id="58" idx="0"/>
            <a:endCxn id="15" idx="2"/>
          </p:cNvCxnSpPr>
          <p:nvPr/>
        </p:nvCxnSpPr>
        <p:spPr>
          <a:xfrm flipH="1" flipV="1">
            <a:off x="3997796" y="3578528"/>
            <a:ext cx="2394" cy="8977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CB91B5B-01CD-0746-B505-0550C1D572ED}"/>
              </a:ext>
            </a:extLst>
          </p:cNvPr>
          <p:cNvCxnSpPr>
            <a:cxnSpLocks/>
            <a:stCxn id="59" idx="0"/>
            <a:endCxn id="18" idx="2"/>
          </p:cNvCxnSpPr>
          <p:nvPr/>
        </p:nvCxnSpPr>
        <p:spPr>
          <a:xfrm flipV="1">
            <a:off x="4900962" y="3578528"/>
            <a:ext cx="5979" cy="8977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4DB00DE-4BE6-DE46-B906-6D804BABD51C}"/>
              </a:ext>
            </a:extLst>
          </p:cNvPr>
          <p:cNvCxnSpPr>
            <a:cxnSpLocks/>
            <a:stCxn id="60" idx="0"/>
            <a:endCxn id="21" idx="2"/>
          </p:cNvCxnSpPr>
          <p:nvPr/>
        </p:nvCxnSpPr>
        <p:spPr>
          <a:xfrm flipV="1">
            <a:off x="5816085" y="3578528"/>
            <a:ext cx="1" cy="8977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5D3747C-FF14-9545-97BB-432148620FEF}"/>
              </a:ext>
            </a:extLst>
          </p:cNvPr>
          <p:cNvCxnSpPr>
            <a:cxnSpLocks/>
            <a:stCxn id="61" idx="0"/>
            <a:endCxn id="24" idx="2"/>
          </p:cNvCxnSpPr>
          <p:nvPr/>
        </p:nvCxnSpPr>
        <p:spPr>
          <a:xfrm flipV="1">
            <a:off x="6725230" y="3578528"/>
            <a:ext cx="1" cy="8977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08306C7-2420-AA48-AFC9-EF207BD60849}"/>
              </a:ext>
            </a:extLst>
          </p:cNvPr>
          <p:cNvCxnSpPr>
            <a:cxnSpLocks/>
            <a:stCxn id="62" idx="0"/>
            <a:endCxn id="27" idx="2"/>
          </p:cNvCxnSpPr>
          <p:nvPr/>
        </p:nvCxnSpPr>
        <p:spPr>
          <a:xfrm flipV="1">
            <a:off x="7634375" y="3578528"/>
            <a:ext cx="1" cy="8977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F30DA10-9928-3A45-8A6C-781E32828871}"/>
              </a:ext>
            </a:extLst>
          </p:cNvPr>
          <p:cNvCxnSpPr>
            <a:cxnSpLocks/>
            <a:stCxn id="63" idx="0"/>
            <a:endCxn id="30" idx="2"/>
          </p:cNvCxnSpPr>
          <p:nvPr/>
        </p:nvCxnSpPr>
        <p:spPr>
          <a:xfrm flipV="1">
            <a:off x="8543520" y="3578528"/>
            <a:ext cx="1" cy="8977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EC7F797-0EF1-6744-B884-5F1A676A7DB0}"/>
              </a:ext>
            </a:extLst>
          </p:cNvPr>
          <p:cNvCxnSpPr>
            <a:cxnSpLocks/>
            <a:stCxn id="64" idx="0"/>
            <a:endCxn id="33" idx="2"/>
          </p:cNvCxnSpPr>
          <p:nvPr/>
        </p:nvCxnSpPr>
        <p:spPr>
          <a:xfrm flipV="1">
            <a:off x="9452665" y="3578528"/>
            <a:ext cx="1" cy="8977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13ACBC3-3463-2044-9E1E-E59E55112354}"/>
                  </a:ext>
                </a:extLst>
              </p:cNvPr>
              <p:cNvSpPr txBox="1"/>
              <p:nvPr/>
            </p:nvSpPr>
            <p:spPr>
              <a:xfrm>
                <a:off x="8455244" y="5494737"/>
                <a:ext cx="323748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4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nb-NO" sz="4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4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nb-NO" sz="4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nb-NO" sz="4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nb-NO" sz="4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NO" sz="4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13ACBC3-3463-2044-9E1E-E59E55112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5244" y="5494737"/>
                <a:ext cx="3237489" cy="707886"/>
              </a:xfrm>
              <a:prstGeom prst="rect">
                <a:avLst/>
              </a:prstGeom>
              <a:blipFill>
                <a:blip r:embed="rId10"/>
                <a:stretch>
                  <a:fillRect r="-1563" b="-26316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6739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28110-A184-ED45-9B4A-4021935AF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Linear Search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With Infinitely Many Processors</a:t>
            </a:r>
            <a:endParaRPr lang="en-NO" sz="27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73AE54-5192-1547-9D4A-CD2338505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0750"/>
            <a:ext cx="10515600" cy="3624916"/>
          </a:xfrm>
          <a:solidFill>
            <a:schemeClr val="bg2"/>
          </a:solidFill>
        </p:spPr>
        <p:txBody>
          <a:bodyPr anchor="ctr"/>
          <a:lstStyle/>
          <a:p>
            <a:pPr marL="0" indent="0"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contains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(int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givenArray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expected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givenArray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processorId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expected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processorId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System.out.println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Aft>
                <a:spcPts val="595"/>
              </a:spcAft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3DC3A-70ED-2046-95B1-252D55762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9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726605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ord">
      <a:dk1>
        <a:srgbClr val="4C5669"/>
      </a:dk1>
      <a:lt1>
        <a:srgbClr val="ECEFF3"/>
      </a:lt1>
      <a:dk2>
        <a:srgbClr val="2E3440"/>
      </a:dk2>
      <a:lt2>
        <a:srgbClr val="D8DEE9"/>
      </a:lt2>
      <a:accent1>
        <a:srgbClr val="5E81AC"/>
      </a:accent1>
      <a:accent2>
        <a:srgbClr val="81A1C1"/>
      </a:accent2>
      <a:accent3>
        <a:srgbClr val="EBCB8B"/>
      </a:accent3>
      <a:accent4>
        <a:srgbClr val="D08770"/>
      </a:accent4>
      <a:accent5>
        <a:srgbClr val="BF6169"/>
      </a:accent5>
      <a:accent6>
        <a:srgbClr val="A3BE8C"/>
      </a:accent6>
      <a:hlink>
        <a:srgbClr val="8FBCBB"/>
      </a:hlink>
      <a:folHlink>
        <a:srgbClr val="88C0D0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s_template" id="{8ED55283-0CCD-804A-A29F-0AA8886F3406}" vid="{A75A6633-A08F-0749-ACDA-55760D2F5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7770</TotalTime>
  <Words>935</Words>
  <Application>Microsoft Macintosh PowerPoint</Application>
  <PresentationFormat>Widescreen</PresentationFormat>
  <Paragraphs>375</Paragraphs>
  <Slides>25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Cambria Math</vt:lpstr>
      <vt:lpstr>Montserrat</vt:lpstr>
      <vt:lpstr>Montserrat Light</vt:lpstr>
      <vt:lpstr>Share Tech Mono</vt:lpstr>
      <vt:lpstr>Verdana</vt:lpstr>
      <vt:lpstr>Office Theme</vt:lpstr>
      <vt:lpstr>Parallel Computing</vt:lpstr>
      <vt:lpstr>Multicore Architectures</vt:lpstr>
      <vt:lpstr>Non-Deterministic Turing Machine</vt:lpstr>
      <vt:lpstr>Concurrent vs. Parallel</vt:lpstr>
      <vt:lpstr>Agenda</vt:lpstr>
      <vt:lpstr>RAM</vt:lpstr>
      <vt:lpstr>P-RAM: Parallel RAM</vt:lpstr>
      <vt:lpstr> Parallel Linear Search With Too Many Processors</vt:lpstr>
      <vt:lpstr>Linear Search With Infinitely Many Processors</vt:lpstr>
      <vt:lpstr>Parallel Linear Search With only p Processors</vt:lpstr>
      <vt:lpstr>The Code With Too Many Processors</vt:lpstr>
      <vt:lpstr>Vector Sum</vt:lpstr>
      <vt:lpstr>Alternative Architectures</vt:lpstr>
      <vt:lpstr>Concurrent Accesses</vt:lpstr>
      <vt:lpstr>P-RAM Flavors</vt:lpstr>
      <vt:lpstr>CRCW P-RAM Variations</vt:lpstr>
      <vt:lpstr>Efficiencies</vt:lpstr>
      <vt:lpstr>Efficiencies</vt:lpstr>
      <vt:lpstr>Optimality </vt:lpstr>
      <vt:lpstr>Speed Up</vt:lpstr>
      <vt:lpstr>Amsdahl’s Law</vt:lpstr>
      <vt:lpstr>Nick’s Class</vt:lpstr>
      <vt:lpstr>Is P-RAM Realistic?</vt:lpstr>
      <vt:lpstr>Recap</vt:lpstr>
      <vt:lpstr>Questions, Comments, or Ideas?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Computing</dc:title>
  <dc:creator>Franck Chauvel</dc:creator>
  <cp:lastModifiedBy>Franck Chauvel</cp:lastModifiedBy>
  <cp:revision>10</cp:revision>
  <dcterms:created xsi:type="dcterms:W3CDTF">2021-11-09T17:07:14Z</dcterms:created>
  <dcterms:modified xsi:type="dcterms:W3CDTF">2023-11-13T10:22:53Z</dcterms:modified>
</cp:coreProperties>
</file>