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7"/>
  </p:notesMasterIdLst>
  <p:sldIdLst>
    <p:sldId id="262" r:id="rId2"/>
    <p:sldId id="298" r:id="rId3"/>
    <p:sldId id="260" r:id="rId4"/>
    <p:sldId id="275" r:id="rId5"/>
    <p:sldId id="285" r:id="rId6"/>
    <p:sldId id="286" r:id="rId7"/>
    <p:sldId id="268" r:id="rId8"/>
    <p:sldId id="270" r:id="rId9"/>
    <p:sldId id="269" r:id="rId10"/>
    <p:sldId id="273" r:id="rId11"/>
    <p:sldId id="288" r:id="rId12"/>
    <p:sldId id="287" r:id="rId13"/>
    <p:sldId id="267" r:id="rId14"/>
    <p:sldId id="277" r:id="rId15"/>
    <p:sldId id="276" r:id="rId16"/>
    <p:sldId id="284" r:id="rId17"/>
    <p:sldId id="266" r:id="rId18"/>
    <p:sldId id="278" r:id="rId19"/>
    <p:sldId id="289" r:id="rId20"/>
    <p:sldId id="279" r:id="rId21"/>
    <p:sldId id="280" r:id="rId22"/>
    <p:sldId id="281" r:id="rId23"/>
    <p:sldId id="282" r:id="rId24"/>
    <p:sldId id="283" r:id="rId25"/>
    <p:sldId id="261" r:id="rId26"/>
  </p:sldIdLst>
  <p:sldSz cx="12192000" cy="6858000"/>
  <p:notesSz cx="6858000" cy="9144000"/>
  <p:defaultTextStyle>
    <a:defPPr>
      <a:defRPr lang="en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34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017"/>
    <p:restoredTop sz="96197"/>
  </p:normalViewPr>
  <p:slideViewPr>
    <p:cSldViewPr snapToGrid="0" snapToObjects="1">
      <p:cViewPr varScale="1">
        <p:scale>
          <a:sx n="105" d="100"/>
          <a:sy n="105" d="100"/>
        </p:scale>
        <p:origin x="208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C1F5E2D-9A16-0747-B1B2-0BD63E7423D1}" type="doc">
      <dgm:prSet loTypeId="urn:microsoft.com/office/officeart/2005/8/layout/target1" loCatId="relationship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GB"/>
        </a:p>
      </dgm:t>
    </dgm:pt>
    <dgm:pt modelId="{43AFB700-27F9-3341-B558-554EF59E7EC9}">
      <dgm:prSet/>
      <dgm:spPr/>
      <dgm:t>
        <a:bodyPr/>
        <a:lstStyle/>
        <a:p>
          <a:r>
            <a:rPr lang="en-NO" b="0" i="0"/>
            <a:t>Recursively enumerable</a:t>
          </a:r>
          <a:endParaRPr lang="en-NO"/>
        </a:p>
      </dgm:t>
    </dgm:pt>
    <dgm:pt modelId="{745498CF-7085-3347-B21A-64C1FB21C513}" type="parTrans" cxnId="{C9A74203-F89E-3047-B263-83BC3F219939}">
      <dgm:prSet/>
      <dgm:spPr/>
      <dgm:t>
        <a:bodyPr/>
        <a:lstStyle/>
        <a:p>
          <a:endParaRPr lang="en-GB"/>
        </a:p>
      </dgm:t>
    </dgm:pt>
    <dgm:pt modelId="{91E31860-7EF3-6942-AA69-D2E6CA6A67EB}" type="sibTrans" cxnId="{C9A74203-F89E-3047-B263-83BC3F219939}">
      <dgm:prSet/>
      <dgm:spPr/>
      <dgm:t>
        <a:bodyPr/>
        <a:lstStyle/>
        <a:p>
          <a:endParaRPr lang="en-GB"/>
        </a:p>
      </dgm:t>
    </dgm:pt>
    <dgm:pt modelId="{2A51A832-5AD6-EE49-B2F4-2379A239DD75}">
      <dgm:prSet/>
      <dgm:spPr/>
      <dgm:t>
        <a:bodyPr/>
        <a:lstStyle/>
        <a:p>
          <a:r>
            <a:rPr lang="en-NO" b="0" i="0" dirty="0"/>
            <a:t>Context sensitive</a:t>
          </a:r>
          <a:endParaRPr lang="en-NO" dirty="0"/>
        </a:p>
      </dgm:t>
    </dgm:pt>
    <dgm:pt modelId="{A08BD9BD-636C-764B-9800-EC830F7F8A02}" type="parTrans" cxnId="{82A18F0E-ACB8-3B4A-8C5C-F8E14DFCECED}">
      <dgm:prSet/>
      <dgm:spPr/>
      <dgm:t>
        <a:bodyPr/>
        <a:lstStyle/>
        <a:p>
          <a:endParaRPr lang="en-GB"/>
        </a:p>
      </dgm:t>
    </dgm:pt>
    <dgm:pt modelId="{DD47D284-4CF2-DB46-A1DE-03B53EC55897}" type="sibTrans" cxnId="{82A18F0E-ACB8-3B4A-8C5C-F8E14DFCECED}">
      <dgm:prSet/>
      <dgm:spPr/>
      <dgm:t>
        <a:bodyPr/>
        <a:lstStyle/>
        <a:p>
          <a:endParaRPr lang="en-GB"/>
        </a:p>
      </dgm:t>
    </dgm:pt>
    <dgm:pt modelId="{6AD35EB0-445F-694F-8E94-45ACA9AEF4BC}">
      <dgm:prSet/>
      <dgm:spPr/>
      <dgm:t>
        <a:bodyPr/>
        <a:lstStyle/>
        <a:p>
          <a:r>
            <a:rPr lang="en-NO" b="0" i="0" dirty="0"/>
            <a:t>Context-free</a:t>
          </a:r>
          <a:endParaRPr lang="en-NO" dirty="0"/>
        </a:p>
      </dgm:t>
    </dgm:pt>
    <dgm:pt modelId="{9DC3A352-DC0E-B04F-8ADC-49B3DEBC655C}" type="parTrans" cxnId="{E9581F72-0896-6848-8EDC-1E0D6ED6398B}">
      <dgm:prSet/>
      <dgm:spPr/>
      <dgm:t>
        <a:bodyPr/>
        <a:lstStyle/>
        <a:p>
          <a:endParaRPr lang="en-GB"/>
        </a:p>
      </dgm:t>
    </dgm:pt>
    <dgm:pt modelId="{EA69BF4D-7E95-C743-AA6B-65CA1CB483F5}" type="sibTrans" cxnId="{E9581F72-0896-6848-8EDC-1E0D6ED6398B}">
      <dgm:prSet/>
      <dgm:spPr/>
      <dgm:t>
        <a:bodyPr/>
        <a:lstStyle/>
        <a:p>
          <a:endParaRPr lang="en-GB"/>
        </a:p>
      </dgm:t>
    </dgm:pt>
    <dgm:pt modelId="{DD425589-4764-CD47-B2C4-8E96F86FB2F9}">
      <dgm:prSet/>
      <dgm:spPr/>
      <dgm:t>
        <a:bodyPr/>
        <a:lstStyle/>
        <a:p>
          <a:r>
            <a:rPr lang="en-NO" b="0" i="0"/>
            <a:t>Regular (Regex)</a:t>
          </a:r>
          <a:endParaRPr lang="en-NO" dirty="0"/>
        </a:p>
      </dgm:t>
    </dgm:pt>
    <dgm:pt modelId="{3E9284A4-BB8C-AB4A-81E1-BB6BFE825CC0}" type="parTrans" cxnId="{C6ED90B1-6FC1-D146-8A7F-674EA4D2C6B0}">
      <dgm:prSet/>
      <dgm:spPr/>
      <dgm:t>
        <a:bodyPr/>
        <a:lstStyle/>
        <a:p>
          <a:endParaRPr lang="en-GB"/>
        </a:p>
      </dgm:t>
    </dgm:pt>
    <dgm:pt modelId="{F9A77DAC-7779-0247-92D5-6C93C4877DFF}" type="sibTrans" cxnId="{C6ED90B1-6FC1-D146-8A7F-674EA4D2C6B0}">
      <dgm:prSet/>
      <dgm:spPr/>
      <dgm:t>
        <a:bodyPr/>
        <a:lstStyle/>
        <a:p>
          <a:endParaRPr lang="en-GB"/>
        </a:p>
      </dgm:t>
    </dgm:pt>
    <dgm:pt modelId="{1563AD41-E48E-D44A-83A4-0B8587E1628E}" type="pres">
      <dgm:prSet presAssocID="{4C1F5E2D-9A16-0747-B1B2-0BD63E7423D1}" presName="composite" presStyleCnt="0">
        <dgm:presLayoutVars>
          <dgm:chMax val="5"/>
          <dgm:dir/>
          <dgm:resizeHandles val="exact"/>
        </dgm:presLayoutVars>
      </dgm:prSet>
      <dgm:spPr/>
    </dgm:pt>
    <dgm:pt modelId="{917DE50D-C1D7-554A-B7FF-E06731D59168}" type="pres">
      <dgm:prSet presAssocID="{DD425589-4764-CD47-B2C4-8E96F86FB2F9}" presName="circle1" presStyleLbl="lnNode1" presStyleIdx="0" presStyleCnt="4"/>
      <dgm:spPr/>
    </dgm:pt>
    <dgm:pt modelId="{223D6504-83A4-1E49-A4C5-543D8BEEEEB5}" type="pres">
      <dgm:prSet presAssocID="{DD425589-4764-CD47-B2C4-8E96F86FB2F9}" presName="text1" presStyleLbl="revTx" presStyleIdx="0" presStyleCnt="4">
        <dgm:presLayoutVars>
          <dgm:bulletEnabled val="1"/>
        </dgm:presLayoutVars>
      </dgm:prSet>
      <dgm:spPr/>
    </dgm:pt>
    <dgm:pt modelId="{D39DBC57-EA47-494D-95B6-17228FD3536A}" type="pres">
      <dgm:prSet presAssocID="{DD425589-4764-CD47-B2C4-8E96F86FB2F9}" presName="line1" presStyleLbl="callout" presStyleIdx="0" presStyleCnt="8"/>
      <dgm:spPr/>
    </dgm:pt>
    <dgm:pt modelId="{AC8ED56D-B071-314B-9BF2-0E3775FB6BBA}" type="pres">
      <dgm:prSet presAssocID="{DD425589-4764-CD47-B2C4-8E96F86FB2F9}" presName="d1" presStyleLbl="callout" presStyleIdx="1" presStyleCnt="8"/>
      <dgm:spPr/>
    </dgm:pt>
    <dgm:pt modelId="{28387D86-E731-F743-BD22-C26B6EB29E9B}" type="pres">
      <dgm:prSet presAssocID="{6AD35EB0-445F-694F-8E94-45ACA9AEF4BC}" presName="circle2" presStyleLbl="lnNode1" presStyleIdx="1" presStyleCnt="4"/>
      <dgm:spPr/>
    </dgm:pt>
    <dgm:pt modelId="{E66A3EE5-9517-224B-89D1-D80219B3EA0D}" type="pres">
      <dgm:prSet presAssocID="{6AD35EB0-445F-694F-8E94-45ACA9AEF4BC}" presName="text2" presStyleLbl="revTx" presStyleIdx="1" presStyleCnt="4">
        <dgm:presLayoutVars>
          <dgm:bulletEnabled val="1"/>
        </dgm:presLayoutVars>
      </dgm:prSet>
      <dgm:spPr/>
    </dgm:pt>
    <dgm:pt modelId="{F112092A-2F15-8145-86F3-41A45AC9E486}" type="pres">
      <dgm:prSet presAssocID="{6AD35EB0-445F-694F-8E94-45ACA9AEF4BC}" presName="line2" presStyleLbl="callout" presStyleIdx="2" presStyleCnt="8"/>
      <dgm:spPr/>
    </dgm:pt>
    <dgm:pt modelId="{1FD1A86E-6B10-924E-92E1-E65B00D7E3B4}" type="pres">
      <dgm:prSet presAssocID="{6AD35EB0-445F-694F-8E94-45ACA9AEF4BC}" presName="d2" presStyleLbl="callout" presStyleIdx="3" presStyleCnt="8"/>
      <dgm:spPr/>
    </dgm:pt>
    <dgm:pt modelId="{3451807D-902A-6D4C-B4D1-5603474E5FEF}" type="pres">
      <dgm:prSet presAssocID="{2A51A832-5AD6-EE49-B2F4-2379A239DD75}" presName="circle3" presStyleLbl="lnNode1" presStyleIdx="2" presStyleCnt="4"/>
      <dgm:spPr/>
    </dgm:pt>
    <dgm:pt modelId="{5FBC3B84-F10D-0546-BF55-6A553A6699B9}" type="pres">
      <dgm:prSet presAssocID="{2A51A832-5AD6-EE49-B2F4-2379A239DD75}" presName="text3" presStyleLbl="revTx" presStyleIdx="2" presStyleCnt="4">
        <dgm:presLayoutVars>
          <dgm:bulletEnabled val="1"/>
        </dgm:presLayoutVars>
      </dgm:prSet>
      <dgm:spPr/>
    </dgm:pt>
    <dgm:pt modelId="{A964BD61-8EF7-A145-9A8A-D523C3BB85C2}" type="pres">
      <dgm:prSet presAssocID="{2A51A832-5AD6-EE49-B2F4-2379A239DD75}" presName="line3" presStyleLbl="callout" presStyleIdx="4" presStyleCnt="8"/>
      <dgm:spPr/>
    </dgm:pt>
    <dgm:pt modelId="{2DE63C00-5902-2349-AB15-9E47177664C9}" type="pres">
      <dgm:prSet presAssocID="{2A51A832-5AD6-EE49-B2F4-2379A239DD75}" presName="d3" presStyleLbl="callout" presStyleIdx="5" presStyleCnt="8"/>
      <dgm:spPr/>
    </dgm:pt>
    <dgm:pt modelId="{621D739D-2A27-1B4E-9259-A30130D1FC02}" type="pres">
      <dgm:prSet presAssocID="{43AFB700-27F9-3341-B558-554EF59E7EC9}" presName="circle4" presStyleLbl="lnNode1" presStyleIdx="3" presStyleCnt="4"/>
      <dgm:spPr/>
    </dgm:pt>
    <dgm:pt modelId="{E17309E2-DA90-324B-996C-0A6F98D31EC1}" type="pres">
      <dgm:prSet presAssocID="{43AFB700-27F9-3341-B558-554EF59E7EC9}" presName="text4" presStyleLbl="revTx" presStyleIdx="3" presStyleCnt="4">
        <dgm:presLayoutVars>
          <dgm:bulletEnabled val="1"/>
        </dgm:presLayoutVars>
      </dgm:prSet>
      <dgm:spPr/>
    </dgm:pt>
    <dgm:pt modelId="{C9EF98D9-C9D0-FF4D-8AB3-7DB95E7A77CE}" type="pres">
      <dgm:prSet presAssocID="{43AFB700-27F9-3341-B558-554EF59E7EC9}" presName="line4" presStyleLbl="callout" presStyleIdx="6" presStyleCnt="8"/>
      <dgm:spPr/>
    </dgm:pt>
    <dgm:pt modelId="{8CB4296E-8394-684D-83B7-D4D6BCCA483A}" type="pres">
      <dgm:prSet presAssocID="{43AFB700-27F9-3341-B558-554EF59E7EC9}" presName="d4" presStyleLbl="callout" presStyleIdx="7" presStyleCnt="8"/>
      <dgm:spPr/>
    </dgm:pt>
  </dgm:ptLst>
  <dgm:cxnLst>
    <dgm:cxn modelId="{C9A74203-F89E-3047-B263-83BC3F219939}" srcId="{4C1F5E2D-9A16-0747-B1B2-0BD63E7423D1}" destId="{43AFB700-27F9-3341-B558-554EF59E7EC9}" srcOrd="3" destOrd="0" parTransId="{745498CF-7085-3347-B21A-64C1FB21C513}" sibTransId="{91E31860-7EF3-6942-AA69-D2E6CA6A67EB}"/>
    <dgm:cxn modelId="{82A18F0E-ACB8-3B4A-8C5C-F8E14DFCECED}" srcId="{4C1F5E2D-9A16-0747-B1B2-0BD63E7423D1}" destId="{2A51A832-5AD6-EE49-B2F4-2379A239DD75}" srcOrd="2" destOrd="0" parTransId="{A08BD9BD-636C-764B-9800-EC830F7F8A02}" sibTransId="{DD47D284-4CF2-DB46-A1DE-03B53EC55897}"/>
    <dgm:cxn modelId="{0ACFEC19-448D-A64B-BE25-FF4D998D45B3}" type="presOf" srcId="{4C1F5E2D-9A16-0747-B1B2-0BD63E7423D1}" destId="{1563AD41-E48E-D44A-83A4-0B8587E1628E}" srcOrd="0" destOrd="0" presId="urn:microsoft.com/office/officeart/2005/8/layout/target1"/>
    <dgm:cxn modelId="{D919114B-B18C-E248-AD54-31D90DD07B05}" type="presOf" srcId="{2A51A832-5AD6-EE49-B2F4-2379A239DD75}" destId="{5FBC3B84-F10D-0546-BF55-6A553A6699B9}" srcOrd="0" destOrd="0" presId="urn:microsoft.com/office/officeart/2005/8/layout/target1"/>
    <dgm:cxn modelId="{E9581F72-0896-6848-8EDC-1E0D6ED6398B}" srcId="{4C1F5E2D-9A16-0747-B1B2-0BD63E7423D1}" destId="{6AD35EB0-445F-694F-8E94-45ACA9AEF4BC}" srcOrd="1" destOrd="0" parTransId="{9DC3A352-DC0E-B04F-8ADC-49B3DEBC655C}" sibTransId="{EA69BF4D-7E95-C743-AA6B-65CA1CB483F5}"/>
    <dgm:cxn modelId="{58B61CA1-925C-2449-95C4-A899F1E09CD8}" type="presOf" srcId="{DD425589-4764-CD47-B2C4-8E96F86FB2F9}" destId="{223D6504-83A4-1E49-A4C5-543D8BEEEEB5}" srcOrd="0" destOrd="0" presId="urn:microsoft.com/office/officeart/2005/8/layout/target1"/>
    <dgm:cxn modelId="{C6ED90B1-6FC1-D146-8A7F-674EA4D2C6B0}" srcId="{4C1F5E2D-9A16-0747-B1B2-0BD63E7423D1}" destId="{DD425589-4764-CD47-B2C4-8E96F86FB2F9}" srcOrd="0" destOrd="0" parTransId="{3E9284A4-BB8C-AB4A-81E1-BB6BFE825CC0}" sibTransId="{F9A77DAC-7779-0247-92D5-6C93C4877DFF}"/>
    <dgm:cxn modelId="{429D5FE6-4879-6E4D-B556-760EE3F578F4}" type="presOf" srcId="{43AFB700-27F9-3341-B558-554EF59E7EC9}" destId="{E17309E2-DA90-324B-996C-0A6F98D31EC1}" srcOrd="0" destOrd="0" presId="urn:microsoft.com/office/officeart/2005/8/layout/target1"/>
    <dgm:cxn modelId="{C62702EE-17EE-ED40-94B6-E4B50590E505}" type="presOf" srcId="{6AD35EB0-445F-694F-8E94-45ACA9AEF4BC}" destId="{E66A3EE5-9517-224B-89D1-D80219B3EA0D}" srcOrd="0" destOrd="0" presId="urn:microsoft.com/office/officeart/2005/8/layout/target1"/>
    <dgm:cxn modelId="{83E2651D-2A3B-1A40-93EC-CA91583B09D4}" type="presParOf" srcId="{1563AD41-E48E-D44A-83A4-0B8587E1628E}" destId="{917DE50D-C1D7-554A-B7FF-E06731D59168}" srcOrd="0" destOrd="0" presId="urn:microsoft.com/office/officeart/2005/8/layout/target1"/>
    <dgm:cxn modelId="{73E72E39-EA6F-8A42-B31C-2002EABAFBC9}" type="presParOf" srcId="{1563AD41-E48E-D44A-83A4-0B8587E1628E}" destId="{223D6504-83A4-1E49-A4C5-543D8BEEEEB5}" srcOrd="1" destOrd="0" presId="urn:microsoft.com/office/officeart/2005/8/layout/target1"/>
    <dgm:cxn modelId="{75E8773A-735E-D848-B3CD-CAB51612F391}" type="presParOf" srcId="{1563AD41-E48E-D44A-83A4-0B8587E1628E}" destId="{D39DBC57-EA47-494D-95B6-17228FD3536A}" srcOrd="2" destOrd="0" presId="urn:microsoft.com/office/officeart/2005/8/layout/target1"/>
    <dgm:cxn modelId="{387E6075-8EA2-5F4B-8F17-6AF8157073CD}" type="presParOf" srcId="{1563AD41-E48E-D44A-83A4-0B8587E1628E}" destId="{AC8ED56D-B071-314B-9BF2-0E3775FB6BBA}" srcOrd="3" destOrd="0" presId="urn:microsoft.com/office/officeart/2005/8/layout/target1"/>
    <dgm:cxn modelId="{E78A8A9E-C322-544A-9CA8-E10C963681DE}" type="presParOf" srcId="{1563AD41-E48E-D44A-83A4-0B8587E1628E}" destId="{28387D86-E731-F743-BD22-C26B6EB29E9B}" srcOrd="4" destOrd="0" presId="urn:microsoft.com/office/officeart/2005/8/layout/target1"/>
    <dgm:cxn modelId="{A45D6DC7-7031-EC4B-8FF7-12CB5BF6B3B1}" type="presParOf" srcId="{1563AD41-E48E-D44A-83A4-0B8587E1628E}" destId="{E66A3EE5-9517-224B-89D1-D80219B3EA0D}" srcOrd="5" destOrd="0" presId="urn:microsoft.com/office/officeart/2005/8/layout/target1"/>
    <dgm:cxn modelId="{FBB010F8-DD5A-D545-857C-73503804A91E}" type="presParOf" srcId="{1563AD41-E48E-D44A-83A4-0B8587E1628E}" destId="{F112092A-2F15-8145-86F3-41A45AC9E486}" srcOrd="6" destOrd="0" presId="urn:microsoft.com/office/officeart/2005/8/layout/target1"/>
    <dgm:cxn modelId="{CD4E308E-192E-1347-8923-150415FCDF50}" type="presParOf" srcId="{1563AD41-E48E-D44A-83A4-0B8587E1628E}" destId="{1FD1A86E-6B10-924E-92E1-E65B00D7E3B4}" srcOrd="7" destOrd="0" presId="urn:microsoft.com/office/officeart/2005/8/layout/target1"/>
    <dgm:cxn modelId="{D3843CB6-0096-FE49-91B5-3AF771776A75}" type="presParOf" srcId="{1563AD41-E48E-D44A-83A4-0B8587E1628E}" destId="{3451807D-902A-6D4C-B4D1-5603474E5FEF}" srcOrd="8" destOrd="0" presId="urn:microsoft.com/office/officeart/2005/8/layout/target1"/>
    <dgm:cxn modelId="{9D2F0C6F-314E-B948-A7C8-A0BCF9A61931}" type="presParOf" srcId="{1563AD41-E48E-D44A-83A4-0B8587E1628E}" destId="{5FBC3B84-F10D-0546-BF55-6A553A6699B9}" srcOrd="9" destOrd="0" presId="urn:microsoft.com/office/officeart/2005/8/layout/target1"/>
    <dgm:cxn modelId="{5AFABE15-2172-C04C-A621-8D95FD38F994}" type="presParOf" srcId="{1563AD41-E48E-D44A-83A4-0B8587E1628E}" destId="{A964BD61-8EF7-A145-9A8A-D523C3BB85C2}" srcOrd="10" destOrd="0" presId="urn:microsoft.com/office/officeart/2005/8/layout/target1"/>
    <dgm:cxn modelId="{B33CAF5F-62A3-8F4F-B916-8B4966BBDBE8}" type="presParOf" srcId="{1563AD41-E48E-D44A-83A4-0B8587E1628E}" destId="{2DE63C00-5902-2349-AB15-9E47177664C9}" srcOrd="11" destOrd="0" presId="urn:microsoft.com/office/officeart/2005/8/layout/target1"/>
    <dgm:cxn modelId="{97D9B032-3A5C-E54C-8270-1B038063719E}" type="presParOf" srcId="{1563AD41-E48E-D44A-83A4-0B8587E1628E}" destId="{621D739D-2A27-1B4E-9259-A30130D1FC02}" srcOrd="12" destOrd="0" presId="urn:microsoft.com/office/officeart/2005/8/layout/target1"/>
    <dgm:cxn modelId="{121B1B22-FE90-3343-83E2-D85B92460C8E}" type="presParOf" srcId="{1563AD41-E48E-D44A-83A4-0B8587E1628E}" destId="{E17309E2-DA90-324B-996C-0A6F98D31EC1}" srcOrd="13" destOrd="0" presId="urn:microsoft.com/office/officeart/2005/8/layout/target1"/>
    <dgm:cxn modelId="{04F63613-6BFF-894E-8E9C-7544DFC3DFAA}" type="presParOf" srcId="{1563AD41-E48E-D44A-83A4-0B8587E1628E}" destId="{C9EF98D9-C9D0-FF4D-8AB3-7DB95E7A77CE}" srcOrd="14" destOrd="0" presId="urn:microsoft.com/office/officeart/2005/8/layout/target1"/>
    <dgm:cxn modelId="{7B6AAAAA-06A4-C74E-BE6C-BE73EAEFC9AA}" type="presParOf" srcId="{1563AD41-E48E-D44A-83A4-0B8587E1628E}" destId="{8CB4296E-8394-684D-83B7-D4D6BCCA483A}" srcOrd="15" destOrd="0" presId="urn:microsoft.com/office/officeart/2005/8/layout/targe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1074341-E635-5042-9184-B601C6C6E5D7}" type="doc">
      <dgm:prSet loTypeId="urn:microsoft.com/office/officeart/2005/8/layout/venn2" loCatId="relationship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GB"/>
        </a:p>
      </dgm:t>
    </dgm:pt>
    <dgm:pt modelId="{C6767812-81FA-9A46-9F66-317CCD08EE8D}">
      <dgm:prSet/>
      <dgm:spPr/>
      <dgm:t>
        <a:bodyPr/>
        <a:lstStyle/>
        <a:p>
          <a:r>
            <a:rPr lang="en-NO" b="0" i="0" dirty="0"/>
            <a:t>NL</a:t>
          </a:r>
          <a:endParaRPr lang="en-NO" dirty="0"/>
        </a:p>
      </dgm:t>
    </dgm:pt>
    <dgm:pt modelId="{6C4EF78C-BBED-C447-8C20-48FA14A3311B}" type="parTrans" cxnId="{5E5229A6-BE28-2446-B21D-CF176624B2B3}">
      <dgm:prSet/>
      <dgm:spPr/>
      <dgm:t>
        <a:bodyPr/>
        <a:lstStyle/>
        <a:p>
          <a:endParaRPr lang="en-GB"/>
        </a:p>
      </dgm:t>
    </dgm:pt>
    <dgm:pt modelId="{1091F0D3-5B69-D142-AD97-BDC65E6906E5}" type="sibTrans" cxnId="{5E5229A6-BE28-2446-B21D-CF176624B2B3}">
      <dgm:prSet/>
      <dgm:spPr/>
      <dgm:t>
        <a:bodyPr/>
        <a:lstStyle/>
        <a:p>
          <a:endParaRPr lang="en-GB"/>
        </a:p>
      </dgm:t>
    </dgm:pt>
    <dgm:pt modelId="{65D28F87-1DC3-4042-841A-B82CB2F1DEF2}">
      <dgm:prSet/>
      <dgm:spPr/>
      <dgm:t>
        <a:bodyPr/>
        <a:lstStyle/>
        <a:p>
          <a:r>
            <a:rPr lang="en-NO" b="0" i="0" dirty="0"/>
            <a:t>P</a:t>
          </a:r>
          <a:endParaRPr lang="en-NO" dirty="0"/>
        </a:p>
      </dgm:t>
    </dgm:pt>
    <dgm:pt modelId="{2116CAE3-C4E2-F143-8090-A8DB7ED0DFEE}" type="parTrans" cxnId="{B2C8DE80-0515-3D49-8AE2-87FB1C63DEB6}">
      <dgm:prSet/>
      <dgm:spPr/>
      <dgm:t>
        <a:bodyPr/>
        <a:lstStyle/>
        <a:p>
          <a:endParaRPr lang="en-GB"/>
        </a:p>
      </dgm:t>
    </dgm:pt>
    <dgm:pt modelId="{76B4606F-7266-2841-955A-9122EE2DADC0}" type="sibTrans" cxnId="{B2C8DE80-0515-3D49-8AE2-87FB1C63DEB6}">
      <dgm:prSet/>
      <dgm:spPr/>
      <dgm:t>
        <a:bodyPr/>
        <a:lstStyle/>
        <a:p>
          <a:endParaRPr lang="en-GB"/>
        </a:p>
      </dgm:t>
    </dgm:pt>
    <dgm:pt modelId="{27F5486B-0AA7-914E-B406-DC8886773839}">
      <dgm:prSet/>
      <dgm:spPr/>
      <dgm:t>
        <a:bodyPr/>
        <a:lstStyle/>
        <a:p>
          <a:r>
            <a:rPr lang="en-NO" b="0" i="0" dirty="0"/>
            <a:t>NP</a:t>
          </a:r>
          <a:endParaRPr lang="en-NO" dirty="0"/>
        </a:p>
      </dgm:t>
    </dgm:pt>
    <dgm:pt modelId="{6EA477B5-FF30-C244-B0A7-73EF2720D381}" type="parTrans" cxnId="{48E9989B-001B-D847-A23C-B22197BE21FC}">
      <dgm:prSet/>
      <dgm:spPr/>
      <dgm:t>
        <a:bodyPr/>
        <a:lstStyle/>
        <a:p>
          <a:endParaRPr lang="en-GB"/>
        </a:p>
      </dgm:t>
    </dgm:pt>
    <dgm:pt modelId="{BD6D1968-7018-4A41-A5E6-F493A22489DD}" type="sibTrans" cxnId="{48E9989B-001B-D847-A23C-B22197BE21FC}">
      <dgm:prSet/>
      <dgm:spPr/>
      <dgm:t>
        <a:bodyPr/>
        <a:lstStyle/>
        <a:p>
          <a:endParaRPr lang="en-GB"/>
        </a:p>
      </dgm:t>
    </dgm:pt>
    <dgm:pt modelId="{5FBC33A9-A710-9E46-99B6-9F3A4D1FC385}">
      <dgm:prSet/>
      <dgm:spPr/>
      <dgm:t>
        <a:bodyPr/>
        <a:lstStyle/>
        <a:p>
          <a:r>
            <a:rPr lang="en-NO" b="0" i="0" dirty="0"/>
            <a:t>PSPACE</a:t>
          </a:r>
          <a:endParaRPr lang="en-NO" dirty="0"/>
        </a:p>
      </dgm:t>
    </dgm:pt>
    <dgm:pt modelId="{5342D46E-39C2-1A41-844F-FC1D9AEFA580}" type="parTrans" cxnId="{3B01191E-8A67-7546-AC59-B0C453600C90}">
      <dgm:prSet/>
      <dgm:spPr/>
      <dgm:t>
        <a:bodyPr/>
        <a:lstStyle/>
        <a:p>
          <a:endParaRPr lang="en-GB"/>
        </a:p>
      </dgm:t>
    </dgm:pt>
    <dgm:pt modelId="{9AE0A3F6-EBDE-8342-BDD3-82993E22E1B4}" type="sibTrans" cxnId="{3B01191E-8A67-7546-AC59-B0C453600C90}">
      <dgm:prSet/>
      <dgm:spPr/>
      <dgm:t>
        <a:bodyPr/>
        <a:lstStyle/>
        <a:p>
          <a:endParaRPr lang="en-GB"/>
        </a:p>
      </dgm:t>
    </dgm:pt>
    <dgm:pt modelId="{D29435A1-27CC-3340-A76D-00106706373D}">
      <dgm:prSet/>
      <dgm:spPr/>
      <dgm:t>
        <a:bodyPr/>
        <a:lstStyle/>
        <a:p>
          <a:r>
            <a:rPr lang="en-NO" b="0" i="0" dirty="0"/>
            <a:t>EXP</a:t>
          </a:r>
          <a:endParaRPr lang="en-NO" dirty="0"/>
        </a:p>
      </dgm:t>
    </dgm:pt>
    <dgm:pt modelId="{02F36234-8F3E-5A4D-AF65-E025E8D6499B}" type="parTrans" cxnId="{2B11356A-1DD4-E943-9075-5FC971F50A25}">
      <dgm:prSet/>
      <dgm:spPr/>
      <dgm:t>
        <a:bodyPr/>
        <a:lstStyle/>
        <a:p>
          <a:endParaRPr lang="en-GB"/>
        </a:p>
      </dgm:t>
    </dgm:pt>
    <dgm:pt modelId="{873DACE8-A6BB-DC4F-8617-C6D115FC2A1B}" type="sibTrans" cxnId="{2B11356A-1DD4-E943-9075-5FC971F50A25}">
      <dgm:prSet/>
      <dgm:spPr/>
      <dgm:t>
        <a:bodyPr/>
        <a:lstStyle/>
        <a:p>
          <a:endParaRPr lang="en-GB"/>
        </a:p>
      </dgm:t>
    </dgm:pt>
    <dgm:pt modelId="{D72E981A-38A1-0F4E-94D4-C724F77B3F14}">
      <dgm:prSet/>
      <dgm:spPr/>
      <dgm:t>
        <a:bodyPr/>
        <a:lstStyle/>
        <a:p>
          <a:r>
            <a:rPr lang="en-NO" b="0" i="0"/>
            <a:t>EXPSPACE</a:t>
          </a:r>
          <a:endParaRPr lang="en-NO"/>
        </a:p>
      </dgm:t>
    </dgm:pt>
    <dgm:pt modelId="{E88E48FA-97D3-7249-92AC-4BD27F63E480}" type="parTrans" cxnId="{3329BD60-F75E-AF4A-94CE-67C6E5676B17}">
      <dgm:prSet/>
      <dgm:spPr/>
      <dgm:t>
        <a:bodyPr/>
        <a:lstStyle/>
        <a:p>
          <a:endParaRPr lang="en-GB"/>
        </a:p>
      </dgm:t>
    </dgm:pt>
    <dgm:pt modelId="{1595E3B8-FFB1-4A41-B4CE-FF583F952526}" type="sibTrans" cxnId="{3329BD60-F75E-AF4A-94CE-67C6E5676B17}">
      <dgm:prSet/>
      <dgm:spPr/>
      <dgm:t>
        <a:bodyPr/>
        <a:lstStyle/>
        <a:p>
          <a:endParaRPr lang="en-GB"/>
        </a:p>
      </dgm:t>
    </dgm:pt>
    <dgm:pt modelId="{3AA7BA11-FBF4-2F48-8959-3941D8BDCBD7}" type="pres">
      <dgm:prSet presAssocID="{71074341-E635-5042-9184-B601C6C6E5D7}" presName="Name0" presStyleCnt="0">
        <dgm:presLayoutVars>
          <dgm:chMax val="7"/>
          <dgm:resizeHandles val="exact"/>
        </dgm:presLayoutVars>
      </dgm:prSet>
      <dgm:spPr/>
    </dgm:pt>
    <dgm:pt modelId="{B1F371D5-DA9F-B54D-9522-1ED4BDFCC488}" type="pres">
      <dgm:prSet presAssocID="{71074341-E635-5042-9184-B601C6C6E5D7}" presName="comp1" presStyleCnt="0"/>
      <dgm:spPr/>
    </dgm:pt>
    <dgm:pt modelId="{614B317D-A8CC-BB47-A9F0-4DF1D8568BFD}" type="pres">
      <dgm:prSet presAssocID="{71074341-E635-5042-9184-B601C6C6E5D7}" presName="circle1" presStyleLbl="node1" presStyleIdx="0" presStyleCnt="6"/>
      <dgm:spPr/>
    </dgm:pt>
    <dgm:pt modelId="{41E53F6D-9743-4746-86C5-438CE25C64F0}" type="pres">
      <dgm:prSet presAssocID="{71074341-E635-5042-9184-B601C6C6E5D7}" presName="c1text" presStyleLbl="node1" presStyleIdx="0" presStyleCnt="6">
        <dgm:presLayoutVars>
          <dgm:bulletEnabled val="1"/>
        </dgm:presLayoutVars>
      </dgm:prSet>
      <dgm:spPr/>
    </dgm:pt>
    <dgm:pt modelId="{8884C388-B567-2249-A37E-47DDBD5CB493}" type="pres">
      <dgm:prSet presAssocID="{71074341-E635-5042-9184-B601C6C6E5D7}" presName="comp2" presStyleCnt="0"/>
      <dgm:spPr/>
    </dgm:pt>
    <dgm:pt modelId="{BC76B905-EF78-0247-85C1-E6D11D3DDF10}" type="pres">
      <dgm:prSet presAssocID="{71074341-E635-5042-9184-B601C6C6E5D7}" presName="circle2" presStyleLbl="node1" presStyleIdx="1" presStyleCnt="6"/>
      <dgm:spPr/>
    </dgm:pt>
    <dgm:pt modelId="{B6A18512-3F42-7449-907E-14428E16A2C5}" type="pres">
      <dgm:prSet presAssocID="{71074341-E635-5042-9184-B601C6C6E5D7}" presName="c2text" presStyleLbl="node1" presStyleIdx="1" presStyleCnt="6">
        <dgm:presLayoutVars>
          <dgm:bulletEnabled val="1"/>
        </dgm:presLayoutVars>
      </dgm:prSet>
      <dgm:spPr/>
    </dgm:pt>
    <dgm:pt modelId="{66BD1903-E27B-C84B-AD1E-4A6C2D06EEE7}" type="pres">
      <dgm:prSet presAssocID="{71074341-E635-5042-9184-B601C6C6E5D7}" presName="comp3" presStyleCnt="0"/>
      <dgm:spPr/>
    </dgm:pt>
    <dgm:pt modelId="{1B0AACF9-11B1-C44E-BA02-FBD3C45F0094}" type="pres">
      <dgm:prSet presAssocID="{71074341-E635-5042-9184-B601C6C6E5D7}" presName="circle3" presStyleLbl="node1" presStyleIdx="2" presStyleCnt="6"/>
      <dgm:spPr/>
    </dgm:pt>
    <dgm:pt modelId="{D77E1AB9-25EF-CF47-AC23-BFDE6C2BA120}" type="pres">
      <dgm:prSet presAssocID="{71074341-E635-5042-9184-B601C6C6E5D7}" presName="c3text" presStyleLbl="node1" presStyleIdx="2" presStyleCnt="6">
        <dgm:presLayoutVars>
          <dgm:bulletEnabled val="1"/>
        </dgm:presLayoutVars>
      </dgm:prSet>
      <dgm:spPr/>
    </dgm:pt>
    <dgm:pt modelId="{B1497DF2-DAEA-1646-8E16-084548D168FC}" type="pres">
      <dgm:prSet presAssocID="{71074341-E635-5042-9184-B601C6C6E5D7}" presName="comp4" presStyleCnt="0"/>
      <dgm:spPr/>
    </dgm:pt>
    <dgm:pt modelId="{6CAC97EB-9251-1443-AAA8-094A91EC80D1}" type="pres">
      <dgm:prSet presAssocID="{71074341-E635-5042-9184-B601C6C6E5D7}" presName="circle4" presStyleLbl="node1" presStyleIdx="3" presStyleCnt="6"/>
      <dgm:spPr/>
    </dgm:pt>
    <dgm:pt modelId="{EFF3C101-1119-F846-81BF-4FD9E5D64978}" type="pres">
      <dgm:prSet presAssocID="{71074341-E635-5042-9184-B601C6C6E5D7}" presName="c4text" presStyleLbl="node1" presStyleIdx="3" presStyleCnt="6">
        <dgm:presLayoutVars>
          <dgm:bulletEnabled val="1"/>
        </dgm:presLayoutVars>
      </dgm:prSet>
      <dgm:spPr/>
    </dgm:pt>
    <dgm:pt modelId="{6BF1902F-4A5E-864A-9C62-4294A483E4C2}" type="pres">
      <dgm:prSet presAssocID="{71074341-E635-5042-9184-B601C6C6E5D7}" presName="comp5" presStyleCnt="0"/>
      <dgm:spPr/>
    </dgm:pt>
    <dgm:pt modelId="{2F7509F4-8649-C845-8018-F8F97EF04D04}" type="pres">
      <dgm:prSet presAssocID="{71074341-E635-5042-9184-B601C6C6E5D7}" presName="circle5" presStyleLbl="node1" presStyleIdx="4" presStyleCnt="6"/>
      <dgm:spPr/>
    </dgm:pt>
    <dgm:pt modelId="{022A35A8-C2A6-734F-AFBB-8DD799D7C7A5}" type="pres">
      <dgm:prSet presAssocID="{71074341-E635-5042-9184-B601C6C6E5D7}" presName="c5text" presStyleLbl="node1" presStyleIdx="4" presStyleCnt="6">
        <dgm:presLayoutVars>
          <dgm:bulletEnabled val="1"/>
        </dgm:presLayoutVars>
      </dgm:prSet>
      <dgm:spPr/>
    </dgm:pt>
    <dgm:pt modelId="{E3C44C7F-6766-994B-9AE7-4F9BA245053A}" type="pres">
      <dgm:prSet presAssocID="{71074341-E635-5042-9184-B601C6C6E5D7}" presName="comp6" presStyleCnt="0"/>
      <dgm:spPr/>
    </dgm:pt>
    <dgm:pt modelId="{F1FDB8C1-D93B-614D-8BE3-B7C322160D3B}" type="pres">
      <dgm:prSet presAssocID="{71074341-E635-5042-9184-B601C6C6E5D7}" presName="circle6" presStyleLbl="node1" presStyleIdx="5" presStyleCnt="6"/>
      <dgm:spPr/>
    </dgm:pt>
    <dgm:pt modelId="{ABE0D6ED-1048-6E4A-923D-81969F631BC2}" type="pres">
      <dgm:prSet presAssocID="{71074341-E635-5042-9184-B601C6C6E5D7}" presName="c6text" presStyleLbl="node1" presStyleIdx="5" presStyleCnt="6">
        <dgm:presLayoutVars>
          <dgm:bulletEnabled val="1"/>
        </dgm:presLayoutVars>
      </dgm:prSet>
      <dgm:spPr/>
    </dgm:pt>
  </dgm:ptLst>
  <dgm:cxnLst>
    <dgm:cxn modelId="{F2EEFD08-F6BB-E84C-A435-3BF69672B493}" type="presOf" srcId="{5FBC33A9-A710-9E46-99B6-9F3A4D1FC385}" destId="{1B0AACF9-11B1-C44E-BA02-FBD3C45F0094}" srcOrd="0" destOrd="0" presId="urn:microsoft.com/office/officeart/2005/8/layout/venn2"/>
    <dgm:cxn modelId="{3B01191E-8A67-7546-AC59-B0C453600C90}" srcId="{71074341-E635-5042-9184-B601C6C6E5D7}" destId="{5FBC33A9-A710-9E46-99B6-9F3A4D1FC385}" srcOrd="2" destOrd="0" parTransId="{5342D46E-39C2-1A41-844F-FC1D9AEFA580}" sibTransId="{9AE0A3F6-EBDE-8342-BDD3-82993E22E1B4}"/>
    <dgm:cxn modelId="{A71DAB48-1EA1-9946-BEE2-3A428FD1B5E9}" type="presOf" srcId="{C6767812-81FA-9A46-9F66-317CCD08EE8D}" destId="{F1FDB8C1-D93B-614D-8BE3-B7C322160D3B}" srcOrd="0" destOrd="0" presId="urn:microsoft.com/office/officeart/2005/8/layout/venn2"/>
    <dgm:cxn modelId="{3E093359-74EB-7641-B817-2039965A8D4A}" type="presOf" srcId="{D72E981A-38A1-0F4E-94D4-C724F77B3F14}" destId="{41E53F6D-9743-4746-86C5-438CE25C64F0}" srcOrd="1" destOrd="0" presId="urn:microsoft.com/office/officeart/2005/8/layout/venn2"/>
    <dgm:cxn modelId="{3329BD60-F75E-AF4A-94CE-67C6E5676B17}" srcId="{71074341-E635-5042-9184-B601C6C6E5D7}" destId="{D72E981A-38A1-0F4E-94D4-C724F77B3F14}" srcOrd="0" destOrd="0" parTransId="{E88E48FA-97D3-7249-92AC-4BD27F63E480}" sibTransId="{1595E3B8-FFB1-4A41-B4CE-FF583F952526}"/>
    <dgm:cxn modelId="{2B11356A-1DD4-E943-9075-5FC971F50A25}" srcId="{71074341-E635-5042-9184-B601C6C6E5D7}" destId="{D29435A1-27CC-3340-A76D-00106706373D}" srcOrd="1" destOrd="0" parTransId="{02F36234-8F3E-5A4D-AF65-E025E8D6499B}" sibTransId="{873DACE8-A6BB-DC4F-8617-C6D115FC2A1B}"/>
    <dgm:cxn modelId="{81392C70-D725-0E40-9792-2C935BE6D3DE}" type="presOf" srcId="{27F5486B-0AA7-914E-B406-DC8886773839}" destId="{EFF3C101-1119-F846-81BF-4FD9E5D64978}" srcOrd="1" destOrd="0" presId="urn:microsoft.com/office/officeart/2005/8/layout/venn2"/>
    <dgm:cxn modelId="{02A9D772-FD9A-FD4D-AE0F-8EEBD37AD561}" type="presOf" srcId="{65D28F87-1DC3-4042-841A-B82CB2F1DEF2}" destId="{2F7509F4-8649-C845-8018-F8F97EF04D04}" srcOrd="0" destOrd="0" presId="urn:microsoft.com/office/officeart/2005/8/layout/venn2"/>
    <dgm:cxn modelId="{B2C8DE80-0515-3D49-8AE2-87FB1C63DEB6}" srcId="{71074341-E635-5042-9184-B601C6C6E5D7}" destId="{65D28F87-1DC3-4042-841A-B82CB2F1DEF2}" srcOrd="4" destOrd="0" parTransId="{2116CAE3-C4E2-F143-8090-A8DB7ED0DFEE}" sibTransId="{76B4606F-7266-2841-955A-9122EE2DADC0}"/>
    <dgm:cxn modelId="{0F1AE780-88AB-8C4E-9DF1-E43A7CCDC352}" type="presOf" srcId="{C6767812-81FA-9A46-9F66-317CCD08EE8D}" destId="{ABE0D6ED-1048-6E4A-923D-81969F631BC2}" srcOrd="1" destOrd="0" presId="urn:microsoft.com/office/officeart/2005/8/layout/venn2"/>
    <dgm:cxn modelId="{31690482-4F4E-C342-AA90-0AB6BD3BE92D}" type="presOf" srcId="{D72E981A-38A1-0F4E-94D4-C724F77B3F14}" destId="{614B317D-A8CC-BB47-A9F0-4DF1D8568BFD}" srcOrd="0" destOrd="0" presId="urn:microsoft.com/office/officeart/2005/8/layout/venn2"/>
    <dgm:cxn modelId="{1FA38282-2D0D-CA40-9647-653F235C500A}" type="presOf" srcId="{5FBC33A9-A710-9E46-99B6-9F3A4D1FC385}" destId="{D77E1AB9-25EF-CF47-AC23-BFDE6C2BA120}" srcOrd="1" destOrd="0" presId="urn:microsoft.com/office/officeart/2005/8/layout/venn2"/>
    <dgm:cxn modelId="{48E9989B-001B-D847-A23C-B22197BE21FC}" srcId="{71074341-E635-5042-9184-B601C6C6E5D7}" destId="{27F5486B-0AA7-914E-B406-DC8886773839}" srcOrd="3" destOrd="0" parTransId="{6EA477B5-FF30-C244-B0A7-73EF2720D381}" sibTransId="{BD6D1968-7018-4A41-A5E6-F493A22489DD}"/>
    <dgm:cxn modelId="{5E5229A6-BE28-2446-B21D-CF176624B2B3}" srcId="{71074341-E635-5042-9184-B601C6C6E5D7}" destId="{C6767812-81FA-9A46-9F66-317CCD08EE8D}" srcOrd="5" destOrd="0" parTransId="{6C4EF78C-BBED-C447-8C20-48FA14A3311B}" sibTransId="{1091F0D3-5B69-D142-AD97-BDC65E6906E5}"/>
    <dgm:cxn modelId="{6147EDB8-98A9-E447-94A1-254A45E5DF7E}" type="presOf" srcId="{65D28F87-1DC3-4042-841A-B82CB2F1DEF2}" destId="{022A35A8-C2A6-734F-AFBB-8DD799D7C7A5}" srcOrd="1" destOrd="0" presId="urn:microsoft.com/office/officeart/2005/8/layout/venn2"/>
    <dgm:cxn modelId="{986264C1-2D4D-2D48-8CFF-C83E4B578528}" type="presOf" srcId="{D29435A1-27CC-3340-A76D-00106706373D}" destId="{BC76B905-EF78-0247-85C1-E6D11D3DDF10}" srcOrd="0" destOrd="0" presId="urn:microsoft.com/office/officeart/2005/8/layout/venn2"/>
    <dgm:cxn modelId="{9D42D6CF-2AC0-B44B-8139-A6613442B015}" type="presOf" srcId="{27F5486B-0AA7-914E-B406-DC8886773839}" destId="{6CAC97EB-9251-1443-AAA8-094A91EC80D1}" srcOrd="0" destOrd="0" presId="urn:microsoft.com/office/officeart/2005/8/layout/venn2"/>
    <dgm:cxn modelId="{DF29FDD6-6D5E-C84E-AE64-58F68925E81E}" type="presOf" srcId="{71074341-E635-5042-9184-B601C6C6E5D7}" destId="{3AA7BA11-FBF4-2F48-8959-3941D8BDCBD7}" srcOrd="0" destOrd="0" presId="urn:microsoft.com/office/officeart/2005/8/layout/venn2"/>
    <dgm:cxn modelId="{D8E83CE1-A814-2B4F-8CAA-5CE128C65C15}" type="presOf" srcId="{D29435A1-27CC-3340-A76D-00106706373D}" destId="{B6A18512-3F42-7449-907E-14428E16A2C5}" srcOrd="1" destOrd="0" presId="urn:microsoft.com/office/officeart/2005/8/layout/venn2"/>
    <dgm:cxn modelId="{F3FFB645-3C99-C442-BC38-955711DE1943}" type="presParOf" srcId="{3AA7BA11-FBF4-2F48-8959-3941D8BDCBD7}" destId="{B1F371D5-DA9F-B54D-9522-1ED4BDFCC488}" srcOrd="0" destOrd="0" presId="urn:microsoft.com/office/officeart/2005/8/layout/venn2"/>
    <dgm:cxn modelId="{9E55E3CE-E2E2-604A-BCE2-F03BF71BDF87}" type="presParOf" srcId="{B1F371D5-DA9F-B54D-9522-1ED4BDFCC488}" destId="{614B317D-A8CC-BB47-A9F0-4DF1D8568BFD}" srcOrd="0" destOrd="0" presId="urn:microsoft.com/office/officeart/2005/8/layout/venn2"/>
    <dgm:cxn modelId="{407DAAF0-F8BA-404A-956A-C195A8C028D0}" type="presParOf" srcId="{B1F371D5-DA9F-B54D-9522-1ED4BDFCC488}" destId="{41E53F6D-9743-4746-86C5-438CE25C64F0}" srcOrd="1" destOrd="0" presId="urn:microsoft.com/office/officeart/2005/8/layout/venn2"/>
    <dgm:cxn modelId="{C12DD8DC-7703-8F46-98AA-A8DF0965C6D0}" type="presParOf" srcId="{3AA7BA11-FBF4-2F48-8959-3941D8BDCBD7}" destId="{8884C388-B567-2249-A37E-47DDBD5CB493}" srcOrd="1" destOrd="0" presId="urn:microsoft.com/office/officeart/2005/8/layout/venn2"/>
    <dgm:cxn modelId="{23B12C10-D8BA-E945-BFB2-59A0A468D53D}" type="presParOf" srcId="{8884C388-B567-2249-A37E-47DDBD5CB493}" destId="{BC76B905-EF78-0247-85C1-E6D11D3DDF10}" srcOrd="0" destOrd="0" presId="urn:microsoft.com/office/officeart/2005/8/layout/venn2"/>
    <dgm:cxn modelId="{17803635-80AE-E44C-90DE-E43AE7FBB53A}" type="presParOf" srcId="{8884C388-B567-2249-A37E-47DDBD5CB493}" destId="{B6A18512-3F42-7449-907E-14428E16A2C5}" srcOrd="1" destOrd="0" presId="urn:microsoft.com/office/officeart/2005/8/layout/venn2"/>
    <dgm:cxn modelId="{97EAC5EE-3B54-A34F-ABB1-60706215F708}" type="presParOf" srcId="{3AA7BA11-FBF4-2F48-8959-3941D8BDCBD7}" destId="{66BD1903-E27B-C84B-AD1E-4A6C2D06EEE7}" srcOrd="2" destOrd="0" presId="urn:microsoft.com/office/officeart/2005/8/layout/venn2"/>
    <dgm:cxn modelId="{1AF2EAA1-C6C4-4944-8425-454E27E12489}" type="presParOf" srcId="{66BD1903-E27B-C84B-AD1E-4A6C2D06EEE7}" destId="{1B0AACF9-11B1-C44E-BA02-FBD3C45F0094}" srcOrd="0" destOrd="0" presId="urn:microsoft.com/office/officeart/2005/8/layout/venn2"/>
    <dgm:cxn modelId="{9C797CA1-014A-6947-9F49-BB228F0375DB}" type="presParOf" srcId="{66BD1903-E27B-C84B-AD1E-4A6C2D06EEE7}" destId="{D77E1AB9-25EF-CF47-AC23-BFDE6C2BA120}" srcOrd="1" destOrd="0" presId="urn:microsoft.com/office/officeart/2005/8/layout/venn2"/>
    <dgm:cxn modelId="{BF1B289D-84C9-274E-B255-065B0123F06F}" type="presParOf" srcId="{3AA7BA11-FBF4-2F48-8959-3941D8BDCBD7}" destId="{B1497DF2-DAEA-1646-8E16-084548D168FC}" srcOrd="3" destOrd="0" presId="urn:microsoft.com/office/officeart/2005/8/layout/venn2"/>
    <dgm:cxn modelId="{FD968EA1-C1EE-4649-9B59-C7A1CDD21E48}" type="presParOf" srcId="{B1497DF2-DAEA-1646-8E16-084548D168FC}" destId="{6CAC97EB-9251-1443-AAA8-094A91EC80D1}" srcOrd="0" destOrd="0" presId="urn:microsoft.com/office/officeart/2005/8/layout/venn2"/>
    <dgm:cxn modelId="{68797348-DEE5-9E47-A0DA-7E5567397F64}" type="presParOf" srcId="{B1497DF2-DAEA-1646-8E16-084548D168FC}" destId="{EFF3C101-1119-F846-81BF-4FD9E5D64978}" srcOrd="1" destOrd="0" presId="urn:microsoft.com/office/officeart/2005/8/layout/venn2"/>
    <dgm:cxn modelId="{59D28596-1119-2847-9F35-0B1D6F5D2A51}" type="presParOf" srcId="{3AA7BA11-FBF4-2F48-8959-3941D8BDCBD7}" destId="{6BF1902F-4A5E-864A-9C62-4294A483E4C2}" srcOrd="4" destOrd="0" presId="urn:microsoft.com/office/officeart/2005/8/layout/venn2"/>
    <dgm:cxn modelId="{8FF8FF2B-615C-844A-9CD2-F745F95B2816}" type="presParOf" srcId="{6BF1902F-4A5E-864A-9C62-4294A483E4C2}" destId="{2F7509F4-8649-C845-8018-F8F97EF04D04}" srcOrd="0" destOrd="0" presId="urn:microsoft.com/office/officeart/2005/8/layout/venn2"/>
    <dgm:cxn modelId="{58046C0F-C061-1345-B35B-EFA9F71A69C9}" type="presParOf" srcId="{6BF1902F-4A5E-864A-9C62-4294A483E4C2}" destId="{022A35A8-C2A6-734F-AFBB-8DD799D7C7A5}" srcOrd="1" destOrd="0" presId="urn:microsoft.com/office/officeart/2005/8/layout/venn2"/>
    <dgm:cxn modelId="{50AF8399-C48D-004D-8EEF-76E886986629}" type="presParOf" srcId="{3AA7BA11-FBF4-2F48-8959-3941D8BDCBD7}" destId="{E3C44C7F-6766-994B-9AE7-4F9BA245053A}" srcOrd="5" destOrd="0" presId="urn:microsoft.com/office/officeart/2005/8/layout/venn2"/>
    <dgm:cxn modelId="{4384A2AB-D6BC-D349-BF96-D5E6EED3623D}" type="presParOf" srcId="{E3C44C7F-6766-994B-9AE7-4F9BA245053A}" destId="{F1FDB8C1-D93B-614D-8BE3-B7C322160D3B}" srcOrd="0" destOrd="0" presId="urn:microsoft.com/office/officeart/2005/8/layout/venn2"/>
    <dgm:cxn modelId="{78108318-DBFD-A44E-8599-13CBDD751F7F}" type="presParOf" srcId="{E3C44C7F-6766-994B-9AE7-4F9BA245053A}" destId="{ABE0D6ED-1048-6E4A-923D-81969F631BC2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1D739D-2A27-1B4E-9259-A30130D1FC02}">
      <dsp:nvSpPr>
        <dsp:cNvPr id="0" name=""/>
        <dsp:cNvSpPr/>
      </dsp:nvSpPr>
      <dsp:spPr>
        <a:xfrm>
          <a:off x="0" y="1139349"/>
          <a:ext cx="3108960" cy="3108960"/>
        </a:xfrm>
        <a:prstGeom prst="ellipse">
          <a:avLst/>
        </a:prstGeom>
        <a:solidFill>
          <a:schemeClr val="accent2">
            <a:hueOff val="-10200049"/>
            <a:satOff val="36545"/>
            <a:lumOff val="1019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51807D-902A-6D4C-B4D1-5603474E5FEF}">
      <dsp:nvSpPr>
        <dsp:cNvPr id="0" name=""/>
        <dsp:cNvSpPr/>
      </dsp:nvSpPr>
      <dsp:spPr>
        <a:xfrm>
          <a:off x="444322" y="1583671"/>
          <a:ext cx="2220315" cy="2220315"/>
        </a:xfrm>
        <a:prstGeom prst="ellipse">
          <a:avLst/>
        </a:prstGeom>
        <a:solidFill>
          <a:schemeClr val="accent2">
            <a:hueOff val="-6800033"/>
            <a:satOff val="24363"/>
            <a:lumOff val="679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387D86-E731-F743-BD22-C26B6EB29E9B}">
      <dsp:nvSpPr>
        <dsp:cNvPr id="0" name=""/>
        <dsp:cNvSpPr/>
      </dsp:nvSpPr>
      <dsp:spPr>
        <a:xfrm>
          <a:off x="888385" y="2027734"/>
          <a:ext cx="1332189" cy="1332189"/>
        </a:xfrm>
        <a:prstGeom prst="ellipse">
          <a:avLst/>
        </a:prstGeom>
        <a:solidFill>
          <a:schemeClr val="accent2">
            <a:hueOff val="-3400017"/>
            <a:satOff val="12182"/>
            <a:lumOff val="339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7DE50D-C1D7-554A-B7FF-E06731D59168}">
      <dsp:nvSpPr>
        <dsp:cNvPr id="0" name=""/>
        <dsp:cNvSpPr/>
      </dsp:nvSpPr>
      <dsp:spPr>
        <a:xfrm>
          <a:off x="1332448" y="2471797"/>
          <a:ext cx="444063" cy="44406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3D6504-83A4-1E49-A4C5-543D8BEEEEB5}">
      <dsp:nvSpPr>
        <dsp:cNvPr id="0" name=""/>
        <dsp:cNvSpPr/>
      </dsp:nvSpPr>
      <dsp:spPr>
        <a:xfrm>
          <a:off x="3627120" y="103028"/>
          <a:ext cx="1554480" cy="7435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22860" bIns="2286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O" sz="1800" b="0" i="0" kern="1200"/>
            <a:t>Regular (Regex)</a:t>
          </a:r>
          <a:endParaRPr lang="en-NO" sz="1800" kern="1200" dirty="0"/>
        </a:p>
      </dsp:txBody>
      <dsp:txXfrm>
        <a:off x="3627120" y="103028"/>
        <a:ext cx="1554480" cy="743559"/>
      </dsp:txXfrm>
    </dsp:sp>
    <dsp:sp modelId="{D39DBC57-EA47-494D-95B6-17228FD3536A}">
      <dsp:nvSpPr>
        <dsp:cNvPr id="0" name=""/>
        <dsp:cNvSpPr/>
      </dsp:nvSpPr>
      <dsp:spPr>
        <a:xfrm>
          <a:off x="3238500" y="474808"/>
          <a:ext cx="38862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8ED56D-B071-314B-9BF2-0E3775FB6BBA}">
      <dsp:nvSpPr>
        <dsp:cNvPr id="0" name=""/>
        <dsp:cNvSpPr/>
      </dsp:nvSpPr>
      <dsp:spPr>
        <a:xfrm rot="5400000">
          <a:off x="1285036" y="719639"/>
          <a:ext cx="2196998" cy="1709928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6A3EE5-9517-224B-89D1-D80219B3EA0D}">
      <dsp:nvSpPr>
        <dsp:cNvPr id="0" name=""/>
        <dsp:cNvSpPr/>
      </dsp:nvSpPr>
      <dsp:spPr>
        <a:xfrm>
          <a:off x="3627120" y="846588"/>
          <a:ext cx="1554480" cy="7435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22860" bIns="2286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O" sz="1800" b="0" i="0" kern="1200" dirty="0"/>
            <a:t>Context-free</a:t>
          </a:r>
          <a:endParaRPr lang="en-NO" sz="1800" kern="1200" dirty="0"/>
        </a:p>
      </dsp:txBody>
      <dsp:txXfrm>
        <a:off x="3627120" y="846588"/>
        <a:ext cx="1554480" cy="743559"/>
      </dsp:txXfrm>
    </dsp:sp>
    <dsp:sp modelId="{F112092A-2F15-8145-86F3-41A45AC9E486}">
      <dsp:nvSpPr>
        <dsp:cNvPr id="0" name=""/>
        <dsp:cNvSpPr/>
      </dsp:nvSpPr>
      <dsp:spPr>
        <a:xfrm>
          <a:off x="3238500" y="1218368"/>
          <a:ext cx="38862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D1A86E-6B10-924E-92E1-E65B00D7E3B4}">
      <dsp:nvSpPr>
        <dsp:cNvPr id="0" name=""/>
        <dsp:cNvSpPr/>
      </dsp:nvSpPr>
      <dsp:spPr>
        <a:xfrm rot="5400000">
          <a:off x="1665366" y="1451022"/>
          <a:ext cx="1804233" cy="1339443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BC3B84-F10D-0546-BF55-6A553A6699B9}">
      <dsp:nvSpPr>
        <dsp:cNvPr id="0" name=""/>
        <dsp:cNvSpPr/>
      </dsp:nvSpPr>
      <dsp:spPr>
        <a:xfrm>
          <a:off x="3627120" y="1590148"/>
          <a:ext cx="1554480" cy="7435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22860" bIns="2286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O" sz="1800" b="0" i="0" kern="1200" dirty="0"/>
            <a:t>Context sensitive</a:t>
          </a:r>
          <a:endParaRPr lang="en-NO" sz="1800" kern="1200" dirty="0"/>
        </a:p>
      </dsp:txBody>
      <dsp:txXfrm>
        <a:off x="3627120" y="1590148"/>
        <a:ext cx="1554480" cy="743559"/>
      </dsp:txXfrm>
    </dsp:sp>
    <dsp:sp modelId="{A964BD61-8EF7-A145-9A8A-D523C3BB85C2}">
      <dsp:nvSpPr>
        <dsp:cNvPr id="0" name=""/>
        <dsp:cNvSpPr/>
      </dsp:nvSpPr>
      <dsp:spPr>
        <a:xfrm>
          <a:off x="3238500" y="1961928"/>
          <a:ext cx="38862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E63C00-5902-2349-AB15-9E47177664C9}">
      <dsp:nvSpPr>
        <dsp:cNvPr id="0" name=""/>
        <dsp:cNvSpPr/>
      </dsp:nvSpPr>
      <dsp:spPr>
        <a:xfrm rot="5400000">
          <a:off x="2033518" y="2132661"/>
          <a:ext cx="1376232" cy="1033729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7309E2-DA90-324B-996C-0A6F98D31EC1}">
      <dsp:nvSpPr>
        <dsp:cNvPr id="0" name=""/>
        <dsp:cNvSpPr/>
      </dsp:nvSpPr>
      <dsp:spPr>
        <a:xfrm>
          <a:off x="3627120" y="2333707"/>
          <a:ext cx="1554480" cy="7435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22860" bIns="2286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O" sz="1800" b="0" i="0" kern="1200"/>
            <a:t>Recursively enumerable</a:t>
          </a:r>
          <a:endParaRPr lang="en-NO" sz="1800" kern="1200"/>
        </a:p>
      </dsp:txBody>
      <dsp:txXfrm>
        <a:off x="3627120" y="2333707"/>
        <a:ext cx="1554480" cy="743559"/>
      </dsp:txXfrm>
    </dsp:sp>
    <dsp:sp modelId="{C9EF98D9-C9D0-FF4D-8AB3-7DB95E7A77CE}">
      <dsp:nvSpPr>
        <dsp:cNvPr id="0" name=""/>
        <dsp:cNvSpPr/>
      </dsp:nvSpPr>
      <dsp:spPr>
        <a:xfrm>
          <a:off x="3238500" y="2705487"/>
          <a:ext cx="38862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B4296E-8394-684D-83B7-D4D6BCCA483A}">
      <dsp:nvSpPr>
        <dsp:cNvPr id="0" name=""/>
        <dsp:cNvSpPr/>
      </dsp:nvSpPr>
      <dsp:spPr>
        <a:xfrm rot="5400000">
          <a:off x="2402552" y="2816995"/>
          <a:ext cx="945952" cy="722315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4B317D-A8CC-BB47-A9F0-4DF1D8568BFD}">
      <dsp:nvSpPr>
        <dsp:cNvPr id="0" name=""/>
        <dsp:cNvSpPr/>
      </dsp:nvSpPr>
      <dsp:spPr>
        <a:xfrm>
          <a:off x="415130" y="0"/>
          <a:ext cx="4351338" cy="4351338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O" sz="1400" b="0" i="0" kern="1200"/>
            <a:t>EXPSPACE</a:t>
          </a:r>
          <a:endParaRPr lang="en-NO" sz="1400" kern="1200"/>
        </a:p>
      </dsp:txBody>
      <dsp:txXfrm>
        <a:off x="1774924" y="217566"/>
        <a:ext cx="1631751" cy="435133"/>
      </dsp:txXfrm>
    </dsp:sp>
    <dsp:sp modelId="{BC76B905-EF78-0247-85C1-E6D11D3DDF10}">
      <dsp:nvSpPr>
        <dsp:cNvPr id="0" name=""/>
        <dsp:cNvSpPr/>
      </dsp:nvSpPr>
      <dsp:spPr>
        <a:xfrm>
          <a:off x="741481" y="652700"/>
          <a:ext cx="3698637" cy="3698637"/>
        </a:xfrm>
        <a:prstGeom prst="ellipse">
          <a:avLst/>
        </a:prstGeom>
        <a:solidFill>
          <a:schemeClr val="accent5">
            <a:hueOff val="-3149928"/>
            <a:satOff val="-2913"/>
            <a:lumOff val="164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O" sz="1400" b="0" i="0" kern="1200" dirty="0"/>
            <a:t>EXP</a:t>
          </a:r>
          <a:endParaRPr lang="en-NO" sz="1400" kern="1200" dirty="0"/>
        </a:p>
      </dsp:txBody>
      <dsp:txXfrm>
        <a:off x="1793281" y="865372"/>
        <a:ext cx="1595037" cy="425343"/>
      </dsp:txXfrm>
    </dsp:sp>
    <dsp:sp modelId="{1B0AACF9-11B1-C44E-BA02-FBD3C45F0094}">
      <dsp:nvSpPr>
        <dsp:cNvPr id="0" name=""/>
        <dsp:cNvSpPr/>
      </dsp:nvSpPr>
      <dsp:spPr>
        <a:xfrm>
          <a:off x="1067831" y="1305401"/>
          <a:ext cx="3045936" cy="3045936"/>
        </a:xfrm>
        <a:prstGeom prst="ellipse">
          <a:avLst/>
        </a:prstGeom>
        <a:solidFill>
          <a:schemeClr val="accent5">
            <a:hueOff val="-6299856"/>
            <a:satOff val="-5826"/>
            <a:lumOff val="329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O" sz="1400" b="0" i="0" kern="1200" dirty="0"/>
            <a:t>PSPACE</a:t>
          </a:r>
          <a:endParaRPr lang="en-NO" sz="1400" kern="1200" dirty="0"/>
        </a:p>
      </dsp:txBody>
      <dsp:txXfrm>
        <a:off x="1802663" y="1515571"/>
        <a:ext cx="1576272" cy="420339"/>
      </dsp:txXfrm>
    </dsp:sp>
    <dsp:sp modelId="{6CAC97EB-9251-1443-AAA8-094A91EC80D1}">
      <dsp:nvSpPr>
        <dsp:cNvPr id="0" name=""/>
        <dsp:cNvSpPr/>
      </dsp:nvSpPr>
      <dsp:spPr>
        <a:xfrm>
          <a:off x="1394182" y="1958102"/>
          <a:ext cx="2393235" cy="2393235"/>
        </a:xfrm>
        <a:prstGeom prst="ellipse">
          <a:avLst/>
        </a:prstGeom>
        <a:solidFill>
          <a:schemeClr val="accent5">
            <a:hueOff val="-9449784"/>
            <a:satOff val="-8739"/>
            <a:lumOff val="4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O" sz="1400" b="0" i="0" kern="1200" dirty="0"/>
            <a:t>NP</a:t>
          </a:r>
          <a:endParaRPr lang="en-NO" sz="1400" kern="1200" dirty="0"/>
        </a:p>
      </dsp:txBody>
      <dsp:txXfrm>
        <a:off x="1944626" y="2173493"/>
        <a:ext cx="1292347" cy="430782"/>
      </dsp:txXfrm>
    </dsp:sp>
    <dsp:sp modelId="{2F7509F4-8649-C845-8018-F8F97EF04D04}">
      <dsp:nvSpPr>
        <dsp:cNvPr id="0" name=""/>
        <dsp:cNvSpPr/>
      </dsp:nvSpPr>
      <dsp:spPr>
        <a:xfrm>
          <a:off x="1720532" y="2610802"/>
          <a:ext cx="1740535" cy="1740535"/>
        </a:xfrm>
        <a:prstGeom prst="ellipse">
          <a:avLst/>
        </a:prstGeom>
        <a:solidFill>
          <a:schemeClr val="accent5">
            <a:hueOff val="-12599712"/>
            <a:satOff val="-11652"/>
            <a:lumOff val="658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O" sz="1400" b="0" i="0" kern="1200" dirty="0"/>
            <a:t>P</a:t>
          </a:r>
          <a:endParaRPr lang="en-NO" sz="1400" kern="1200" dirty="0"/>
        </a:p>
      </dsp:txBody>
      <dsp:txXfrm>
        <a:off x="2025126" y="2828369"/>
        <a:ext cx="1131347" cy="435133"/>
      </dsp:txXfrm>
    </dsp:sp>
    <dsp:sp modelId="{F1FDB8C1-D93B-614D-8BE3-B7C322160D3B}">
      <dsp:nvSpPr>
        <dsp:cNvPr id="0" name=""/>
        <dsp:cNvSpPr/>
      </dsp:nvSpPr>
      <dsp:spPr>
        <a:xfrm>
          <a:off x="2046882" y="3263503"/>
          <a:ext cx="1087834" cy="1087834"/>
        </a:xfrm>
        <a:prstGeom prst="ellipse">
          <a:avLst/>
        </a:prstGeom>
        <a:solidFill>
          <a:schemeClr val="accent5">
            <a:hueOff val="-15749639"/>
            <a:satOff val="-14565"/>
            <a:lumOff val="823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O" sz="1400" b="0" i="0" kern="1200" dirty="0"/>
            <a:t>NL</a:t>
          </a:r>
          <a:endParaRPr lang="en-NO" sz="1400" kern="1200" dirty="0"/>
        </a:p>
      </dsp:txBody>
      <dsp:txXfrm>
        <a:off x="2206192" y="3535462"/>
        <a:ext cx="769215" cy="5439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1">
  <dgm:title val=""/>
  <dgm:desc val=""/>
  <dgm:catLst>
    <dgm:cat type="relationship" pri="25000"/>
    <dgm:cat type="convert" pri="2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equ" val="0">
            <dgm:constrLst/>
          </dgm:if>
          <dgm:if name="Name4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r" for="ch" forName="line1" refType="l" refFor="ch" refForName="text1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5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4432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6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86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717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7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29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662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25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r" for="ch" forName="text4" refType="w"/>
              <dgm:constr type="t" for="ch" forName="text4" refType="b" refFor="ch" refForName="text3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852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8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r" for="ch" forName="text1" refType="w"/>
              <dgm:constr type="ctrY" for="ch" forName="text1" refType="h" fact="0.13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r" for="ch" forName="text2" refType="w"/>
              <dgm:constr type="ctrY" for="ch" forName="text2" refType="h" fact="0.27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498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r" for="ch" forName="text3" refType="w"/>
              <dgm:constr type="ctrY" for="ch" forName="text3" refType="h" fact="0.41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394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r" for="ch" forName="text4" refType="w"/>
              <dgm:constr type="ctrY" for="ch" forName="text4" refType="h" fact="0.547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46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r" for="ch" forName="text5" refType="w"/>
              <dgm:constr type="ctrY" for="ch" forName="text5" refType="h" fact="0.68"/>
              <dgm:constr type="l" for="ch" forName="line5" refType="w" fact="0.625"/>
              <dgm:constr type="ctrY" for="ch" forName="line5" refType="ctrY" refFor="ch" refForName="text5"/>
              <dgm:constr type="w" for="ch" forName="line5" refType="w" fact="0.075"/>
              <dgm:constr type="h" for="ch" forName="line5"/>
              <dgm:constr type="l" for="ch" forName="d5" refType="w" fact="0.49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9"/>
        </dgm:choose>
      </dgm:if>
      <dgm:else name="Name10">
        <dgm:choose name="Name11">
          <dgm:if name="Name12" axis="ch" ptType="node" func="cnt" op="equ" val="0">
            <dgm:constrLst/>
          </dgm:if>
          <dgm:if name="Name13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14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5567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15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14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282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16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0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337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74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l" for="ch" forName="text4"/>
              <dgm:constr type="t" for="ch" forName="text4" refType="b" refFor="ch" refForName="text3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147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17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l" for="ch" forName="text1"/>
              <dgm:constr type="ctrY" for="ch" forName="text1" refType="h" fact="0.13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l" for="ch" forName="text2"/>
              <dgm:constr type="ctrY" for="ch" forName="text2" refType="h" fact="0.27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502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l" for="ch" forName="text3"/>
              <dgm:constr type="ctrY" for="ch" forName="text3" refType="h" fact="0.41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606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l" for="ch" forName="text4"/>
              <dgm:constr type="ctrY" for="ch" forName="text4" refType="h" fact="0.547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54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l" for="ch" forName="text5"/>
              <dgm:constr type="ctrY" for="ch" forName="text5" refType="h" fact="0.68"/>
              <dgm:constr type="l" for="ch" forName="line5" refType="r" refFor="ch" refForName="text5"/>
              <dgm:constr type="ctrY" for="ch" forName="line5" refType="ctrY" refFor="ch" refForName="text5"/>
              <dgm:constr type="r" for="ch" forName="line5" refType="w" fact="0.375"/>
              <dgm:constr type="h" for="ch" forName="line5"/>
              <dgm:constr type="r" for="ch" forName="d5" refType="w" fact="0.50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18"/>
        </dgm:choose>
      </dgm:else>
    </dgm:choose>
    <dgm:ruleLst/>
    <dgm:forEach name="Name19" axis="ch" ptType="node" cnt="1">
      <dgm:layoutNode name="circle1" styleLbl="l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text1" styleLbl="revTx">
        <dgm:varLst>
          <dgm:bulletEnabled val="1"/>
        </dgm:varLst>
        <dgm:choose name="Name20">
          <dgm:if name="Name21" func="var" arg="dir" op="equ" val="norm">
            <dgm:choose name="Name22">
              <dgm:if name="Name2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4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25">
            <dgm:choose name="Name26">
              <dgm:if name="Name2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8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29">
          <dgm:if name="Name30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31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1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1" styleLbl="callout">
        <dgm:alg type="sp"/>
        <dgm:choose name="Name32">
          <dgm:if name="Name33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34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35" axis="ch" ptType="node" st="2" cnt="1">
      <dgm:layoutNode name="circle2" styleLbl="lnNode1">
        <dgm:alg type="sp"/>
        <dgm:shape xmlns:r="http://schemas.openxmlformats.org/officeDocument/2006/relationships" type="ellipse" r:blip="" zOrderOff="-5">
          <dgm:adjLst/>
        </dgm:shape>
        <dgm:presOf/>
        <dgm:constrLst/>
        <dgm:ruleLst/>
      </dgm:layoutNode>
      <dgm:layoutNode name="text2" styleLbl="revTx">
        <dgm:varLst>
          <dgm:bulletEnabled val="1"/>
        </dgm:varLst>
        <dgm:choose name="Name36">
          <dgm:if name="Name37" func="var" arg="dir" op="equ" val="norm">
            <dgm:choose name="Name38">
              <dgm:if name="Name3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0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41">
            <dgm:choose name="Name42">
              <dgm:if name="Name4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4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45">
          <dgm:if name="Name46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47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2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2" styleLbl="callout">
        <dgm:alg type="sp"/>
        <dgm:choose name="Name48">
          <dgm:if name="Name49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50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51" axis="ch" ptType="node" st="3" cnt="1">
      <dgm:layoutNode name="circle3" styleLbl="lnNode1">
        <dgm:alg type="sp"/>
        <dgm:shape xmlns:r="http://schemas.openxmlformats.org/officeDocument/2006/relationships" type="ellipse" r:blip="" zOrderOff="-10">
          <dgm:adjLst/>
        </dgm:shape>
        <dgm:presOf/>
        <dgm:constrLst/>
        <dgm:ruleLst/>
      </dgm:layoutNode>
      <dgm:layoutNode name="text3" styleLbl="revTx">
        <dgm:varLst>
          <dgm:bulletEnabled val="1"/>
        </dgm:varLst>
        <dgm:choose name="Name52">
          <dgm:if name="Name53" func="var" arg="dir" op="equ" val="norm">
            <dgm:choose name="Name54">
              <dgm:if name="Name5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56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57">
            <dgm:choose name="Name58">
              <dgm:if name="Name5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60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61">
          <dgm:if name="Name62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63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3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3" styleLbl="callout">
        <dgm:alg type="sp"/>
        <dgm:choose name="Name64">
          <dgm:if name="Name65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66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67" axis="ch" ptType="node" st="4" cnt="1">
      <dgm:layoutNode name="circle4" styleLbl="lnNode1">
        <dgm:alg type="sp"/>
        <dgm:shape xmlns:r="http://schemas.openxmlformats.org/officeDocument/2006/relationships" type="ellipse" r:blip="" zOrderOff="-15">
          <dgm:adjLst/>
        </dgm:shape>
        <dgm:presOf/>
        <dgm:constrLst/>
        <dgm:ruleLst/>
      </dgm:layoutNode>
      <dgm:layoutNode name="text4" styleLbl="revTx">
        <dgm:varLst>
          <dgm:bulletEnabled val="1"/>
        </dgm:varLst>
        <dgm:choose name="Name68">
          <dgm:if name="Name69" func="var" arg="dir" op="equ" val="norm">
            <dgm:choose name="Name70">
              <dgm:if name="Name7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2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73">
            <dgm:choose name="Name74">
              <dgm:if name="Name7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6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77">
          <dgm:if name="Name78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79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4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4" styleLbl="callout">
        <dgm:alg type="sp"/>
        <dgm:choose name="Name80">
          <dgm:if name="Name81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82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83" axis="ch" ptType="node" st="5" cnt="1">
      <dgm:layoutNode name="circle5" styleLbl="lnNode1">
        <dgm:alg type="sp"/>
        <dgm:shape xmlns:r="http://schemas.openxmlformats.org/officeDocument/2006/relationships" type="ellipse" r:blip="" zOrderOff="-20">
          <dgm:adjLst/>
        </dgm:shape>
        <dgm:presOf/>
        <dgm:constrLst/>
        <dgm:ruleLst/>
      </dgm:layoutNode>
      <dgm:layoutNode name="text5" styleLbl="revTx">
        <dgm:varLst>
          <dgm:bulletEnabled val="1"/>
        </dgm:varLst>
        <dgm:choose name="Name84">
          <dgm:if name="Name85" func="var" arg="dir" op="equ" val="norm">
            <dgm:choose name="Name86">
              <dgm:if name="Name8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88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89">
            <dgm:choose name="Name90">
              <dgm:if name="Name9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92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93">
          <dgm:if name="Name94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95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5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5" styleLbl="callout">
        <dgm:alg type="sp"/>
        <dgm:choose name="Name96">
          <dgm:if name="Name97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98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F29782-C61A-CD4C-9376-B0A272778357}" type="datetimeFigureOut">
              <a:rPr lang="en-NO" smtClean="0"/>
              <a:t>06/11/2023</a:t>
            </a:fld>
            <a:endParaRPr lang="en-N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0BD9C9-7907-5743-B025-04A356EF685E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072619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BF33D-383C-E546-95B4-2AB8F84A0E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0250" y="1532534"/>
            <a:ext cx="10708343" cy="171536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GB"/>
              <a:t>Click to edit Master title style</a:t>
            </a:r>
            <a:endParaRPr lang="en-NO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2BF92D-248D-0340-BD39-94456065BA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0250" y="3271630"/>
            <a:ext cx="10708342" cy="605538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0" i="0">
                <a:solidFill>
                  <a:schemeClr val="accent3"/>
                </a:solidFill>
                <a:latin typeface="Montserrat Light" pitchFamily="2" charset="7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O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B26DED-2EAF-2E46-B8CE-8A0803BF4A14}"/>
              </a:ext>
            </a:extLst>
          </p:cNvPr>
          <p:cNvSpPr txBox="1"/>
          <p:nvPr userDrawn="1"/>
        </p:nvSpPr>
        <p:spPr>
          <a:xfrm>
            <a:off x="726514" y="545068"/>
            <a:ext cx="599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b="0" i="0" dirty="0">
                <a:solidFill>
                  <a:schemeClr val="accent1"/>
                </a:solidFill>
                <a:latin typeface="Montserrat Light" pitchFamily="2" charset="77"/>
              </a:rPr>
              <a:t>IDATA2302 — Algorithms &amp; Data Structures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C5F789B-9877-4A4E-8B5B-0882CD4AB44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30621" y="5011717"/>
            <a:ext cx="10708342" cy="471487"/>
          </a:xfrm>
        </p:spPr>
        <p:txBody>
          <a:bodyPr>
            <a:noAutofit/>
          </a:bodyPr>
          <a:lstStyle>
            <a:lvl1pPr marL="0" indent="0">
              <a:buNone/>
              <a:defRPr sz="2800" b="0" i="0">
                <a:solidFill>
                  <a:schemeClr val="accent2"/>
                </a:solidFill>
                <a:latin typeface="Montserrat Light" pitchFamily="2" charset="77"/>
              </a:defRPr>
            </a:lvl1pPr>
          </a:lstStyle>
          <a:p>
            <a:pPr lvl="0"/>
            <a:r>
              <a:rPr lang="en-GB" dirty="0"/>
              <a:t>Click to edit Authors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FC64FC85-8A6F-9244-A80E-125C77D92F2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30250" y="5483225"/>
            <a:ext cx="10717213" cy="460375"/>
          </a:xfrm>
        </p:spPr>
        <p:txBody>
          <a:bodyPr anchor="ctr">
            <a:normAutofit/>
          </a:bodyPr>
          <a:lstStyle>
            <a:lvl1pPr marL="0" indent="0">
              <a:buNone/>
              <a:defRPr sz="2000" b="0" i="0">
                <a:solidFill>
                  <a:schemeClr val="accent2"/>
                </a:solidFill>
                <a:latin typeface="Montserrat Light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Click to edit Affiliations</a:t>
            </a:r>
            <a:endParaRPr lang="en-NO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E69A85B7-D86D-484C-A4DC-34F0FEECA97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0250" y="5943600"/>
            <a:ext cx="10731500" cy="336550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accent2"/>
                </a:solidFill>
                <a:latin typeface="Share Tech Mono" panose="020B0509050000020004" pitchFamily="49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NO" dirty="0"/>
              <a:t>Click to edit emails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A83D4897-37FE-C94B-AF92-8295FEEBF32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26514" y="3903630"/>
            <a:ext cx="10708342" cy="457200"/>
          </a:xfrm>
        </p:spPr>
        <p:txBody>
          <a:bodyPr anchor="t">
            <a:normAutofit/>
          </a:bodyPr>
          <a:lstStyle>
            <a:lvl1pPr marL="0" indent="0">
              <a:buNone/>
              <a:defRPr sz="1800" b="0" i="0">
                <a:solidFill>
                  <a:schemeClr val="accent3"/>
                </a:solidFill>
                <a:latin typeface="Montserrat Light" pitchFamily="2" charset="77"/>
              </a:defRPr>
            </a:lvl1pPr>
          </a:lstStyle>
          <a:p>
            <a:pPr lvl="0"/>
            <a:r>
              <a:rPr lang="en-NO" dirty="0"/>
              <a:t>Click to Number</a:t>
            </a:r>
          </a:p>
        </p:txBody>
      </p:sp>
    </p:spTree>
    <p:extLst>
      <p:ext uri="{BB962C8B-B14F-4D97-AF65-F5344CB8AC3E}">
        <p14:creationId xmlns:p14="http://schemas.microsoft.com/office/powerpoint/2010/main" val="1264343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D179C-94C8-9744-B08F-571A86B86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38DCAD-59A9-064B-A92A-1F0AF0EDFF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EB359-5F21-8F45-9EFA-F3E4D30FEC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0E66DD-9268-3547-A32F-FBF3F19CC3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2F3420-0167-3942-B9B7-39374ED8B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1A2839-7C1E-C44C-91B1-D948DC11E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942804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0FCC5-B31B-D846-9AE6-A8F55DE00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AF7EA4-BB71-3049-A09E-13447433BF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76D9BC-2599-244B-97AA-3D292F9098B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DB596D-FE4E-B54A-8E1D-70D2D6B54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C4084F-EDFD-A54B-AD26-9776A02B4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5088904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92F1BA-AF39-D845-8DA2-F3A1F76C6E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DB15E4-54D9-8B47-9382-EF24D2505F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724510-A423-FB4A-A744-29E6DFDCBAC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F0D90-2C83-8B46-9CE0-C1417FA32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AB2144-57E0-5D4D-B249-F62BA1F13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794669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F7B35-C0BE-B949-918A-9E149A57577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188922"/>
            <a:ext cx="10515600" cy="1240078"/>
          </a:xfrm>
        </p:spPr>
        <p:txBody>
          <a:bodyPr>
            <a:normAutofit/>
          </a:bodyPr>
          <a:lstStyle>
            <a:lvl1pPr algn="ctr">
              <a:defRPr sz="4800"/>
            </a:lvl1pPr>
          </a:lstStyle>
          <a:p>
            <a:r>
              <a:rPr lang="en-GB" dirty="0"/>
              <a:t>Questions, Comments, Ideas?</a:t>
            </a:r>
            <a:endParaRPr lang="en-NO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19E2E2B-D457-CE48-B784-A38D2A175F0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30612" y="4531659"/>
            <a:ext cx="4733925" cy="5109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dirty="0"/>
              <a:t>Click to Edit Authors</a:t>
            </a:r>
            <a:endParaRPr lang="en-NO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1030E4-8066-BF41-9B3B-AD19D81616C7}"/>
              </a:ext>
            </a:extLst>
          </p:cNvPr>
          <p:cNvSpPr txBox="1"/>
          <p:nvPr userDrawn="1"/>
        </p:nvSpPr>
        <p:spPr>
          <a:xfrm>
            <a:off x="3281456" y="1419481"/>
            <a:ext cx="54322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sz="4400" dirty="0">
                <a:solidFill>
                  <a:schemeClr val="accent2"/>
                </a:solidFill>
                <a:latin typeface="Montserrat" pitchFamily="2" charset="77"/>
              </a:rPr>
              <a:t>Thank </a:t>
            </a:r>
            <a:r>
              <a:rPr lang="en-NO" sz="4400" b="0" i="0" dirty="0">
                <a:solidFill>
                  <a:schemeClr val="accent2"/>
                </a:solidFill>
                <a:latin typeface="Montserrat" pitchFamily="2" charset="77"/>
              </a:rPr>
              <a:t>You!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1C1EA375-307E-7D4E-86FA-A069F24523A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30612" y="5042647"/>
            <a:ext cx="4733925" cy="510988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dirty="0"/>
              <a:t>Click to Edit Affiliations</a:t>
            </a:r>
            <a:endParaRPr lang="en-NO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7A0621E8-7953-A04A-9A56-3EB319EFA0A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30611" y="5553635"/>
            <a:ext cx="4733925" cy="510988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accent2"/>
                </a:solidFill>
                <a:latin typeface="Share Tech Mono" panose="020B0509050000020004" pitchFamily="49" charset="77"/>
              </a:defRPr>
            </a:lvl1pPr>
          </a:lstStyle>
          <a:p>
            <a:pPr lvl="0"/>
            <a:r>
              <a:rPr lang="en-GB" dirty="0"/>
              <a:t>Click to Edit Emails</a:t>
            </a:r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626278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85F43-190F-E741-88A4-04729D35B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DB41DD-1F59-BA41-86D5-10DD0E65C9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DDFFFC-8FC6-0B40-A313-EB437B683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9341223" cy="365125"/>
          </a:xfrm>
        </p:spPr>
        <p:txBody>
          <a:bodyPr/>
          <a:lstStyle/>
          <a:p>
            <a:endParaRPr lang="en-NO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E90E2-EB36-3247-A7BF-D2BBFCFDC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1149235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F9ECF-431F-B74A-A471-8A5E7EDE0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8AF027-6F6F-4D40-9A95-16EC714D97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27049-E3C3-3445-ADE5-D910057D86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E6C45C-E7F7-DB4B-8F2B-707BE0F23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C9E41A-4160-2249-A271-39F5AC4C0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188127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30438-3F97-1F40-9716-7D1455E5C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F74CB-00E4-D546-A1C1-71AAC81C89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CCBCA2-5985-6348-9C76-7F65D11D11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04C516-F5BB-DE41-AAF3-57FA90A3D8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C53D53-5AA3-5943-81BE-A4D3B5386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522CE8-6A19-4A4E-9687-CC8443D0E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334721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998D8-F10A-AC4D-9FA5-73479AD4E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58BDD0-752E-5D46-94AE-29E08D0154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AD75FF-2ED3-F24D-B786-4346D2F03A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6C59D7-9DD4-9F47-90F5-D1D439C087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0B4872-DE2F-8940-A18A-EE5D5F910A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959F03-F814-574B-AB40-B4AA295E26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605F10-0B49-604B-8E48-00625C309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0741-3462-0B46-8618-233C816EA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348334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D80B6-C550-5944-BF1B-9DD6F4FB6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72C610-D425-4046-9EE1-35CE1C4814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CB8BCF-4035-354E-9D4B-B6CB92696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DF85CD-8089-7444-94B0-3E705AA6A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98574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5563CB-9296-1846-9861-0A2BEBA28D5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EF1956-9D6F-9149-9CB5-F84E0C705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48C1FD-71B1-DF41-9999-FEC7DFEE4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301838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824AE-2E77-AF45-A2E0-C3F21C0C1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54354-9505-9C4A-82A0-7CF7F1E13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76BE4F-D4D2-C54A-84C4-8A7B820BC8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1E92A3-FCBC-CF42-9D47-8331F34004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9AAF95-6539-F449-ABA5-ECB94C4DC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FB52B7-7167-CE47-90B5-3B9E72980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026759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/>
            </a:gs>
            <a:gs pos="100000">
              <a:schemeClr val="bg1"/>
            </a:gs>
          </a:gsLst>
          <a:lin ang="2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119A9-D41D-7548-9F70-E03319649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0460"/>
            <a:ext cx="10515600" cy="124007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/>
              <a:t>Click to edit Master title style</a:t>
            </a:r>
            <a:endParaRPr lang="en-NO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6A4D46-B366-6B46-94D3-4A97EE7138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B0A464-D664-094E-967B-5EFDA69909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93412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endParaRPr lang="en-NO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1C833C-CD1A-CA47-B92A-9848CD4B8A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96282" y="6356350"/>
            <a:ext cx="7575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9EAE67CF-1745-2945-BC67-7BD79F205591}" type="slidenum">
              <a:rPr lang="en-NO" smtClean="0"/>
              <a:pPr/>
              <a:t>‹#›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6874766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3"/>
          </a:solidFill>
          <a:latin typeface="Share Tech Mono" panose="020B0509050000020004" pitchFamily="49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0.png"/><Relationship Id="rId5" Type="http://schemas.openxmlformats.org/officeDocument/2006/relationships/image" Target="../media/image50.png"/><Relationship Id="rId4" Type="http://schemas.openxmlformats.org/officeDocument/2006/relationships/image" Target="../media/image4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svg"/><Relationship Id="rId7" Type="http://schemas.openxmlformats.org/officeDocument/2006/relationships/hyperlink" Target="https://commons.wikimedia.org/wiki/File:Python-logo-notext.sv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hyperlink" Target="https://commons.m.wikimedia.org/wiki/File:The_C_Programming_Language_logo.svg" TargetMode="External"/><Relationship Id="rId10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openxmlformats.org/officeDocument/2006/relationships/hyperlink" Target="https://commons.wikimedia.org/wiki/File:Racket-logo.svg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mailto:franckc@ntnu.no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7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6E4B3-C5AB-B04B-A10F-B850D5F571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O" dirty="0"/>
              <a:t>Complexity Classes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AB4C6E-6FBC-2144-B2CD-65F0FA0FFB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O" dirty="0"/>
              <a:t>Categories of Computational Problems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7323E5-593C-1342-BD88-046D66279C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NO" dirty="0"/>
              <a:t>Franck Chauvel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691A02-9B1E-6541-A253-E2D57CFB972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NO" dirty="0"/>
              <a:t>axbit &amp; NTNU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18FC0CD-AC17-A14B-B318-AF1FE36884B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NO" dirty="0"/>
              <a:t>franck.chauvel@ntnu.no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3F87905-BDBF-0840-ADD3-DA2DB188B92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NO" dirty="0"/>
              <a:t>Computational Complexity / Lecture 3</a:t>
            </a:r>
          </a:p>
        </p:txBody>
      </p:sp>
    </p:spTree>
    <p:extLst>
      <p:ext uri="{BB962C8B-B14F-4D97-AF65-F5344CB8AC3E}">
        <p14:creationId xmlns:p14="http://schemas.microsoft.com/office/powerpoint/2010/main" val="15165544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al 17">
            <a:extLst>
              <a:ext uri="{FF2B5EF4-FFF2-40B4-BE49-F238E27FC236}">
                <a16:creationId xmlns:a16="http://schemas.microsoft.com/office/drawing/2014/main" id="{56E7F97E-EFC4-A741-8042-182D6B2CFC58}"/>
              </a:ext>
            </a:extLst>
          </p:cNvPr>
          <p:cNvSpPr/>
          <p:nvPr/>
        </p:nvSpPr>
        <p:spPr>
          <a:xfrm>
            <a:off x="4434603" y="4160888"/>
            <a:ext cx="4382595" cy="2467482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70D7EAB-6CBA-0245-9F39-DAFA6DD08D01}"/>
              </a:ext>
            </a:extLst>
          </p:cNvPr>
          <p:cNvSpPr/>
          <p:nvPr/>
        </p:nvSpPr>
        <p:spPr>
          <a:xfrm>
            <a:off x="7357181" y="1939335"/>
            <a:ext cx="4382595" cy="2791517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5ECE5FA-AA17-0B4E-B81E-2E5BF5D918C9}"/>
              </a:ext>
            </a:extLst>
          </p:cNvPr>
          <p:cNvSpPr/>
          <p:nvPr/>
        </p:nvSpPr>
        <p:spPr>
          <a:xfrm>
            <a:off x="1065685" y="1574426"/>
            <a:ext cx="4828934" cy="296593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EA6CEB-2A68-8447-9F55-9B55D2674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Computation Models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EE3FE4-3230-3544-BA72-EC605AC8C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10</a:t>
            </a:fld>
            <a:endParaRPr lang="en-NO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7D8FE8-7B01-6041-8364-B47252FE79E6}"/>
              </a:ext>
            </a:extLst>
          </p:cNvPr>
          <p:cNvSpPr txBox="1"/>
          <p:nvPr/>
        </p:nvSpPr>
        <p:spPr>
          <a:xfrm>
            <a:off x="1569688" y="2640600"/>
            <a:ext cx="2028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Turing machine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0B2B3C-7A19-F04A-BEE1-31B948B25F96}"/>
              </a:ext>
            </a:extLst>
          </p:cNvPr>
          <p:cNvSpPr txBox="1"/>
          <p:nvPr/>
        </p:nvSpPr>
        <p:spPr>
          <a:xfrm>
            <a:off x="4141066" y="2387560"/>
            <a:ext cx="73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RAM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06F4DF-0827-9046-B743-68479781FBFE}"/>
              </a:ext>
            </a:extLst>
          </p:cNvPr>
          <p:cNvSpPr txBox="1"/>
          <p:nvPr/>
        </p:nvSpPr>
        <p:spPr>
          <a:xfrm>
            <a:off x="2240544" y="3590482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DFA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F32CAC-A2CD-F841-88BF-8B0992598142}"/>
              </a:ext>
            </a:extLst>
          </p:cNvPr>
          <p:cNvSpPr txBox="1"/>
          <p:nvPr/>
        </p:nvSpPr>
        <p:spPr>
          <a:xfrm>
            <a:off x="3521910" y="3192761"/>
            <a:ext cx="1494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Pushdown </a:t>
            </a:r>
          </a:p>
          <a:p>
            <a:r>
              <a:rPr lang="en-NO" dirty="0">
                <a:latin typeface="Montserrat" pitchFamily="2" charset="77"/>
              </a:rPr>
              <a:t>Automata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B8977A-50F9-DE42-A11C-35B24AFB08D9}"/>
              </a:ext>
            </a:extLst>
          </p:cNvPr>
          <p:cNvSpPr txBox="1"/>
          <p:nvPr/>
        </p:nvSpPr>
        <p:spPr>
          <a:xfrm>
            <a:off x="2231333" y="1806586"/>
            <a:ext cx="2379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>
                <a:solidFill>
                  <a:schemeClr val="accent3"/>
                </a:solidFill>
                <a:latin typeface="Montserrat" pitchFamily="2" charset="77"/>
              </a:rPr>
              <a:t>Abstract Machines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D01BF6-AA1E-C946-8E18-26BCFF397EAB}"/>
              </a:ext>
            </a:extLst>
          </p:cNvPr>
          <p:cNvSpPr txBox="1"/>
          <p:nvPr/>
        </p:nvSpPr>
        <p:spPr>
          <a:xfrm>
            <a:off x="7793303" y="2804815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Lambda Calculus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6B1633-4EA2-4045-8641-5B05EDA9520A}"/>
              </a:ext>
            </a:extLst>
          </p:cNvPr>
          <p:cNvSpPr txBox="1"/>
          <p:nvPr/>
        </p:nvSpPr>
        <p:spPr>
          <a:xfrm>
            <a:off x="8890719" y="3335094"/>
            <a:ext cx="2749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Combinatory Calculus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CA4614-B46C-3C41-A17A-DE6A1B821579}"/>
              </a:ext>
            </a:extLst>
          </p:cNvPr>
          <p:cNvSpPr txBox="1"/>
          <p:nvPr/>
        </p:nvSpPr>
        <p:spPr>
          <a:xfrm>
            <a:off x="8408857" y="3823170"/>
            <a:ext cx="2350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Rewriting Systems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7024AA1-65B6-804C-AB13-F80537203B87}"/>
              </a:ext>
            </a:extLst>
          </p:cNvPr>
          <p:cNvSpPr txBox="1"/>
          <p:nvPr/>
        </p:nvSpPr>
        <p:spPr>
          <a:xfrm>
            <a:off x="6200411" y="5411666"/>
            <a:ext cx="2292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Celullar Automata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445D53-9EFB-8542-AE9C-6F9AA6AD17A1}"/>
              </a:ext>
            </a:extLst>
          </p:cNvPr>
          <p:cNvSpPr txBox="1"/>
          <p:nvPr/>
        </p:nvSpPr>
        <p:spPr>
          <a:xfrm>
            <a:off x="5448877" y="5885910"/>
            <a:ext cx="1330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Petri Nets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3D6C17D-DD30-3749-B24B-89B702EC132D}"/>
              </a:ext>
            </a:extLst>
          </p:cNvPr>
          <p:cNvSpPr txBox="1"/>
          <p:nvPr/>
        </p:nvSpPr>
        <p:spPr>
          <a:xfrm>
            <a:off x="8384011" y="2281011"/>
            <a:ext cx="2343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>
                <a:solidFill>
                  <a:schemeClr val="accent3"/>
                </a:solidFill>
                <a:latin typeface="Montserrat" pitchFamily="2" charset="77"/>
              </a:rPr>
              <a:t>Functional Models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4A7B15F-939D-7C44-A6F1-CC0BBC90E114}"/>
              </a:ext>
            </a:extLst>
          </p:cNvPr>
          <p:cNvSpPr txBox="1"/>
          <p:nvPr/>
        </p:nvSpPr>
        <p:spPr>
          <a:xfrm>
            <a:off x="5557080" y="4705048"/>
            <a:ext cx="2295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>
                <a:solidFill>
                  <a:schemeClr val="accent3"/>
                </a:solidFill>
                <a:latin typeface="Montserrat" pitchFamily="2" charset="77"/>
              </a:rPr>
              <a:t>Concurrent Model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710F5EE-25BB-2440-A122-68E15B5100E9}"/>
              </a:ext>
            </a:extLst>
          </p:cNvPr>
          <p:cNvSpPr txBox="1"/>
          <p:nvPr/>
        </p:nvSpPr>
        <p:spPr>
          <a:xfrm>
            <a:off x="4896028" y="5121154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Actors</a:t>
            </a:r>
          </a:p>
        </p:txBody>
      </p:sp>
    </p:spTree>
    <p:extLst>
      <p:ext uri="{BB962C8B-B14F-4D97-AF65-F5344CB8AC3E}">
        <p14:creationId xmlns:p14="http://schemas.microsoft.com/office/powerpoint/2010/main" val="535874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6" grpId="0" animBg="1"/>
      <p:bldP spid="15" grpId="0" animBg="1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7" grpId="0"/>
      <p:bldP spid="19" grpId="0"/>
      <p:bldP spid="2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75E5CE9-755C-439A-14DA-5344DBA80D2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NO" dirty="0"/>
                  <a:t>Turing Machine: </a:t>
                </a:r>
                <a14:m>
                  <m:oMath xmlns:m="http://schemas.openxmlformats.org/officeDocument/2006/math">
                    <m:r>
                      <a:rPr lang="nb-NO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nb-NO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nb-NO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nb-NO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nb-N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nb-N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NO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75E5CE9-755C-439A-14DA-5344DBA80D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413" b="-22222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984B17-FBEE-8DE4-CE6E-E729FDB15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11</a:t>
            </a:fld>
            <a:endParaRPr lang="en-NO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1E997E-0170-058B-666B-209177503D7B}"/>
              </a:ext>
            </a:extLst>
          </p:cNvPr>
          <p:cNvSpPr/>
          <p:nvPr/>
        </p:nvSpPr>
        <p:spPr>
          <a:xfrm>
            <a:off x="1328928" y="2145792"/>
            <a:ext cx="292608" cy="3779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3D52EF3-335C-B5D1-E4FF-FD12ECF126ED}"/>
              </a:ext>
            </a:extLst>
          </p:cNvPr>
          <p:cNvSpPr/>
          <p:nvPr/>
        </p:nvSpPr>
        <p:spPr>
          <a:xfrm>
            <a:off x="1621536" y="2145792"/>
            <a:ext cx="292608" cy="3779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3FE4193-3482-8AB5-9B10-FFBA236878C5}"/>
              </a:ext>
            </a:extLst>
          </p:cNvPr>
          <p:cNvSpPr/>
          <p:nvPr/>
        </p:nvSpPr>
        <p:spPr>
          <a:xfrm>
            <a:off x="1914144" y="2145792"/>
            <a:ext cx="292608" cy="3779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152ED7F-FAA2-9AA8-4795-489E857F016E}"/>
              </a:ext>
            </a:extLst>
          </p:cNvPr>
          <p:cNvSpPr/>
          <p:nvPr/>
        </p:nvSpPr>
        <p:spPr>
          <a:xfrm>
            <a:off x="2206752" y="2145792"/>
            <a:ext cx="292608" cy="3779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821B1B6-59B1-4005-FCD6-22FEA3922B45}"/>
              </a:ext>
            </a:extLst>
          </p:cNvPr>
          <p:cNvSpPr/>
          <p:nvPr/>
        </p:nvSpPr>
        <p:spPr>
          <a:xfrm>
            <a:off x="2499360" y="2145792"/>
            <a:ext cx="292608" cy="3779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5592FE-C569-A6FD-F21C-CB56E0EB0A49}"/>
              </a:ext>
            </a:extLst>
          </p:cNvPr>
          <p:cNvSpPr/>
          <p:nvPr/>
        </p:nvSpPr>
        <p:spPr>
          <a:xfrm>
            <a:off x="2791968" y="2145792"/>
            <a:ext cx="292608" cy="3779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7E8C2AB-A50A-2D89-C106-B57B5B681D2C}"/>
              </a:ext>
            </a:extLst>
          </p:cNvPr>
          <p:cNvSpPr/>
          <p:nvPr/>
        </p:nvSpPr>
        <p:spPr>
          <a:xfrm>
            <a:off x="3084576" y="2145792"/>
            <a:ext cx="292608" cy="3779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36D1BE6-27AF-F18C-D1BC-CA6C703ABD57}"/>
              </a:ext>
            </a:extLst>
          </p:cNvPr>
          <p:cNvSpPr/>
          <p:nvPr/>
        </p:nvSpPr>
        <p:spPr>
          <a:xfrm>
            <a:off x="3377184" y="2145792"/>
            <a:ext cx="292608" cy="3779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87A695F-2D30-592D-EFE3-8CA5563D3958}"/>
              </a:ext>
            </a:extLst>
          </p:cNvPr>
          <p:cNvSpPr/>
          <p:nvPr/>
        </p:nvSpPr>
        <p:spPr>
          <a:xfrm>
            <a:off x="3669792" y="2145792"/>
            <a:ext cx="292608" cy="3779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E66856B-3042-4542-4BA8-28FDF02DDFDB}"/>
              </a:ext>
            </a:extLst>
          </p:cNvPr>
          <p:cNvSpPr/>
          <p:nvPr/>
        </p:nvSpPr>
        <p:spPr>
          <a:xfrm>
            <a:off x="3962400" y="2145792"/>
            <a:ext cx="292608" cy="3779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F24B749-80ED-9F5D-F87B-021C45B3A754}"/>
              </a:ext>
            </a:extLst>
          </p:cNvPr>
          <p:cNvSpPr/>
          <p:nvPr/>
        </p:nvSpPr>
        <p:spPr>
          <a:xfrm>
            <a:off x="4255008" y="2145792"/>
            <a:ext cx="292608" cy="3779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592C12A-0846-D731-A88F-54C3057465FF}"/>
              </a:ext>
            </a:extLst>
          </p:cNvPr>
          <p:cNvSpPr/>
          <p:nvPr/>
        </p:nvSpPr>
        <p:spPr>
          <a:xfrm>
            <a:off x="4547616" y="2145792"/>
            <a:ext cx="292608" cy="3779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B78D7A9-5211-D44B-1A5A-A8D2F1E23809}"/>
              </a:ext>
            </a:extLst>
          </p:cNvPr>
          <p:cNvSpPr/>
          <p:nvPr/>
        </p:nvSpPr>
        <p:spPr>
          <a:xfrm>
            <a:off x="4840224" y="2145792"/>
            <a:ext cx="292608" cy="3779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5463731-0258-8EBF-520A-D3422E457DB1}"/>
              </a:ext>
            </a:extLst>
          </p:cNvPr>
          <p:cNvSpPr/>
          <p:nvPr/>
        </p:nvSpPr>
        <p:spPr>
          <a:xfrm>
            <a:off x="5132832" y="2145792"/>
            <a:ext cx="292608" cy="3779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7EAB7EE-492A-D0F1-6F8B-7F6468E42275}"/>
              </a:ext>
            </a:extLst>
          </p:cNvPr>
          <p:cNvSpPr/>
          <p:nvPr/>
        </p:nvSpPr>
        <p:spPr>
          <a:xfrm>
            <a:off x="5425440" y="2145792"/>
            <a:ext cx="292608" cy="3779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FC92181-BCC1-2B8B-8059-A932B3581CAA}"/>
              </a:ext>
            </a:extLst>
          </p:cNvPr>
          <p:cNvSpPr/>
          <p:nvPr/>
        </p:nvSpPr>
        <p:spPr>
          <a:xfrm>
            <a:off x="5718048" y="2145792"/>
            <a:ext cx="292608" cy="377952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4A157CA-998C-AD11-4A4B-90594FE688BA}"/>
              </a:ext>
            </a:extLst>
          </p:cNvPr>
          <p:cNvSpPr/>
          <p:nvPr/>
        </p:nvSpPr>
        <p:spPr>
          <a:xfrm>
            <a:off x="6568996" y="4422170"/>
            <a:ext cx="292608" cy="3779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9DDEA7D-4D24-8644-F2D1-C7CDA0F221C9}"/>
              </a:ext>
            </a:extLst>
          </p:cNvPr>
          <p:cNvSpPr/>
          <p:nvPr/>
        </p:nvSpPr>
        <p:spPr>
          <a:xfrm>
            <a:off x="6861604" y="4422170"/>
            <a:ext cx="292608" cy="3779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403FCA1-E253-9472-C099-4B86B8514F13}"/>
              </a:ext>
            </a:extLst>
          </p:cNvPr>
          <p:cNvSpPr/>
          <p:nvPr/>
        </p:nvSpPr>
        <p:spPr>
          <a:xfrm>
            <a:off x="7154212" y="4422170"/>
            <a:ext cx="292608" cy="3779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F42A278-C053-7F2A-6EDF-997F620C3F8B}"/>
              </a:ext>
            </a:extLst>
          </p:cNvPr>
          <p:cNvSpPr/>
          <p:nvPr/>
        </p:nvSpPr>
        <p:spPr>
          <a:xfrm>
            <a:off x="7446820" y="4422170"/>
            <a:ext cx="292608" cy="3779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2CEE6A5-D103-3F7E-199E-949436703545}"/>
              </a:ext>
            </a:extLst>
          </p:cNvPr>
          <p:cNvSpPr/>
          <p:nvPr/>
        </p:nvSpPr>
        <p:spPr>
          <a:xfrm>
            <a:off x="7739428" y="4422170"/>
            <a:ext cx="292608" cy="3779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DABAFB5-695A-0BAB-BC16-1CA93F3D9CDB}"/>
              </a:ext>
            </a:extLst>
          </p:cNvPr>
          <p:cNvSpPr/>
          <p:nvPr/>
        </p:nvSpPr>
        <p:spPr>
          <a:xfrm>
            <a:off x="8032036" y="4422170"/>
            <a:ext cx="292608" cy="3779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528BBFB-530F-DF2A-AA7E-C8BA58849EC4}"/>
              </a:ext>
            </a:extLst>
          </p:cNvPr>
          <p:cNvSpPr/>
          <p:nvPr/>
        </p:nvSpPr>
        <p:spPr>
          <a:xfrm>
            <a:off x="8324644" y="4422170"/>
            <a:ext cx="292608" cy="3779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8F0B44D-17EB-1611-A101-F8D34444AD99}"/>
              </a:ext>
            </a:extLst>
          </p:cNvPr>
          <p:cNvSpPr/>
          <p:nvPr/>
        </p:nvSpPr>
        <p:spPr>
          <a:xfrm>
            <a:off x="8617252" y="4422170"/>
            <a:ext cx="292608" cy="3779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535B8AB-89FC-AD81-FAF1-CF15E3745090}"/>
              </a:ext>
            </a:extLst>
          </p:cNvPr>
          <p:cNvSpPr/>
          <p:nvPr/>
        </p:nvSpPr>
        <p:spPr>
          <a:xfrm>
            <a:off x="8909860" y="4422170"/>
            <a:ext cx="292608" cy="3779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41E09F9-CE84-30D8-2858-6C8ABC4CDAA8}"/>
              </a:ext>
            </a:extLst>
          </p:cNvPr>
          <p:cNvSpPr/>
          <p:nvPr/>
        </p:nvSpPr>
        <p:spPr>
          <a:xfrm>
            <a:off x="9202468" y="4422170"/>
            <a:ext cx="292608" cy="3779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2EF11C8-FE69-240D-DDB6-A2C2240343F2}"/>
              </a:ext>
            </a:extLst>
          </p:cNvPr>
          <p:cNvSpPr/>
          <p:nvPr/>
        </p:nvSpPr>
        <p:spPr>
          <a:xfrm>
            <a:off x="9495076" y="4422170"/>
            <a:ext cx="292608" cy="3779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5AAEEDF-62F6-0950-825A-8ECA4427E304}"/>
              </a:ext>
            </a:extLst>
          </p:cNvPr>
          <p:cNvSpPr/>
          <p:nvPr/>
        </p:nvSpPr>
        <p:spPr>
          <a:xfrm>
            <a:off x="9787684" y="4422170"/>
            <a:ext cx="292608" cy="3779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E12AF76-299A-5002-D1ED-C77717BA8A5B}"/>
              </a:ext>
            </a:extLst>
          </p:cNvPr>
          <p:cNvSpPr/>
          <p:nvPr/>
        </p:nvSpPr>
        <p:spPr>
          <a:xfrm>
            <a:off x="10080292" y="4422170"/>
            <a:ext cx="292608" cy="3779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F0F6600-AF97-5D8A-B1F6-3C8D76332630}"/>
              </a:ext>
            </a:extLst>
          </p:cNvPr>
          <p:cNvSpPr/>
          <p:nvPr/>
        </p:nvSpPr>
        <p:spPr>
          <a:xfrm>
            <a:off x="10372900" y="4422170"/>
            <a:ext cx="292608" cy="3779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C3A46EC-C359-760C-7907-7F867DCEBA8B}"/>
              </a:ext>
            </a:extLst>
          </p:cNvPr>
          <p:cNvSpPr/>
          <p:nvPr/>
        </p:nvSpPr>
        <p:spPr>
          <a:xfrm>
            <a:off x="10665508" y="4422170"/>
            <a:ext cx="292608" cy="3779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98627D5-82DB-821C-0AFD-6D7C4CAFE42E}"/>
              </a:ext>
            </a:extLst>
          </p:cNvPr>
          <p:cNvSpPr/>
          <p:nvPr/>
        </p:nvSpPr>
        <p:spPr>
          <a:xfrm>
            <a:off x="10958116" y="4422170"/>
            <a:ext cx="292608" cy="377952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193DB65-473C-707C-82C0-1D5FD92D8135}"/>
              </a:ext>
            </a:extLst>
          </p:cNvPr>
          <p:cNvSpPr/>
          <p:nvPr/>
        </p:nvSpPr>
        <p:spPr>
          <a:xfrm>
            <a:off x="1328928" y="5585324"/>
            <a:ext cx="292608" cy="3779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1BD6087-0F29-6071-63DF-9C23FC7D7E46}"/>
              </a:ext>
            </a:extLst>
          </p:cNvPr>
          <p:cNvSpPr/>
          <p:nvPr/>
        </p:nvSpPr>
        <p:spPr>
          <a:xfrm>
            <a:off x="1621536" y="5585324"/>
            <a:ext cx="292608" cy="3779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B8F8D2F-00B8-BCFD-0B5F-BFA361981207}"/>
              </a:ext>
            </a:extLst>
          </p:cNvPr>
          <p:cNvSpPr/>
          <p:nvPr/>
        </p:nvSpPr>
        <p:spPr>
          <a:xfrm>
            <a:off x="1914144" y="5585324"/>
            <a:ext cx="292608" cy="3779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A657E98-7DB8-09DD-E295-6164F38C5E54}"/>
              </a:ext>
            </a:extLst>
          </p:cNvPr>
          <p:cNvSpPr/>
          <p:nvPr/>
        </p:nvSpPr>
        <p:spPr>
          <a:xfrm>
            <a:off x="2206752" y="5585324"/>
            <a:ext cx="292608" cy="3779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8872F66-0AF9-601B-CA20-29253A9ADA21}"/>
              </a:ext>
            </a:extLst>
          </p:cNvPr>
          <p:cNvSpPr/>
          <p:nvPr/>
        </p:nvSpPr>
        <p:spPr>
          <a:xfrm>
            <a:off x="2499360" y="5585324"/>
            <a:ext cx="292608" cy="3779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4F1656B-950C-EA71-13AE-591AB4881672}"/>
              </a:ext>
            </a:extLst>
          </p:cNvPr>
          <p:cNvSpPr/>
          <p:nvPr/>
        </p:nvSpPr>
        <p:spPr>
          <a:xfrm>
            <a:off x="2791968" y="5585324"/>
            <a:ext cx="292608" cy="3779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A72B310-5EC6-778F-1754-B8598EEA0387}"/>
              </a:ext>
            </a:extLst>
          </p:cNvPr>
          <p:cNvSpPr/>
          <p:nvPr/>
        </p:nvSpPr>
        <p:spPr>
          <a:xfrm>
            <a:off x="3084576" y="5585324"/>
            <a:ext cx="292608" cy="3779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7869ECB-38FF-866D-4F31-5786E616BB12}"/>
              </a:ext>
            </a:extLst>
          </p:cNvPr>
          <p:cNvSpPr/>
          <p:nvPr/>
        </p:nvSpPr>
        <p:spPr>
          <a:xfrm>
            <a:off x="3377184" y="5585324"/>
            <a:ext cx="292608" cy="3779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1A2F45B-F0BF-EDAC-D60C-F961248EF8D0}"/>
              </a:ext>
            </a:extLst>
          </p:cNvPr>
          <p:cNvSpPr/>
          <p:nvPr/>
        </p:nvSpPr>
        <p:spPr>
          <a:xfrm>
            <a:off x="3669792" y="5585324"/>
            <a:ext cx="292608" cy="3779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29B821D-5378-F106-9802-22DB26A3F8CC}"/>
              </a:ext>
            </a:extLst>
          </p:cNvPr>
          <p:cNvSpPr/>
          <p:nvPr/>
        </p:nvSpPr>
        <p:spPr>
          <a:xfrm>
            <a:off x="3962400" y="5585324"/>
            <a:ext cx="292608" cy="3779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3B01E97-FE05-D2BE-52A5-DE832C515D48}"/>
              </a:ext>
            </a:extLst>
          </p:cNvPr>
          <p:cNvSpPr/>
          <p:nvPr/>
        </p:nvSpPr>
        <p:spPr>
          <a:xfrm>
            <a:off x="4255008" y="5585324"/>
            <a:ext cx="292608" cy="3779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B09E7FE-2475-E4F7-AFEC-C7DF7C2B87AB}"/>
              </a:ext>
            </a:extLst>
          </p:cNvPr>
          <p:cNvSpPr/>
          <p:nvPr/>
        </p:nvSpPr>
        <p:spPr>
          <a:xfrm>
            <a:off x="4547616" y="5585324"/>
            <a:ext cx="292608" cy="3779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F39426A-919A-36E3-7166-86EB9E563BCE}"/>
              </a:ext>
            </a:extLst>
          </p:cNvPr>
          <p:cNvSpPr/>
          <p:nvPr/>
        </p:nvSpPr>
        <p:spPr>
          <a:xfrm>
            <a:off x="4840224" y="5585324"/>
            <a:ext cx="292608" cy="3779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C4F51A8-03E1-38CE-05E6-98A8FC14EB7D}"/>
              </a:ext>
            </a:extLst>
          </p:cNvPr>
          <p:cNvSpPr/>
          <p:nvPr/>
        </p:nvSpPr>
        <p:spPr>
          <a:xfrm>
            <a:off x="5132832" y="5585324"/>
            <a:ext cx="292608" cy="3779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E8ED831-C0A5-788B-C933-519C0E88FE1D}"/>
              </a:ext>
            </a:extLst>
          </p:cNvPr>
          <p:cNvSpPr/>
          <p:nvPr/>
        </p:nvSpPr>
        <p:spPr>
          <a:xfrm>
            <a:off x="5425440" y="5585324"/>
            <a:ext cx="292608" cy="3779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7A1A019-4301-6542-CE88-40BCFBBE6CB2}"/>
              </a:ext>
            </a:extLst>
          </p:cNvPr>
          <p:cNvSpPr/>
          <p:nvPr/>
        </p:nvSpPr>
        <p:spPr>
          <a:xfrm>
            <a:off x="5718048" y="5585324"/>
            <a:ext cx="292608" cy="377952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F3D0CF9-40F6-9216-D0ED-B73F829E95BC}"/>
              </a:ext>
            </a:extLst>
          </p:cNvPr>
          <p:cNvSpPr txBox="1"/>
          <p:nvPr/>
        </p:nvSpPr>
        <p:spPr>
          <a:xfrm>
            <a:off x="1328928" y="1682496"/>
            <a:ext cx="23214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i="1" dirty="0">
                <a:solidFill>
                  <a:schemeClr val="bg1">
                    <a:lumMod val="60000"/>
                    <a:lumOff val="40000"/>
                  </a:schemeClr>
                </a:solidFill>
                <a:latin typeface="Montserrat" pitchFamily="2" charset="77"/>
              </a:rPr>
              <a:t>input tape (symbols)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F0C78A4-B10F-A055-0622-46AAB8D4AADA}"/>
              </a:ext>
            </a:extLst>
          </p:cNvPr>
          <p:cNvSpPr txBox="1"/>
          <p:nvPr/>
        </p:nvSpPr>
        <p:spPr>
          <a:xfrm>
            <a:off x="1274385" y="6017796"/>
            <a:ext cx="24769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i="1" dirty="0">
                <a:solidFill>
                  <a:schemeClr val="bg1">
                    <a:lumMod val="60000"/>
                    <a:lumOff val="40000"/>
                  </a:schemeClr>
                </a:solidFill>
                <a:latin typeface="Montserrat" pitchFamily="2" charset="77"/>
              </a:rPr>
              <a:t>output tape (symbols)</a:t>
            </a:r>
          </a:p>
        </p:txBody>
      </p:sp>
      <p:sp>
        <p:nvSpPr>
          <p:cNvPr id="55" name="Triangle 54">
            <a:extLst>
              <a:ext uri="{FF2B5EF4-FFF2-40B4-BE49-F238E27FC236}">
                <a16:creationId xmlns:a16="http://schemas.microsoft.com/office/drawing/2014/main" id="{2BA17E35-B77C-C4BC-19F6-549CA1D3D1D3}"/>
              </a:ext>
            </a:extLst>
          </p:cNvPr>
          <p:cNvSpPr/>
          <p:nvPr/>
        </p:nvSpPr>
        <p:spPr>
          <a:xfrm>
            <a:off x="2353056" y="2523744"/>
            <a:ext cx="585216" cy="402336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56" name="Triangle 55">
            <a:extLst>
              <a:ext uri="{FF2B5EF4-FFF2-40B4-BE49-F238E27FC236}">
                <a16:creationId xmlns:a16="http://schemas.microsoft.com/office/drawing/2014/main" id="{5ABB66CC-1FF8-9FA8-46EA-0B60374F5ACF}"/>
              </a:ext>
            </a:extLst>
          </p:cNvPr>
          <p:cNvSpPr/>
          <p:nvPr/>
        </p:nvSpPr>
        <p:spPr>
          <a:xfrm flipV="1">
            <a:off x="4986528" y="5182988"/>
            <a:ext cx="585216" cy="402336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57" name="Triangle 56">
            <a:extLst>
              <a:ext uri="{FF2B5EF4-FFF2-40B4-BE49-F238E27FC236}">
                <a16:creationId xmlns:a16="http://schemas.microsoft.com/office/drawing/2014/main" id="{D8B94E02-9F9B-4265-6A7F-E7327E7DB1CA}"/>
              </a:ext>
            </a:extLst>
          </p:cNvPr>
          <p:cNvSpPr/>
          <p:nvPr/>
        </p:nvSpPr>
        <p:spPr>
          <a:xfrm flipV="1">
            <a:off x="7609166" y="4019834"/>
            <a:ext cx="585216" cy="402336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7A81071-2E02-38F9-D530-D7E2B5F6BE8B}"/>
              </a:ext>
            </a:extLst>
          </p:cNvPr>
          <p:cNvSpPr txBox="1"/>
          <p:nvPr/>
        </p:nvSpPr>
        <p:spPr>
          <a:xfrm>
            <a:off x="6544612" y="4863904"/>
            <a:ext cx="31726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i="1" dirty="0">
                <a:solidFill>
                  <a:schemeClr val="bg1">
                    <a:lumMod val="60000"/>
                    <a:lumOff val="40000"/>
                  </a:schemeClr>
                </a:solidFill>
                <a:latin typeface="Montserrat" pitchFamily="2" charset="77"/>
              </a:rPr>
              <a:t>“scratch pad” tape (symbols)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9E8D8E8-FC25-FC74-971D-EE2E5B737199}"/>
              </a:ext>
            </a:extLst>
          </p:cNvPr>
          <p:cNvSpPr/>
          <p:nvPr/>
        </p:nvSpPr>
        <p:spPr>
          <a:xfrm>
            <a:off x="1328928" y="3287132"/>
            <a:ext cx="4535424" cy="151790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NO" dirty="0"/>
              <a:t>Automaton</a:t>
            </a:r>
          </a:p>
        </p:txBody>
      </p:sp>
      <p:cxnSp>
        <p:nvCxnSpPr>
          <p:cNvPr id="61" name="Elbow Connector 60">
            <a:extLst>
              <a:ext uri="{FF2B5EF4-FFF2-40B4-BE49-F238E27FC236}">
                <a16:creationId xmlns:a16="http://schemas.microsoft.com/office/drawing/2014/main" id="{9447D5E5-5B8E-8261-8E1F-FBB07167DDE7}"/>
              </a:ext>
            </a:extLst>
          </p:cNvPr>
          <p:cNvCxnSpPr>
            <a:stCxn id="59" idx="0"/>
            <a:endCxn id="55" idx="3"/>
          </p:cNvCxnSpPr>
          <p:nvPr/>
        </p:nvCxnSpPr>
        <p:spPr>
          <a:xfrm rot="16200000" flipV="1">
            <a:off x="2940626" y="2631118"/>
            <a:ext cx="361052" cy="950976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>
            <a:extLst>
              <a:ext uri="{FF2B5EF4-FFF2-40B4-BE49-F238E27FC236}">
                <a16:creationId xmlns:a16="http://schemas.microsoft.com/office/drawing/2014/main" id="{5A50E021-9E75-406A-BF63-DEB57E8107BE}"/>
              </a:ext>
            </a:extLst>
          </p:cNvPr>
          <p:cNvCxnSpPr>
            <a:stCxn id="59" idx="2"/>
            <a:endCxn id="56" idx="3"/>
          </p:cNvCxnSpPr>
          <p:nvPr/>
        </p:nvCxnSpPr>
        <p:spPr>
          <a:xfrm rot="16200000" flipH="1">
            <a:off x="4248912" y="4152764"/>
            <a:ext cx="377952" cy="1682496"/>
          </a:xfrm>
          <a:prstGeom prst="bentConnector3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>
            <a:extLst>
              <a:ext uri="{FF2B5EF4-FFF2-40B4-BE49-F238E27FC236}">
                <a16:creationId xmlns:a16="http://schemas.microsoft.com/office/drawing/2014/main" id="{13BE5D72-3853-50CC-E527-EEEE87EFD0C2}"/>
              </a:ext>
            </a:extLst>
          </p:cNvPr>
          <p:cNvCxnSpPr>
            <a:stCxn id="59" idx="3"/>
            <a:endCxn id="57" idx="3"/>
          </p:cNvCxnSpPr>
          <p:nvPr/>
        </p:nvCxnSpPr>
        <p:spPr>
          <a:xfrm flipV="1">
            <a:off x="5864352" y="4019834"/>
            <a:ext cx="2037422" cy="26250"/>
          </a:xfrm>
          <a:prstGeom prst="bentConnector4">
            <a:avLst>
              <a:gd name="adj1" fmla="val 42819"/>
              <a:gd name="adj2" fmla="val 1300480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CF9BE146-EE5A-BB25-64FF-91D6C7BBBA3B}"/>
                  </a:ext>
                </a:extLst>
              </p:cNvPr>
              <p:cNvSpPr/>
              <p:nvPr/>
            </p:nvSpPr>
            <p:spPr>
              <a:xfrm>
                <a:off x="1676078" y="3904044"/>
                <a:ext cx="585216" cy="57912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NO" dirty="0"/>
              </a:p>
            </p:txBody>
          </p:sp>
        </mc:Choice>
        <mc:Fallback xmlns=""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CF9BE146-EE5A-BB25-64FF-91D6C7BBBA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078" y="3904044"/>
                <a:ext cx="585216" cy="57912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AA322A97-0C55-C2AC-5EA0-4576118DF193}"/>
                  </a:ext>
                </a:extLst>
              </p:cNvPr>
              <p:cNvSpPr/>
              <p:nvPr/>
            </p:nvSpPr>
            <p:spPr>
              <a:xfrm>
                <a:off x="2783889" y="3899531"/>
                <a:ext cx="585216" cy="57912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NO" dirty="0"/>
              </a:p>
            </p:txBody>
          </p:sp>
        </mc:Choice>
        <mc:Fallback xmlns=""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AA322A97-0C55-C2AC-5EA0-4576118DF1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3889" y="3899531"/>
                <a:ext cx="585216" cy="57912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E250A982-E089-DE0A-93CC-A3FDD60E6702}"/>
                  </a:ext>
                </a:extLst>
              </p:cNvPr>
              <p:cNvSpPr/>
              <p:nvPr/>
            </p:nvSpPr>
            <p:spPr>
              <a:xfrm>
                <a:off x="4999510" y="3890636"/>
                <a:ext cx="585216" cy="579120"/>
              </a:xfrm>
              <a:prstGeom prst="ellipse">
                <a:avLst/>
              </a:prstGeom>
              <a:ln w="5397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NO" dirty="0"/>
              </a:p>
            </p:txBody>
          </p:sp>
        </mc:Choice>
        <mc:Fallback xmlns=""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E250A982-E089-DE0A-93CC-A3FDD60E67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9510" y="3890636"/>
                <a:ext cx="585216" cy="57912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5397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Right Arrow 70">
            <a:extLst>
              <a:ext uri="{FF2B5EF4-FFF2-40B4-BE49-F238E27FC236}">
                <a16:creationId xmlns:a16="http://schemas.microsoft.com/office/drawing/2014/main" id="{02E606D2-3A00-522D-138E-9ADE928476FD}"/>
              </a:ext>
            </a:extLst>
          </p:cNvPr>
          <p:cNvSpPr/>
          <p:nvPr/>
        </p:nvSpPr>
        <p:spPr>
          <a:xfrm>
            <a:off x="3025050" y="2642692"/>
            <a:ext cx="292608" cy="205722"/>
          </a:xfrm>
          <a:prstGeom prst="rightArrow">
            <a:avLst/>
          </a:prstGeom>
          <a:solidFill>
            <a:schemeClr val="bg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72" name="Right Arrow 71">
            <a:extLst>
              <a:ext uri="{FF2B5EF4-FFF2-40B4-BE49-F238E27FC236}">
                <a16:creationId xmlns:a16="http://schemas.microsoft.com/office/drawing/2014/main" id="{B892DC7E-661C-5607-EFEF-E09B5C5ABBE1}"/>
              </a:ext>
            </a:extLst>
          </p:cNvPr>
          <p:cNvSpPr/>
          <p:nvPr/>
        </p:nvSpPr>
        <p:spPr>
          <a:xfrm flipH="1">
            <a:off x="1968686" y="2637962"/>
            <a:ext cx="292608" cy="205722"/>
          </a:xfrm>
          <a:prstGeom prst="rightArrow">
            <a:avLst/>
          </a:prstGeom>
          <a:solidFill>
            <a:schemeClr val="bg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73" name="Right Arrow 72">
            <a:extLst>
              <a:ext uri="{FF2B5EF4-FFF2-40B4-BE49-F238E27FC236}">
                <a16:creationId xmlns:a16="http://schemas.microsoft.com/office/drawing/2014/main" id="{DB0C6DF6-888D-8848-10F3-68ED36E8E137}"/>
              </a:ext>
            </a:extLst>
          </p:cNvPr>
          <p:cNvSpPr/>
          <p:nvPr/>
        </p:nvSpPr>
        <p:spPr>
          <a:xfrm>
            <a:off x="5640556" y="5242582"/>
            <a:ext cx="292608" cy="205722"/>
          </a:xfrm>
          <a:prstGeom prst="rightArrow">
            <a:avLst/>
          </a:prstGeom>
          <a:solidFill>
            <a:schemeClr val="bg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74" name="Right Arrow 73">
            <a:extLst>
              <a:ext uri="{FF2B5EF4-FFF2-40B4-BE49-F238E27FC236}">
                <a16:creationId xmlns:a16="http://schemas.microsoft.com/office/drawing/2014/main" id="{D8EC8BD8-AB65-AD1D-3B4A-B8D1A7DC4A2F}"/>
              </a:ext>
            </a:extLst>
          </p:cNvPr>
          <p:cNvSpPr/>
          <p:nvPr/>
        </p:nvSpPr>
        <p:spPr>
          <a:xfrm flipH="1">
            <a:off x="4584192" y="5237852"/>
            <a:ext cx="292608" cy="205722"/>
          </a:xfrm>
          <a:prstGeom prst="rightArrow">
            <a:avLst/>
          </a:prstGeom>
          <a:solidFill>
            <a:schemeClr val="bg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75" name="Right Arrow 74">
            <a:extLst>
              <a:ext uri="{FF2B5EF4-FFF2-40B4-BE49-F238E27FC236}">
                <a16:creationId xmlns:a16="http://schemas.microsoft.com/office/drawing/2014/main" id="{1614F143-333A-85D4-E831-9A0A83B39FDB}"/>
              </a:ext>
            </a:extLst>
          </p:cNvPr>
          <p:cNvSpPr/>
          <p:nvPr/>
        </p:nvSpPr>
        <p:spPr>
          <a:xfrm>
            <a:off x="8283971" y="4086230"/>
            <a:ext cx="292608" cy="205722"/>
          </a:xfrm>
          <a:prstGeom prst="rightArrow">
            <a:avLst/>
          </a:prstGeom>
          <a:solidFill>
            <a:schemeClr val="bg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76" name="Right Arrow 75">
            <a:extLst>
              <a:ext uri="{FF2B5EF4-FFF2-40B4-BE49-F238E27FC236}">
                <a16:creationId xmlns:a16="http://schemas.microsoft.com/office/drawing/2014/main" id="{FDDE8A52-2D6C-5707-32E8-02C2D5BD984B}"/>
              </a:ext>
            </a:extLst>
          </p:cNvPr>
          <p:cNvSpPr/>
          <p:nvPr/>
        </p:nvSpPr>
        <p:spPr>
          <a:xfrm flipH="1">
            <a:off x="7226969" y="4078631"/>
            <a:ext cx="292608" cy="205722"/>
          </a:xfrm>
          <a:prstGeom prst="rightArrow">
            <a:avLst/>
          </a:prstGeom>
          <a:solidFill>
            <a:schemeClr val="bg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282A5F5A-9E0F-7BB5-D49B-22F3E0AB3E61}"/>
              </a:ext>
            </a:extLst>
          </p:cNvPr>
          <p:cNvCxnSpPr>
            <a:cxnSpLocks/>
            <a:stCxn id="68" idx="6"/>
            <a:endCxn id="69" idx="2"/>
          </p:cNvCxnSpPr>
          <p:nvPr/>
        </p:nvCxnSpPr>
        <p:spPr>
          <a:xfrm flipV="1">
            <a:off x="2261294" y="4189091"/>
            <a:ext cx="522595" cy="45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4" name="Oval 83">
            <a:extLst>
              <a:ext uri="{FF2B5EF4-FFF2-40B4-BE49-F238E27FC236}">
                <a16:creationId xmlns:a16="http://schemas.microsoft.com/office/drawing/2014/main" id="{1498FC22-CA2A-4081-CA71-B98742FBA4B5}"/>
              </a:ext>
            </a:extLst>
          </p:cNvPr>
          <p:cNvSpPr/>
          <p:nvPr/>
        </p:nvSpPr>
        <p:spPr>
          <a:xfrm>
            <a:off x="3891700" y="3884334"/>
            <a:ext cx="585216" cy="579120"/>
          </a:xfrm>
          <a:prstGeom prst="ellips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dirty="0"/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DC90487E-73FD-FC83-F14A-A4971F2260A8}"/>
              </a:ext>
            </a:extLst>
          </p:cNvPr>
          <p:cNvCxnSpPr>
            <a:cxnSpLocks/>
            <a:stCxn id="69" idx="6"/>
            <a:endCxn id="84" idx="2"/>
          </p:cNvCxnSpPr>
          <p:nvPr/>
        </p:nvCxnSpPr>
        <p:spPr>
          <a:xfrm flipV="1">
            <a:off x="3369105" y="4173894"/>
            <a:ext cx="522595" cy="151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EE5519E0-CDB3-39A9-94EF-E4432374433D}"/>
              </a:ext>
            </a:extLst>
          </p:cNvPr>
          <p:cNvCxnSpPr>
            <a:cxnSpLocks/>
            <a:stCxn id="84" idx="6"/>
            <a:endCxn id="70" idx="2"/>
          </p:cNvCxnSpPr>
          <p:nvPr/>
        </p:nvCxnSpPr>
        <p:spPr>
          <a:xfrm>
            <a:off x="4476916" y="4173894"/>
            <a:ext cx="522594" cy="63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2" name="Elbow Connector 91">
            <a:extLst>
              <a:ext uri="{FF2B5EF4-FFF2-40B4-BE49-F238E27FC236}">
                <a16:creationId xmlns:a16="http://schemas.microsoft.com/office/drawing/2014/main" id="{378ACF49-8267-EE9B-1D8B-92B46EF723B1}"/>
              </a:ext>
            </a:extLst>
          </p:cNvPr>
          <p:cNvCxnSpPr>
            <a:stCxn id="70" idx="0"/>
            <a:endCxn id="69" idx="0"/>
          </p:cNvCxnSpPr>
          <p:nvPr/>
        </p:nvCxnSpPr>
        <p:spPr>
          <a:xfrm rot="16200000" flipH="1" flipV="1">
            <a:off x="4179860" y="2787272"/>
            <a:ext cx="8895" cy="2215621"/>
          </a:xfrm>
          <a:prstGeom prst="bentConnector3">
            <a:avLst>
              <a:gd name="adj1" fmla="val -3666509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60A3B2E4-4CB0-B739-DA0B-0024BC0EC854}"/>
                  </a:ext>
                </a:extLst>
              </p:cNvPr>
              <p:cNvSpPr txBox="1"/>
              <p:nvPr/>
            </p:nvSpPr>
            <p:spPr>
              <a:xfrm>
                <a:off x="7273245" y="2103935"/>
                <a:ext cx="401680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 ×</m:t>
                      </m:r>
                      <m:sSup>
                        <m:sSupPr>
                          <m:ctrlPr>
                            <a:rPr lang="nb-NO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b-NO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nb-NO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nb-NO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b-NO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nb-NO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nb-NO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nb-NO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nb-NO" sz="24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nb-NO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nb-NO" sz="2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nb-NO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nb-NO" sz="24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d>
                        </m:e>
                        <m:sup>
                          <m:r>
                            <a:rPr lang="nb-NO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NO" sz="2400" dirty="0"/>
              </a:p>
            </p:txBody>
          </p:sp>
        </mc:Choice>
        <mc:Fallback xmlns="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60A3B2E4-4CB0-B739-DA0B-0024BC0EC8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3245" y="2103935"/>
                <a:ext cx="4016805" cy="461665"/>
              </a:xfrm>
              <a:prstGeom prst="rect">
                <a:avLst/>
              </a:prstGeom>
              <a:blipFill>
                <a:blip r:embed="rId6"/>
                <a:stretch>
                  <a:fillRect b="-21053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91769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DDDFB-F945-0248-957C-A95EC49EA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Turing-Completeness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C94525-D09D-BF41-A724-46430CA49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12</a:t>
            </a:fld>
            <a:endParaRPr lang="en-NO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0C314B-7CB2-6391-A7DF-ABCAFA13B110}"/>
              </a:ext>
            </a:extLst>
          </p:cNvPr>
          <p:cNvSpPr txBox="1"/>
          <p:nvPr/>
        </p:nvSpPr>
        <p:spPr>
          <a:xfrm>
            <a:off x="2389632" y="2426208"/>
            <a:ext cx="7010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en-NO" sz="2800" dirty="0">
                <a:latin typeface="Montserrat" pitchFamily="2" charset="77"/>
              </a:rPr>
              <a:t>We </a:t>
            </a:r>
            <a:r>
              <a:rPr lang="en-NO" sz="2800" dirty="0">
                <a:solidFill>
                  <a:schemeClr val="accent3"/>
                </a:solidFill>
                <a:latin typeface="Montserrat" pitchFamily="2" charset="77"/>
              </a:rPr>
              <a:t>don’t know</a:t>
            </a:r>
            <a:r>
              <a:rPr lang="en-NO" sz="2800" dirty="0">
                <a:latin typeface="Montserrat" pitchFamily="2" charset="77"/>
              </a:rPr>
              <a:t> anything </a:t>
            </a:r>
            <a:br>
              <a:rPr lang="en-NO" sz="2800" dirty="0">
                <a:latin typeface="Montserrat" pitchFamily="2" charset="77"/>
              </a:rPr>
            </a:br>
            <a:r>
              <a:rPr lang="en-NO" sz="2800" dirty="0">
                <a:solidFill>
                  <a:schemeClr val="accent3"/>
                </a:solidFill>
                <a:latin typeface="Montserrat" pitchFamily="2" charset="77"/>
              </a:rPr>
              <a:t>more powerful</a:t>
            </a:r>
            <a:r>
              <a:rPr lang="en-NO" sz="2800" dirty="0">
                <a:latin typeface="Montserrat" pitchFamily="2" charset="77"/>
              </a:rPr>
              <a:t> than a </a:t>
            </a:r>
            <a:r>
              <a:rPr lang="en-NO" sz="2800" dirty="0">
                <a:solidFill>
                  <a:schemeClr val="accent3"/>
                </a:solidFill>
                <a:latin typeface="Montserrat" pitchFamily="2" charset="77"/>
              </a:rPr>
              <a:t>Turing machine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B3E7B22-BF9F-B214-1974-C733F9F2FF63}"/>
              </a:ext>
            </a:extLst>
          </p:cNvPr>
          <p:cNvSpPr txBox="1"/>
          <p:nvPr/>
        </p:nvSpPr>
        <p:spPr>
          <a:xfrm>
            <a:off x="2010963" y="3675876"/>
            <a:ext cx="77677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sz="1600" i="1" dirty="0">
                <a:latin typeface="Montserrat" pitchFamily="2" charset="77"/>
              </a:rPr>
              <a:t>RAM, Lambda-calculus, Actors, etc. are all turing-complete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E5801B5-1FBB-E0E1-9BC0-7452951A6FCF}"/>
              </a:ext>
            </a:extLst>
          </p:cNvPr>
          <p:cNvSpPr txBox="1"/>
          <p:nvPr/>
        </p:nvSpPr>
        <p:spPr>
          <a:xfrm>
            <a:off x="1944624" y="4691050"/>
            <a:ext cx="830275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NO" sz="2800" dirty="0">
                <a:latin typeface="Montserrat" pitchFamily="2" charset="77"/>
              </a:rPr>
              <a:t>A computation model is </a:t>
            </a:r>
            <a:r>
              <a:rPr lang="en-NO" sz="2800" dirty="0">
                <a:solidFill>
                  <a:schemeClr val="accent3"/>
                </a:solidFill>
                <a:latin typeface="Montserrat" pitchFamily="2" charset="77"/>
              </a:rPr>
              <a:t>turing-complete,</a:t>
            </a:r>
          </a:p>
          <a:p>
            <a:pPr marL="0" indent="0" algn="ctr">
              <a:buNone/>
            </a:pPr>
            <a:r>
              <a:rPr lang="en-NO" sz="2800" dirty="0">
                <a:latin typeface="Montserrat" pitchFamily="2" charset="77"/>
              </a:rPr>
              <a:t>if it can </a:t>
            </a:r>
            <a:r>
              <a:rPr lang="en-NO" sz="2800" dirty="0">
                <a:solidFill>
                  <a:schemeClr val="accent3"/>
                </a:solidFill>
                <a:latin typeface="Montserrat" pitchFamily="2" charset="77"/>
              </a:rPr>
              <a:t>emulate</a:t>
            </a:r>
            <a:r>
              <a:rPr lang="en-NO" sz="2800" dirty="0">
                <a:latin typeface="Montserrat" pitchFamily="2" charset="77"/>
              </a:rPr>
              <a:t> a Turing machine</a:t>
            </a:r>
          </a:p>
        </p:txBody>
      </p:sp>
    </p:spTree>
    <p:extLst>
      <p:ext uri="{BB962C8B-B14F-4D97-AF65-F5344CB8AC3E}">
        <p14:creationId xmlns:p14="http://schemas.microsoft.com/office/powerpoint/2010/main" val="3475838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159D3-13D6-1641-8A3D-7C5440A7E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Computable Functions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C5791E-45E9-1C4E-83FA-BFF9406CB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13</a:t>
            </a:fld>
            <a:endParaRPr lang="en-NO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1598B5-3438-E547-B682-FE20024C42F7}"/>
              </a:ext>
            </a:extLst>
          </p:cNvPr>
          <p:cNvSpPr txBox="1"/>
          <p:nvPr/>
        </p:nvSpPr>
        <p:spPr>
          <a:xfrm>
            <a:off x="838200" y="1960326"/>
            <a:ext cx="25971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400" dirty="0">
                <a:latin typeface="Montserrat" pitchFamily="2" charset="77"/>
              </a:rPr>
              <a:t>Can we solve</a:t>
            </a:r>
          </a:p>
          <a:p>
            <a:r>
              <a:rPr lang="en-NO" sz="2400" dirty="0">
                <a:latin typeface="Montserrat" pitchFamily="2" charset="77"/>
              </a:rPr>
              <a:t>every problem?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94F8DA-74B2-BC49-B64E-C84F7F524245}"/>
              </a:ext>
            </a:extLst>
          </p:cNvPr>
          <p:cNvSpPr txBox="1"/>
          <p:nvPr/>
        </p:nvSpPr>
        <p:spPr>
          <a:xfrm>
            <a:off x="3050665" y="3429000"/>
            <a:ext cx="554510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2800" dirty="0">
                <a:latin typeface="Montserrat" pitchFamily="2" charset="77"/>
              </a:rPr>
              <a:t>Only, those that can be </a:t>
            </a:r>
          </a:p>
          <a:p>
            <a:pPr algn="ctr"/>
            <a:r>
              <a:rPr lang="en-NO" sz="2800" dirty="0">
                <a:latin typeface="Montserrat" pitchFamily="2" charset="77"/>
              </a:rPr>
              <a:t>solved with </a:t>
            </a:r>
            <a:r>
              <a:rPr lang="en-NO" sz="2800" dirty="0">
                <a:solidFill>
                  <a:schemeClr val="accent3"/>
                </a:solidFill>
                <a:latin typeface="Montserrat" pitchFamily="2" charset="77"/>
              </a:rPr>
              <a:t>a Turing-machine</a:t>
            </a:r>
          </a:p>
          <a:p>
            <a:pPr algn="ctr"/>
            <a:r>
              <a:rPr lang="en-NO" sz="2800" dirty="0">
                <a:solidFill>
                  <a:schemeClr val="accent3"/>
                </a:solidFill>
                <a:latin typeface="Montserrat" pitchFamily="2" charset="77"/>
              </a:rPr>
              <a:t>(Church-Turing Thesis)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795E48-C0DF-314F-B8F7-592BD64E2E42}"/>
              </a:ext>
            </a:extLst>
          </p:cNvPr>
          <p:cNvSpPr txBox="1"/>
          <p:nvPr/>
        </p:nvSpPr>
        <p:spPr>
          <a:xfrm>
            <a:off x="8059307" y="5261246"/>
            <a:ext cx="32944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sz="2400" dirty="0">
                <a:latin typeface="Montserrat" pitchFamily="2" charset="77"/>
              </a:rPr>
              <a:t>Example:</a:t>
            </a:r>
          </a:p>
          <a:p>
            <a:pPr algn="r"/>
            <a:r>
              <a:rPr lang="en-NO" sz="2400" dirty="0">
                <a:solidFill>
                  <a:schemeClr val="accent3"/>
                </a:solidFill>
                <a:latin typeface="Montserrat" pitchFamily="2" charset="77"/>
              </a:rPr>
              <a:t>the halting problem</a:t>
            </a:r>
          </a:p>
        </p:txBody>
      </p:sp>
    </p:spTree>
    <p:extLst>
      <p:ext uri="{BB962C8B-B14F-4D97-AF65-F5344CB8AC3E}">
        <p14:creationId xmlns:p14="http://schemas.microsoft.com/office/powerpoint/2010/main" val="1258676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E2722-87E1-F347-AECF-1DC03ECEB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Non-Deterministic Turing Machine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57DCCA-93CA-8E4A-A933-919C4AA1B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14</a:t>
            </a:fld>
            <a:endParaRPr lang="en-NO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82C6D94-323C-4D43-B5E8-ED9C516FBAF8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1552216" y="1691156"/>
            <a:ext cx="9388839" cy="481478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B9A449D-594C-6C47-B89C-E8B06BA9B394}"/>
              </a:ext>
            </a:extLst>
          </p:cNvPr>
          <p:cNvSpPr txBox="1"/>
          <p:nvPr/>
        </p:nvSpPr>
        <p:spPr>
          <a:xfrm>
            <a:off x="5268708" y="2678114"/>
            <a:ext cx="480291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2400" dirty="0">
                <a:solidFill>
                  <a:schemeClr val="accent3"/>
                </a:solidFill>
                <a:latin typeface="Montserrat" pitchFamily="2" charset="77"/>
              </a:rPr>
              <a:t>A non-deterministic machine</a:t>
            </a:r>
          </a:p>
          <a:p>
            <a:pPr algn="ctr"/>
            <a:r>
              <a:rPr lang="en-NO" sz="2400" dirty="0">
                <a:solidFill>
                  <a:schemeClr val="accent3"/>
                </a:solidFill>
                <a:latin typeface="Montserrat" pitchFamily="2" charset="77"/>
              </a:rPr>
              <a:t>always picks </a:t>
            </a:r>
          </a:p>
          <a:p>
            <a:pPr algn="ctr"/>
            <a:r>
              <a:rPr lang="en-NO" sz="2400" dirty="0">
                <a:solidFill>
                  <a:schemeClr val="accent3"/>
                </a:solidFill>
                <a:latin typeface="Montserrat" pitchFamily="2" charset="77"/>
              </a:rPr>
              <a:t>the right branch</a:t>
            </a:r>
            <a:endParaRPr lang="en-NO" i="1" dirty="0"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567116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AD88D-D7CB-9C4D-BEEC-76B9712D4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Efficiency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14081D-3D09-BC47-B060-25B4EE827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15</a:t>
            </a:fld>
            <a:endParaRPr lang="en-NO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692A8E-6640-C849-8997-E23AA65C5D9C}"/>
              </a:ext>
            </a:extLst>
          </p:cNvPr>
          <p:cNvSpPr txBox="1"/>
          <p:nvPr/>
        </p:nvSpPr>
        <p:spPr>
          <a:xfrm>
            <a:off x="1623657" y="3061959"/>
            <a:ext cx="8220520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3200" dirty="0">
                <a:latin typeface="Montserrat" pitchFamily="2" charset="77"/>
              </a:rPr>
              <a:t>Given a problem, </a:t>
            </a:r>
          </a:p>
          <a:p>
            <a:pPr algn="ctr"/>
            <a:r>
              <a:rPr lang="en-NO" sz="3200" dirty="0">
                <a:solidFill>
                  <a:schemeClr val="accent3"/>
                </a:solidFill>
                <a:latin typeface="Montserrat" pitchFamily="2" charset="77"/>
              </a:rPr>
              <a:t>some computation models are “faster" </a:t>
            </a:r>
          </a:p>
          <a:p>
            <a:pPr algn="ctr"/>
            <a:r>
              <a:rPr lang="en-NO" sz="3200" dirty="0">
                <a:solidFill>
                  <a:schemeClr val="accent3"/>
                </a:solidFill>
                <a:latin typeface="Montserrat" pitchFamily="2" charset="77"/>
              </a:rPr>
              <a:t>than a Turing machine</a:t>
            </a:r>
          </a:p>
          <a:p>
            <a:pPr algn="ctr"/>
            <a:r>
              <a:rPr lang="en-NO" sz="3200" dirty="0">
                <a:solidFill>
                  <a:schemeClr val="accent3"/>
                </a:solidFill>
                <a:latin typeface="Montserrat" pitchFamily="2" charset="77"/>
              </a:rPr>
              <a:t> </a:t>
            </a:r>
          </a:p>
          <a:p>
            <a:pPr algn="ctr"/>
            <a:r>
              <a:rPr lang="en-NO" sz="2400" i="1" dirty="0">
                <a:latin typeface="Montserrat" pitchFamily="2" charset="77"/>
              </a:rPr>
              <a:t>but never more powerful than </a:t>
            </a:r>
          </a:p>
          <a:p>
            <a:pPr algn="ctr"/>
            <a:r>
              <a:rPr lang="en-NO" sz="2400" i="1" dirty="0">
                <a:latin typeface="Montserrat" pitchFamily="2" charset="77"/>
              </a:rPr>
              <a:t>a Turing Machine</a:t>
            </a:r>
          </a:p>
        </p:txBody>
      </p:sp>
    </p:spTree>
    <p:extLst>
      <p:ext uri="{BB962C8B-B14F-4D97-AF65-F5344CB8AC3E}">
        <p14:creationId xmlns:p14="http://schemas.microsoft.com/office/powerpoint/2010/main" val="945571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ACBF4-5E1F-7747-9E9A-A18F9D316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dirty="0"/>
              <a:t>Playing Sudoku</a:t>
            </a:r>
            <a:br>
              <a:rPr lang="en-NO" dirty="0"/>
            </a:br>
            <a:r>
              <a:rPr lang="en-NO" sz="2700" dirty="0">
                <a:latin typeface="Montserrat" pitchFamily="2" charset="77"/>
              </a:rPr>
              <a:t>With a non-deterministic Turing Machine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07ECD23-F9CF-3A4B-BCEE-97F93905BB9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4962993" cy="4351338"/>
              </a:xfrm>
            </p:spPr>
            <p:txBody>
              <a:bodyPr anchor="ctr"/>
              <a:lstStyle/>
              <a:p>
                <a:pPr>
                  <a:lnSpc>
                    <a:spcPct val="150000"/>
                  </a:lnSpc>
                </a:pPr>
                <a:r>
                  <a:rPr lang="en-NO" dirty="0"/>
                  <a:t>Easy ! 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nb-NO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nb-NO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nb-NO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nb-NO" b="0" dirty="0"/>
              </a:p>
              <a:p>
                <a:pPr>
                  <a:lnSpc>
                    <a:spcPct val="150000"/>
                  </a:lnSpc>
                </a:pPr>
                <a:r>
                  <a:rPr lang="en-NO" dirty="0"/>
                  <a:t>Just guess “right” every cell!</a:t>
                </a:r>
              </a:p>
              <a:p>
                <a:pPr>
                  <a:lnSpc>
                    <a:spcPct val="150000"/>
                  </a:lnSpc>
                </a:pPr>
                <a:endParaRPr lang="en-NO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07ECD23-F9CF-3A4B-BCEE-97F93905BB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4962993" cy="4351338"/>
              </a:xfrm>
              <a:blipFill>
                <a:blip r:embed="rId2"/>
                <a:stretch>
                  <a:fillRect l="-1790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D19201-76A3-2744-B9B4-81939B953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16</a:t>
            </a:fld>
            <a:endParaRPr lang="en-NO" dirty="0"/>
          </a:p>
        </p:txBody>
      </p:sp>
      <p:pic>
        <p:nvPicPr>
          <p:cNvPr id="1026" name="Picture 2" descr="Sudoku – Wikipedia">
            <a:extLst>
              <a:ext uri="{FF2B5EF4-FFF2-40B4-BE49-F238E27FC236}">
                <a16:creationId xmlns:a16="http://schemas.microsoft.com/office/drawing/2014/main" id="{AAB91C27-70E8-9741-93ED-287569AB64D3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1825625"/>
            <a:ext cx="4343400" cy="435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54055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27E1B-02BC-D047-A638-D59FDFFA9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Complexity Class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0CA745-1D7D-D146-8509-327E1F16B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17</a:t>
            </a:fld>
            <a:endParaRPr lang="en-NO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D9E1E1-DD99-134D-8B1C-ADBFF0591832}"/>
              </a:ext>
            </a:extLst>
          </p:cNvPr>
          <p:cNvSpPr txBox="1"/>
          <p:nvPr/>
        </p:nvSpPr>
        <p:spPr>
          <a:xfrm>
            <a:off x="4020753" y="1860469"/>
            <a:ext cx="41504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2400" dirty="0">
                <a:solidFill>
                  <a:schemeClr val="accent3"/>
                </a:solidFill>
                <a:latin typeface="Montserrat" pitchFamily="2" charset="77"/>
              </a:rPr>
              <a:t>Complexity Class</a:t>
            </a:r>
          </a:p>
          <a:p>
            <a:pPr algn="ctr"/>
            <a:r>
              <a:rPr lang="en-NO" sz="2400" dirty="0">
                <a:latin typeface="Montserrat" pitchFamily="2" charset="77"/>
              </a:rPr>
              <a:t>(set of decision problems)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7AD2B0-C8B6-5A47-8543-7CF535726629}"/>
              </a:ext>
            </a:extLst>
          </p:cNvPr>
          <p:cNvSpPr txBox="1"/>
          <p:nvPr/>
        </p:nvSpPr>
        <p:spPr>
          <a:xfrm>
            <a:off x="809455" y="3583310"/>
            <a:ext cx="32993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2400" dirty="0">
                <a:latin typeface="Montserrat" pitchFamily="2" charset="77"/>
              </a:rPr>
              <a:t>Computation Model</a:t>
            </a:r>
          </a:p>
          <a:p>
            <a:pPr algn="ctr"/>
            <a:r>
              <a:rPr lang="en-NO" sz="2400" dirty="0">
                <a:latin typeface="Montserrat" pitchFamily="2" charset="77"/>
              </a:rPr>
              <a:t>(TM, RAM, DFA, etc.)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C81B52-7A6B-2444-B8D1-14B29895765A}"/>
              </a:ext>
            </a:extLst>
          </p:cNvPr>
          <p:cNvSpPr txBox="1"/>
          <p:nvPr/>
        </p:nvSpPr>
        <p:spPr>
          <a:xfrm>
            <a:off x="4863931" y="3583310"/>
            <a:ext cx="24641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2400" dirty="0">
                <a:latin typeface="Montserrat" pitchFamily="2" charset="77"/>
              </a:rPr>
              <a:t>A resource</a:t>
            </a:r>
          </a:p>
          <a:p>
            <a:pPr algn="ctr"/>
            <a:r>
              <a:rPr lang="en-NO" sz="2400" dirty="0">
                <a:latin typeface="Montserrat" pitchFamily="2" charset="77"/>
              </a:rPr>
              <a:t>(time of space)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1121E0-C01D-C54E-A660-6C0EBBDAFD6B}"/>
              </a:ext>
            </a:extLst>
          </p:cNvPr>
          <p:cNvSpPr txBox="1"/>
          <p:nvPr/>
        </p:nvSpPr>
        <p:spPr>
          <a:xfrm>
            <a:off x="8926805" y="3583310"/>
            <a:ext cx="15103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2400" dirty="0">
                <a:latin typeface="Montserrat" pitchFamily="2" charset="77"/>
              </a:rPr>
              <a:t>A bound</a:t>
            </a:r>
          </a:p>
          <a:p>
            <a:pPr algn="ctr"/>
            <a:r>
              <a:rPr lang="en-NO" sz="2400" dirty="0">
                <a:latin typeface="Montserrat" pitchFamily="2" charset="77"/>
              </a:rPr>
              <a:t>O(n)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F729F8E-7DA8-BE4D-81F3-87CF9397E5ED}"/>
              </a:ext>
            </a:extLst>
          </p:cNvPr>
          <p:cNvCxnSpPr>
            <a:cxnSpLocks/>
            <a:endCxn id="6" idx="0"/>
          </p:cNvCxnSpPr>
          <p:nvPr/>
        </p:nvCxnSpPr>
        <p:spPr>
          <a:xfrm flipH="1">
            <a:off x="2459106" y="2808045"/>
            <a:ext cx="2271390" cy="7752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DFEF099-1529-AB46-AE96-39AEE9CA33DC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7328067" y="2808045"/>
            <a:ext cx="2353913" cy="7752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F33DD2E-9C43-4743-866B-01DE01DC3F1C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 flipH="1">
            <a:off x="6095999" y="2691466"/>
            <a:ext cx="2" cy="8918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A18E26B-DD90-0744-A018-909260316294}"/>
              </a:ext>
            </a:extLst>
          </p:cNvPr>
          <p:cNvSpPr txBox="1"/>
          <p:nvPr/>
        </p:nvSpPr>
        <p:spPr>
          <a:xfrm>
            <a:off x="1907192" y="5189572"/>
            <a:ext cx="83776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2400" i="1" dirty="0">
                <a:latin typeface="Montserrat" pitchFamily="2" charset="77"/>
              </a:rPr>
              <a:t>NL: The problems that can be solved</a:t>
            </a:r>
            <a:br>
              <a:rPr lang="en-NO" sz="2400" i="1" dirty="0">
                <a:latin typeface="Montserrat" pitchFamily="2" charset="77"/>
              </a:rPr>
            </a:br>
            <a:r>
              <a:rPr lang="en-NO" sz="2400" i="1" dirty="0">
                <a:latin typeface="Montserrat" pitchFamily="2" charset="77"/>
              </a:rPr>
              <a:t>by a non-deterministic turing machine in linear time</a:t>
            </a:r>
          </a:p>
        </p:txBody>
      </p:sp>
    </p:spTree>
    <p:extLst>
      <p:ext uri="{BB962C8B-B14F-4D97-AF65-F5344CB8AC3E}">
        <p14:creationId xmlns:p14="http://schemas.microsoft.com/office/powerpoint/2010/main" val="15167391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79CA2-D423-2E4C-A5A1-40B38E598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Common Classes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F78D0C9-3889-7A42-B83D-B6847E72C07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ctr">
            <a:normAutofit fontScale="92500" lnSpcReduction="10000"/>
          </a:bodyPr>
          <a:lstStyle/>
          <a:p>
            <a:r>
              <a:rPr lang="en-NO" dirty="0"/>
              <a:t>Class </a:t>
            </a:r>
            <a:r>
              <a:rPr lang="en-NO" dirty="0">
                <a:solidFill>
                  <a:schemeClr val="accent3"/>
                </a:solidFill>
              </a:rPr>
              <a:t>P</a:t>
            </a:r>
          </a:p>
          <a:p>
            <a:pPr lvl="1"/>
            <a:r>
              <a:rPr lang="en-NO" dirty="0">
                <a:solidFill>
                  <a:schemeClr val="accent3"/>
                </a:solidFill>
              </a:rPr>
              <a:t>Solved</a:t>
            </a:r>
            <a:r>
              <a:rPr lang="en-NO" dirty="0"/>
              <a:t> by a </a:t>
            </a:r>
            <a:r>
              <a:rPr lang="en-NO" dirty="0">
                <a:solidFill>
                  <a:schemeClr val="accent3"/>
                </a:solidFill>
              </a:rPr>
              <a:t>deterministic turing machine</a:t>
            </a:r>
            <a:r>
              <a:rPr lang="en-NO" dirty="0"/>
              <a:t> in polynomial time </a:t>
            </a:r>
          </a:p>
          <a:p>
            <a:endParaRPr lang="en-NO" dirty="0"/>
          </a:p>
          <a:p>
            <a:r>
              <a:rPr lang="en-NO" dirty="0"/>
              <a:t>Class </a:t>
            </a:r>
            <a:r>
              <a:rPr lang="en-NO" dirty="0">
                <a:solidFill>
                  <a:schemeClr val="accent3"/>
                </a:solidFill>
              </a:rPr>
              <a:t>NP</a:t>
            </a:r>
            <a:r>
              <a:rPr lang="en-NO" dirty="0"/>
              <a:t>: </a:t>
            </a:r>
          </a:p>
          <a:p>
            <a:pPr lvl="1"/>
            <a:r>
              <a:rPr lang="en-NO" dirty="0">
                <a:solidFill>
                  <a:schemeClr val="accent3"/>
                </a:solidFill>
              </a:rPr>
              <a:t>Solved</a:t>
            </a:r>
            <a:r>
              <a:rPr lang="en-NO" dirty="0"/>
              <a:t> by a </a:t>
            </a:r>
            <a:r>
              <a:rPr lang="en-NO" dirty="0">
                <a:solidFill>
                  <a:schemeClr val="accent3"/>
                </a:solidFill>
              </a:rPr>
              <a:t>non-deterministic Turing machine </a:t>
            </a:r>
            <a:r>
              <a:rPr lang="en-NO" dirty="0"/>
              <a:t>in polynomial time</a:t>
            </a:r>
          </a:p>
          <a:p>
            <a:pPr lvl="1"/>
            <a:r>
              <a:rPr lang="en-NO" i="1" dirty="0"/>
              <a:t>Problems </a:t>
            </a:r>
            <a:r>
              <a:rPr lang="en-NO" i="1" dirty="0">
                <a:solidFill>
                  <a:schemeClr val="accent3"/>
                </a:solidFill>
              </a:rPr>
              <a:t>verifiable</a:t>
            </a:r>
            <a:r>
              <a:rPr lang="en-NO" i="1" dirty="0"/>
              <a:t> in polynomial time by a </a:t>
            </a:r>
            <a:r>
              <a:rPr lang="en-NO" i="1" dirty="0">
                <a:solidFill>
                  <a:schemeClr val="accent3"/>
                </a:solidFill>
              </a:rPr>
              <a:t>deterministic turing machine</a:t>
            </a:r>
          </a:p>
          <a:p>
            <a:pPr lvl="1"/>
            <a:endParaRPr lang="en-NO" i="1" dirty="0">
              <a:solidFill>
                <a:schemeClr val="accent3"/>
              </a:solidFill>
            </a:endParaRPr>
          </a:p>
          <a:p>
            <a:r>
              <a:rPr lang="en-NO" dirty="0"/>
              <a:t>Class </a:t>
            </a:r>
            <a:r>
              <a:rPr lang="en-NO" dirty="0">
                <a:solidFill>
                  <a:schemeClr val="accent3"/>
                </a:solidFill>
              </a:rPr>
              <a:t>EXP</a:t>
            </a:r>
          </a:p>
          <a:p>
            <a:pPr lvl="1"/>
            <a:r>
              <a:rPr lang="en-NO" dirty="0">
                <a:solidFill>
                  <a:schemeClr val="accent3"/>
                </a:solidFill>
              </a:rPr>
              <a:t>Solved</a:t>
            </a:r>
            <a:r>
              <a:rPr lang="en-NO" dirty="0"/>
              <a:t> by a </a:t>
            </a:r>
            <a:r>
              <a:rPr lang="en-NO" dirty="0">
                <a:solidFill>
                  <a:schemeClr val="accent3"/>
                </a:solidFill>
              </a:rPr>
              <a:t>deterministic turing machine</a:t>
            </a:r>
            <a:r>
              <a:rPr lang="en-NO" dirty="0"/>
              <a:t> in exponential time </a:t>
            </a:r>
          </a:p>
          <a:p>
            <a:pPr marL="457200" lvl="1" indent="0">
              <a:buNone/>
            </a:pPr>
            <a:endParaRPr lang="en-NO" i="1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25A14A82-A301-724F-88CD-45B9F7B2720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434335605"/>
              </p:ext>
            </p:extLst>
          </p:nvPr>
        </p:nvGraphicFramePr>
        <p:xfrm>
          <a:off x="6172200" y="1825625"/>
          <a:ext cx="5181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A0E912-3639-8143-BD69-418A5ED4C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18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680703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A2DC1-5F64-2FF4-0D8F-6D26D81BF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If P = NP…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1743A2-0AD1-0FBE-CDCA-23C31A7F5C9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r>
              <a:rPr lang="en-NO" dirty="0"/>
              <a:t>We don’t know yet…</a:t>
            </a:r>
          </a:p>
          <a:p>
            <a:r>
              <a:rPr lang="en-NO" dirty="0"/>
              <a:t>Every “hard” problem has an efficient solution, </a:t>
            </a:r>
            <a:r>
              <a:rPr lang="en-NO" dirty="0">
                <a:solidFill>
                  <a:schemeClr val="accent3"/>
                </a:solidFill>
              </a:rPr>
              <a:t>yet to be found</a:t>
            </a:r>
            <a:r>
              <a:rPr lang="en-NO" dirty="0"/>
              <a:t>!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217CA-ECBA-08BF-0FAC-6CA7811CB90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anchor="ctr"/>
          <a:lstStyle/>
          <a:p>
            <a:r>
              <a:rPr lang="en-NO" dirty="0"/>
              <a:t>Non-determinism is useless</a:t>
            </a:r>
          </a:p>
          <a:p>
            <a:r>
              <a:rPr lang="en-NO" dirty="0"/>
              <a:t>Mathematicians are useless, we just need theorem provers</a:t>
            </a:r>
          </a:p>
          <a:p>
            <a:r>
              <a:rPr lang="en-NO" dirty="0"/>
              <a:t>Cryptography is just a joke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A9DB3E-C88D-9EBD-5E54-D704412B6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19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429567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6FDB5-E49A-C046-80E4-4019A77FB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dirty="0"/>
              <a:t>Remember…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8EDABB-F385-AB4A-BB73-E8F05AD20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</a:t>
            </a:fld>
            <a:endParaRPr lang="en-NO" dirty="0"/>
          </a:p>
        </p:txBody>
      </p:sp>
      <p:pic>
        <p:nvPicPr>
          <p:cNvPr id="54" name="Graphic 53" descr="Decision chart with solid fill">
            <a:extLst>
              <a:ext uri="{FF2B5EF4-FFF2-40B4-BE49-F238E27FC236}">
                <a16:creationId xmlns:a16="http://schemas.microsoft.com/office/drawing/2014/main" id="{B5FACC08-A7E9-FC46-8246-CFC0F1B201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46682" y="5160048"/>
            <a:ext cx="914400" cy="914400"/>
          </a:xfrm>
          <a:prstGeom prst="rect">
            <a:avLst/>
          </a:prstGeom>
        </p:spPr>
      </p:pic>
      <p:pic>
        <p:nvPicPr>
          <p:cNvPr id="63" name="Graphic 62" descr="Decision chart with solid fill">
            <a:extLst>
              <a:ext uri="{FF2B5EF4-FFF2-40B4-BE49-F238E27FC236}">
                <a16:creationId xmlns:a16="http://schemas.microsoft.com/office/drawing/2014/main" id="{A97B56BC-3924-DB43-91E4-FD0A57961E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46682" y="2482020"/>
            <a:ext cx="914400" cy="914400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9C7D8F0B-F107-384D-A865-56D4A01E2814}"/>
              </a:ext>
            </a:extLst>
          </p:cNvPr>
          <p:cNvSpPr txBox="1"/>
          <p:nvPr/>
        </p:nvSpPr>
        <p:spPr>
          <a:xfrm>
            <a:off x="5249509" y="3446038"/>
            <a:ext cx="1508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Algorithm 1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2A704896-E7E7-8F42-A364-5805A093470D}"/>
              </a:ext>
            </a:extLst>
          </p:cNvPr>
          <p:cNvCxnSpPr>
            <a:cxnSpLocks/>
            <a:stCxn id="109" idx="3"/>
            <a:endCxn id="63" idx="1"/>
          </p:cNvCxnSpPr>
          <p:nvPr/>
        </p:nvCxnSpPr>
        <p:spPr>
          <a:xfrm>
            <a:off x="2568429" y="2655536"/>
            <a:ext cx="2978253" cy="283684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A07D84C6-4F8C-7544-820E-414BBFBA039B}"/>
              </a:ext>
            </a:extLst>
          </p:cNvPr>
          <p:cNvCxnSpPr>
            <a:cxnSpLocks/>
            <a:stCxn id="110" idx="3"/>
            <a:endCxn id="63" idx="1"/>
          </p:cNvCxnSpPr>
          <p:nvPr/>
        </p:nvCxnSpPr>
        <p:spPr>
          <a:xfrm flipV="1">
            <a:off x="2567143" y="2939220"/>
            <a:ext cx="2979539" cy="1159039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0CBC8F29-E3BB-D548-987A-EF5794437856}"/>
              </a:ext>
            </a:extLst>
          </p:cNvPr>
          <p:cNvCxnSpPr>
            <a:cxnSpLocks/>
            <a:stCxn id="63" idx="3"/>
          </p:cNvCxnSpPr>
          <p:nvPr/>
        </p:nvCxnSpPr>
        <p:spPr>
          <a:xfrm>
            <a:off x="6461082" y="2939220"/>
            <a:ext cx="2505462" cy="923739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A6B05B6B-3F5E-9641-8249-6C3207081936}"/>
              </a:ext>
            </a:extLst>
          </p:cNvPr>
          <p:cNvCxnSpPr>
            <a:cxnSpLocks/>
            <a:stCxn id="54" idx="3"/>
          </p:cNvCxnSpPr>
          <p:nvPr/>
        </p:nvCxnSpPr>
        <p:spPr>
          <a:xfrm flipV="1">
            <a:off x="6461082" y="3886752"/>
            <a:ext cx="2505462" cy="1730496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C0F8E797-6EE1-D149-BCD2-B4D95453EF7A}"/>
              </a:ext>
            </a:extLst>
          </p:cNvPr>
          <p:cNvSpPr txBox="1"/>
          <p:nvPr/>
        </p:nvSpPr>
        <p:spPr>
          <a:xfrm>
            <a:off x="5225464" y="6108482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Algorithm 2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0B9E96A7-815F-5A46-8EC7-7AD6B8FBC04C}"/>
              </a:ext>
            </a:extLst>
          </p:cNvPr>
          <p:cNvCxnSpPr>
            <a:cxnSpLocks/>
            <a:endCxn id="54" idx="1"/>
          </p:cNvCxnSpPr>
          <p:nvPr/>
        </p:nvCxnSpPr>
        <p:spPr>
          <a:xfrm>
            <a:off x="2268799" y="5617248"/>
            <a:ext cx="3277883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3A36DC52-A05F-7843-8855-867F8E7EB96A}"/>
              </a:ext>
            </a:extLst>
          </p:cNvPr>
          <p:cNvSpPr txBox="1"/>
          <p:nvPr/>
        </p:nvSpPr>
        <p:spPr>
          <a:xfrm>
            <a:off x="1469825" y="1734106"/>
            <a:ext cx="15055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0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Programs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6316893-C545-3A4E-8355-BB9321E26048}"/>
              </a:ext>
            </a:extLst>
          </p:cNvPr>
          <p:cNvSpPr txBox="1"/>
          <p:nvPr/>
        </p:nvSpPr>
        <p:spPr>
          <a:xfrm>
            <a:off x="5158939" y="1729158"/>
            <a:ext cx="16898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000" b="1" dirty="0">
                <a:solidFill>
                  <a:schemeClr val="accent2"/>
                </a:solidFill>
                <a:latin typeface="Montserrat" pitchFamily="2" charset="77"/>
              </a:rPr>
              <a:t>Algorithms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8AE45CE7-62E1-AF41-827E-797F5A4D8B52}"/>
              </a:ext>
            </a:extLst>
          </p:cNvPr>
          <p:cNvSpPr txBox="1"/>
          <p:nvPr/>
        </p:nvSpPr>
        <p:spPr>
          <a:xfrm>
            <a:off x="9503163" y="1726731"/>
            <a:ext cx="14718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0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Problems</a:t>
            </a:r>
          </a:p>
        </p:txBody>
      </p:sp>
      <p:sp>
        <p:nvSpPr>
          <p:cNvPr id="99" name="Up-down Arrow 98">
            <a:extLst>
              <a:ext uri="{FF2B5EF4-FFF2-40B4-BE49-F238E27FC236}">
                <a16:creationId xmlns:a16="http://schemas.microsoft.com/office/drawing/2014/main" id="{7014E10B-1DFB-8E48-B2AB-DE6F4FA6101B}"/>
              </a:ext>
            </a:extLst>
          </p:cNvPr>
          <p:cNvSpPr/>
          <p:nvPr/>
        </p:nvSpPr>
        <p:spPr>
          <a:xfrm>
            <a:off x="5729162" y="3849403"/>
            <a:ext cx="549441" cy="1239263"/>
          </a:xfrm>
          <a:prstGeom prst="up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NO" sz="1400" dirty="0"/>
              <a:t>efficiency</a:t>
            </a:r>
          </a:p>
        </p:txBody>
      </p:sp>
      <p:sp>
        <p:nvSpPr>
          <p:cNvPr id="104" name="Up-down Arrow 103">
            <a:extLst>
              <a:ext uri="{FF2B5EF4-FFF2-40B4-BE49-F238E27FC236}">
                <a16:creationId xmlns:a16="http://schemas.microsoft.com/office/drawing/2014/main" id="{C939D8FF-A6FA-CC40-8F33-1040A3594C60}"/>
              </a:ext>
            </a:extLst>
          </p:cNvPr>
          <p:cNvSpPr/>
          <p:nvPr/>
        </p:nvSpPr>
        <p:spPr>
          <a:xfrm rot="17456969">
            <a:off x="7422644" y="2436119"/>
            <a:ext cx="549441" cy="1915874"/>
          </a:xfrm>
          <a:prstGeom prst="up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NO" sz="1400" dirty="0"/>
              <a:t>correctness</a:t>
            </a:r>
          </a:p>
        </p:txBody>
      </p:sp>
      <p:pic>
        <p:nvPicPr>
          <p:cNvPr id="108" name="Picture 107" descr="A white circle with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2E398F34-3AB3-9B42-AF74-F051AA76ED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800494" y="5195146"/>
            <a:ext cx="844203" cy="844203"/>
          </a:xfrm>
          <a:prstGeom prst="rect">
            <a:avLst/>
          </a:prstGeom>
        </p:spPr>
      </p:pic>
      <p:pic>
        <p:nvPicPr>
          <p:cNvPr id="109" name="Picture 108" descr="Icon&#10;&#10;Description automatically generated">
            <a:extLst>
              <a:ext uri="{FF2B5EF4-FFF2-40B4-BE49-F238E27FC236}">
                <a16:creationId xmlns:a16="http://schemas.microsoft.com/office/drawing/2014/main" id="{232DEDD8-069D-F74B-933C-64AAFEC7907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1876761" y="2309702"/>
            <a:ext cx="691668" cy="691668"/>
          </a:xfrm>
          <a:prstGeom prst="rect">
            <a:avLst/>
          </a:prstGeom>
        </p:spPr>
      </p:pic>
      <p:pic>
        <p:nvPicPr>
          <p:cNvPr id="110" name="Picture 109" descr="Logo, icon&#10;&#10;Description automatically generated">
            <a:extLst>
              <a:ext uri="{FF2B5EF4-FFF2-40B4-BE49-F238E27FC236}">
                <a16:creationId xmlns:a16="http://schemas.microsoft.com/office/drawing/2014/main" id="{F4E155A7-1878-4847-999C-8C1D1894E10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1878048" y="3753711"/>
            <a:ext cx="689095" cy="68909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25909F4-80DC-EA2B-5DB3-984DDABD4D74}"/>
                  </a:ext>
                </a:extLst>
              </p:cNvPr>
              <p:cNvSpPr txBox="1"/>
              <p:nvPr/>
            </p:nvSpPr>
            <p:spPr>
              <a:xfrm>
                <a:off x="8966544" y="3553760"/>
                <a:ext cx="280249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nb-NO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b-NO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nb-NO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nb-NO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nb-NO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nb-NO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nb-NO" sz="2800" b="0" i="1" smtClean="0"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nb-NO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nb-NO" sz="28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NO" sz="2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25909F4-80DC-EA2B-5DB3-984DDABD4D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6544" y="3553760"/>
                <a:ext cx="2802498" cy="523220"/>
              </a:xfrm>
              <a:prstGeom prst="rect">
                <a:avLst/>
              </a:prstGeom>
              <a:blipFill>
                <a:blip r:embed="rId10"/>
                <a:stretch>
                  <a:fillRect r="-452" b="-20930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6512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4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5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6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animBg="1"/>
      <p:bldP spid="10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26402-44A4-E549-9606-7F889E600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NP-Completeness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E9DAF8-9777-0C44-B01F-553087E82F9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NO" dirty="0"/>
              <a:t>A problem is NP-complete </a:t>
            </a:r>
          </a:p>
          <a:p>
            <a:pPr lvl="1"/>
            <a:r>
              <a:rPr lang="en-NO" dirty="0"/>
              <a:t>the problem is in NP</a:t>
            </a:r>
          </a:p>
          <a:p>
            <a:pPr lvl="1"/>
            <a:r>
              <a:rPr lang="en-NO" dirty="0"/>
              <a:t>at least as hard as every other problem in NP</a:t>
            </a:r>
          </a:p>
          <a:p>
            <a:pPr lvl="2"/>
            <a:r>
              <a:rPr lang="en-NO" dirty="0">
                <a:solidFill>
                  <a:schemeClr val="accent3"/>
                </a:solidFill>
              </a:rPr>
              <a:t>the hardest problems in NP</a:t>
            </a:r>
          </a:p>
          <a:p>
            <a:pPr lvl="1"/>
            <a:endParaRPr lang="en-NO" dirty="0"/>
          </a:p>
          <a:p>
            <a:pPr lvl="1"/>
            <a:endParaRPr lang="en-NO" dirty="0"/>
          </a:p>
          <a:p>
            <a:r>
              <a:rPr lang="en-NO" dirty="0"/>
              <a:t>A problem is NP-hard</a:t>
            </a:r>
          </a:p>
          <a:p>
            <a:pPr lvl="1"/>
            <a:r>
              <a:rPr lang="en-NO" dirty="0"/>
              <a:t>it is not in NP</a:t>
            </a:r>
          </a:p>
          <a:p>
            <a:pPr lvl="1"/>
            <a:r>
              <a:rPr lang="en-NO" dirty="0"/>
              <a:t>at least as hard as every other problem in NP</a:t>
            </a:r>
          </a:p>
          <a:p>
            <a:pPr lvl="2"/>
            <a:r>
              <a:rPr lang="en-NO" dirty="0">
                <a:solidFill>
                  <a:schemeClr val="accent3"/>
                </a:solidFill>
              </a:rPr>
              <a:t>harder than the hardest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FA151D-0082-5542-9D34-215E85981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20</a:t>
            </a:fld>
            <a:endParaRPr lang="en-NO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8AA6EBB-7CFD-4646-B3A4-D147F77D8872}"/>
              </a:ext>
            </a:extLst>
          </p:cNvPr>
          <p:cNvSpPr/>
          <p:nvPr/>
        </p:nvSpPr>
        <p:spPr>
          <a:xfrm>
            <a:off x="7695575" y="3177916"/>
            <a:ext cx="3071220" cy="3178434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O" dirty="0">
                <a:solidFill>
                  <a:schemeClr val="accent3"/>
                </a:solidFill>
                <a:latin typeface="Montserrat" pitchFamily="2" charset="77"/>
              </a:rPr>
              <a:t>NP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854CE0D-77EA-C247-9A81-750AF8A63B8A}"/>
              </a:ext>
            </a:extLst>
          </p:cNvPr>
          <p:cNvSpPr/>
          <p:nvPr/>
        </p:nvSpPr>
        <p:spPr>
          <a:xfrm>
            <a:off x="8100676" y="4946754"/>
            <a:ext cx="2261018" cy="1394605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O" dirty="0">
                <a:solidFill>
                  <a:schemeClr val="accent6"/>
                </a:solidFill>
                <a:latin typeface="Montserrat" pitchFamily="2" charset="77"/>
              </a:rPr>
              <a:t>P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929D1766-3CE8-F94B-83AC-B7EAD6EA94C4}"/>
              </a:ext>
            </a:extLst>
          </p:cNvPr>
          <p:cNvSpPr/>
          <p:nvPr/>
        </p:nvSpPr>
        <p:spPr>
          <a:xfrm>
            <a:off x="7246495" y="1395096"/>
            <a:ext cx="4107305" cy="2848184"/>
          </a:xfrm>
          <a:custGeom>
            <a:avLst/>
            <a:gdLst>
              <a:gd name="connsiteX0" fmla="*/ 0 w 4107305"/>
              <a:gd name="connsiteY0" fmla="*/ 59961 h 2848184"/>
              <a:gd name="connsiteX1" fmla="*/ 1963712 w 4107305"/>
              <a:gd name="connsiteY1" fmla="*/ 2848131 h 2848184"/>
              <a:gd name="connsiteX2" fmla="*/ 4107305 w 4107305"/>
              <a:gd name="connsiteY2" fmla="*/ 0 h 2848184"/>
              <a:gd name="connsiteX0" fmla="*/ 0 w 4107305"/>
              <a:gd name="connsiteY0" fmla="*/ 59961 h 2848184"/>
              <a:gd name="connsiteX1" fmla="*/ 1963712 w 4107305"/>
              <a:gd name="connsiteY1" fmla="*/ 2848131 h 2848184"/>
              <a:gd name="connsiteX2" fmla="*/ 4107305 w 4107305"/>
              <a:gd name="connsiteY2" fmla="*/ 0 h 2848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07305" h="2848184">
                <a:moveTo>
                  <a:pt x="0" y="59961"/>
                </a:moveTo>
                <a:cubicBezTo>
                  <a:pt x="639580" y="1459042"/>
                  <a:pt x="469693" y="2858124"/>
                  <a:pt x="1963712" y="2848131"/>
                </a:cubicBezTo>
                <a:cubicBezTo>
                  <a:pt x="3457731" y="2838138"/>
                  <a:pt x="3377784" y="1419069"/>
                  <a:pt x="4107305" y="0"/>
                </a:cubicBezTo>
              </a:path>
            </a:pathLst>
          </a:cu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54740F-0F36-9847-9A59-324DF49F2C2E}"/>
              </a:ext>
            </a:extLst>
          </p:cNvPr>
          <p:cNvSpPr txBox="1"/>
          <p:nvPr/>
        </p:nvSpPr>
        <p:spPr>
          <a:xfrm>
            <a:off x="8362998" y="3508359"/>
            <a:ext cx="1736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solidFill>
                  <a:schemeClr val="accent4"/>
                </a:solidFill>
                <a:latin typeface="Montserrat" pitchFamily="2" charset="77"/>
              </a:rPr>
              <a:t>NP-complete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95C261-8950-C641-9136-097FA31D558B}"/>
              </a:ext>
            </a:extLst>
          </p:cNvPr>
          <p:cNvSpPr txBox="1"/>
          <p:nvPr/>
        </p:nvSpPr>
        <p:spPr>
          <a:xfrm>
            <a:off x="8512621" y="2255556"/>
            <a:ext cx="1167307" cy="369332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solidFill>
                  <a:schemeClr val="accent5"/>
                </a:solidFill>
                <a:latin typeface="Montserrat" pitchFamily="2" charset="77"/>
              </a:rPr>
              <a:t>NP-hard</a:t>
            </a:r>
          </a:p>
        </p:txBody>
      </p:sp>
    </p:spTree>
    <p:extLst>
      <p:ext uri="{BB962C8B-B14F-4D97-AF65-F5344CB8AC3E}">
        <p14:creationId xmlns:p14="http://schemas.microsoft.com/office/powerpoint/2010/main" val="3241056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FC56C-DA1A-5142-AE31-0D4FAF6F4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dirty="0"/>
              <a:t>Problem Reduction</a:t>
            </a:r>
            <a:br>
              <a:rPr lang="en-NO" dirty="0"/>
            </a:br>
            <a:r>
              <a:rPr lang="en-NO" sz="2700" dirty="0">
                <a:latin typeface="Montserrat" pitchFamily="2" charset="77"/>
              </a:rPr>
              <a:t>It is at least as easy as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A71CAD-3B34-3F4C-81BB-19D1E54220F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r>
              <a:rPr lang="en-NO" dirty="0"/>
              <a:t>Algorithm that converts a problem into another</a:t>
            </a:r>
          </a:p>
          <a:p>
            <a:r>
              <a:rPr lang="en-NO" dirty="0"/>
              <a:t>and conserves the correctness of solution</a:t>
            </a:r>
          </a:p>
          <a:p>
            <a:endParaRPr lang="en-NO" dirty="0"/>
          </a:p>
          <a:p>
            <a:r>
              <a:rPr lang="en-NO" dirty="0">
                <a:solidFill>
                  <a:schemeClr val="accent3"/>
                </a:solidFill>
              </a:rPr>
              <a:t>A is at least as easy as 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3D9F90-97C2-B84C-B378-FA335E81E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21</a:t>
            </a:fld>
            <a:endParaRPr lang="en-NO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9D6887-2828-2C4A-810B-3CA683921192}"/>
              </a:ext>
            </a:extLst>
          </p:cNvPr>
          <p:cNvSpPr/>
          <p:nvPr/>
        </p:nvSpPr>
        <p:spPr>
          <a:xfrm>
            <a:off x="6745575" y="1948721"/>
            <a:ext cx="1681396" cy="8844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Problem 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A149E08-F6ED-964C-A43F-4051B6A45E8E}"/>
              </a:ext>
            </a:extLst>
          </p:cNvPr>
          <p:cNvSpPr/>
          <p:nvPr/>
        </p:nvSpPr>
        <p:spPr>
          <a:xfrm>
            <a:off x="9518754" y="1948721"/>
            <a:ext cx="1681396" cy="88442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Algorithm?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7A937F2-9AC3-7944-9457-42DED66DBDE8}"/>
              </a:ext>
            </a:extLst>
          </p:cNvPr>
          <p:cNvSpPr/>
          <p:nvPr/>
        </p:nvSpPr>
        <p:spPr>
          <a:xfrm>
            <a:off x="6745575" y="4769370"/>
            <a:ext cx="1681396" cy="8844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Problem B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C5FDD88-52F7-5B4F-8E39-AD9FD06A0A3D}"/>
              </a:ext>
            </a:extLst>
          </p:cNvPr>
          <p:cNvSpPr/>
          <p:nvPr/>
        </p:nvSpPr>
        <p:spPr>
          <a:xfrm>
            <a:off x="9518754" y="4771868"/>
            <a:ext cx="1681396" cy="8844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Algorithm 2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65B7971-FB3A-7A40-918B-C66EA14A11BF}"/>
              </a:ext>
            </a:extLst>
          </p:cNvPr>
          <p:cNvCxnSpPr>
            <a:stCxn id="9" idx="1"/>
            <a:endCxn id="8" idx="3"/>
          </p:cNvCxnSpPr>
          <p:nvPr/>
        </p:nvCxnSpPr>
        <p:spPr>
          <a:xfrm flipH="1" flipV="1">
            <a:off x="8426971" y="5211580"/>
            <a:ext cx="1091783" cy="24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CF010EB-5648-814D-8A5E-F01E34E1F92A}"/>
                  </a:ext>
                </a:extLst>
              </p:cNvPr>
              <p:cNvSpPr txBox="1"/>
              <p:nvPr/>
            </p:nvSpPr>
            <p:spPr>
              <a:xfrm>
                <a:off x="8626272" y="4769370"/>
                <a:ext cx="740652" cy="2819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en-NO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CF010EB-5648-814D-8A5E-F01E34E1F9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6272" y="4769370"/>
                <a:ext cx="740652" cy="281937"/>
              </a:xfrm>
              <a:prstGeom prst="rect">
                <a:avLst/>
              </a:prstGeom>
              <a:blipFill>
                <a:blip r:embed="rId2"/>
                <a:stretch>
                  <a:fillRect l="-5085" t="-4348" r="-10169" b="-39130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1280EB6C-8896-4648-A294-31D3DB0ACCC3}"/>
              </a:ext>
            </a:extLst>
          </p:cNvPr>
          <p:cNvSpPr/>
          <p:nvPr/>
        </p:nvSpPr>
        <p:spPr>
          <a:xfrm>
            <a:off x="6745575" y="3381324"/>
            <a:ext cx="1681396" cy="8844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Reduction </a:t>
            </a:r>
          </a:p>
          <a:p>
            <a:pPr algn="ctr"/>
            <a:r>
              <a:rPr lang="en-NO" dirty="0">
                <a:latin typeface="Montserrat" pitchFamily="2" charset="77"/>
              </a:rPr>
              <a:t>(algorithm)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8962145-1888-FE41-924B-D4BA2A2D67D7}"/>
              </a:ext>
            </a:extLst>
          </p:cNvPr>
          <p:cNvCxnSpPr/>
          <p:nvPr/>
        </p:nvCxnSpPr>
        <p:spPr>
          <a:xfrm flipH="1" flipV="1">
            <a:off x="8426970" y="2366154"/>
            <a:ext cx="1091783" cy="24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718C3A7-4D89-CD4F-AD10-163B2B4E7FB2}"/>
              </a:ext>
            </a:extLst>
          </p:cNvPr>
          <p:cNvCxnSpPr>
            <a:stCxn id="6" idx="2"/>
            <a:endCxn id="13" idx="0"/>
          </p:cNvCxnSpPr>
          <p:nvPr/>
        </p:nvCxnSpPr>
        <p:spPr>
          <a:xfrm>
            <a:off x="7586273" y="2833141"/>
            <a:ext cx="0" cy="5481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3726903-917D-9E47-9094-8B43BC972270}"/>
              </a:ext>
            </a:extLst>
          </p:cNvPr>
          <p:cNvCxnSpPr>
            <a:stCxn id="13" idx="2"/>
            <a:endCxn id="8" idx="0"/>
          </p:cNvCxnSpPr>
          <p:nvPr/>
        </p:nvCxnSpPr>
        <p:spPr>
          <a:xfrm>
            <a:off x="7586273" y="4265744"/>
            <a:ext cx="0" cy="5036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1CE09F9-BB28-2A4E-A6C9-AB60B9D13213}"/>
                  </a:ext>
                </a:extLst>
              </p:cNvPr>
              <p:cNvSpPr txBox="1"/>
              <p:nvPr/>
            </p:nvSpPr>
            <p:spPr>
              <a:xfrm>
                <a:off x="8602535" y="3682565"/>
                <a:ext cx="779188" cy="2859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en-NO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1CE09F9-BB28-2A4E-A6C9-AB60B9D132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2535" y="3682565"/>
                <a:ext cx="779188" cy="285912"/>
              </a:xfrm>
              <a:prstGeom prst="rect">
                <a:avLst/>
              </a:prstGeom>
              <a:blipFill>
                <a:blip r:embed="rId3"/>
                <a:stretch>
                  <a:fillRect l="-4839" r="-9677" b="-37500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2332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2" grpId="0"/>
      <p:bldP spid="13" grpId="0" animBg="1"/>
      <p:bldP spid="2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FC56C-DA1A-5142-AE31-0D4FAF6F4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dirty="0"/>
              <a:t>Problem Reduction</a:t>
            </a:r>
            <a:br>
              <a:rPr lang="en-NO" dirty="0"/>
            </a:br>
            <a:r>
              <a:rPr lang="en-NO" sz="2700" dirty="0">
                <a:latin typeface="Montserrat" pitchFamily="2" charset="77"/>
              </a:rPr>
              <a:t>It is at least as hard as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A71CAD-3B34-3F4C-81BB-19D1E54220F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r>
              <a:rPr lang="en-NO" dirty="0"/>
              <a:t>Provided there is algorithm that solves B in polynomial time</a:t>
            </a:r>
          </a:p>
          <a:p>
            <a:endParaRPr lang="en-NO" dirty="0"/>
          </a:p>
          <a:p>
            <a:r>
              <a:rPr lang="en-NO" dirty="0"/>
              <a:t>By contradiction</a:t>
            </a:r>
          </a:p>
          <a:p>
            <a:pPr lvl="1"/>
            <a:r>
              <a:rPr lang="en-NO" dirty="0"/>
              <a:t>Suppose A is easy to solve</a:t>
            </a:r>
          </a:p>
          <a:p>
            <a:pPr lvl="1"/>
            <a:r>
              <a:rPr lang="en-NO" dirty="0"/>
              <a:t>Because there is a reduction,</a:t>
            </a:r>
          </a:p>
          <a:p>
            <a:pPr lvl="1"/>
            <a:r>
              <a:rPr lang="en-NO" dirty="0"/>
              <a:t>Can’t be that easy …</a:t>
            </a:r>
          </a:p>
          <a:p>
            <a:endParaRPr lang="en-NO" dirty="0"/>
          </a:p>
          <a:p>
            <a:r>
              <a:rPr lang="en-NO" dirty="0">
                <a:solidFill>
                  <a:schemeClr val="accent3"/>
                </a:solidFill>
              </a:rPr>
              <a:t>B is at least as hard as 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3D9F90-97C2-B84C-B378-FA335E81E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22</a:t>
            </a:fld>
            <a:endParaRPr lang="en-NO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9D6887-2828-2C4A-810B-3CA683921192}"/>
              </a:ext>
            </a:extLst>
          </p:cNvPr>
          <p:cNvSpPr/>
          <p:nvPr/>
        </p:nvSpPr>
        <p:spPr>
          <a:xfrm>
            <a:off x="6745575" y="1948721"/>
            <a:ext cx="1681396" cy="8844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Problem 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A149E08-F6ED-964C-A43F-4051B6A45E8E}"/>
              </a:ext>
            </a:extLst>
          </p:cNvPr>
          <p:cNvSpPr/>
          <p:nvPr/>
        </p:nvSpPr>
        <p:spPr>
          <a:xfrm>
            <a:off x="9518754" y="1948721"/>
            <a:ext cx="1681396" cy="88442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Algorithm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7A937F2-9AC3-7944-9457-42DED66DBDE8}"/>
              </a:ext>
            </a:extLst>
          </p:cNvPr>
          <p:cNvSpPr/>
          <p:nvPr/>
        </p:nvSpPr>
        <p:spPr>
          <a:xfrm>
            <a:off x="6745575" y="4769370"/>
            <a:ext cx="1681396" cy="8844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Problem B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C5FDD88-52F7-5B4F-8E39-AD9FD06A0A3D}"/>
              </a:ext>
            </a:extLst>
          </p:cNvPr>
          <p:cNvSpPr/>
          <p:nvPr/>
        </p:nvSpPr>
        <p:spPr>
          <a:xfrm>
            <a:off x="9518754" y="4771868"/>
            <a:ext cx="1681396" cy="8844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Algorithm 2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65B7971-FB3A-7A40-918B-C66EA14A11BF}"/>
              </a:ext>
            </a:extLst>
          </p:cNvPr>
          <p:cNvCxnSpPr>
            <a:stCxn id="9" idx="1"/>
            <a:endCxn id="8" idx="3"/>
          </p:cNvCxnSpPr>
          <p:nvPr/>
        </p:nvCxnSpPr>
        <p:spPr>
          <a:xfrm flipH="1" flipV="1">
            <a:off x="8426971" y="5211580"/>
            <a:ext cx="1091783" cy="24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CF010EB-5648-814D-8A5E-F01E34E1F92A}"/>
                  </a:ext>
                </a:extLst>
              </p:cNvPr>
              <p:cNvSpPr txBox="1"/>
              <p:nvPr/>
            </p:nvSpPr>
            <p:spPr>
              <a:xfrm>
                <a:off x="8626272" y="4769370"/>
                <a:ext cx="740652" cy="2819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en-NO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CF010EB-5648-814D-8A5E-F01E34E1F9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6272" y="4769370"/>
                <a:ext cx="740652" cy="281937"/>
              </a:xfrm>
              <a:prstGeom prst="rect">
                <a:avLst/>
              </a:prstGeom>
              <a:blipFill>
                <a:blip r:embed="rId2"/>
                <a:stretch>
                  <a:fillRect l="-5085" t="-4348" r="-10169" b="-39130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1280EB6C-8896-4648-A294-31D3DB0ACCC3}"/>
              </a:ext>
            </a:extLst>
          </p:cNvPr>
          <p:cNvSpPr/>
          <p:nvPr/>
        </p:nvSpPr>
        <p:spPr>
          <a:xfrm>
            <a:off x="6745575" y="3381324"/>
            <a:ext cx="1681396" cy="8844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Reduction </a:t>
            </a:r>
          </a:p>
          <a:p>
            <a:pPr algn="ctr"/>
            <a:r>
              <a:rPr lang="en-NO" dirty="0">
                <a:latin typeface="Montserrat" pitchFamily="2" charset="77"/>
              </a:rPr>
              <a:t>(algorithm)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8962145-1888-FE41-924B-D4BA2A2D67D7}"/>
              </a:ext>
            </a:extLst>
          </p:cNvPr>
          <p:cNvCxnSpPr/>
          <p:nvPr/>
        </p:nvCxnSpPr>
        <p:spPr>
          <a:xfrm flipH="1" flipV="1">
            <a:off x="8426970" y="2366154"/>
            <a:ext cx="1091783" cy="24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718C3A7-4D89-CD4F-AD10-163B2B4E7FB2}"/>
              </a:ext>
            </a:extLst>
          </p:cNvPr>
          <p:cNvCxnSpPr>
            <a:stCxn id="6" idx="2"/>
            <a:endCxn id="13" idx="0"/>
          </p:cNvCxnSpPr>
          <p:nvPr/>
        </p:nvCxnSpPr>
        <p:spPr>
          <a:xfrm>
            <a:off x="7586273" y="2833141"/>
            <a:ext cx="0" cy="5481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3726903-917D-9E47-9094-8B43BC972270}"/>
              </a:ext>
            </a:extLst>
          </p:cNvPr>
          <p:cNvCxnSpPr>
            <a:stCxn id="13" idx="2"/>
            <a:endCxn id="8" idx="0"/>
          </p:cNvCxnSpPr>
          <p:nvPr/>
        </p:nvCxnSpPr>
        <p:spPr>
          <a:xfrm>
            <a:off x="7586273" y="4265744"/>
            <a:ext cx="0" cy="5036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1CE09F9-BB28-2A4E-A6C9-AB60B9D13213}"/>
                  </a:ext>
                </a:extLst>
              </p:cNvPr>
              <p:cNvSpPr txBox="1"/>
              <p:nvPr/>
            </p:nvSpPr>
            <p:spPr>
              <a:xfrm>
                <a:off x="8602535" y="3682565"/>
                <a:ext cx="779188" cy="2859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en-NO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1CE09F9-BB28-2A4E-A6C9-AB60B9D132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2535" y="3682565"/>
                <a:ext cx="779188" cy="285912"/>
              </a:xfrm>
              <a:prstGeom prst="rect">
                <a:avLst/>
              </a:prstGeom>
              <a:blipFill>
                <a:blip r:embed="rId3"/>
                <a:stretch>
                  <a:fillRect l="-4839" r="-9677" b="-37500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Graphic 9" descr="Close with solid fill">
            <a:extLst>
              <a:ext uri="{FF2B5EF4-FFF2-40B4-BE49-F238E27FC236}">
                <a16:creationId xmlns:a16="http://schemas.microsoft.com/office/drawing/2014/main" id="{A85B35F3-1E31-0C4E-9339-A618E144ED5C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9929738" y="194872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1538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81CA3-F306-974B-8829-575A2E930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dirty="0"/>
              <a:t>Why all of that?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249211-4F4F-F949-A295-F21934A019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788764" y="1840615"/>
            <a:ext cx="5181600" cy="4351338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NO" dirty="0"/>
              <a:t>Before to attack a problem</a:t>
            </a:r>
          </a:p>
          <a:p>
            <a:pPr marL="0" indent="0" algn="ctr">
              <a:buNone/>
            </a:pPr>
            <a:r>
              <a:rPr lang="en-NO" dirty="0"/>
              <a:t> </a:t>
            </a:r>
            <a:r>
              <a:rPr lang="en-NO" sz="3600" dirty="0">
                <a:solidFill>
                  <a:schemeClr val="accent3"/>
                </a:solidFill>
              </a:rPr>
              <a:t>check how hard it is </a:t>
            </a:r>
            <a:endParaRPr lang="en-NO" dirty="0">
              <a:solidFill>
                <a:schemeClr val="accent3"/>
              </a:solidFill>
            </a:endParaRPr>
          </a:p>
          <a:p>
            <a:pPr marL="0" indent="0" algn="ctr">
              <a:buNone/>
            </a:pPr>
            <a:r>
              <a:rPr lang="en-NO" sz="6600" dirty="0">
                <a:sym typeface="Wingdings" pitchFamily="2" charset="2"/>
              </a:rPr>
              <a:t></a:t>
            </a:r>
            <a:endParaRPr lang="en-NO" sz="66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040AC6-40AA-8345-9AA1-58486B192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23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07155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FA36E-1575-3E48-8814-1FCF65C2E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2A9E6-B8FC-9843-B50F-27944C7A4FF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NO" dirty="0">
                <a:solidFill>
                  <a:schemeClr val="accent3"/>
                </a:solidFill>
              </a:rPr>
              <a:t>Turing-completeness</a:t>
            </a:r>
          </a:p>
          <a:p>
            <a:pPr lvl="1"/>
            <a:r>
              <a:rPr lang="en-NO" dirty="0">
                <a:solidFill>
                  <a:schemeClr val="accent3"/>
                </a:solidFill>
              </a:rPr>
              <a:t>nothing beats the turing machine</a:t>
            </a:r>
          </a:p>
          <a:p>
            <a:pPr lvl="1"/>
            <a:endParaRPr lang="en-NO" dirty="0"/>
          </a:p>
          <a:p>
            <a:r>
              <a:rPr lang="en-NO" dirty="0"/>
              <a:t>Non-deterministic turing machine</a:t>
            </a:r>
          </a:p>
          <a:p>
            <a:pPr lvl="1"/>
            <a:r>
              <a:rPr lang="en-NO" dirty="0"/>
              <a:t>“Perfect guesser”</a:t>
            </a:r>
          </a:p>
          <a:p>
            <a:pPr lvl="1"/>
            <a:r>
              <a:rPr lang="en-NO" dirty="0"/>
              <a:t>Do not know how to build that</a:t>
            </a:r>
          </a:p>
          <a:p>
            <a:pPr lvl="1"/>
            <a:endParaRPr lang="en-NO" dirty="0"/>
          </a:p>
          <a:p>
            <a:r>
              <a:rPr lang="en-NO" dirty="0"/>
              <a:t>Complexity class</a:t>
            </a:r>
          </a:p>
          <a:p>
            <a:pPr lvl="1"/>
            <a:r>
              <a:rPr lang="en-NO" dirty="0"/>
              <a:t>Resource</a:t>
            </a:r>
          </a:p>
          <a:p>
            <a:pPr lvl="1"/>
            <a:r>
              <a:rPr lang="en-NO" dirty="0"/>
              <a:t>Machine</a:t>
            </a:r>
          </a:p>
          <a:p>
            <a:pPr lvl="1"/>
            <a:r>
              <a:rPr lang="en-NO" dirty="0"/>
              <a:t>Bound</a:t>
            </a:r>
          </a:p>
          <a:p>
            <a:pPr lvl="1"/>
            <a:endParaRPr lang="en-NO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F6A093-8099-9943-A081-8DC9A168520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anchor="ctr">
            <a:normAutofit lnSpcReduction="10000"/>
          </a:bodyPr>
          <a:lstStyle/>
          <a:p>
            <a:r>
              <a:rPr lang="en-NO" dirty="0"/>
              <a:t>Show NP-completeness using reduction</a:t>
            </a:r>
          </a:p>
          <a:p>
            <a:pPr lvl="1"/>
            <a:r>
              <a:rPr lang="en-NO" dirty="0"/>
              <a:t>at least as hard/easy than</a:t>
            </a:r>
          </a:p>
          <a:p>
            <a:pPr marL="457200" lvl="1" indent="0">
              <a:buNone/>
            </a:pPr>
            <a:endParaRPr lang="en-NO" dirty="0"/>
          </a:p>
          <a:p>
            <a:r>
              <a:rPr lang="en-NO" dirty="0">
                <a:solidFill>
                  <a:schemeClr val="accent3"/>
                </a:solidFill>
              </a:rPr>
              <a:t>NP-complete</a:t>
            </a:r>
          </a:p>
          <a:p>
            <a:pPr lvl="1"/>
            <a:r>
              <a:rPr lang="en-NO" dirty="0">
                <a:solidFill>
                  <a:schemeClr val="accent3"/>
                </a:solidFill>
              </a:rPr>
              <a:t>hard to solve / easy to verify</a:t>
            </a:r>
          </a:p>
          <a:p>
            <a:r>
              <a:rPr lang="en-NO" dirty="0">
                <a:solidFill>
                  <a:schemeClr val="accent3"/>
                </a:solidFill>
              </a:rPr>
              <a:t>NP-hard</a:t>
            </a:r>
          </a:p>
          <a:p>
            <a:pPr lvl="1"/>
            <a:r>
              <a:rPr lang="en-NO" dirty="0">
                <a:solidFill>
                  <a:schemeClr val="accent3"/>
                </a:solidFill>
              </a:rPr>
              <a:t>hard to solve / hard to verify</a:t>
            </a:r>
          </a:p>
          <a:p>
            <a:pPr lvl="1"/>
            <a:endParaRPr lang="en-NO" dirty="0"/>
          </a:p>
          <a:p>
            <a:endParaRPr lang="en-NO" dirty="0"/>
          </a:p>
          <a:p>
            <a:r>
              <a:rPr lang="en-NO" dirty="0"/>
              <a:t>P =?= NP</a:t>
            </a:r>
          </a:p>
          <a:p>
            <a:pPr lvl="1"/>
            <a:r>
              <a:rPr lang="en-NO" dirty="0"/>
              <a:t>If we solve one, we solve many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812340-CCD4-B242-AAAA-27B266F80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24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9761833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0D4AC-C83D-0445-9FCC-BD447C19A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Questions, Comments, or Ideas?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3EFCF9-DB2F-7345-9777-ABACDCD98E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NO" dirty="0"/>
              <a:t>Franck Chauvel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67EF38-E118-6845-BE3F-C60F1F091A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NO" dirty="0"/>
              <a:t>Axbit &amp; NTNU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BFA8DF-4824-E04A-B05E-338E8387498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NO" dirty="0"/>
              <a:t>franck.chauvel@ntnu.no</a:t>
            </a:r>
          </a:p>
        </p:txBody>
      </p:sp>
    </p:spTree>
    <p:extLst>
      <p:ext uri="{BB962C8B-B14F-4D97-AF65-F5344CB8AC3E}">
        <p14:creationId xmlns:p14="http://schemas.microsoft.com/office/powerpoint/2010/main" val="889810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8E1C2-564D-484B-823F-CF0E18F53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DAD51-7B27-8948-9CAC-C66C5FA85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NO" dirty="0"/>
              <a:t>Decision Problems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NO" dirty="0"/>
              <a:t>Computation Models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NO" dirty="0"/>
              <a:t>Complexity Classes: P, NP, EXP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NO" dirty="0"/>
              <a:t>NP-Complet</a:t>
            </a:r>
            <a:r>
              <a:rPr lang="en-GB" dirty="0"/>
              <a:t>e</a:t>
            </a:r>
            <a:r>
              <a:rPr lang="en-NO" dirty="0"/>
              <a:t>ness &amp; Reductions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921BB4-977C-324F-81C6-2BA591001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3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2485800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78F31-E1C2-774D-BF98-40CE37A3B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Decision Problems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D0C782-0F2A-BA4C-848F-D1000A0CF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4</a:t>
            </a:fld>
            <a:endParaRPr lang="en-NO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0644D6-BE63-5A4C-9F93-70514342EED5}"/>
              </a:ext>
            </a:extLst>
          </p:cNvPr>
          <p:cNvSpPr txBox="1"/>
          <p:nvPr/>
        </p:nvSpPr>
        <p:spPr>
          <a:xfrm>
            <a:off x="2589923" y="2359428"/>
            <a:ext cx="11769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400" dirty="0">
                <a:latin typeface="Montserrat" pitchFamily="2" charset="77"/>
              </a:rPr>
              <a:t>Inputs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6BA08C-6280-9043-A21E-4819AA1A6296}"/>
              </a:ext>
            </a:extLst>
          </p:cNvPr>
          <p:cNvSpPr txBox="1"/>
          <p:nvPr/>
        </p:nvSpPr>
        <p:spPr>
          <a:xfrm>
            <a:off x="1451380" y="5617949"/>
            <a:ext cx="7168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400" dirty="0">
                <a:solidFill>
                  <a:schemeClr val="accent6"/>
                </a:solidFill>
                <a:latin typeface="Montserrat" pitchFamily="2" charset="77"/>
              </a:rPr>
              <a:t>Yes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D61B0B-DB9E-CA47-A57B-52783A259174}"/>
              </a:ext>
            </a:extLst>
          </p:cNvPr>
          <p:cNvSpPr txBox="1"/>
          <p:nvPr/>
        </p:nvSpPr>
        <p:spPr>
          <a:xfrm>
            <a:off x="4235427" y="5617949"/>
            <a:ext cx="6270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400" dirty="0">
                <a:solidFill>
                  <a:schemeClr val="accent5"/>
                </a:solidFill>
                <a:latin typeface="Montserrat" pitchFamily="2" charset="77"/>
              </a:rPr>
              <a:t>No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CF9092-3D39-B648-BE73-C5E0F806A6E8}"/>
              </a:ext>
            </a:extLst>
          </p:cNvPr>
          <p:cNvSpPr txBox="1"/>
          <p:nvPr/>
        </p:nvSpPr>
        <p:spPr>
          <a:xfrm>
            <a:off x="2900218" y="390597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O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8002372-D10A-D94F-967F-B16BB83309FB}"/>
              </a:ext>
            </a:extLst>
          </p:cNvPr>
          <p:cNvSpPr/>
          <p:nvPr/>
        </p:nvSpPr>
        <p:spPr>
          <a:xfrm>
            <a:off x="2121346" y="3697784"/>
            <a:ext cx="2114081" cy="1021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Decision </a:t>
            </a:r>
          </a:p>
          <a:p>
            <a:pPr algn="ctr"/>
            <a:r>
              <a:rPr lang="en-NO" dirty="0">
                <a:latin typeface="Montserrat" pitchFamily="2" charset="77"/>
              </a:rPr>
              <a:t>Problem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7487F7A-F7A7-074F-83A1-61F08481A068}"/>
              </a:ext>
            </a:extLst>
          </p:cNvPr>
          <p:cNvCxnSpPr>
            <a:stCxn id="5" idx="2"/>
            <a:endCxn id="10" idx="0"/>
          </p:cNvCxnSpPr>
          <p:nvPr/>
        </p:nvCxnSpPr>
        <p:spPr>
          <a:xfrm>
            <a:off x="3178386" y="2821093"/>
            <a:ext cx="1" cy="8766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BDF89EA1-557D-6D44-86C5-ABA80491D9FD}"/>
              </a:ext>
            </a:extLst>
          </p:cNvPr>
          <p:cNvCxnSpPr>
            <a:stCxn id="10" idx="2"/>
            <a:endCxn id="6" idx="0"/>
          </p:cNvCxnSpPr>
          <p:nvPr/>
        </p:nvCxnSpPr>
        <p:spPr>
          <a:xfrm rot="5400000">
            <a:off x="2044657" y="4484218"/>
            <a:ext cx="898887" cy="1368575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91D2ECAA-2F1F-C34A-855F-94D42F4E6E43}"/>
              </a:ext>
            </a:extLst>
          </p:cNvPr>
          <p:cNvCxnSpPr>
            <a:stCxn id="10" idx="2"/>
            <a:endCxn id="7" idx="0"/>
          </p:cNvCxnSpPr>
          <p:nvPr/>
        </p:nvCxnSpPr>
        <p:spPr>
          <a:xfrm rot="16200000" flipH="1">
            <a:off x="3414238" y="4483211"/>
            <a:ext cx="898887" cy="1370588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0624485-1783-F540-8F82-449DB7401D45}"/>
              </a:ext>
            </a:extLst>
          </p:cNvPr>
          <p:cNvSpPr txBox="1"/>
          <p:nvPr/>
        </p:nvSpPr>
        <p:spPr>
          <a:xfrm>
            <a:off x="5831840" y="2724282"/>
            <a:ext cx="573023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3600" i="1" dirty="0">
                <a:solidFill>
                  <a:schemeClr val="accent3"/>
                </a:solidFill>
                <a:latin typeface="Montserrat" pitchFamily="2" charset="77"/>
              </a:rPr>
              <a:t>Every ”computational” problem </a:t>
            </a:r>
            <a:r>
              <a:rPr lang="en-NO" sz="3600" i="1" dirty="0">
                <a:latin typeface="Montserrat" pitchFamily="2" charset="77"/>
              </a:rPr>
              <a:t>can be rephrased as a</a:t>
            </a:r>
          </a:p>
          <a:p>
            <a:r>
              <a:rPr lang="en-NO" sz="3600" i="1" dirty="0">
                <a:latin typeface="Montserrat" pitchFamily="2" charset="77"/>
              </a:rPr>
              <a:t>“decision” problem</a:t>
            </a:r>
          </a:p>
        </p:txBody>
      </p:sp>
    </p:spTree>
    <p:extLst>
      <p:ext uri="{BB962C8B-B14F-4D97-AF65-F5344CB8AC3E}">
        <p14:creationId xmlns:p14="http://schemas.microsoft.com/office/powerpoint/2010/main" val="343239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AE879-CA45-519A-BB1E-AF248F074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NO" dirty="0"/>
              <a:t>Traveling Salesperson Problem (TSP)</a:t>
            </a:r>
            <a:br>
              <a:rPr lang="en-NO" dirty="0"/>
            </a:br>
            <a:r>
              <a:rPr lang="en-NO" sz="2700" dirty="0">
                <a:latin typeface="Montserrat" pitchFamily="2" charset="77"/>
              </a:rPr>
              <a:t>An example</a:t>
            </a:r>
            <a:endParaRPr lang="en-NO" dirty="0">
              <a:latin typeface="Montserrat" pitchFamily="2" charset="77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34B26E-4504-1874-6ABF-2372916F17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2610" y="1995339"/>
            <a:ext cx="9046779" cy="1240078"/>
          </a:xfrm>
        </p:spPr>
        <p:txBody>
          <a:bodyPr anchor="ctr">
            <a:normAutofit fontScale="85000" lnSpcReduction="10000"/>
          </a:bodyPr>
          <a:lstStyle/>
          <a:p>
            <a:pPr marL="0" indent="0" algn="ctr">
              <a:lnSpc>
                <a:spcPct val="110000"/>
              </a:lnSpc>
              <a:buNone/>
            </a:pPr>
            <a:r>
              <a:rPr lang="en-GB" sz="3200" b="0" i="0" dirty="0">
                <a:effectLst/>
              </a:rPr>
              <a:t>Given a graph of cities, find a tour that visits each city exactly once and returns to the starting city.</a:t>
            </a:r>
            <a:endParaRPr lang="en-NO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747221-FCF2-4AFE-BC5C-1D0C0130B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5</a:t>
            </a:fld>
            <a:endParaRPr lang="en-NO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3312E21-0FF2-14E7-2D71-B63F90E3FCAF}"/>
              </a:ext>
            </a:extLst>
          </p:cNvPr>
          <p:cNvSpPr txBox="1">
            <a:spLocks/>
          </p:cNvSpPr>
          <p:nvPr/>
        </p:nvSpPr>
        <p:spPr>
          <a:xfrm>
            <a:off x="581431" y="4564320"/>
            <a:ext cx="5090330" cy="180854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GB" sz="3200" dirty="0"/>
              <a:t>Given a graph of cities, </a:t>
            </a:r>
            <a:r>
              <a:rPr lang="en-GB" sz="3200" dirty="0">
                <a:solidFill>
                  <a:schemeClr val="accent3"/>
                </a:solidFill>
              </a:rPr>
              <a:t>is there a tour</a:t>
            </a:r>
            <a:r>
              <a:rPr lang="en-GB" sz="3200" dirty="0"/>
              <a:t> that visits each city exactly once and returns to the starting city?</a:t>
            </a:r>
            <a:endParaRPr lang="en-NO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988AB7-7A99-A2C2-AE10-1E6C48BA93B6}"/>
              </a:ext>
            </a:extLst>
          </p:cNvPr>
          <p:cNvSpPr txBox="1"/>
          <p:nvPr/>
        </p:nvSpPr>
        <p:spPr>
          <a:xfrm>
            <a:off x="2466800" y="4060917"/>
            <a:ext cx="13195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400" i="1" dirty="0">
                <a:solidFill>
                  <a:schemeClr val="accent3"/>
                </a:solidFill>
                <a:latin typeface="Montserrat" pitchFamily="2" charset="77"/>
              </a:rPr>
              <a:t>Solving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F1D7015-ECF7-8476-9065-923A468ED7A6}"/>
              </a:ext>
            </a:extLst>
          </p:cNvPr>
          <p:cNvSpPr txBox="1">
            <a:spLocks/>
          </p:cNvSpPr>
          <p:nvPr/>
        </p:nvSpPr>
        <p:spPr>
          <a:xfrm>
            <a:off x="6520240" y="4522229"/>
            <a:ext cx="5090330" cy="180854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GB" sz="3200" dirty="0"/>
              <a:t>Given a graph of cities </a:t>
            </a:r>
            <a:r>
              <a:rPr lang="en-GB" sz="3200" dirty="0">
                <a:solidFill>
                  <a:schemeClr val="accent3"/>
                </a:solidFill>
              </a:rPr>
              <a:t>and a tour, does it</a:t>
            </a:r>
            <a:r>
              <a:rPr lang="en-GB" sz="3200" dirty="0"/>
              <a:t> visit each city exactly once and returns to the starting city?</a:t>
            </a:r>
            <a:endParaRPr lang="en-NO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34F48B-2907-5EA6-F5F8-4957C4DFC570}"/>
              </a:ext>
            </a:extLst>
          </p:cNvPr>
          <p:cNvSpPr txBox="1"/>
          <p:nvPr/>
        </p:nvSpPr>
        <p:spPr>
          <a:xfrm>
            <a:off x="8405609" y="4018826"/>
            <a:ext cx="15664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400" i="1" dirty="0">
                <a:solidFill>
                  <a:schemeClr val="accent3"/>
                </a:solidFill>
                <a:latin typeface="Montserrat" pitchFamily="2" charset="77"/>
              </a:rPr>
              <a:t>Verifying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124AD264-4495-BEF0-CDCC-9AB59EA95972}"/>
              </a:ext>
            </a:extLst>
          </p:cNvPr>
          <p:cNvSpPr/>
          <p:nvPr/>
        </p:nvSpPr>
        <p:spPr>
          <a:xfrm rot="8663465">
            <a:off x="3594314" y="3550005"/>
            <a:ext cx="643436" cy="322134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6AB62A79-C543-6FE4-F6E8-8DB2A2C3D6DE}"/>
              </a:ext>
            </a:extLst>
          </p:cNvPr>
          <p:cNvSpPr/>
          <p:nvPr/>
        </p:nvSpPr>
        <p:spPr>
          <a:xfrm rot="12936535" flipH="1">
            <a:off x="7728550" y="3581228"/>
            <a:ext cx="643436" cy="322134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673187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1368A-B911-1847-A5A4-333DFFB2D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Decision Problems as Languages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7FB62C-6CD6-B75A-913E-012E15DE7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6</a:t>
            </a:fld>
            <a:endParaRPr lang="en-NO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FFC8213-052F-C068-18E2-1D12AF3CD2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2610" y="1995339"/>
            <a:ext cx="9046779" cy="1240078"/>
          </a:xfrm>
        </p:spPr>
        <p:txBody>
          <a:bodyPr anchor="ctr">
            <a:normAutofit fontScale="85000" lnSpcReduction="10000"/>
          </a:bodyPr>
          <a:lstStyle/>
          <a:p>
            <a:pPr marL="0" indent="0" algn="ctr">
              <a:lnSpc>
                <a:spcPct val="110000"/>
              </a:lnSpc>
              <a:buNone/>
            </a:pPr>
            <a:r>
              <a:rPr lang="en-GB" sz="3200" b="0" i="0" dirty="0">
                <a:effectLst/>
              </a:rPr>
              <a:t>Every decision problem can be </a:t>
            </a:r>
            <a:r>
              <a:rPr lang="en-GB" sz="3200" dirty="0"/>
              <a:t>viewed as </a:t>
            </a:r>
            <a:r>
              <a:rPr lang="en-GB" sz="3200" b="0" i="0" dirty="0">
                <a:effectLst/>
              </a:rPr>
              <a:t>checking whether a word belongs to a given language</a:t>
            </a:r>
            <a:endParaRPr lang="en-NO" sz="32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057BD7B-8E2B-F9A3-A8C2-54146A4700DE}"/>
              </a:ext>
            </a:extLst>
          </p:cNvPr>
          <p:cNvSpPr txBox="1">
            <a:spLocks/>
          </p:cNvSpPr>
          <p:nvPr/>
        </p:nvSpPr>
        <p:spPr>
          <a:xfrm>
            <a:off x="1549502" y="3499273"/>
            <a:ext cx="9046779" cy="12400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n-GB" sz="3200" dirty="0"/>
              <a:t>Is </a:t>
            </a:r>
            <a:r>
              <a:rPr lang="en-GB" sz="3200" dirty="0">
                <a:solidFill>
                  <a:schemeClr val="accent3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franckc@ntnu.no</a:t>
            </a:r>
            <a:r>
              <a:rPr lang="en-GB" sz="3200" dirty="0">
                <a:solidFill>
                  <a:schemeClr val="accent3"/>
                </a:solidFill>
              </a:rPr>
              <a:t> </a:t>
            </a:r>
            <a:r>
              <a:rPr lang="en-GB" sz="3200" dirty="0"/>
              <a:t>a </a:t>
            </a:r>
            <a:r>
              <a:rPr lang="en-GB" sz="3200" i="1" dirty="0"/>
              <a:t>valid</a:t>
            </a:r>
            <a:r>
              <a:rPr lang="en-GB" sz="3200" dirty="0"/>
              <a:t> email?</a:t>
            </a:r>
            <a:endParaRPr lang="en-NO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C7423BBC-E890-7052-53E8-403D10A5D8F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49502" y="4832782"/>
                <a:ext cx="9046779" cy="1240078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400" b="0" i="0" kern="1200">
                    <a:solidFill>
                      <a:schemeClr val="tx1"/>
                    </a:solidFill>
                    <a:latin typeface="Montserrat" pitchFamily="2" charset="77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b="0" i="0" kern="1200">
                    <a:solidFill>
                      <a:schemeClr val="tx1"/>
                    </a:solidFill>
                    <a:latin typeface="Montserrat" pitchFamily="2" charset="77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b="0" i="0" kern="1200">
                    <a:solidFill>
                      <a:schemeClr val="tx1"/>
                    </a:solidFill>
                    <a:latin typeface="Montserrat" pitchFamily="2" charset="77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b="0" i="0" kern="1200">
                    <a:solidFill>
                      <a:schemeClr val="tx1"/>
                    </a:solidFill>
                    <a:latin typeface="Montserrat" pitchFamily="2" charset="77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b="0" i="0" kern="1200">
                    <a:solidFill>
                      <a:schemeClr val="tx1"/>
                    </a:solidFill>
                    <a:latin typeface="Montserrat" pitchFamily="2" charset="77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10000"/>
                  </a:lnSpc>
                  <a:buFont typeface="Arial" panose="020B0604020202020204" pitchFamily="34" charset="0"/>
                  <a:buNone/>
                </a:pPr>
                <a:r>
                  <a:rPr lang="en-GB" sz="3200" dirty="0"/>
                  <a:t>Does the graph </a:t>
                </a:r>
                <a14:m>
                  <m:oMath xmlns:m="http://schemas.openxmlformats.org/officeDocument/2006/math">
                    <m:r>
                      <a:rPr lang="nb-NO" sz="3200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nb-NO" sz="3200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nb-NO" sz="3200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nb-NO" sz="3200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nb-NO" sz="3200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nb-NO" sz="3200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NO" sz="3200" dirty="0"/>
                  <a:t> admits a “hamiltonian” tour?</a:t>
                </a: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C7423BBC-E890-7052-53E8-403D10A5D8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9502" y="4832782"/>
                <a:ext cx="9046779" cy="1240078"/>
              </a:xfrm>
              <a:prstGeom prst="rect">
                <a:avLst/>
              </a:prstGeom>
              <a:blipFill>
                <a:blip r:embed="rId3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106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B5ED6-6B42-0547-BB4A-660B10CB4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Languages &amp; Machines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9D9D8E-5D98-964C-93D3-10CABCE3F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7</a:t>
            </a:fld>
            <a:endParaRPr lang="en-NO" dirty="0"/>
          </a:p>
        </p:txBody>
      </p:sp>
      <p:graphicFrame>
        <p:nvGraphicFramePr>
          <p:cNvPr id="5" name="Content Placeholder 14">
            <a:extLst>
              <a:ext uri="{FF2B5EF4-FFF2-40B4-BE49-F238E27FC236}">
                <a16:creationId xmlns:a16="http://schemas.microsoft.com/office/drawing/2014/main" id="{940F0436-BAFD-DF46-859A-8A1837397AC5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127725117"/>
              </p:ext>
            </p:extLst>
          </p:nvPr>
        </p:nvGraphicFramePr>
        <p:xfrm>
          <a:off x="6339813" y="1825625"/>
          <a:ext cx="5181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12">
                <a:extLst>
                  <a:ext uri="{FF2B5EF4-FFF2-40B4-BE49-F238E27FC236}">
                    <a16:creationId xmlns:a16="http://schemas.microsoft.com/office/drawing/2014/main" id="{7D4B857B-69A4-774C-8221-34F89463978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36286" y="1825625"/>
                <a:ext cx="5181600" cy="4351338"/>
              </a:xfrm>
              <a:prstGeom prst="rect">
                <a:avLst/>
              </a:prstGeom>
            </p:spPr>
            <p:txBody>
              <a:bodyPr anchor="ctr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400" b="0" i="0" kern="1200">
                    <a:solidFill>
                      <a:schemeClr val="tx1"/>
                    </a:solidFill>
                    <a:latin typeface="Montserrat" pitchFamily="2" charset="77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b="0" i="0" kern="1200">
                    <a:solidFill>
                      <a:schemeClr val="tx1"/>
                    </a:solidFill>
                    <a:latin typeface="Montserrat" pitchFamily="2" charset="77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b="0" i="0" kern="1200">
                    <a:solidFill>
                      <a:schemeClr val="tx1"/>
                    </a:solidFill>
                    <a:latin typeface="Montserrat" pitchFamily="2" charset="77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b="0" i="0" kern="1200">
                    <a:solidFill>
                      <a:schemeClr val="tx1"/>
                    </a:solidFill>
                    <a:latin typeface="Montserrat" pitchFamily="2" charset="77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b="0" i="0" kern="1200">
                    <a:solidFill>
                      <a:schemeClr val="tx1"/>
                    </a:solidFill>
                    <a:latin typeface="Montserrat" pitchFamily="2" charset="77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GB" dirty="0"/>
                  <a:t>Regular languages</a:t>
                </a:r>
              </a:p>
              <a:p>
                <a:r>
                  <a:rPr lang="en-GB" dirty="0"/>
                  <a:t>DFA</a:t>
                </a:r>
              </a:p>
              <a:p>
                <a:r>
                  <a:rPr lang="en-GB" dirty="0">
                    <a:solidFill>
                      <a:schemeClr val="accent3"/>
                    </a:solidFill>
                  </a:rPr>
                  <a:t>What  “machine” recognizes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GB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sSup>
                      <m:sSupPr>
                        <m:ctrlPr>
                          <a:rPr lang="en-GB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GB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GB" dirty="0">
                    <a:solidFill>
                      <a:schemeClr val="accent3"/>
                    </a:solidFill>
                  </a:rPr>
                  <a:t> ?</a:t>
                </a:r>
              </a:p>
            </p:txBody>
          </p:sp>
        </mc:Choice>
        <mc:Fallback xmlns="">
          <p:sp>
            <p:nvSpPr>
              <p:cNvPr id="6" name="Content Placeholder 12">
                <a:extLst>
                  <a:ext uri="{FF2B5EF4-FFF2-40B4-BE49-F238E27FC236}">
                    <a16:creationId xmlns:a16="http://schemas.microsoft.com/office/drawing/2014/main" id="{7D4B857B-69A4-774C-8221-34F8946397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286" y="1825625"/>
                <a:ext cx="5181600" cy="4351338"/>
              </a:xfrm>
              <a:prstGeom prst="rect">
                <a:avLst/>
              </a:prstGeom>
              <a:blipFill>
                <a:blip r:embed="rId7"/>
                <a:stretch>
                  <a:fillRect l="-1711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6382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own Arrow 2">
            <a:extLst>
              <a:ext uri="{FF2B5EF4-FFF2-40B4-BE49-F238E27FC236}">
                <a16:creationId xmlns:a16="http://schemas.microsoft.com/office/drawing/2014/main" id="{3ACE2988-6F5C-7BD1-A777-119AB91B5D0C}"/>
              </a:ext>
            </a:extLst>
          </p:cNvPr>
          <p:cNvSpPr/>
          <p:nvPr/>
        </p:nvSpPr>
        <p:spPr>
          <a:xfrm>
            <a:off x="8783503" y="2426911"/>
            <a:ext cx="2157984" cy="3621024"/>
          </a:xfrm>
          <a:prstGeom prst="downArrow">
            <a:avLst>
              <a:gd name="adj1" fmla="val 72599"/>
              <a:gd name="adj2" fmla="val 40960"/>
            </a:avLst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>
              <a:solidFill>
                <a:schemeClr val="tx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D6BB13-0DF6-6E42-9A82-9D7CB1F3D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Languages and Computation Models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CFD387-387D-A642-B17E-856DD9C9A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8</a:t>
            </a:fld>
            <a:endParaRPr lang="en-NO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AC5D61-82AE-7441-A46D-E9A4AB439567}"/>
              </a:ext>
            </a:extLst>
          </p:cNvPr>
          <p:cNvSpPr txBox="1"/>
          <p:nvPr/>
        </p:nvSpPr>
        <p:spPr>
          <a:xfrm>
            <a:off x="2128966" y="2475360"/>
            <a:ext cx="31534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sz="2400" dirty="0">
                <a:latin typeface="Montserrat" pitchFamily="2" charset="77"/>
              </a:rPr>
              <a:t>Regular Expression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7C433B-0FBF-1149-93F0-838019209040}"/>
              </a:ext>
            </a:extLst>
          </p:cNvPr>
          <p:cNvSpPr txBox="1"/>
          <p:nvPr/>
        </p:nvSpPr>
        <p:spPr>
          <a:xfrm>
            <a:off x="5972742" y="2475360"/>
            <a:ext cx="27061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400" dirty="0">
                <a:latin typeface="Montserrat" pitchFamily="2" charset="77"/>
              </a:rPr>
              <a:t>Finite Automata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BC140D-994E-0A47-8B92-902DF9D4412A}"/>
              </a:ext>
            </a:extLst>
          </p:cNvPr>
          <p:cNvSpPr txBox="1"/>
          <p:nvPr/>
        </p:nvSpPr>
        <p:spPr>
          <a:xfrm>
            <a:off x="1372349" y="3224524"/>
            <a:ext cx="39228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sz="2400" dirty="0">
                <a:latin typeface="Montserrat" pitchFamily="2" charset="77"/>
              </a:rPr>
              <a:t>Context-free Languages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6D11E7-F378-194B-B20A-C46DC58276A8}"/>
              </a:ext>
            </a:extLst>
          </p:cNvPr>
          <p:cNvSpPr txBox="1"/>
          <p:nvPr/>
        </p:nvSpPr>
        <p:spPr>
          <a:xfrm>
            <a:off x="715118" y="4006591"/>
            <a:ext cx="45801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sz="2400" dirty="0">
                <a:latin typeface="Montserrat" pitchFamily="2" charset="77"/>
              </a:rPr>
              <a:t>Context-senstive Languages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92F572-861F-0D45-B256-13C2D1A04E0F}"/>
              </a:ext>
            </a:extLst>
          </p:cNvPr>
          <p:cNvSpPr txBox="1"/>
          <p:nvPr/>
        </p:nvSpPr>
        <p:spPr>
          <a:xfrm>
            <a:off x="1372349" y="4650842"/>
            <a:ext cx="39100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sz="2400" dirty="0">
                <a:latin typeface="Montserrat" pitchFamily="2" charset="77"/>
              </a:rPr>
              <a:t>Recursively enumerable</a:t>
            </a:r>
          </a:p>
          <a:p>
            <a:pPr algn="r"/>
            <a:r>
              <a:rPr lang="en-NO" sz="2400" dirty="0">
                <a:latin typeface="Montserrat" pitchFamily="2" charset="77"/>
              </a:rPr>
              <a:t>Languages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1AA37C-7348-0F48-9B5B-38670D8139F7}"/>
              </a:ext>
            </a:extLst>
          </p:cNvPr>
          <p:cNvSpPr txBox="1"/>
          <p:nvPr/>
        </p:nvSpPr>
        <p:spPr>
          <a:xfrm>
            <a:off x="5985567" y="3224524"/>
            <a:ext cx="34916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400" dirty="0">
                <a:latin typeface="Montserrat" pitchFamily="2" charset="77"/>
              </a:rPr>
              <a:t>Pushdown Automata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8D027F-C544-8745-A496-5C881848DDFF}"/>
              </a:ext>
            </a:extLst>
          </p:cNvPr>
          <p:cNvSpPr txBox="1"/>
          <p:nvPr/>
        </p:nvSpPr>
        <p:spPr>
          <a:xfrm>
            <a:off x="5985567" y="4006591"/>
            <a:ext cx="39292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400" dirty="0">
                <a:latin typeface="Montserrat" pitchFamily="2" charset="77"/>
              </a:rPr>
              <a:t>Linear-bound Automata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CAE52CC-BE35-9244-A904-11197EB73D1D}"/>
              </a:ext>
            </a:extLst>
          </p:cNvPr>
          <p:cNvSpPr txBox="1"/>
          <p:nvPr/>
        </p:nvSpPr>
        <p:spPr>
          <a:xfrm>
            <a:off x="5972742" y="4789341"/>
            <a:ext cx="26084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400" dirty="0">
                <a:solidFill>
                  <a:schemeClr val="accent3"/>
                </a:solidFill>
                <a:latin typeface="Montserrat" pitchFamily="2" charset="77"/>
              </a:rPr>
              <a:t>Turing Machine</a:t>
            </a:r>
          </a:p>
        </p:txBody>
      </p:sp>
      <p:sp>
        <p:nvSpPr>
          <p:cNvPr id="13" name="Left-right Arrow 12">
            <a:extLst>
              <a:ext uri="{FF2B5EF4-FFF2-40B4-BE49-F238E27FC236}">
                <a16:creationId xmlns:a16="http://schemas.microsoft.com/office/drawing/2014/main" id="{75F11375-4F69-8544-A5BE-D7302CA2BAD1}"/>
              </a:ext>
            </a:extLst>
          </p:cNvPr>
          <p:cNvSpPr/>
          <p:nvPr/>
        </p:nvSpPr>
        <p:spPr>
          <a:xfrm>
            <a:off x="5282394" y="4906482"/>
            <a:ext cx="690348" cy="264698"/>
          </a:xfrm>
          <a:prstGeom prst="leftRightArrow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2400"/>
          </a:p>
        </p:txBody>
      </p:sp>
      <p:sp>
        <p:nvSpPr>
          <p:cNvPr id="14" name="Left-right Arrow 13">
            <a:extLst>
              <a:ext uri="{FF2B5EF4-FFF2-40B4-BE49-F238E27FC236}">
                <a16:creationId xmlns:a16="http://schemas.microsoft.com/office/drawing/2014/main" id="{745BBE78-F0C5-8545-B3C6-0E7FCE8A6418}"/>
              </a:ext>
            </a:extLst>
          </p:cNvPr>
          <p:cNvSpPr/>
          <p:nvPr/>
        </p:nvSpPr>
        <p:spPr>
          <a:xfrm>
            <a:off x="5295219" y="4129342"/>
            <a:ext cx="690348" cy="264698"/>
          </a:xfrm>
          <a:prstGeom prst="leftRightArrow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2400"/>
          </a:p>
        </p:txBody>
      </p:sp>
      <p:sp>
        <p:nvSpPr>
          <p:cNvPr id="15" name="Left-right Arrow 14">
            <a:extLst>
              <a:ext uri="{FF2B5EF4-FFF2-40B4-BE49-F238E27FC236}">
                <a16:creationId xmlns:a16="http://schemas.microsoft.com/office/drawing/2014/main" id="{16FE6C71-B27F-E244-8B5D-C3D777BC73C3}"/>
              </a:ext>
            </a:extLst>
          </p:cNvPr>
          <p:cNvSpPr/>
          <p:nvPr/>
        </p:nvSpPr>
        <p:spPr>
          <a:xfrm>
            <a:off x="5282394" y="3352202"/>
            <a:ext cx="690348" cy="264698"/>
          </a:xfrm>
          <a:prstGeom prst="leftRightArrow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2400"/>
          </a:p>
        </p:txBody>
      </p:sp>
      <p:sp>
        <p:nvSpPr>
          <p:cNvPr id="16" name="Left-right Arrow 15">
            <a:extLst>
              <a:ext uri="{FF2B5EF4-FFF2-40B4-BE49-F238E27FC236}">
                <a16:creationId xmlns:a16="http://schemas.microsoft.com/office/drawing/2014/main" id="{75794AC8-ACCF-4140-A521-111E5D0C8DD9}"/>
              </a:ext>
            </a:extLst>
          </p:cNvPr>
          <p:cNvSpPr/>
          <p:nvPr/>
        </p:nvSpPr>
        <p:spPr>
          <a:xfrm>
            <a:off x="5282394" y="2604647"/>
            <a:ext cx="690348" cy="264698"/>
          </a:xfrm>
          <a:prstGeom prst="leftRightArrow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24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00F51CC-EA99-1D7C-634F-7910B3CA7BBE}"/>
              </a:ext>
            </a:extLst>
          </p:cNvPr>
          <p:cNvSpPr txBox="1"/>
          <p:nvPr/>
        </p:nvSpPr>
        <p:spPr>
          <a:xfrm>
            <a:off x="8173025" y="6059379"/>
            <a:ext cx="3575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>
                <a:latin typeface="Montserrat" pitchFamily="2" charset="77"/>
              </a:rPr>
              <a:t>More computational “power”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4B3D10F-2DAC-818C-3865-3E26CD628EF2}"/>
              </a:ext>
            </a:extLst>
          </p:cNvPr>
          <p:cNvSpPr txBox="1"/>
          <p:nvPr/>
        </p:nvSpPr>
        <p:spPr>
          <a:xfrm>
            <a:off x="3705680" y="2014735"/>
            <a:ext cx="1473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accent3"/>
                </a:solidFill>
                <a:latin typeface="Montserrat" pitchFamily="2" charset="77"/>
              </a:rPr>
              <a:t>Languages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DB83D56-75B1-D8D3-5DBD-F8481EDFFAA0}"/>
              </a:ext>
            </a:extLst>
          </p:cNvPr>
          <p:cNvSpPr txBox="1"/>
          <p:nvPr/>
        </p:nvSpPr>
        <p:spPr>
          <a:xfrm>
            <a:off x="5985567" y="2009859"/>
            <a:ext cx="2523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accent3"/>
                </a:solidFill>
                <a:latin typeface="Montserrat" pitchFamily="2" charset="77"/>
              </a:rPr>
              <a:t>Computation Model</a:t>
            </a:r>
          </a:p>
        </p:txBody>
      </p:sp>
    </p:spTree>
    <p:extLst>
      <p:ext uri="{BB962C8B-B14F-4D97-AF65-F5344CB8AC3E}">
        <p14:creationId xmlns:p14="http://schemas.microsoft.com/office/powerpoint/2010/main" val="49809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 animBg="1"/>
      <p:bldP spid="14" grpId="0" animBg="1"/>
      <p:bldP spid="15" grpId="0" animBg="1"/>
      <p:bldP spid="1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4FF68E7-9F6F-8947-85C0-5A5272E2A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Computation Models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04BA8A4-A171-5E4A-AF49-7CBF438D5A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35421" cy="4351338"/>
          </a:xfrm>
        </p:spPr>
        <p:txBody>
          <a:bodyPr anchor="ctr"/>
          <a:lstStyle/>
          <a:p>
            <a:endParaRPr lang="en-NO" dirty="0"/>
          </a:p>
          <a:p>
            <a:r>
              <a:rPr lang="en-NO" dirty="0"/>
              <a:t>Automata are machines</a:t>
            </a:r>
          </a:p>
          <a:p>
            <a:pPr lvl="1"/>
            <a:r>
              <a:rPr lang="en-NO" dirty="0"/>
              <a:t>consume inputs</a:t>
            </a:r>
          </a:p>
          <a:p>
            <a:pPr lvl="1"/>
            <a:r>
              <a:rPr lang="en-NO" dirty="0"/>
              <a:t>and transition table</a:t>
            </a:r>
          </a:p>
          <a:p>
            <a:pPr lvl="1"/>
            <a:r>
              <a:rPr lang="en-NO" dirty="0"/>
              <a:t>to produce a result</a:t>
            </a:r>
          </a:p>
          <a:p>
            <a:endParaRPr lang="en-NO" dirty="0"/>
          </a:p>
          <a:p>
            <a:r>
              <a:rPr lang="en-NO" dirty="0">
                <a:solidFill>
                  <a:schemeClr val="accent3"/>
                </a:solidFill>
              </a:rPr>
              <a:t>Computation Models = executor + algorithm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722C514-5C15-D34A-A66B-12BCBD0465EC}"/>
              </a:ext>
            </a:extLst>
          </p:cNvPr>
          <p:cNvSpPr/>
          <p:nvPr/>
        </p:nvSpPr>
        <p:spPr>
          <a:xfrm>
            <a:off x="7349213" y="3852740"/>
            <a:ext cx="239635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latin typeface="Montserrat" pitchFamily="2" charset="77"/>
              </a:rPr>
              <a:t>Executor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312E32B-1933-6B4E-8041-40AB6B75E5F1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8705489" y="579103"/>
            <a:ext cx="2908300" cy="23876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9025D8F-D3D0-B24C-BB57-67D7C5E43A49}"/>
              </a:ext>
            </a:extLst>
          </p:cNvPr>
          <p:cNvSpPr txBox="1"/>
          <p:nvPr/>
        </p:nvSpPr>
        <p:spPr>
          <a:xfrm>
            <a:off x="7765767" y="5418904"/>
            <a:ext cx="15632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latin typeface="Share Tech Mono" panose="020B0509050000020004" pitchFamily="49" charset="77"/>
              </a:rPr>
              <a:t>s</a:t>
            </a:r>
            <a:r>
              <a:rPr lang="en-NO" sz="2000" dirty="0">
                <a:latin typeface="Share Tech Mono" panose="020B0509050000020004" pitchFamily="49" charset="77"/>
              </a:rPr>
              <a:t>um = 2550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082ECAE-0E27-AA4C-BF45-A41B0CDEF378}"/>
              </a:ext>
            </a:extLst>
          </p:cNvPr>
          <p:cNvCxnSpPr>
            <a:stCxn id="8" idx="2"/>
            <a:endCxn id="10" idx="0"/>
          </p:cNvCxnSpPr>
          <p:nvPr/>
        </p:nvCxnSpPr>
        <p:spPr>
          <a:xfrm flipH="1">
            <a:off x="8547391" y="4767140"/>
            <a:ext cx="2" cy="6517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84D7B102-AB45-B844-8CAE-802A7B0D7814}"/>
              </a:ext>
            </a:extLst>
          </p:cNvPr>
          <p:cNvCxnSpPr>
            <a:stCxn id="9" idx="2"/>
            <a:endCxn id="8" idx="0"/>
          </p:cNvCxnSpPr>
          <p:nvPr/>
        </p:nvCxnSpPr>
        <p:spPr>
          <a:xfrm rot="5400000">
            <a:off x="8910498" y="2603598"/>
            <a:ext cx="886037" cy="1612246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6944596-C6AD-CD4D-A56B-19C0382AC176}"/>
              </a:ext>
            </a:extLst>
          </p:cNvPr>
          <p:cNvSpPr txBox="1"/>
          <p:nvPr/>
        </p:nvSpPr>
        <p:spPr>
          <a:xfrm>
            <a:off x="6079345" y="2566592"/>
            <a:ext cx="1701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latin typeface="Share Tech Mono" panose="020B0509050000020004" pitchFamily="49" charset="77"/>
              </a:rPr>
              <a:t>limit</a:t>
            </a:r>
            <a:r>
              <a:rPr lang="en-NO" sz="2000" dirty="0">
                <a:latin typeface="Share Tech Mono" panose="020B0509050000020004" pitchFamily="49" charset="77"/>
              </a:rPr>
              <a:t> = 100</a:t>
            </a:r>
          </a:p>
        </p:txBody>
      </p: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B9B9EFAD-83A2-2B44-B1A0-BB395061FC72}"/>
              </a:ext>
            </a:extLst>
          </p:cNvPr>
          <p:cNvCxnSpPr>
            <a:stCxn id="13" idx="2"/>
            <a:endCxn id="8" idx="0"/>
          </p:cNvCxnSpPr>
          <p:nvPr/>
        </p:nvCxnSpPr>
        <p:spPr>
          <a:xfrm rot="16200000" flipH="1">
            <a:off x="7295627" y="2600974"/>
            <a:ext cx="886038" cy="1617494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CDE152C-91F5-124B-BAE9-3C73A0D4B4D5}"/>
              </a:ext>
            </a:extLst>
          </p:cNvPr>
          <p:cNvSpPr txBox="1"/>
          <p:nvPr/>
        </p:nvSpPr>
        <p:spPr>
          <a:xfrm>
            <a:off x="5731719" y="2953937"/>
            <a:ext cx="92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inputs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6D85BB1-0DE1-2B47-9B57-A1D320A8379C}"/>
              </a:ext>
            </a:extLst>
          </p:cNvPr>
          <p:cNvSpPr txBox="1"/>
          <p:nvPr/>
        </p:nvSpPr>
        <p:spPr>
          <a:xfrm>
            <a:off x="10296810" y="2987760"/>
            <a:ext cx="1356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algorithm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5FEC639-A274-594D-AF6D-C4085F4DD876}"/>
              </a:ext>
            </a:extLst>
          </p:cNvPr>
          <p:cNvSpPr txBox="1"/>
          <p:nvPr/>
        </p:nvSpPr>
        <p:spPr>
          <a:xfrm>
            <a:off x="8799381" y="5049572"/>
            <a:ext cx="982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3354050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  <p:bldP spid="15" grpId="0"/>
      <p:bldP spid="16" grpId="0"/>
      <p:bldP spid="17" grpId="0"/>
    </p:bldLst>
  </p:timing>
</p:sld>
</file>

<file path=ppt/theme/theme1.xml><?xml version="1.0" encoding="utf-8"?>
<a:theme xmlns:a="http://schemas.openxmlformats.org/drawingml/2006/main" name="Office Theme">
  <a:themeElements>
    <a:clrScheme name="Nord">
      <a:dk1>
        <a:srgbClr val="4C5669"/>
      </a:dk1>
      <a:lt1>
        <a:srgbClr val="ECEFF3"/>
      </a:lt1>
      <a:dk2>
        <a:srgbClr val="2E3440"/>
      </a:dk2>
      <a:lt2>
        <a:srgbClr val="D8DEE9"/>
      </a:lt2>
      <a:accent1>
        <a:srgbClr val="5E81AC"/>
      </a:accent1>
      <a:accent2>
        <a:srgbClr val="81A1C1"/>
      </a:accent2>
      <a:accent3>
        <a:srgbClr val="EBCB8B"/>
      </a:accent3>
      <a:accent4>
        <a:srgbClr val="D08770"/>
      </a:accent4>
      <a:accent5>
        <a:srgbClr val="BF6169"/>
      </a:accent5>
      <a:accent6>
        <a:srgbClr val="A3BE8C"/>
      </a:accent6>
      <a:hlink>
        <a:srgbClr val="8FBCBB"/>
      </a:hlink>
      <a:folHlink>
        <a:srgbClr val="88C0D0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des_template" id="{8ED55283-0CCD-804A-A29F-0AA8886F3406}" vid="{A75A6633-A08F-0749-ACDA-55760D2F5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3676</TotalTime>
  <Words>917</Words>
  <Application>Microsoft Macintosh PowerPoint</Application>
  <PresentationFormat>Widescreen</PresentationFormat>
  <Paragraphs>255</Paragraphs>
  <Slides>25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Arial</vt:lpstr>
      <vt:lpstr>Calibri</vt:lpstr>
      <vt:lpstr>Cambria Math</vt:lpstr>
      <vt:lpstr>Montserrat</vt:lpstr>
      <vt:lpstr>Montserrat Light</vt:lpstr>
      <vt:lpstr>Share Tech Mono</vt:lpstr>
      <vt:lpstr>Verdana</vt:lpstr>
      <vt:lpstr>Office Theme</vt:lpstr>
      <vt:lpstr>Complexity Classes</vt:lpstr>
      <vt:lpstr>Remember…</vt:lpstr>
      <vt:lpstr>Agenda</vt:lpstr>
      <vt:lpstr>Decision Problems</vt:lpstr>
      <vt:lpstr>Traveling Salesperson Problem (TSP) An example</vt:lpstr>
      <vt:lpstr>Decision Problems as Languages</vt:lpstr>
      <vt:lpstr>Languages &amp; Machines</vt:lpstr>
      <vt:lpstr>Languages and Computation Models</vt:lpstr>
      <vt:lpstr>Computation Models</vt:lpstr>
      <vt:lpstr>Computation Models</vt:lpstr>
      <vt:lpstr>Turing Machine: M=(Q, q_0,A, Σ,δ)</vt:lpstr>
      <vt:lpstr>Turing-Completeness</vt:lpstr>
      <vt:lpstr>Computable Functions</vt:lpstr>
      <vt:lpstr>Non-Deterministic Turing Machine</vt:lpstr>
      <vt:lpstr>Efficiency</vt:lpstr>
      <vt:lpstr>Playing Sudoku With a non-deterministic Turing Machine</vt:lpstr>
      <vt:lpstr>Complexity Class</vt:lpstr>
      <vt:lpstr>Common Classes</vt:lpstr>
      <vt:lpstr>If P = NP…</vt:lpstr>
      <vt:lpstr>NP-Completeness</vt:lpstr>
      <vt:lpstr>Problem Reduction It is at least as easy as …</vt:lpstr>
      <vt:lpstr>Problem Reduction It is at least as hard as …</vt:lpstr>
      <vt:lpstr>Why all of that?</vt:lpstr>
      <vt:lpstr>Recap</vt:lpstr>
      <vt:lpstr>Questions, Comments, or Ideas?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NP-Completeness</dc:title>
  <dc:creator>Franck Chauvel</dc:creator>
  <cp:lastModifiedBy>Franck Chauvel</cp:lastModifiedBy>
  <cp:revision>16</cp:revision>
  <dcterms:created xsi:type="dcterms:W3CDTF">2021-10-31T07:04:20Z</dcterms:created>
  <dcterms:modified xsi:type="dcterms:W3CDTF">2023-11-06T13:14:10Z</dcterms:modified>
</cp:coreProperties>
</file>