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60" r:id="rId3"/>
    <p:sldId id="263" r:id="rId4"/>
    <p:sldId id="266" r:id="rId5"/>
    <p:sldId id="272" r:id="rId6"/>
    <p:sldId id="292" r:id="rId7"/>
    <p:sldId id="283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65" r:id="rId16"/>
    <p:sldId id="299" r:id="rId17"/>
    <p:sldId id="285" r:id="rId18"/>
    <p:sldId id="261" r:id="rId19"/>
    <p:sldId id="286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F3"/>
    <a:srgbClr val="4C576D"/>
    <a:srgbClr val="8C97AC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11/09/2023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4723&amp;picture=deck-of-playing-card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13018&amp;picture=gold-coin-stack&amp;large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Queue_of_Buying_FF28_Ticket_Booklets_in_Expo_Dome_20160827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Stacks and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Introducing New Abstract Data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Sequences / Lecture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D9996-214F-C9F5-1977-8E262AD1C85C}"/>
              </a:ext>
            </a:extLst>
          </p:cNvPr>
          <p:cNvSpPr txBox="1"/>
          <p:nvPr/>
        </p:nvSpPr>
        <p:spPr>
          <a:xfrm>
            <a:off x="8446190" y="5113247"/>
            <a:ext cx="33489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Ask anything on </a:t>
            </a:r>
            <a:b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</a:br>
            <a:r>
              <a:rPr lang="en-GB" sz="2400" b="1" i="1" dirty="0" err="1">
                <a:solidFill>
                  <a:schemeClr val="accent6"/>
                </a:solidFill>
                <a:latin typeface="Montserrat" pitchFamily="2" charset="77"/>
              </a:rPr>
              <a:t>www.menti.com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  <a:p>
            <a:pPr algn="r" fontAlgn="base"/>
            <a:r>
              <a:rPr lang="en-GB" sz="2400" i="1" dirty="0">
                <a:solidFill>
                  <a:schemeClr val="accent6"/>
                </a:solidFill>
                <a:latin typeface="Montserrat" pitchFamily="2" charset="77"/>
              </a:rPr>
              <a:t>with code </a:t>
            </a:r>
            <a:r>
              <a:rPr lang="en-GB" sz="2400" b="1" i="1" dirty="0">
                <a:solidFill>
                  <a:schemeClr val="accent6"/>
                </a:solidFill>
                <a:latin typeface="Montserrat" pitchFamily="2" charset="77"/>
              </a:rPr>
              <a:t>8466 4411</a:t>
            </a:r>
            <a:endParaRPr lang="en-GB" sz="2400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java.util.Queue&lt;E&gt;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252C2-66CB-EB22-350E-DE2BDB6AB4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8994" y="1387553"/>
            <a:ext cx="6201621" cy="476839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471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FC9F-05CF-5A1D-BE6A-BC6A1C2E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Queues vs. Stacks?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849EC-DFAA-1D00-37BD-60EB7DD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23CF-54AE-F89F-F92F-F236CCE9F861}"/>
              </a:ext>
            </a:extLst>
          </p:cNvPr>
          <p:cNvSpPr txBox="1"/>
          <p:nvPr/>
        </p:nvSpPr>
        <p:spPr>
          <a:xfrm>
            <a:off x="3183985" y="2453098"/>
            <a:ext cx="582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latin typeface="Montserrat" pitchFamily="2" charset="77"/>
              </a:rPr>
              <a:t>The differences is in the axioms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/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𝑝𝑢𝑠h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𝑝𝑢𝑠h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3C7F8-160E-506B-3121-0DE01F42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4" y="4499526"/>
                <a:ext cx="4887620" cy="430887"/>
              </a:xfrm>
              <a:prstGeom prst="rect">
                <a:avLst/>
              </a:prstGeom>
              <a:blipFill>
                <a:blip r:embed="rId2"/>
                <a:stretch>
                  <a:fillRect l="-1554" r="-777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/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𝑝𝑒𝑒𝑘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d>
                        <m:dPr>
                          <m:ctrlP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  <m:d>
                            <m:dPr>
                              <m:ctrlP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8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32199E-E5D3-7444-B4D5-DD9198752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94" y="4499526"/>
                <a:ext cx="4640309" cy="430887"/>
              </a:xfrm>
              <a:prstGeom prst="rect">
                <a:avLst/>
              </a:prstGeom>
              <a:blipFill>
                <a:blip r:embed="rId3"/>
                <a:stretch>
                  <a:fillRect l="-1913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7FD6B72-52EF-5BF8-242D-C3EDEDB75DB2}"/>
              </a:ext>
            </a:extLst>
          </p:cNvPr>
          <p:cNvSpPr txBox="1"/>
          <p:nvPr/>
        </p:nvSpPr>
        <p:spPr>
          <a:xfrm>
            <a:off x="2504953" y="3747959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Stacks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CA5F2-1A84-E36D-64C6-F87C64E593FD}"/>
              </a:ext>
            </a:extLst>
          </p:cNvPr>
          <p:cNvSpPr txBox="1"/>
          <p:nvPr/>
        </p:nvSpPr>
        <p:spPr>
          <a:xfrm>
            <a:off x="8328985" y="3747959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12394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>
            <a:normAutofit/>
          </a:bodyPr>
          <a:lstStyle/>
          <a:p>
            <a:r>
              <a:rPr lang="en-NO" dirty="0"/>
              <a:t>Deques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Double-end Queues</a:t>
            </a:r>
            <a:endParaRPr lang="en-NO" dirty="0">
              <a:latin typeface="Montserrat" pitchFamily="2" charset="77"/>
            </a:endParaRP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762" r="21762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887480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214805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5206CF-6C75-DA5F-693F-B410233921E7}"/>
              </a:ext>
            </a:extLst>
          </p:cNvPr>
          <p:cNvSpPr/>
          <p:nvPr/>
        </p:nvSpPr>
        <p:spPr>
          <a:xfrm>
            <a:off x="9884436" y="1480827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D9DEE8-38CA-F0C8-5DC6-B694DFB57D09}"/>
              </a:ext>
            </a:extLst>
          </p:cNvPr>
          <p:cNvCxnSpPr>
            <a:cxnSpLocks/>
            <a:stCxn id="11" idx="0"/>
            <a:endCxn id="6" idx="1"/>
          </p:cNvCxnSpPr>
          <p:nvPr/>
        </p:nvCxnSpPr>
        <p:spPr>
          <a:xfrm flipV="1">
            <a:off x="8672675" y="1823727"/>
            <a:ext cx="1211761" cy="11413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11C58-6044-C0D0-6D27-2704A2DC329F}"/>
              </a:ext>
            </a:extLst>
          </p:cNvPr>
          <p:cNvSpPr/>
          <p:nvPr/>
        </p:nvSpPr>
        <p:spPr>
          <a:xfrm>
            <a:off x="6193817" y="56328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A3ED-5B1E-A283-091F-6E892BBD36EC}"/>
              </a:ext>
            </a:extLst>
          </p:cNvPr>
          <p:cNvCxnSpPr>
            <a:cxnSpLocks/>
            <a:stCxn id="17" idx="3"/>
            <a:endCxn id="9" idx="2"/>
          </p:cNvCxnSpPr>
          <p:nvPr/>
        </p:nvCxnSpPr>
        <p:spPr>
          <a:xfrm flipV="1">
            <a:off x="7702577" y="5159618"/>
            <a:ext cx="970098" cy="8161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11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Deque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Deque, D&lt;T&gt;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𝑓𝑟𝑜𝑛𝑡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𝑔𝑒𝑡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r>
                  <a:rPr lang="en-NO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97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3AD8-B4FE-CE6A-74E5-84D52A6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Deques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F1883-3022-E74E-C519-F952AA914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2592" cy="4351338"/>
          </a:xfrm>
        </p:spPr>
        <p:txBody>
          <a:bodyPr anchor="ctr"/>
          <a:lstStyle/>
          <a:p>
            <a:r>
              <a:rPr lang="en-NO" dirty="0"/>
              <a:t>java.util.Deque&lt;E&gt;</a:t>
            </a:r>
          </a:p>
          <a:p>
            <a:r>
              <a:rPr lang="en-NO" dirty="0"/>
              <a:t>⚠️ interface</a:t>
            </a:r>
          </a:p>
          <a:p>
            <a:pPr lvl="1"/>
            <a:r>
              <a:rPr lang="en-NO" dirty="0"/>
              <a:t>Many implementations</a:t>
            </a:r>
          </a:p>
          <a:p>
            <a:r>
              <a:rPr lang="en-NO" dirty="0"/>
              <a:t>since 1.6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0B744-27A2-3B55-366C-354EFBE2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55184C-A95C-1789-E740-95FDBDEA4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9517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Arithmetic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14C21-E337-8E4E-8E7A-74E000B850FE}"/>
              </a:ext>
            </a:extLst>
          </p:cNvPr>
          <p:cNvSpPr txBox="1"/>
          <p:nvPr/>
        </p:nvSpPr>
        <p:spPr>
          <a:xfrm>
            <a:off x="752229" y="2387248"/>
            <a:ext cx="10937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Share Tech Mono" panose="020B0509050000020004" pitchFamily="49" charset="77"/>
              </a:rPr>
              <a:t>“12 + [(15 * 3) / 2]) – [(1 + 4) * 3] + 2)”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AD286-F013-6B48-A6DA-C4B6FCE133B3}"/>
              </a:ext>
            </a:extLst>
          </p:cNvPr>
          <p:cNvSpPr txBox="1"/>
          <p:nvPr/>
        </p:nvSpPr>
        <p:spPr>
          <a:xfrm>
            <a:off x="5202166" y="4528462"/>
            <a:ext cx="64876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—How can we check that brackets </a:t>
            </a:r>
          </a:p>
          <a:p>
            <a:r>
              <a:rPr lang="en-NO" sz="2800" dirty="0">
                <a:latin typeface="Montserrat" pitchFamily="2" charset="77"/>
              </a:rPr>
              <a:t>are balanced this?</a:t>
            </a:r>
          </a:p>
        </p:txBody>
      </p:sp>
    </p:spTree>
    <p:extLst>
      <p:ext uri="{BB962C8B-B14F-4D97-AF65-F5344CB8AC3E}">
        <p14:creationId xmlns:p14="http://schemas.microsoft.com/office/powerpoint/2010/main" val="222389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0F0-3891-DE95-AF2D-F319B0FC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Use a Stack!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120C-48A6-DAEA-B525-BBF4CA2F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0298" cy="4678692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public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boolean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isBalanced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text: String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new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Stack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Character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&gt;()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for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var any: text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isOpening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      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push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isClosing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var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open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pop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	  if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!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matchBrackets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open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any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))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      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false;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   }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else </a:t>
            </a:r>
            <a:r>
              <a:rPr lang="en-GB" dirty="0">
                <a:latin typeface="Share Tech Mono" panose="020B0509050000020004" pitchFamily="49" charset="77"/>
              </a:rPr>
              <a:t>{}</a:t>
            </a: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 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return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stack</a:t>
            </a:r>
            <a:r>
              <a:rPr lang="en-GB" dirty="0" err="1">
                <a:solidFill>
                  <a:srgbClr val="ECEFF4"/>
                </a:solidFill>
                <a:latin typeface="Share Tech Mono" panose="020B0509050000020004" pitchFamily="49" charset="77"/>
              </a:rPr>
              <a:t>.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size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()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B48EA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7165-7C3D-6161-D02E-028275E3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A6A64-630B-AE92-8A85-C5087CFE2019}"/>
              </a:ext>
            </a:extLst>
          </p:cNvPr>
          <p:cNvSpPr txBox="1"/>
          <p:nvPr/>
        </p:nvSpPr>
        <p:spPr>
          <a:xfrm>
            <a:off x="-6176513" y="-31055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3691E-DF0E-4858-6E64-D88C20D066C4}"/>
              </a:ext>
            </a:extLst>
          </p:cNvPr>
          <p:cNvSpPr txBox="1"/>
          <p:nvPr/>
        </p:nvSpPr>
        <p:spPr>
          <a:xfrm>
            <a:off x="7986621" y="1886161"/>
            <a:ext cx="36970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[(</a:t>
            </a:r>
            <a:r>
              <a:rPr lang="en-NO" sz="2400" dirty="0">
                <a:latin typeface="Share Tech Mono" panose="020B0509050000020004" pitchFamily="49" charset="77"/>
              </a:rPr>
              <a:t>15 * 3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/ 2</a:t>
            </a:r>
            <a:r>
              <a:rPr lang="en-NO" sz="2400" dirty="0">
                <a:solidFill>
                  <a:schemeClr val="accent6"/>
                </a:solidFill>
                <a:latin typeface="Share Tech Mono" panose="020B0509050000020004" pitchFamily="49" charset="77"/>
              </a:rPr>
              <a:t>]</a:t>
            </a:r>
            <a:r>
              <a:rPr lang="en-NO" sz="2400" dirty="0">
                <a:solidFill>
                  <a:schemeClr val="accent4"/>
                </a:solidFill>
                <a:latin typeface="Share Tech Mono" panose="020B0509050000020004" pitchFamily="49" charset="77"/>
              </a:rPr>
              <a:t>)</a:t>
            </a:r>
            <a:r>
              <a:rPr lang="en-NO" sz="2400" dirty="0">
                <a:latin typeface="Share Tech Mono" panose="020B0509050000020004" pitchFamily="49" charset="77"/>
              </a:rPr>
              <a:t> </a:t>
            </a:r>
            <a:endParaRPr lang="en-N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/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4F7B0C-D625-DF60-83EF-B6779543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688" y="5277353"/>
                <a:ext cx="1678985" cy="830997"/>
              </a:xfrm>
              <a:prstGeom prst="rect">
                <a:avLst/>
              </a:prstGeom>
              <a:blipFill>
                <a:blip r:embed="rId2"/>
                <a:stretch>
                  <a:fillRect l="-6015" r="-12030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Java Logo PNG Vector (EPS) Free Download">
            <a:extLst>
              <a:ext uri="{FF2B5EF4-FFF2-40B4-BE49-F238E27FC236}">
                <a16:creationId xmlns:a16="http://schemas.microsoft.com/office/drawing/2014/main" id="{3D11B936-AB26-CA30-8224-344984170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7" y="3043838"/>
            <a:ext cx="908927" cy="169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71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398746-B33A-2E46-9069-CD941896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BEB05A-FBAC-CB44-9CC3-18E5AAF8D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Abstract Data Types</a:t>
            </a:r>
          </a:p>
          <a:p>
            <a:pPr lvl="1"/>
            <a:r>
              <a:rPr lang="en-NO" dirty="0"/>
              <a:t>Specification vs. implementation</a:t>
            </a:r>
          </a:p>
          <a:p>
            <a:pPr lvl="1"/>
            <a:r>
              <a:rPr lang="en-NO" dirty="0"/>
              <a:t>Domains + operations + axioms</a:t>
            </a:r>
          </a:p>
          <a:p>
            <a:pPr lvl="1"/>
            <a:endParaRPr lang="en-NO" dirty="0"/>
          </a:p>
          <a:p>
            <a:r>
              <a:rPr lang="en-NO" dirty="0"/>
              <a:t>Many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tacks, queues, lists, interval, numbers, wallet, etc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D270BD-FE08-8C45-8D2C-E69CF520D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Sequences, with restrictions</a:t>
            </a:r>
          </a:p>
          <a:p>
            <a:r>
              <a:rPr lang="en-NO" dirty="0"/>
              <a:t>Stacks</a:t>
            </a:r>
          </a:p>
          <a:p>
            <a:pPr lvl="1"/>
            <a:r>
              <a:rPr lang="en-NO" dirty="0"/>
              <a:t>LIFO: Last in, first out</a:t>
            </a:r>
          </a:p>
          <a:p>
            <a:pPr lvl="1"/>
            <a:endParaRPr lang="en-NO" dirty="0"/>
          </a:p>
          <a:p>
            <a:r>
              <a:rPr lang="en-NO" dirty="0"/>
              <a:t>Queues</a:t>
            </a:r>
          </a:p>
          <a:p>
            <a:pPr lvl="1"/>
            <a:r>
              <a:rPr lang="en-NO" dirty="0"/>
              <a:t>FIFO: First in, first out</a:t>
            </a:r>
          </a:p>
          <a:p>
            <a:pPr lvl="2"/>
            <a:endParaRPr lang="en-NO" dirty="0"/>
          </a:p>
          <a:p>
            <a:r>
              <a:rPr lang="en-NO" dirty="0"/>
              <a:t>Deques</a:t>
            </a:r>
          </a:p>
          <a:p>
            <a:pPr lvl="1"/>
            <a:r>
              <a:rPr lang="en-NO" dirty="0"/>
              <a:t>Stack +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ABB36-BD10-7448-B950-558982F4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106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9677-58FC-D646-B37F-BD25779F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Suggested Readings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F15B8-B324-5D44-9055-85DD7CE9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953620-BA8A-904A-89BA-A43FBAAD1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16" y="1683553"/>
            <a:ext cx="2298695" cy="313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739EC-11DE-0F44-83B3-57CAC924404D}"/>
              </a:ext>
            </a:extLst>
          </p:cNvPr>
          <p:cNvSpPr txBox="1"/>
          <p:nvPr/>
        </p:nvSpPr>
        <p:spPr>
          <a:xfrm>
            <a:off x="7067116" y="4879022"/>
            <a:ext cx="3137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B. Meyer. </a:t>
            </a:r>
            <a:r>
              <a:rPr lang="en-NO" b="1" dirty="0">
                <a:solidFill>
                  <a:schemeClr val="accent3"/>
                </a:solidFill>
                <a:latin typeface="Montserrat" pitchFamily="2" charset="77"/>
              </a:rPr>
              <a:t>Abstract Data Types (Chap 6)</a:t>
            </a:r>
            <a:r>
              <a:rPr lang="en-NO" b="1" dirty="0">
                <a:latin typeface="Montserrat" pitchFamily="2" charset="77"/>
              </a:rPr>
              <a:t> </a:t>
            </a:r>
            <a:r>
              <a:rPr lang="en-NO" dirty="0">
                <a:latin typeface="Montserrat" pitchFamily="2" charset="77"/>
              </a:rPr>
              <a:t>in “Object-oriented software construction”. </a:t>
            </a:r>
            <a:r>
              <a:rPr lang="en-GB" dirty="0">
                <a:latin typeface="Montserrat" pitchFamily="2" charset="77"/>
              </a:rPr>
              <a:t>P</a:t>
            </a:r>
            <a:r>
              <a:rPr lang="en-NO" dirty="0">
                <a:latin typeface="Montserrat" pitchFamily="2" charset="77"/>
              </a:rPr>
              <a:t>rentice Hall. 1997</a:t>
            </a:r>
          </a:p>
        </p:txBody>
      </p:sp>
      <p:pic>
        <p:nvPicPr>
          <p:cNvPr id="1030" name="Picture 6" descr="Data Structures and Algorithms in Java : Michael T. Goodrich : 9780470398807">
            <a:extLst>
              <a:ext uri="{FF2B5EF4-FFF2-40B4-BE49-F238E27FC236}">
                <a16:creationId xmlns:a16="http://schemas.microsoft.com/office/drawing/2014/main" id="{2A1CF770-089A-424C-A2C2-EDF1B749D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59" y="1719987"/>
            <a:ext cx="2298695" cy="27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FB0B0-A124-2B40-8404-6098F3DAE704}"/>
              </a:ext>
            </a:extLst>
          </p:cNvPr>
          <p:cNvSpPr txBox="1"/>
          <p:nvPr/>
        </p:nvSpPr>
        <p:spPr>
          <a:xfrm>
            <a:off x="838200" y="4602024"/>
            <a:ext cx="3137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Montserrat" pitchFamily="2" charset="77"/>
              </a:rPr>
              <a:t>M. T. Goodrich, R </a:t>
            </a:r>
            <a:r>
              <a:rPr lang="nb-NO" dirty="0" err="1">
                <a:latin typeface="Montserrat" pitchFamily="2" charset="77"/>
              </a:rPr>
              <a:t>Tamassia</a:t>
            </a:r>
            <a:r>
              <a:rPr lang="nb-NO" dirty="0">
                <a:latin typeface="Montserrat" pitchFamily="2" charset="77"/>
              </a:rPr>
              <a:t>. 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Stacks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 and Queues</a:t>
            </a:r>
            <a:r>
              <a:rPr lang="nb-NO" dirty="0">
                <a:latin typeface="Montserrat" pitchFamily="2" charset="77"/>
              </a:rPr>
              <a:t> 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(</a:t>
            </a:r>
            <a:r>
              <a:rPr lang="nb-NO" b="1" dirty="0" err="1">
                <a:solidFill>
                  <a:schemeClr val="accent3"/>
                </a:solidFill>
                <a:latin typeface="Montserrat" pitchFamily="2" charset="77"/>
              </a:rPr>
              <a:t>Chap</a:t>
            </a:r>
            <a:r>
              <a:rPr lang="nb-NO" b="1" dirty="0">
                <a:solidFill>
                  <a:schemeClr val="accent3"/>
                </a:solidFill>
                <a:latin typeface="Montserrat" pitchFamily="2" charset="77"/>
              </a:rPr>
              <a:t>. 5) </a:t>
            </a:r>
            <a:r>
              <a:rPr lang="nb-NO" dirty="0">
                <a:latin typeface="Montserrat" pitchFamily="2" charset="77"/>
              </a:rPr>
              <a:t>in Data </a:t>
            </a:r>
            <a:r>
              <a:rPr lang="nb-NO" dirty="0" err="1">
                <a:latin typeface="Montserrat" pitchFamily="2" charset="77"/>
              </a:rPr>
              <a:t>Structures</a:t>
            </a:r>
            <a:r>
              <a:rPr lang="nb-NO" dirty="0">
                <a:latin typeface="Montserrat" pitchFamily="2" charset="77"/>
              </a:rPr>
              <a:t> and </a:t>
            </a:r>
            <a:r>
              <a:rPr lang="nb-NO" dirty="0" err="1">
                <a:latin typeface="Montserrat" pitchFamily="2" charset="77"/>
              </a:rPr>
              <a:t>Algorithms</a:t>
            </a:r>
            <a:r>
              <a:rPr lang="nb-NO" dirty="0">
                <a:latin typeface="Montserrat" pitchFamily="2" charset="77"/>
              </a:rPr>
              <a:t> in Java. 5th ed. Wiley. 2011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306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Stacks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Queues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Deques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794" y="153050"/>
            <a:ext cx="5020465" cy="1240078"/>
          </a:xfrm>
        </p:spPr>
        <p:txBody>
          <a:bodyPr/>
          <a:lstStyle/>
          <a:p>
            <a:r>
              <a:rPr lang="en-NO" dirty="0"/>
              <a:t>Stacks</a:t>
            </a:r>
          </a:p>
        </p:txBody>
      </p:sp>
      <p:pic>
        <p:nvPicPr>
          <p:cNvPr id="28" name="Content Placeholder 27" descr="A picture containing stack, old, stacked, gear&#10;&#10;Description automatically generated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082" y="0"/>
            <a:ext cx="4564853" cy="68579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69266" y="1920397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9713856" y="1921884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891561" y="4930142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891561" y="4175761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891561" y="3421380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C0D81D-D02E-C044-9E6C-05FE6F6357FF}"/>
              </a:ext>
            </a:extLst>
          </p:cNvPr>
          <p:cNvCxnSpPr/>
          <p:nvPr/>
        </p:nvCxnSpPr>
        <p:spPr>
          <a:xfrm>
            <a:off x="6180591" y="5737152"/>
            <a:ext cx="4930698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8FDA69-C8C6-BA48-BAF8-E745D4463925}"/>
              </a:ext>
            </a:extLst>
          </p:cNvPr>
          <p:cNvSpPr txBox="1"/>
          <p:nvPr/>
        </p:nvSpPr>
        <p:spPr>
          <a:xfrm>
            <a:off x="8138430" y="573715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bottom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45940" y="341989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578026" y="2263297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stCxn id="11" idx="0"/>
            <a:endCxn id="8" idx="1"/>
          </p:cNvCxnSpPr>
          <p:nvPr/>
        </p:nvCxnSpPr>
        <p:spPr>
          <a:xfrm flipV="1">
            <a:off x="8645941" y="2264784"/>
            <a:ext cx="1067915" cy="11565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13856" y="3419893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57702" y="426522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C723B1-9E74-7E48-85E3-EA9E88B8826A}"/>
              </a:ext>
            </a:extLst>
          </p:cNvPr>
          <p:cNvSpPr txBox="1"/>
          <p:nvPr/>
        </p:nvSpPr>
        <p:spPr>
          <a:xfrm>
            <a:off x="6180591" y="35796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B7FB-D351-8043-AE92-FE54B4C58B2A}"/>
              </a:ext>
            </a:extLst>
          </p:cNvPr>
          <p:cNvCxnSpPr>
            <a:stCxn id="32" idx="3"/>
            <a:endCxn id="11" idx="1"/>
          </p:cNvCxnSpPr>
          <p:nvPr/>
        </p:nvCxnSpPr>
        <p:spPr>
          <a:xfrm>
            <a:off x="6740360" y="3764280"/>
            <a:ext cx="1151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Stack, S&lt;T&gt;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top of the stack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top. Fail if empty</a:t>
                </a: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𝑝𝑒𝑒𝑘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on top.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47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Stacks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3064010"/>
                  </p:ext>
                </p:extLst>
              </p:nvPr>
            </p:nvGraphicFramePr>
            <p:xfrm>
              <a:off x="896182" y="2755811"/>
              <a:ext cx="5181600" cy="1478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6897" r="-102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pop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0000" r="-102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push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310345" r="-102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01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FA86-E86E-6EB8-785E-AFB2E94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F3D09-E786-7049-A6E3-B32819ECDF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java.util.Stack&lt;T&gt;</a:t>
            </a:r>
          </a:p>
          <a:p>
            <a:endParaRPr lang="en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19505-1D70-EDD7-024F-1F7AB2C399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53600" y="2046084"/>
            <a:ext cx="6376245" cy="36647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BE48-9483-1A12-EF0F-E5235F00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505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817" y="52545"/>
            <a:ext cx="5020465" cy="1240078"/>
          </a:xfrm>
        </p:spPr>
        <p:txBody>
          <a:bodyPr/>
          <a:lstStyle/>
          <a:p>
            <a:r>
              <a:rPr lang="en-NO" dirty="0"/>
              <a:t>Queues</a:t>
            </a:r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5E5E7CFB-6C7E-C94E-8C0A-69DE96902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46187"/>
          <a:stretch/>
        </p:blipFill>
        <p:spPr>
          <a:xfrm>
            <a:off x="-5084" y="7507"/>
            <a:ext cx="5158575" cy="68504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4BC20-EA9D-F948-8F6F-6BD6B6E4D30E}"/>
              </a:ext>
            </a:extLst>
          </p:cNvPr>
          <p:cNvSpPr/>
          <p:nvPr/>
        </p:nvSpPr>
        <p:spPr>
          <a:xfrm>
            <a:off x="6096000" y="1464073"/>
            <a:ext cx="1508760" cy="6858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I</a:t>
            </a:r>
            <a:r>
              <a:rPr lang="en-NO" dirty="0">
                <a:latin typeface="Share Tech Mono" panose="020B0509050000020004" pitchFamily="49" charset="77"/>
              </a:rPr>
              <a:t>ncoming</a:t>
            </a: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0E99C-A9B2-D946-9EEF-BA3C85BEE539}"/>
              </a:ext>
            </a:extLst>
          </p:cNvPr>
          <p:cNvSpPr/>
          <p:nvPr/>
        </p:nvSpPr>
        <p:spPr>
          <a:xfrm>
            <a:off x="10465803" y="5670550"/>
            <a:ext cx="1508760" cy="6858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Outgoing</a:t>
            </a:r>
            <a:endParaRPr lang="en-NO" dirty="0">
              <a:latin typeface="Share Tech Mono" panose="020B0509050000020004" pitchFamily="49" charset="77"/>
            </a:endParaRPr>
          </a:p>
          <a:p>
            <a:pPr algn="ctr"/>
            <a:r>
              <a:rPr lang="en-NO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2C7AD-0D1B-9B4E-98ED-EA1B7D84EF6E}"/>
              </a:ext>
            </a:extLst>
          </p:cNvPr>
          <p:cNvSpPr/>
          <p:nvPr/>
        </p:nvSpPr>
        <p:spPr>
          <a:xfrm>
            <a:off x="7918295" y="4473818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1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64F4F6-AF6A-9843-A1BC-CAF3D70CFE08}"/>
              </a:ext>
            </a:extLst>
          </p:cNvPr>
          <p:cNvSpPr/>
          <p:nvPr/>
        </p:nvSpPr>
        <p:spPr>
          <a:xfrm>
            <a:off x="7918295" y="3719437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2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427EE-1366-574E-B01E-0194CE18C0FB}"/>
              </a:ext>
            </a:extLst>
          </p:cNvPr>
          <p:cNvSpPr/>
          <p:nvPr/>
        </p:nvSpPr>
        <p:spPr>
          <a:xfrm>
            <a:off x="7918295" y="2965056"/>
            <a:ext cx="150876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Item 3</a:t>
            </a:r>
            <a:endParaRPr lang="en-NO" dirty="0">
              <a:latin typeface="Share Tech Mono" panose="020B0509050000020004" pitchFamily="49" charset="77"/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5920FAD-2E1D-794F-8E15-171439D4BF7E}"/>
              </a:ext>
            </a:extLst>
          </p:cNvPr>
          <p:cNvCxnSpPr>
            <a:stCxn id="11" idx="0"/>
          </p:cNvCxnSpPr>
          <p:nvPr/>
        </p:nvCxnSpPr>
        <p:spPr>
          <a:xfrm>
            <a:off x="8672674" y="296356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C23FE-C5BD-1949-B0CD-EE14F36D5370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604760" y="1806973"/>
            <a:ext cx="1067915" cy="1158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8FFAB7-5AB6-424D-B887-924A5602248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>
            <a:off x="8672675" y="5159618"/>
            <a:ext cx="1793128" cy="8538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6E28E-E1C0-764C-BF4E-5EF68E6EA296}"/>
              </a:ext>
            </a:extLst>
          </p:cNvPr>
          <p:cNvCxnSpPr/>
          <p:nvPr/>
        </p:nvCxnSpPr>
        <p:spPr>
          <a:xfrm>
            <a:off x="9740590" y="2963569"/>
            <a:ext cx="0" cy="21960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0AE346B-F88A-F745-A979-A1173C4909A0}"/>
              </a:ext>
            </a:extLst>
          </p:cNvPr>
          <p:cNvSpPr txBox="1"/>
          <p:nvPr/>
        </p:nvSpPr>
        <p:spPr>
          <a:xfrm>
            <a:off x="9884436" y="38089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length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D2C0D-CD09-E14E-B3EB-04F50AEBD712}"/>
              </a:ext>
            </a:extLst>
          </p:cNvPr>
          <p:cNvSpPr txBox="1"/>
          <p:nvPr/>
        </p:nvSpPr>
        <p:spPr>
          <a:xfrm>
            <a:off x="6207324" y="30899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back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FCA275-AAF2-1748-BBCE-9456237038F8}"/>
              </a:ext>
            </a:extLst>
          </p:cNvPr>
          <p:cNvCxnSpPr>
            <a:stCxn id="23" idx="3"/>
          </p:cNvCxnSpPr>
          <p:nvPr/>
        </p:nvCxnSpPr>
        <p:spPr>
          <a:xfrm>
            <a:off x="6892127" y="3274640"/>
            <a:ext cx="1026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DDB8B3-2C15-6949-8AF4-616079FFA627}"/>
              </a:ext>
            </a:extLst>
          </p:cNvPr>
          <p:cNvSpPr txBox="1"/>
          <p:nvPr/>
        </p:nvSpPr>
        <p:spPr>
          <a:xfrm>
            <a:off x="6207324" y="455131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front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D4763C-46B7-EB45-AE63-20AFE5AB0732}"/>
              </a:ext>
            </a:extLst>
          </p:cNvPr>
          <p:cNvCxnSpPr>
            <a:stCxn id="26" idx="3"/>
          </p:cNvCxnSpPr>
          <p:nvPr/>
        </p:nvCxnSpPr>
        <p:spPr>
          <a:xfrm>
            <a:off x="7017161" y="4735983"/>
            <a:ext cx="9011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96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867A-6646-6547-AB98-6E1553B4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005D-14BE-3148-8862-D8CE5DCF05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Domains</a:t>
            </a:r>
          </a:p>
          <a:p>
            <a:r>
              <a:rPr lang="en-GB" dirty="0"/>
              <a:t>Item, T</a:t>
            </a:r>
          </a:p>
          <a:p>
            <a:r>
              <a:rPr lang="en-GB" dirty="0"/>
              <a:t>Queue, Q&lt;T&gt;</a:t>
            </a:r>
          </a:p>
          <a:p>
            <a:r>
              <a:rPr lang="en-GB" dirty="0"/>
              <a:t>Error, E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𝑐𝑟𝑒𝑎𝑡𝑒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:∅→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create a new stack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𝑎𝑑𝑑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add a new item on the back of the queue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𝑟𝑒𝑚𝑜𝑣𝑒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remove the item on the front. Fail if empty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𝐸𝑟𝑟𝑜𝑟</m:t>
                    </m:r>
                  </m:oMath>
                </a14:m>
                <a:endParaRPr lang="nb-NO" dirty="0"/>
              </a:p>
              <a:p>
                <a:pPr lvl="1"/>
                <a:r>
                  <a:rPr lang="en-NO" dirty="0"/>
                  <a:t>return the item at the front. Fail is empty.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NO" dirty="0"/>
              </a:p>
              <a:p>
                <a:pPr lvl="1"/>
                <a:r>
                  <a:rPr lang="en-NO" dirty="0"/>
                  <a:t>return the number of items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04572E4-D83B-A343-97E1-8D8F3D988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467" t="-1453" r="-1467" b="-87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419A-66CB-DD4F-9BEC-C8B2372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38481D9-4BA2-A275-446C-1C8F7465F7BF}"/>
              </a:ext>
            </a:extLst>
          </p:cNvPr>
          <p:cNvSpPr/>
          <p:nvPr/>
        </p:nvSpPr>
        <p:spPr>
          <a:xfrm>
            <a:off x="2728709" y="5451882"/>
            <a:ext cx="2987842" cy="904918"/>
          </a:xfrm>
          <a:prstGeom prst="wedgeRoundRectCallout">
            <a:avLst>
              <a:gd name="adj1" fmla="val 48570"/>
              <a:gd name="adj2" fmla="val -118491"/>
              <a:gd name="adj3" fmla="val 16667"/>
            </a:avLst>
          </a:prstGeom>
          <a:solidFill>
            <a:srgbClr val="B48E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600" b="1" dirty="0">
                <a:solidFill>
                  <a:schemeClr val="tx1"/>
                </a:solidFill>
                <a:latin typeface="Montserrat" pitchFamily="2" charset="77"/>
              </a:rPr>
              <a:t>Exercise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What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are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the</a:t>
            </a:r>
            <a:r>
              <a:rPr lang="nb-NO" sz="1600" i="1" dirty="0">
                <a:solidFill>
                  <a:schemeClr val="tx1"/>
                </a:solidFill>
                <a:latin typeface="Montserrat" pitchFamily="2" charset="77"/>
              </a:rPr>
              <a:t> </a:t>
            </a:r>
            <a:r>
              <a:rPr lang="nb-NO" sz="1600" i="1" dirty="0" err="1">
                <a:solidFill>
                  <a:schemeClr val="tx1"/>
                </a:solidFill>
                <a:latin typeface="Montserrat" pitchFamily="2" charset="77"/>
              </a:rPr>
              <a:t>axioms</a:t>
            </a:r>
            <a:r>
              <a:rPr lang="en-NO" sz="1600" i="1" dirty="0">
                <a:solidFill>
                  <a:schemeClr val="tx1"/>
                </a:solidFill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31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CD7C-EBAD-8741-94EB-F5F827B4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Array-based Queues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CA35E-EBD7-BB4B-BAC0-EAB1AA48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7695D-AF32-2046-A7D5-DD2824AF7CC0}"/>
              </a:ext>
            </a:extLst>
          </p:cNvPr>
          <p:cNvSpPr/>
          <p:nvPr/>
        </p:nvSpPr>
        <p:spPr>
          <a:xfrm>
            <a:off x="7835637" y="2352134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403CD-C47D-AB4B-B6A7-02B4F9738AC9}"/>
              </a:ext>
            </a:extLst>
          </p:cNvPr>
          <p:cNvSpPr/>
          <p:nvPr/>
        </p:nvSpPr>
        <p:spPr>
          <a:xfrm>
            <a:off x="7835637" y="2837108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CE5B6-14C7-D24F-B4FC-68CFF0755D33}"/>
              </a:ext>
            </a:extLst>
          </p:cNvPr>
          <p:cNvSpPr/>
          <p:nvPr/>
        </p:nvSpPr>
        <p:spPr>
          <a:xfrm>
            <a:off x="7835637" y="3322082"/>
            <a:ext cx="1040524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Item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64FA5-4B5C-C249-9E41-3FE7FD5A429D}"/>
              </a:ext>
            </a:extLst>
          </p:cNvPr>
          <p:cNvSpPr/>
          <p:nvPr/>
        </p:nvSpPr>
        <p:spPr>
          <a:xfrm>
            <a:off x="7835637" y="3807056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3DDA0-8BEB-1F41-9772-B843613AF721}"/>
              </a:ext>
            </a:extLst>
          </p:cNvPr>
          <p:cNvSpPr/>
          <p:nvPr/>
        </p:nvSpPr>
        <p:spPr>
          <a:xfrm>
            <a:off x="7835637" y="4292030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9D687-E3DA-F849-87A3-2AC9CC65783E}"/>
              </a:ext>
            </a:extLst>
          </p:cNvPr>
          <p:cNvSpPr/>
          <p:nvPr/>
        </p:nvSpPr>
        <p:spPr>
          <a:xfrm>
            <a:off x="7835637" y="1867160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4BD49-437D-F540-887C-953D21474CFA}"/>
              </a:ext>
            </a:extLst>
          </p:cNvPr>
          <p:cNvSpPr/>
          <p:nvPr/>
        </p:nvSpPr>
        <p:spPr>
          <a:xfrm>
            <a:off x="7835637" y="4777004"/>
            <a:ext cx="1040524" cy="394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R</a:t>
            </a:r>
            <a:r>
              <a:rPr lang="en-NO" dirty="0">
                <a:latin typeface="Share Tech Mono" panose="020B0509050000020004" pitchFamily="49" charset="77"/>
              </a:rPr>
              <a:t>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1BF3E-29D3-C943-893A-E7BFC8F3B14A}"/>
              </a:ext>
            </a:extLst>
          </p:cNvPr>
          <p:cNvSpPr/>
          <p:nvPr/>
        </p:nvSpPr>
        <p:spPr>
          <a:xfrm>
            <a:off x="7835637" y="5261978"/>
            <a:ext cx="1040524" cy="3941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???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D9FBD-47D8-F344-9FBA-E7AF6514622A}"/>
              </a:ext>
            </a:extLst>
          </p:cNvPr>
          <p:cNvSpPr txBox="1"/>
          <p:nvPr/>
        </p:nvSpPr>
        <p:spPr>
          <a:xfrm rot="16200000">
            <a:off x="6515208" y="2295946"/>
            <a:ext cx="13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addresses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F4523-4C2A-7E4A-AC14-78E69724170E}"/>
              </a:ext>
            </a:extLst>
          </p:cNvPr>
          <p:cNvCxnSpPr>
            <a:cxnSpLocks/>
          </p:cNvCxnSpPr>
          <p:nvPr/>
        </p:nvCxnSpPr>
        <p:spPr>
          <a:xfrm>
            <a:off x="7528386" y="1867160"/>
            <a:ext cx="0" cy="3788956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E2210A-9451-CC44-B368-47BAA4E61827}"/>
              </a:ext>
            </a:extLst>
          </p:cNvPr>
          <p:cNvSpPr txBox="1"/>
          <p:nvPr/>
        </p:nvSpPr>
        <p:spPr>
          <a:xfrm>
            <a:off x="10031531" y="2330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b</a:t>
            </a:r>
            <a:r>
              <a:rPr lang="en-NO" dirty="0">
                <a:latin typeface="Share Tech Mono" panose="020B0509050000020004" pitchFamily="49" charset="77"/>
              </a:rPr>
              <a:t>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B71D4E-E960-234A-9BD5-AB6D1C6EAAA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876161" y="2549203"/>
            <a:ext cx="1141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4A2BE-9D84-944A-B466-D77A3DAFA97B}"/>
              </a:ext>
            </a:extLst>
          </p:cNvPr>
          <p:cNvSpPr txBox="1"/>
          <p:nvPr/>
        </p:nvSpPr>
        <p:spPr>
          <a:xfrm>
            <a:off x="9991800" y="3334484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top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BFB1D1-9E1A-3143-94FB-62534A7C5858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876161" y="3519151"/>
            <a:ext cx="1141244" cy="12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0F6935-F4E0-D049-BF07-8FDAB1FE85E1}"/>
              </a:ext>
            </a:extLst>
          </p:cNvPr>
          <p:cNvCxnSpPr/>
          <p:nvPr/>
        </p:nvCxnSpPr>
        <p:spPr>
          <a:xfrm>
            <a:off x="9622398" y="2549203"/>
            <a:ext cx="0" cy="9823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7DE2D5-A400-294F-8440-E2371D9984D7}"/>
              </a:ext>
            </a:extLst>
          </p:cNvPr>
          <p:cNvSpPr txBox="1"/>
          <p:nvPr/>
        </p:nvSpPr>
        <p:spPr>
          <a:xfrm>
            <a:off x="9644678" y="2849511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D44D74-6DFE-3345-8561-C483995F3C19}"/>
              </a:ext>
            </a:extLst>
          </p:cNvPr>
          <p:cNvCxnSpPr>
            <a:cxnSpLocks/>
          </p:cNvCxnSpPr>
          <p:nvPr/>
        </p:nvCxnSpPr>
        <p:spPr>
          <a:xfrm>
            <a:off x="9207239" y="2536800"/>
            <a:ext cx="0" cy="2634342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DCF6D29-25A2-AF4A-965D-A4B3F0832C6E}"/>
              </a:ext>
            </a:extLst>
          </p:cNvPr>
          <p:cNvSpPr txBox="1"/>
          <p:nvPr/>
        </p:nvSpPr>
        <p:spPr>
          <a:xfrm>
            <a:off x="9323114" y="4286229"/>
            <a:ext cx="170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13432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nb-NO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389481B3-9176-042E-3845-05CD44086A6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4120490135"/>
                  </p:ext>
                </p:extLst>
              </p:nvPr>
            </p:nvGraphicFramePr>
            <p:xfrm>
              <a:off x="896182" y="2755811"/>
              <a:ext cx="5181600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4887">
                      <a:extLst>
                        <a:ext uri="{9D8B030D-6E8A-4147-A177-3AD203B41FA5}">
                          <a16:colId xmlns:a16="http://schemas.microsoft.com/office/drawing/2014/main" val="1632326576"/>
                        </a:ext>
                      </a:extLst>
                    </a:gridCol>
                    <a:gridCol w="2725947">
                      <a:extLst>
                        <a:ext uri="{9D8B030D-6E8A-4147-A177-3AD203B41FA5}">
                          <a16:colId xmlns:a16="http://schemas.microsoft.com/office/drawing/2014/main" val="1999608329"/>
                        </a:ext>
                      </a:extLst>
                    </a:gridCol>
                    <a:gridCol w="1240766">
                      <a:extLst>
                        <a:ext uri="{9D8B030D-6E8A-4147-A177-3AD203B41FA5}">
                          <a16:colId xmlns:a16="http://schemas.microsoft.com/office/drawing/2014/main" val="37174312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ADT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9351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</a:t>
                          </a:r>
                          <a:r>
                            <a:rPr lang="en-NO" dirty="0"/>
                            <a:t>eek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</a:t>
                          </a:r>
                          <a:r>
                            <a:rPr lang="en-NO" dirty="0"/>
                            <a:t>rray access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00000" r="-1020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19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remove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Deletion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206897" r="-1020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58434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add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nb-NO" dirty="0" err="1"/>
                            <a:t>Insertion</a:t>
                          </a:r>
                          <a:r>
                            <a:rPr lang="nb-NO" dirty="0"/>
                            <a:t> at </a:t>
                          </a:r>
                          <a:r>
                            <a:rPr lang="nb-NO" dirty="0" err="1"/>
                            <a:t>the</a:t>
                          </a:r>
                          <a:r>
                            <a:rPr lang="nb-NO" dirty="0"/>
                            <a:t> front end</a:t>
                          </a:r>
                          <a:endParaRPr lang="en-NO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7347" t="-174510" r="-1020" b="-1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17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671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5055</TotalTime>
  <Words>838</Words>
  <Application>Microsoft Macintosh PowerPoint</Application>
  <PresentationFormat>Widescreen</PresentationFormat>
  <Paragraphs>226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Stacks and Queues</vt:lpstr>
      <vt:lpstr>Agenda</vt:lpstr>
      <vt:lpstr>Stacks</vt:lpstr>
      <vt:lpstr>The Stack ADT</vt:lpstr>
      <vt:lpstr>Array-based Stacks</vt:lpstr>
      <vt:lpstr>Stacks in Java</vt:lpstr>
      <vt:lpstr>Queues</vt:lpstr>
      <vt:lpstr>The Queue ADT</vt:lpstr>
      <vt:lpstr>Array-based Queues</vt:lpstr>
      <vt:lpstr>Queues in Java</vt:lpstr>
      <vt:lpstr>Queues vs. Stacks?</vt:lpstr>
      <vt:lpstr>Deques Double-end Queues</vt:lpstr>
      <vt:lpstr>The Deque ADT</vt:lpstr>
      <vt:lpstr>Deques in Java</vt:lpstr>
      <vt:lpstr>Example: Arithmetic Expression</vt:lpstr>
      <vt:lpstr>Use a Stack!</vt:lpstr>
      <vt:lpstr>Recap</vt:lpstr>
      <vt:lpstr>Questions, Comments, or Ideas?</vt:lpstr>
      <vt:lpstr>Suggested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Franck Chauvel</dc:creator>
  <cp:lastModifiedBy>Franck Chauvel</cp:lastModifiedBy>
  <cp:revision>56</cp:revision>
  <dcterms:created xsi:type="dcterms:W3CDTF">2021-06-20T04:34:26Z</dcterms:created>
  <dcterms:modified xsi:type="dcterms:W3CDTF">2023-09-11T09:38:48Z</dcterms:modified>
</cp:coreProperties>
</file>