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5"/>
  </p:notesMasterIdLst>
  <p:sldIdLst>
    <p:sldId id="262" r:id="rId2"/>
    <p:sldId id="278" r:id="rId3"/>
    <p:sldId id="280" r:id="rId4"/>
    <p:sldId id="294" r:id="rId5"/>
    <p:sldId id="300" r:id="rId6"/>
    <p:sldId id="260" r:id="rId7"/>
    <p:sldId id="288" r:id="rId8"/>
    <p:sldId id="263" r:id="rId9"/>
    <p:sldId id="292" r:id="rId10"/>
    <p:sldId id="284" r:id="rId11"/>
    <p:sldId id="285" r:id="rId12"/>
    <p:sldId id="286" r:id="rId13"/>
    <p:sldId id="291" r:id="rId14"/>
    <p:sldId id="287" r:id="rId15"/>
    <p:sldId id="289" r:id="rId16"/>
    <p:sldId id="290" r:id="rId17"/>
    <p:sldId id="295" r:id="rId18"/>
    <p:sldId id="297" r:id="rId19"/>
    <p:sldId id="298" r:id="rId20"/>
    <p:sldId id="296" r:id="rId21"/>
    <p:sldId id="293" r:id="rId22"/>
    <p:sldId id="299" r:id="rId23"/>
    <p:sldId id="261" r:id="rId24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017"/>
    <p:restoredTop sz="96197"/>
  </p:normalViewPr>
  <p:slideViewPr>
    <p:cSldViewPr snapToGrid="0" snapToObjects="1">
      <p:cViewPr varScale="1">
        <p:scale>
          <a:sx n="105" d="100"/>
          <a:sy n="105" d="100"/>
        </p:scale>
        <p:origin x="208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29782-C61A-CD4C-9376-B0A272778357}" type="datetimeFigureOut">
              <a:rPr lang="en-NO" smtClean="0"/>
              <a:t>31/10/2022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BD9C9-7907-5743-B025-04A356EF685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7261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F33D-383C-E546-95B4-2AB8F84A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250" y="1532534"/>
            <a:ext cx="10708343" cy="171536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BF92D-248D-0340-BD39-94456065B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250" y="3271630"/>
            <a:ext cx="10708342" cy="605538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Montserrat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26DED-2EAF-2E46-B8CE-8A0803BF4A14}"/>
              </a:ext>
            </a:extLst>
          </p:cNvPr>
          <p:cNvSpPr txBox="1"/>
          <p:nvPr userDrawn="1"/>
        </p:nvSpPr>
        <p:spPr>
          <a:xfrm>
            <a:off x="726514" y="545068"/>
            <a:ext cx="5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b="0" i="0" dirty="0">
                <a:solidFill>
                  <a:schemeClr val="accent1"/>
                </a:solidFill>
                <a:latin typeface="Montserrat Light" pitchFamily="2" charset="77"/>
              </a:rPr>
              <a:t>IDATA2302 — Algorithms &amp; Data Structures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5F789B-9877-4A4E-8B5B-0882CD4AB4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0621" y="5011717"/>
            <a:ext cx="10708342" cy="471487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chemeClr val="accent2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GB" dirty="0"/>
              <a:t>Click to edit Authors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C64FC85-8A6F-9244-A80E-125C77D92F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0250" y="5483225"/>
            <a:ext cx="10717213" cy="460375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Montserrat Light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69A85B7-D86D-484C-A4DC-34F0FEECA9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250" y="5943600"/>
            <a:ext cx="10731500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NO" dirty="0"/>
              <a:t>Click to edit emails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83D4897-37FE-C94B-AF92-8295FEEBF3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6514" y="3903630"/>
            <a:ext cx="10708342" cy="45720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NO" dirty="0"/>
              <a:t>Click to Number</a:t>
            </a:r>
          </a:p>
        </p:txBody>
      </p:sp>
    </p:spTree>
    <p:extLst>
      <p:ext uri="{BB962C8B-B14F-4D97-AF65-F5344CB8AC3E}">
        <p14:creationId xmlns:p14="http://schemas.microsoft.com/office/powerpoint/2010/main" val="126434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179C-94C8-9744-B08F-571A86B8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8DCAD-59A9-064B-A92A-1F0AF0EDF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EB359-5F21-8F45-9EFA-F3E4D30F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E66DD-9268-3547-A32F-FBF3F19C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F3420-0167-3942-B9B7-39374ED8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2839-7C1E-C44C-91B1-D948DC11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4280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FCC5-B31B-D846-9AE6-A8F55DE0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F7EA4-BB71-3049-A09E-13447433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D9BC-2599-244B-97AA-3D292F90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596D-FE4E-B54A-8E1D-70D2D6B5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4084F-EDFD-A54B-AD26-9776A02B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0889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2F1BA-AF39-D845-8DA2-F3A1F76C6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B15E4-54D9-8B47-9382-EF24D2505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4510-A423-FB4A-A744-29E6DFDC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0D90-2C83-8B46-9CE0-C1417FA3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2144-57E0-5D4D-B249-F62BA1F1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9466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7B35-C0BE-B949-918A-9E149A575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8922"/>
            <a:ext cx="10515600" cy="1240078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GB" dirty="0"/>
              <a:t>Questions, Comments, Ideas?</a:t>
            </a:r>
            <a:endParaRPr lang="en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9E2E2B-D457-CE48-B784-A38D2A175F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0612" y="4531659"/>
            <a:ext cx="4733925" cy="510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Authors</a:t>
            </a:r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030E4-8066-BF41-9B3B-AD19D81616C7}"/>
              </a:ext>
            </a:extLst>
          </p:cNvPr>
          <p:cNvSpPr txBox="1"/>
          <p:nvPr userDrawn="1"/>
        </p:nvSpPr>
        <p:spPr>
          <a:xfrm>
            <a:off x="3281456" y="1419481"/>
            <a:ext cx="5432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400" dirty="0">
                <a:solidFill>
                  <a:schemeClr val="accent2"/>
                </a:solidFill>
                <a:latin typeface="Montserrat" pitchFamily="2" charset="77"/>
              </a:rPr>
              <a:t>Thank </a:t>
            </a:r>
            <a:r>
              <a:rPr lang="en-NO" sz="4400" b="0" i="0" dirty="0">
                <a:solidFill>
                  <a:schemeClr val="accent2"/>
                </a:solidFill>
                <a:latin typeface="Montserrat" pitchFamily="2" charset="77"/>
              </a:rPr>
              <a:t>You!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C1EA375-307E-7D4E-86FA-A069F2452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0612" y="5042647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0621E8-7953-A04A-9A56-3EB319EFA0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0611" y="5553635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</a:lstStyle>
          <a:p>
            <a:pPr lvl="0"/>
            <a:r>
              <a:rPr lang="en-GB" dirty="0"/>
              <a:t>Click to Edit Emails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2627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5F43-190F-E741-88A4-04729D35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41DD-1F59-BA41-86D5-10DD0E65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FFFC-8FC6-0B40-A313-EB437B68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341223" cy="365125"/>
          </a:xfrm>
        </p:spPr>
        <p:txBody>
          <a:bodyPr/>
          <a:lstStyle/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E90E2-EB36-3247-A7BF-D2BBFCFD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14923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9ECF-431F-B74A-A471-8A5E7EDE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AF027-6F6F-4D40-9A95-16EC714D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7049-E3C3-3445-ADE5-D910057D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C45C-E7F7-DB4B-8F2B-707BE0F2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9E41A-4160-2249-A271-39F5AC4C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8812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0438-3F97-1F40-9716-7D1455E5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74CB-00E4-D546-A1C1-71AAC81C8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CBCA2-5985-6348-9C76-7F65D11D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4C516-F5BB-DE41-AAF3-57FA90A3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53D53-5AA3-5943-81BE-A4D3B538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22CE8-6A19-4A4E-9687-CC8443D0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3472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98D8-F10A-AC4D-9FA5-73479AD4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BDD0-752E-5D46-94AE-29E08D01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D75FF-2ED3-F24D-B786-4346D2F03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C59D7-9DD4-9F47-90F5-D1D439C08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B4872-DE2F-8940-A18A-EE5D5F910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59F03-F814-574B-AB40-B4AA295E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05F10-0B49-604B-8E48-00625C30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0741-3462-0B46-8618-233C816E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483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80B6-C550-5944-BF1B-9DD6F4FB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2C610-D425-4046-9EE1-35CE1C48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B8BCF-4035-354E-9D4B-B6CB9269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F85CD-8089-7444-94B0-3E705AA6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857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563CB-9296-1846-9861-0A2BEBA2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F1956-9D6F-9149-9CB5-F84E0C70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8C1FD-71B1-DF41-9999-FEC7DFEE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0183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24AE-2E77-AF45-A2E0-C3F21C0C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4354-9505-9C4A-82A0-7CF7F1E1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6BE4F-D4D2-C54A-84C4-8A7B820BC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92A3-FCBC-CF42-9D47-8331F340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AAF95-6539-F449-ABA5-ECB94C4D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B52B7-7167-CE47-90B5-3B9E7298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2675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119A9-D41D-7548-9F70-E0331964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10515600" cy="1240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A4D46-B366-6B46-94D3-4A97EE713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A464-D664-094E-967B-5EFDA6990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34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C833C-CD1A-CA47-B92A-9848CD4B8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6282" y="6356350"/>
            <a:ext cx="757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EAE67CF-1745-2945-BC67-7BD79F205591}" type="slidenum">
              <a:rPr lang="en-NO" smtClean="0"/>
              <a:pPr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87476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Share Tech Mono" panose="020B0509050000020004" pitchFamily="49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40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2" Type="http://schemas.openxmlformats.org/officeDocument/2006/relationships/image" Target="../media/image55.png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5" Type="http://schemas.openxmlformats.org/officeDocument/2006/relationships/image" Target="../media/image6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2" Type="http://schemas.openxmlformats.org/officeDocument/2006/relationships/image" Target="../media/image55.png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5" Type="http://schemas.openxmlformats.org/officeDocument/2006/relationships/image" Target="../media/image6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lookatherbeautifulface.blogspot.com/2010/05/golden-ratio-fibonacci-number-and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E4B3-C5AB-B04B-A10F-B850D5F57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Dynamic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B4C6E-6FBC-2144-B2CD-65F0FA0FF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Faster recursive algorithms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323E5-593C-1342-BD88-046D66279C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91A02-9B1E-6541-A253-E2D57CFB97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8FC0CD-AC17-A14B-B318-AF1FE36884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F87905-BDBF-0840-ADD3-DA2DB188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NO" dirty="0"/>
              <a:t>Week 11 / Lecture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0DB02D-C61E-A46C-F657-07F2780FD592}"/>
              </a:ext>
            </a:extLst>
          </p:cNvPr>
          <p:cNvSpPr txBox="1"/>
          <p:nvPr/>
        </p:nvSpPr>
        <p:spPr>
          <a:xfrm>
            <a:off x="6449568" y="5713412"/>
            <a:ext cx="53279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b="0" i="0" dirty="0">
                <a:solidFill>
                  <a:schemeClr val="accent6"/>
                </a:solidFill>
                <a:effectLst/>
                <a:latin typeface="Montserrat" pitchFamily="2" charset="77"/>
              </a:rPr>
              <a:t>Go to </a:t>
            </a:r>
            <a:r>
              <a:rPr lang="en-GB" b="1" i="0" dirty="0" err="1">
                <a:solidFill>
                  <a:schemeClr val="accent6"/>
                </a:solidFill>
                <a:effectLst/>
                <a:latin typeface="Montserrat" pitchFamily="2" charset="77"/>
              </a:rPr>
              <a:t>www.menti.com</a:t>
            </a:r>
            <a:r>
              <a:rPr lang="en-GB" b="0" i="0" dirty="0">
                <a:solidFill>
                  <a:schemeClr val="accent6"/>
                </a:solidFill>
                <a:effectLst/>
                <a:latin typeface="Montserrat" pitchFamily="2" charset="77"/>
              </a:rPr>
              <a:t> and use the code </a:t>
            </a:r>
            <a:r>
              <a:rPr lang="en-GB" b="1" i="0" dirty="0">
                <a:solidFill>
                  <a:schemeClr val="accent6"/>
                </a:solidFill>
                <a:effectLst/>
                <a:latin typeface="Montserrat" pitchFamily="2" charset="77"/>
              </a:rPr>
              <a:t>2226 1383</a:t>
            </a:r>
            <a:endParaRPr lang="en-NO" dirty="0">
              <a:solidFill>
                <a:schemeClr val="accent6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1655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81FC5-67EC-A549-9A40-9651C87C7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Recursion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E8C09E-F923-9748-9FF2-280DE6C69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10</a:t>
            </a:fld>
            <a:endParaRPr lang="en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955DBD-52EE-A749-8930-311014685241}"/>
                  </a:ext>
                </a:extLst>
              </p:cNvPr>
              <p:cNvSpPr txBox="1"/>
              <p:nvPr/>
            </p:nvSpPr>
            <p:spPr>
              <a:xfrm>
                <a:off x="7234337" y="1080228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(5)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955DBD-52EE-A749-8930-311014685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337" y="1080228"/>
                <a:ext cx="919675" cy="461665"/>
              </a:xfrm>
              <a:prstGeom prst="rect">
                <a:avLst/>
              </a:prstGeom>
              <a:blipFill>
                <a:blip r:embed="rId2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5FC342-4350-6746-9363-C78DC4D23EF3}"/>
                  </a:ext>
                </a:extLst>
              </p:cNvPr>
              <p:cNvSpPr txBox="1"/>
              <p:nvPr/>
            </p:nvSpPr>
            <p:spPr>
              <a:xfrm>
                <a:off x="4913919" y="2100332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5FC342-4350-6746-9363-C78DC4D23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919" y="2100332"/>
                <a:ext cx="919675" cy="461665"/>
              </a:xfrm>
              <a:prstGeom prst="rect">
                <a:avLst/>
              </a:prstGeom>
              <a:blipFill>
                <a:blip r:embed="rId3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B8BE7E-9BFB-3F42-A24D-D6E8F0136E28}"/>
                  </a:ext>
                </a:extLst>
              </p:cNvPr>
              <p:cNvSpPr txBox="1"/>
              <p:nvPr/>
            </p:nvSpPr>
            <p:spPr>
              <a:xfrm>
                <a:off x="3583427" y="3416806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B8BE7E-9BFB-3F42-A24D-D6E8F0136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427" y="3416806"/>
                <a:ext cx="919675" cy="461665"/>
              </a:xfrm>
              <a:prstGeom prst="rect">
                <a:avLst/>
              </a:prstGeom>
              <a:blipFill>
                <a:blip r:embed="rId4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153EA75-AA7F-0B43-A55B-8F0ED941BDA6}"/>
                  </a:ext>
                </a:extLst>
              </p:cNvPr>
              <p:cNvSpPr txBox="1"/>
              <p:nvPr/>
            </p:nvSpPr>
            <p:spPr>
              <a:xfrm>
                <a:off x="2629270" y="4549867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153EA75-AA7F-0B43-A55B-8F0ED941BD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270" y="4549867"/>
                <a:ext cx="919675" cy="461665"/>
              </a:xfrm>
              <a:prstGeom prst="rect">
                <a:avLst/>
              </a:prstGeom>
              <a:blipFill>
                <a:blip r:embed="rId5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C1B5D10-4CD7-F443-8793-65553192A1E2}"/>
                  </a:ext>
                </a:extLst>
              </p:cNvPr>
              <p:cNvSpPr txBox="1"/>
              <p:nvPr/>
            </p:nvSpPr>
            <p:spPr>
              <a:xfrm>
                <a:off x="4503102" y="4549867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C1B5D10-4CD7-F443-8793-65553192A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102" y="4549867"/>
                <a:ext cx="919675" cy="461665"/>
              </a:xfrm>
              <a:prstGeom prst="rect">
                <a:avLst/>
              </a:prstGeom>
              <a:blipFill>
                <a:blip r:embed="rId6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DD6087-0615-554F-A07B-9701DBCBB8F1}"/>
                  </a:ext>
                </a:extLst>
              </p:cNvPr>
              <p:cNvSpPr txBox="1"/>
              <p:nvPr/>
            </p:nvSpPr>
            <p:spPr>
              <a:xfrm>
                <a:off x="1913652" y="5714976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DD6087-0615-554F-A07B-9701DBCBB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652" y="5714976"/>
                <a:ext cx="919675" cy="461665"/>
              </a:xfrm>
              <a:prstGeom prst="rect">
                <a:avLst/>
              </a:prstGeom>
              <a:blipFill>
                <a:blip r:embed="rId7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D3E219-116B-FD42-A6D3-8890C513DB9E}"/>
                  </a:ext>
                </a:extLst>
              </p:cNvPr>
              <p:cNvSpPr txBox="1"/>
              <p:nvPr/>
            </p:nvSpPr>
            <p:spPr>
              <a:xfrm>
                <a:off x="3252763" y="5711776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D3E219-116B-FD42-A6D3-8890C513D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2763" y="5711776"/>
                <a:ext cx="919675" cy="461665"/>
              </a:xfrm>
              <a:prstGeom prst="rect">
                <a:avLst/>
              </a:prstGeom>
              <a:blipFill>
                <a:blip r:embed="rId8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094AEA-D52E-234A-8879-7171EECBE776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flipH="1">
            <a:off x="2373490" y="5011532"/>
            <a:ext cx="715618" cy="703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19250FF-80FE-0345-95D3-29B7E4180D93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>
            <a:off x="3089108" y="5011532"/>
            <a:ext cx="623493" cy="700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955067D-1FE4-6244-B78C-9D0E8E59894D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flipH="1">
            <a:off x="3089108" y="3878471"/>
            <a:ext cx="954157" cy="67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A05AA0B-D03B-8C4F-AC87-B3885D1A1A8A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4043265" y="3878471"/>
            <a:ext cx="919675" cy="67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D2A22A6-E19C-F042-A388-0D8F5779DD38}"/>
                  </a:ext>
                </a:extLst>
              </p:cNvPr>
              <p:cNvSpPr txBox="1"/>
              <p:nvPr/>
            </p:nvSpPr>
            <p:spPr>
              <a:xfrm>
                <a:off x="6314662" y="3429000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D2A22A6-E19C-F042-A388-0D8F5779D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662" y="3429000"/>
                <a:ext cx="919675" cy="461665"/>
              </a:xfrm>
              <a:prstGeom prst="rect">
                <a:avLst/>
              </a:prstGeom>
              <a:blipFill>
                <a:blip r:embed="rId9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D0F84FC-3C1B-4C4F-8BEC-D8C18F97F337}"/>
                  </a:ext>
                </a:extLst>
              </p:cNvPr>
              <p:cNvSpPr txBox="1"/>
              <p:nvPr/>
            </p:nvSpPr>
            <p:spPr>
              <a:xfrm>
                <a:off x="5599044" y="4594109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D0F84FC-3C1B-4C4F-8BEC-D8C18F97F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044" y="4594109"/>
                <a:ext cx="919675" cy="461665"/>
              </a:xfrm>
              <a:prstGeom prst="rect">
                <a:avLst/>
              </a:prstGeom>
              <a:blipFill>
                <a:blip r:embed="rId10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1C2EFB1-5385-6E42-96AF-4C7DAC78F909}"/>
                  </a:ext>
                </a:extLst>
              </p:cNvPr>
              <p:cNvSpPr txBox="1"/>
              <p:nvPr/>
            </p:nvSpPr>
            <p:spPr>
              <a:xfrm>
                <a:off x="6938155" y="4590909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1C2EFB1-5385-6E42-96AF-4C7DAC78F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155" y="4590909"/>
                <a:ext cx="919675" cy="461665"/>
              </a:xfrm>
              <a:prstGeom prst="rect">
                <a:avLst/>
              </a:prstGeom>
              <a:blipFill>
                <a:blip r:embed="rId11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8DF4182-DEBC-1B42-95A1-F23CC8D677E2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 flipH="1">
            <a:off x="6058882" y="3890665"/>
            <a:ext cx="715618" cy="703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F1322CD-90E3-C347-8A7A-DFD9FFF0DF78}"/>
              </a:ext>
            </a:extLst>
          </p:cNvPr>
          <p:cNvCxnSpPr>
            <a:stCxn id="29" idx="2"/>
            <a:endCxn id="31" idx="0"/>
          </p:cNvCxnSpPr>
          <p:nvPr/>
        </p:nvCxnSpPr>
        <p:spPr>
          <a:xfrm>
            <a:off x="6774500" y="3890665"/>
            <a:ext cx="623493" cy="700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6861DA3-9FDF-1E4D-AF3D-9D2FCF9EB346}"/>
                  </a:ext>
                </a:extLst>
              </p:cNvPr>
              <p:cNvSpPr txBox="1"/>
              <p:nvPr/>
            </p:nvSpPr>
            <p:spPr>
              <a:xfrm>
                <a:off x="9789049" y="2294901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6861DA3-9FDF-1E4D-AF3D-9D2FCF9EB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9049" y="2294901"/>
                <a:ext cx="919675" cy="461665"/>
              </a:xfrm>
              <a:prstGeom prst="rect">
                <a:avLst/>
              </a:prstGeom>
              <a:blipFill>
                <a:blip r:embed="rId12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0A921D9-4EB5-AD4A-9009-3BB022D2D747}"/>
                  </a:ext>
                </a:extLst>
              </p:cNvPr>
              <p:cNvSpPr txBox="1"/>
              <p:nvPr/>
            </p:nvSpPr>
            <p:spPr>
              <a:xfrm>
                <a:off x="8834892" y="3427962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0A921D9-4EB5-AD4A-9009-3BB022D2D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4892" y="3427962"/>
                <a:ext cx="919675" cy="461665"/>
              </a:xfrm>
              <a:prstGeom prst="rect">
                <a:avLst/>
              </a:prstGeom>
              <a:blipFill>
                <a:blip r:embed="rId13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E1EA148-BF64-5F4F-BE4B-B08773CC4056}"/>
                  </a:ext>
                </a:extLst>
              </p:cNvPr>
              <p:cNvSpPr txBox="1"/>
              <p:nvPr/>
            </p:nvSpPr>
            <p:spPr>
              <a:xfrm>
                <a:off x="10708724" y="3427962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E1EA148-BF64-5F4F-BE4B-B08773CC4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8724" y="3427962"/>
                <a:ext cx="919675" cy="461665"/>
              </a:xfrm>
              <a:prstGeom prst="rect">
                <a:avLst/>
              </a:prstGeom>
              <a:blipFill>
                <a:blip r:embed="rId14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F99F83B-1327-074D-8BEA-2E61578109B8}"/>
                  </a:ext>
                </a:extLst>
              </p:cNvPr>
              <p:cNvSpPr txBox="1"/>
              <p:nvPr/>
            </p:nvSpPr>
            <p:spPr>
              <a:xfrm>
                <a:off x="8119274" y="4593071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F99F83B-1327-074D-8BEA-2E6157810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274" y="4593071"/>
                <a:ext cx="919675" cy="461665"/>
              </a:xfrm>
              <a:prstGeom prst="rect">
                <a:avLst/>
              </a:prstGeom>
              <a:blipFill>
                <a:blip r:embed="rId15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4C859D6-DE73-6C4D-AF6E-520916A0E9F2}"/>
                  </a:ext>
                </a:extLst>
              </p:cNvPr>
              <p:cNvSpPr txBox="1"/>
              <p:nvPr/>
            </p:nvSpPr>
            <p:spPr>
              <a:xfrm>
                <a:off x="9458385" y="4589871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4C859D6-DE73-6C4D-AF6E-520916A0E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8385" y="4589871"/>
                <a:ext cx="919675" cy="461665"/>
              </a:xfrm>
              <a:prstGeom prst="rect">
                <a:avLst/>
              </a:prstGeom>
              <a:blipFill>
                <a:blip r:embed="rId16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7543F3E-6E1E-5940-8720-A3DF7C33563F}"/>
              </a:ext>
            </a:extLst>
          </p:cNvPr>
          <p:cNvCxnSpPr>
            <a:stCxn id="35" idx="2"/>
            <a:endCxn id="37" idx="0"/>
          </p:cNvCxnSpPr>
          <p:nvPr/>
        </p:nvCxnSpPr>
        <p:spPr>
          <a:xfrm flipH="1">
            <a:off x="8579112" y="3889627"/>
            <a:ext cx="715618" cy="703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3674686-C828-8542-BA96-5249D2423B2D}"/>
              </a:ext>
            </a:extLst>
          </p:cNvPr>
          <p:cNvCxnSpPr>
            <a:stCxn id="35" idx="2"/>
            <a:endCxn id="38" idx="0"/>
          </p:cNvCxnSpPr>
          <p:nvPr/>
        </p:nvCxnSpPr>
        <p:spPr>
          <a:xfrm>
            <a:off x="9294730" y="3889627"/>
            <a:ext cx="623493" cy="700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3900446-C5C0-0841-AA00-CDD5E3AFD938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 flipH="1">
            <a:off x="9294730" y="2756566"/>
            <a:ext cx="954157" cy="67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5C44F80-6FFC-2A43-83B8-65FB06B2BE67}"/>
              </a:ext>
            </a:extLst>
          </p:cNvPr>
          <p:cNvCxnSpPr>
            <a:stCxn id="34" idx="2"/>
            <a:endCxn id="36" idx="0"/>
          </p:cNvCxnSpPr>
          <p:nvPr/>
        </p:nvCxnSpPr>
        <p:spPr>
          <a:xfrm>
            <a:off x="10248887" y="2756566"/>
            <a:ext cx="919675" cy="67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9D8FF82-85CB-5545-8FBF-09962C6DCCB9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4043265" y="2561997"/>
            <a:ext cx="1330492" cy="854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0B35F92-BBB4-9E4C-8133-726C88E29497}"/>
              </a:ext>
            </a:extLst>
          </p:cNvPr>
          <p:cNvCxnSpPr>
            <a:stCxn id="6" idx="2"/>
            <a:endCxn id="29" idx="0"/>
          </p:cNvCxnSpPr>
          <p:nvPr/>
        </p:nvCxnSpPr>
        <p:spPr>
          <a:xfrm>
            <a:off x="5373757" y="2561997"/>
            <a:ext cx="1400743" cy="86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4DB77CF-3770-FF4A-A3F1-F8D805624F64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5373757" y="1541893"/>
            <a:ext cx="2320418" cy="558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D478714-A973-8F47-BAFE-58D49E2C161D}"/>
              </a:ext>
            </a:extLst>
          </p:cNvPr>
          <p:cNvCxnSpPr>
            <a:stCxn id="5" idx="2"/>
            <a:endCxn id="34" idx="0"/>
          </p:cNvCxnSpPr>
          <p:nvPr/>
        </p:nvCxnSpPr>
        <p:spPr>
          <a:xfrm>
            <a:off x="7694175" y="1541893"/>
            <a:ext cx="2554712" cy="753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9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0" grpId="0"/>
      <p:bldP spid="11" grpId="0"/>
      <p:bldP spid="12" grpId="0"/>
      <p:bldP spid="13" grpId="0"/>
      <p:bldP spid="29" grpId="0"/>
      <p:bldP spid="30" grpId="0"/>
      <p:bldP spid="31" grpId="0"/>
      <p:bldP spid="34" grpId="0"/>
      <p:bldP spid="35" grpId="0"/>
      <p:bldP spid="36" grpId="0"/>
      <p:bldP spid="37" grpId="0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0A680-5990-A847-A83E-24982B76E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Memoization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B8C43-B9E0-7046-9F00-B6A61011D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11</a:t>
            </a:fld>
            <a:endParaRPr lang="en-N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774D2A-5F98-9940-B647-8DD5BFF729ED}"/>
              </a:ext>
            </a:extLst>
          </p:cNvPr>
          <p:cNvSpPr/>
          <p:nvPr/>
        </p:nvSpPr>
        <p:spPr>
          <a:xfrm>
            <a:off x="1411357" y="2325757"/>
            <a:ext cx="775252" cy="417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23956D-F15F-4E4A-AB02-E99BF457C9E7}"/>
              </a:ext>
            </a:extLst>
          </p:cNvPr>
          <p:cNvSpPr/>
          <p:nvPr/>
        </p:nvSpPr>
        <p:spPr>
          <a:xfrm>
            <a:off x="2276061" y="2325757"/>
            <a:ext cx="775252" cy="417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F(n)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23386E-69AD-694D-9253-99B6D044085C}"/>
              </a:ext>
            </a:extLst>
          </p:cNvPr>
          <p:cNvSpPr/>
          <p:nvPr/>
        </p:nvSpPr>
        <p:spPr>
          <a:xfrm>
            <a:off x="1411357" y="2822714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2BE808-0976-D142-97A9-A409C207E8D0}"/>
              </a:ext>
            </a:extLst>
          </p:cNvPr>
          <p:cNvSpPr/>
          <p:nvPr/>
        </p:nvSpPr>
        <p:spPr>
          <a:xfrm>
            <a:off x="2276061" y="2822714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E0175A-DD42-6342-8E6D-F69B0DD33D43}"/>
              </a:ext>
            </a:extLst>
          </p:cNvPr>
          <p:cNvSpPr/>
          <p:nvPr/>
        </p:nvSpPr>
        <p:spPr>
          <a:xfrm>
            <a:off x="1411357" y="3319671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F40E9D-6629-DE41-942A-5573CFE69B8D}"/>
              </a:ext>
            </a:extLst>
          </p:cNvPr>
          <p:cNvSpPr/>
          <p:nvPr/>
        </p:nvSpPr>
        <p:spPr>
          <a:xfrm>
            <a:off x="2276061" y="3319671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6470C0-7133-3D46-9820-6400179A058A}"/>
              </a:ext>
            </a:extLst>
          </p:cNvPr>
          <p:cNvSpPr txBox="1"/>
          <p:nvPr/>
        </p:nvSpPr>
        <p:spPr>
          <a:xfrm>
            <a:off x="1375629" y="1871149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cache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9750FA8-DEDB-3141-8120-DAA9BD6DD54E}"/>
                  </a:ext>
                </a:extLst>
              </p:cNvPr>
              <p:cNvSpPr txBox="1"/>
              <p:nvPr/>
            </p:nvSpPr>
            <p:spPr>
              <a:xfrm>
                <a:off x="8366560" y="1143070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(5)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9750FA8-DEDB-3141-8120-DAA9BD6DD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560" y="1143070"/>
                <a:ext cx="919675" cy="461665"/>
              </a:xfrm>
              <a:prstGeom prst="rect">
                <a:avLst/>
              </a:prstGeom>
              <a:blipFill>
                <a:blip r:embed="rId2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1585BB6-7905-564C-85CC-834A7C34147B}"/>
                  </a:ext>
                </a:extLst>
              </p:cNvPr>
              <p:cNvSpPr txBox="1"/>
              <p:nvPr/>
            </p:nvSpPr>
            <p:spPr>
              <a:xfrm>
                <a:off x="6584752" y="2216500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1585BB6-7905-564C-85CC-834A7C341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752" y="2216500"/>
                <a:ext cx="919675" cy="461665"/>
              </a:xfrm>
              <a:prstGeom prst="rect">
                <a:avLst/>
              </a:prstGeom>
              <a:blipFill>
                <a:blip r:embed="rId3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9CBFDC6-EEAC-7747-B450-1DE55E7DEC36}"/>
                  </a:ext>
                </a:extLst>
              </p:cNvPr>
              <p:cNvSpPr txBox="1"/>
              <p:nvPr/>
            </p:nvSpPr>
            <p:spPr>
              <a:xfrm>
                <a:off x="5274278" y="3370895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9CBFDC6-EEAC-7747-B450-1DE55E7DE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278" y="3370895"/>
                <a:ext cx="919675" cy="461665"/>
              </a:xfrm>
              <a:prstGeom prst="rect">
                <a:avLst/>
              </a:prstGeom>
              <a:blipFill>
                <a:blip r:embed="rId4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303C455-7597-CB43-85B8-B46CDC121CF5}"/>
                  </a:ext>
                </a:extLst>
              </p:cNvPr>
              <p:cNvSpPr txBox="1"/>
              <p:nvPr/>
            </p:nvSpPr>
            <p:spPr>
              <a:xfrm>
                <a:off x="4834370" y="4518380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303C455-7597-CB43-85B8-B46CDC121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370" y="4518380"/>
                <a:ext cx="919675" cy="461665"/>
              </a:xfrm>
              <a:prstGeom prst="rect">
                <a:avLst/>
              </a:prstGeom>
              <a:blipFill>
                <a:blip r:embed="rId5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8FD890C-C588-4F41-8C18-596877FA3AB3}"/>
                  </a:ext>
                </a:extLst>
              </p:cNvPr>
              <p:cNvSpPr txBox="1"/>
              <p:nvPr/>
            </p:nvSpPr>
            <p:spPr>
              <a:xfrm>
                <a:off x="5679889" y="4518380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8FD890C-C588-4F41-8C18-596877FA3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889" y="4518380"/>
                <a:ext cx="919675" cy="461665"/>
              </a:xfrm>
              <a:prstGeom prst="rect">
                <a:avLst/>
              </a:prstGeom>
              <a:blipFill>
                <a:blip r:embed="rId6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73B16B4-0A35-9C41-A17B-A9E98B0A4C68}"/>
                  </a:ext>
                </a:extLst>
              </p:cNvPr>
              <p:cNvSpPr txBox="1"/>
              <p:nvPr/>
            </p:nvSpPr>
            <p:spPr>
              <a:xfrm>
                <a:off x="4457907" y="5687325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73B16B4-0A35-9C41-A17B-A9E98B0A4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907" y="5687325"/>
                <a:ext cx="919675" cy="461665"/>
              </a:xfrm>
              <a:prstGeom prst="rect">
                <a:avLst/>
              </a:prstGeom>
              <a:blipFill>
                <a:blip r:embed="rId7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DC792B6-6A4D-AA41-B020-6197CF8FF31D}"/>
                  </a:ext>
                </a:extLst>
              </p:cNvPr>
              <p:cNvSpPr txBox="1"/>
              <p:nvPr/>
            </p:nvSpPr>
            <p:spPr>
              <a:xfrm>
                <a:off x="5156263" y="5690488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DC792B6-6A4D-AA41-B020-6197CF8FF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263" y="5690488"/>
                <a:ext cx="919675" cy="461665"/>
              </a:xfrm>
              <a:prstGeom prst="rect">
                <a:avLst/>
              </a:prstGeom>
              <a:blipFill>
                <a:blip r:embed="rId8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1FAC53-7278-4A43-BEFB-CA7E91048BA1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 flipH="1">
            <a:off x="4917745" y="4980045"/>
            <a:ext cx="376463" cy="707280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14611CE-DB2F-754B-BB1D-9B2C96B2BF96}"/>
              </a:ext>
            </a:extLst>
          </p:cNvPr>
          <p:cNvCxnSpPr>
            <a:stCxn id="17" idx="2"/>
            <a:endCxn id="20" idx="0"/>
          </p:cNvCxnSpPr>
          <p:nvPr/>
        </p:nvCxnSpPr>
        <p:spPr>
          <a:xfrm>
            <a:off x="5294208" y="4980045"/>
            <a:ext cx="321893" cy="710443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2EE43E6-D888-EC49-A1B4-C4E782798FE0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 flipH="1">
            <a:off x="5294208" y="3832560"/>
            <a:ext cx="439908" cy="685820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8E6A57-C11A-1541-AE16-A6E71849379E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>
            <a:off x="5734116" y="3832560"/>
            <a:ext cx="405611" cy="685820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F3B9869-0533-9941-917B-F945FA197710}"/>
                  </a:ext>
                </a:extLst>
              </p:cNvPr>
              <p:cNvSpPr txBox="1"/>
              <p:nvPr/>
            </p:nvSpPr>
            <p:spPr>
              <a:xfrm>
                <a:off x="7584041" y="3370895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F3B9869-0533-9941-917B-F945FA197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041" y="3370895"/>
                <a:ext cx="919675" cy="461665"/>
              </a:xfrm>
              <a:prstGeom prst="rect">
                <a:avLst/>
              </a:prstGeom>
              <a:blipFill>
                <a:blip r:embed="rId9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85619BA-745E-CF46-BB00-6094105538BF}"/>
                  </a:ext>
                </a:extLst>
              </p:cNvPr>
              <p:cNvSpPr txBox="1"/>
              <p:nvPr/>
            </p:nvSpPr>
            <p:spPr>
              <a:xfrm>
                <a:off x="7151993" y="4569208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85619BA-745E-CF46-BB00-609410553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993" y="4569208"/>
                <a:ext cx="919675" cy="461665"/>
              </a:xfrm>
              <a:prstGeom prst="rect">
                <a:avLst/>
              </a:prstGeom>
              <a:blipFill>
                <a:blip r:embed="rId10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DA80258-04D9-C240-B451-269ABA48FFC2}"/>
                  </a:ext>
                </a:extLst>
              </p:cNvPr>
              <p:cNvSpPr txBox="1"/>
              <p:nvPr/>
            </p:nvSpPr>
            <p:spPr>
              <a:xfrm>
                <a:off x="7997512" y="4564480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DA80258-04D9-C240-B451-269ABA48F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512" y="4564480"/>
                <a:ext cx="919675" cy="461665"/>
              </a:xfrm>
              <a:prstGeom prst="rect">
                <a:avLst/>
              </a:prstGeom>
              <a:blipFill>
                <a:blip r:embed="rId11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C5DDFB6-FFDA-6849-917A-CE359B65AD09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7611831" y="3832560"/>
            <a:ext cx="432048" cy="736648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2A6ED2A-8390-B84B-82DA-9E0AC5D6C227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8043879" y="3832560"/>
            <a:ext cx="413471" cy="731920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BE2B2E8-56D3-D24C-8B06-57D47089AF97}"/>
                  </a:ext>
                </a:extLst>
              </p:cNvPr>
              <p:cNvSpPr txBox="1"/>
              <p:nvPr/>
            </p:nvSpPr>
            <p:spPr>
              <a:xfrm>
                <a:off x="9995897" y="2261014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BE2B2E8-56D3-D24C-8B06-57D47089A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5897" y="2261014"/>
                <a:ext cx="919675" cy="461665"/>
              </a:xfrm>
              <a:prstGeom prst="rect">
                <a:avLst/>
              </a:prstGeom>
              <a:blipFill>
                <a:blip r:embed="rId12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FE79F43-D483-D341-AD1C-D7E7DAEF33C7}"/>
                  </a:ext>
                </a:extLst>
              </p:cNvPr>
              <p:cNvSpPr txBox="1"/>
              <p:nvPr/>
            </p:nvSpPr>
            <p:spPr>
              <a:xfrm>
                <a:off x="9485319" y="3436245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FE79F43-D483-D341-AD1C-D7E7DAEF3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5319" y="3436245"/>
                <a:ext cx="919675" cy="461665"/>
              </a:xfrm>
              <a:prstGeom prst="rect">
                <a:avLst/>
              </a:prstGeom>
              <a:blipFill>
                <a:blip r:embed="rId13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8BEA1C1-EA25-DE40-B164-A3C9B7513C59}"/>
                  </a:ext>
                </a:extLst>
              </p:cNvPr>
              <p:cNvSpPr txBox="1"/>
              <p:nvPr/>
            </p:nvSpPr>
            <p:spPr>
              <a:xfrm>
                <a:off x="10533033" y="3422358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8BEA1C1-EA25-DE40-B164-A3C9B7513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3033" y="3422358"/>
                <a:ext cx="919675" cy="461665"/>
              </a:xfrm>
              <a:prstGeom prst="rect">
                <a:avLst/>
              </a:prstGeom>
              <a:blipFill>
                <a:blip r:embed="rId14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187D51B-D652-6B47-B939-C25CB627FDB4}"/>
                  </a:ext>
                </a:extLst>
              </p:cNvPr>
              <p:cNvSpPr txBox="1"/>
              <p:nvPr/>
            </p:nvSpPr>
            <p:spPr>
              <a:xfrm>
                <a:off x="9045226" y="4598154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187D51B-D652-6B47-B939-C25CB627F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5226" y="4598154"/>
                <a:ext cx="919675" cy="461665"/>
              </a:xfrm>
              <a:prstGeom prst="rect">
                <a:avLst/>
              </a:prstGeom>
              <a:blipFill>
                <a:blip r:embed="rId15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CA7671E-0A82-9847-BA2A-90CF8E013021}"/>
                  </a:ext>
                </a:extLst>
              </p:cNvPr>
              <p:cNvSpPr txBox="1"/>
              <p:nvPr/>
            </p:nvSpPr>
            <p:spPr>
              <a:xfrm>
                <a:off x="9918535" y="4598154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CA7671E-0A82-9847-BA2A-90CF8E013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8535" y="4598154"/>
                <a:ext cx="919675" cy="461665"/>
              </a:xfrm>
              <a:prstGeom prst="rect">
                <a:avLst/>
              </a:prstGeom>
              <a:blipFill>
                <a:blip r:embed="rId16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00E26EB-F46A-F840-B546-17F0AB8F4B59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 flipH="1">
            <a:off x="9505064" y="3897910"/>
            <a:ext cx="440093" cy="700244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07634A1-D46C-6443-A87A-2C85BA91054B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>
            <a:off x="9945157" y="3897910"/>
            <a:ext cx="433216" cy="700244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97CFF76-2B62-0C49-A47E-C41C33893DD2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 flipH="1">
            <a:off x="9945157" y="2722679"/>
            <a:ext cx="510578" cy="713566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CF352C3-2050-D549-B4BF-967937A2AC53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>
            <a:off x="10455735" y="2722679"/>
            <a:ext cx="537136" cy="699679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62FA210-1577-C54B-8459-1572853ACE2A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flipH="1">
            <a:off x="5734116" y="2678165"/>
            <a:ext cx="1310474" cy="692730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AD23CAB-DB20-594E-BAED-6C82BDF772E5}"/>
              </a:ext>
            </a:extLst>
          </p:cNvPr>
          <p:cNvCxnSpPr>
            <a:stCxn id="15" idx="2"/>
            <a:endCxn id="25" idx="0"/>
          </p:cNvCxnSpPr>
          <p:nvPr/>
        </p:nvCxnSpPr>
        <p:spPr>
          <a:xfrm>
            <a:off x="7044590" y="2678165"/>
            <a:ext cx="999289" cy="692730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8A96D23-F892-2842-8BBF-5678C83AFD2D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7044590" y="1604735"/>
            <a:ext cx="1781808" cy="611765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97E995A-2858-B34D-8C70-75F040B42FB8}"/>
              </a:ext>
            </a:extLst>
          </p:cNvPr>
          <p:cNvCxnSpPr>
            <a:stCxn id="14" idx="2"/>
            <a:endCxn id="30" idx="0"/>
          </p:cNvCxnSpPr>
          <p:nvPr/>
        </p:nvCxnSpPr>
        <p:spPr>
          <a:xfrm>
            <a:off x="8826398" y="1604735"/>
            <a:ext cx="1629337" cy="656279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57E1390-A664-E446-989F-4E6458FD45F3}"/>
              </a:ext>
            </a:extLst>
          </p:cNvPr>
          <p:cNvSpPr txBox="1"/>
          <p:nvPr/>
        </p:nvSpPr>
        <p:spPr>
          <a:xfrm>
            <a:off x="5138840" y="4539840"/>
            <a:ext cx="295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1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19ADB6B-3641-914B-950C-FAD51AE64C1F}"/>
              </a:ext>
            </a:extLst>
          </p:cNvPr>
          <p:cNvSpPr/>
          <p:nvPr/>
        </p:nvSpPr>
        <p:spPr>
          <a:xfrm>
            <a:off x="1411357" y="3811613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2EAB84D-8AD6-9C43-8EE3-02E868DA8342}"/>
              </a:ext>
            </a:extLst>
          </p:cNvPr>
          <p:cNvSpPr/>
          <p:nvPr/>
        </p:nvSpPr>
        <p:spPr>
          <a:xfrm>
            <a:off x="2276061" y="3811613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2B5D9AC-79F7-B642-AC5C-4262E06BB6FF}"/>
              </a:ext>
            </a:extLst>
          </p:cNvPr>
          <p:cNvSpPr txBox="1"/>
          <p:nvPr/>
        </p:nvSpPr>
        <p:spPr>
          <a:xfrm>
            <a:off x="6840325" y="2240481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98621BA-2FAD-F04D-B567-CABBFFD4B241}"/>
              </a:ext>
            </a:extLst>
          </p:cNvPr>
          <p:cNvSpPr txBox="1"/>
          <p:nvPr/>
        </p:nvSpPr>
        <p:spPr>
          <a:xfrm>
            <a:off x="5583011" y="3389022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2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890E880-36FD-A64E-BADB-6219E4D488AF}"/>
              </a:ext>
            </a:extLst>
          </p:cNvPr>
          <p:cNvSpPr/>
          <p:nvPr/>
        </p:nvSpPr>
        <p:spPr>
          <a:xfrm>
            <a:off x="1411357" y="4303555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3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99CC9B5-9026-0743-8AB4-E8AF6C0B1E49}"/>
              </a:ext>
            </a:extLst>
          </p:cNvPr>
          <p:cNvSpPr/>
          <p:nvPr/>
        </p:nvSpPr>
        <p:spPr>
          <a:xfrm>
            <a:off x="2276061" y="4303555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7CACA9-60F6-AB41-8F5E-7441560413DC}"/>
              </a:ext>
            </a:extLst>
          </p:cNvPr>
          <p:cNvSpPr txBox="1"/>
          <p:nvPr/>
        </p:nvSpPr>
        <p:spPr>
          <a:xfrm>
            <a:off x="7883720" y="3375623"/>
            <a:ext cx="295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1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3AAA09D-F355-6949-8F79-95F2844C3FA9}"/>
              </a:ext>
            </a:extLst>
          </p:cNvPr>
          <p:cNvSpPr/>
          <p:nvPr/>
        </p:nvSpPr>
        <p:spPr>
          <a:xfrm>
            <a:off x="1411357" y="4792783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4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C80C22A-26F2-E543-AFD7-C272738B5EBD}"/>
              </a:ext>
            </a:extLst>
          </p:cNvPr>
          <p:cNvSpPr/>
          <p:nvPr/>
        </p:nvSpPr>
        <p:spPr>
          <a:xfrm>
            <a:off x="2276061" y="4792783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5E46720-A8BE-9D4D-BD59-A235E5E0FFDF}"/>
              </a:ext>
            </a:extLst>
          </p:cNvPr>
          <p:cNvSpPr txBox="1"/>
          <p:nvPr/>
        </p:nvSpPr>
        <p:spPr>
          <a:xfrm>
            <a:off x="10276037" y="2281535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F62410-1BD4-3943-98B3-8FECC35544F8}"/>
              </a:ext>
            </a:extLst>
          </p:cNvPr>
          <p:cNvSpPr txBox="1"/>
          <p:nvPr/>
        </p:nvSpPr>
        <p:spPr>
          <a:xfrm>
            <a:off x="8646700" y="1143069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5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19B0063-2546-1F44-A9E1-B1A9D83201B2}"/>
              </a:ext>
            </a:extLst>
          </p:cNvPr>
          <p:cNvSpPr/>
          <p:nvPr/>
        </p:nvSpPr>
        <p:spPr>
          <a:xfrm>
            <a:off x="1411357" y="5269882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5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86BBBD3-BD7C-6643-84B9-B4C45FA20371}"/>
              </a:ext>
            </a:extLst>
          </p:cNvPr>
          <p:cNvSpPr/>
          <p:nvPr/>
        </p:nvSpPr>
        <p:spPr>
          <a:xfrm>
            <a:off x="2276061" y="5269882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953254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CCB8B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CCB8B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CCB8B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CCB8B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CCB8B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5" grpId="0"/>
      <p:bldP spid="15" grpId="1"/>
      <p:bldP spid="15" grpId="2"/>
      <p:bldP spid="16" grpId="0"/>
      <p:bldP spid="16" grpId="1"/>
      <p:bldP spid="16" grpId="2"/>
      <p:bldP spid="17" grpId="0"/>
      <p:bldP spid="17" grpId="1"/>
      <p:bldP spid="17" grpId="2"/>
      <p:bldP spid="18" grpId="0"/>
      <p:bldP spid="18" grpId="1"/>
      <p:bldP spid="19" grpId="0"/>
      <p:bldP spid="19" grpId="1"/>
      <p:bldP spid="20" grpId="0"/>
      <p:bldP spid="20" grpId="1"/>
      <p:bldP spid="25" grpId="0"/>
      <p:bldP spid="25" grpId="1"/>
      <p:bldP spid="25" grpId="2"/>
      <p:bldP spid="26" grpId="0"/>
      <p:bldP spid="26" grpId="1"/>
      <p:bldP spid="27" grpId="0"/>
      <p:bldP spid="27" grpId="1"/>
      <p:bldP spid="30" grpId="0"/>
      <p:bldP spid="30" grpId="1"/>
      <p:bldP spid="30" grpId="2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67" grpId="0"/>
      <p:bldP spid="67" grpId="1"/>
      <p:bldP spid="68" grpId="0" animBg="1"/>
      <p:bldP spid="69" grpId="0" animBg="1"/>
      <p:bldP spid="70" grpId="0"/>
      <p:bldP spid="70" grpId="1"/>
      <p:bldP spid="74" grpId="0"/>
      <p:bldP spid="74" grpId="1"/>
      <p:bldP spid="76" grpId="0" animBg="1"/>
      <p:bldP spid="77" grpId="0" animBg="1"/>
      <p:bldP spid="79" grpId="0"/>
      <p:bldP spid="79" grpId="1"/>
      <p:bldP spid="81" grpId="0" animBg="1"/>
      <p:bldP spid="82" grpId="0" animBg="1"/>
      <p:bldP spid="83" grpId="0"/>
      <p:bldP spid="83" grpId="1"/>
      <p:bldP spid="84" grpId="0"/>
      <p:bldP spid="85" grpId="0" animBg="1"/>
      <p:bldP spid="8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0A680-5990-A847-A83E-24982B76E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Memoization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aka Caching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B8C43-B9E0-7046-9F00-B6A61011D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12</a:t>
            </a:fld>
            <a:endParaRPr lang="en-N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774D2A-5F98-9940-B647-8DD5BFF729ED}"/>
              </a:ext>
            </a:extLst>
          </p:cNvPr>
          <p:cNvSpPr/>
          <p:nvPr/>
        </p:nvSpPr>
        <p:spPr>
          <a:xfrm>
            <a:off x="1411357" y="2325757"/>
            <a:ext cx="775252" cy="417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23956D-F15F-4E4A-AB02-E99BF457C9E7}"/>
              </a:ext>
            </a:extLst>
          </p:cNvPr>
          <p:cNvSpPr/>
          <p:nvPr/>
        </p:nvSpPr>
        <p:spPr>
          <a:xfrm>
            <a:off x="2276061" y="2325757"/>
            <a:ext cx="775252" cy="417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F(n)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23386E-69AD-694D-9253-99B6D044085C}"/>
              </a:ext>
            </a:extLst>
          </p:cNvPr>
          <p:cNvSpPr/>
          <p:nvPr/>
        </p:nvSpPr>
        <p:spPr>
          <a:xfrm>
            <a:off x="1411357" y="2822714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2BE808-0976-D142-97A9-A409C207E8D0}"/>
              </a:ext>
            </a:extLst>
          </p:cNvPr>
          <p:cNvSpPr/>
          <p:nvPr/>
        </p:nvSpPr>
        <p:spPr>
          <a:xfrm>
            <a:off x="2276061" y="2822714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E0175A-DD42-6342-8E6D-F69B0DD33D43}"/>
              </a:ext>
            </a:extLst>
          </p:cNvPr>
          <p:cNvSpPr/>
          <p:nvPr/>
        </p:nvSpPr>
        <p:spPr>
          <a:xfrm>
            <a:off x="1411357" y="3319671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F40E9D-6629-DE41-942A-5573CFE69B8D}"/>
              </a:ext>
            </a:extLst>
          </p:cNvPr>
          <p:cNvSpPr/>
          <p:nvPr/>
        </p:nvSpPr>
        <p:spPr>
          <a:xfrm>
            <a:off x="2276061" y="3319671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6470C0-7133-3D46-9820-6400179A058A}"/>
              </a:ext>
            </a:extLst>
          </p:cNvPr>
          <p:cNvSpPr txBox="1"/>
          <p:nvPr/>
        </p:nvSpPr>
        <p:spPr>
          <a:xfrm>
            <a:off x="1375629" y="1871149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cache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9750FA8-DEDB-3141-8120-DAA9BD6DD54E}"/>
                  </a:ext>
                </a:extLst>
              </p:cNvPr>
              <p:cNvSpPr txBox="1"/>
              <p:nvPr/>
            </p:nvSpPr>
            <p:spPr>
              <a:xfrm>
                <a:off x="8366560" y="1143070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(5)</m:t>
                      </m:r>
                    </m:oMath>
                  </m:oMathPara>
                </a14:m>
                <a:endParaRPr lang="en-NO" sz="24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9750FA8-DEDB-3141-8120-DAA9BD6DD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560" y="1143070"/>
                <a:ext cx="919675" cy="461665"/>
              </a:xfrm>
              <a:prstGeom prst="rect">
                <a:avLst/>
              </a:prstGeom>
              <a:blipFill>
                <a:blip r:embed="rId2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1585BB6-7905-564C-85CC-834A7C34147B}"/>
                  </a:ext>
                </a:extLst>
              </p:cNvPr>
              <p:cNvSpPr txBox="1"/>
              <p:nvPr/>
            </p:nvSpPr>
            <p:spPr>
              <a:xfrm>
                <a:off x="6584752" y="2216500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en-NO" sz="24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1585BB6-7905-564C-85CC-834A7C341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752" y="2216500"/>
                <a:ext cx="919675" cy="461665"/>
              </a:xfrm>
              <a:prstGeom prst="rect">
                <a:avLst/>
              </a:prstGeom>
              <a:blipFill>
                <a:blip r:embed="rId3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9CBFDC6-EEAC-7747-B450-1DE55E7DEC36}"/>
                  </a:ext>
                </a:extLst>
              </p:cNvPr>
              <p:cNvSpPr txBox="1"/>
              <p:nvPr/>
            </p:nvSpPr>
            <p:spPr>
              <a:xfrm>
                <a:off x="5274278" y="3370895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NO" sz="24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9CBFDC6-EEAC-7747-B450-1DE55E7DE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278" y="3370895"/>
                <a:ext cx="919675" cy="461665"/>
              </a:xfrm>
              <a:prstGeom prst="rect">
                <a:avLst/>
              </a:prstGeom>
              <a:blipFill>
                <a:blip r:embed="rId4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303C455-7597-CB43-85B8-B46CDC121CF5}"/>
                  </a:ext>
                </a:extLst>
              </p:cNvPr>
              <p:cNvSpPr txBox="1"/>
              <p:nvPr/>
            </p:nvSpPr>
            <p:spPr>
              <a:xfrm>
                <a:off x="4834370" y="4518380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NO" sz="24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303C455-7597-CB43-85B8-B46CDC121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370" y="4518380"/>
                <a:ext cx="919675" cy="461665"/>
              </a:xfrm>
              <a:prstGeom prst="rect">
                <a:avLst/>
              </a:prstGeom>
              <a:blipFill>
                <a:blip r:embed="rId5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8FD890C-C588-4F41-8C18-596877FA3AB3}"/>
                  </a:ext>
                </a:extLst>
              </p:cNvPr>
              <p:cNvSpPr txBox="1"/>
              <p:nvPr/>
            </p:nvSpPr>
            <p:spPr>
              <a:xfrm>
                <a:off x="5679889" y="4518380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8FD890C-C588-4F41-8C18-596877FA3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889" y="4518380"/>
                <a:ext cx="919675" cy="461665"/>
              </a:xfrm>
              <a:prstGeom prst="rect">
                <a:avLst/>
              </a:prstGeom>
              <a:blipFill>
                <a:blip r:embed="rId6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73B16B4-0A35-9C41-A17B-A9E98B0A4C68}"/>
                  </a:ext>
                </a:extLst>
              </p:cNvPr>
              <p:cNvSpPr txBox="1"/>
              <p:nvPr/>
            </p:nvSpPr>
            <p:spPr>
              <a:xfrm>
                <a:off x="4457907" y="5687325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73B16B4-0A35-9C41-A17B-A9E98B0A4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907" y="5687325"/>
                <a:ext cx="919675" cy="461665"/>
              </a:xfrm>
              <a:prstGeom prst="rect">
                <a:avLst/>
              </a:prstGeom>
              <a:blipFill>
                <a:blip r:embed="rId7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DC792B6-6A4D-AA41-B020-6197CF8FF31D}"/>
                  </a:ext>
                </a:extLst>
              </p:cNvPr>
              <p:cNvSpPr txBox="1"/>
              <p:nvPr/>
            </p:nvSpPr>
            <p:spPr>
              <a:xfrm>
                <a:off x="5156263" y="5690488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NO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DC792B6-6A4D-AA41-B020-6197CF8FF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263" y="5690488"/>
                <a:ext cx="919675" cy="461665"/>
              </a:xfrm>
              <a:prstGeom prst="rect">
                <a:avLst/>
              </a:prstGeom>
              <a:blipFill>
                <a:blip r:embed="rId8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1FAC53-7278-4A43-BEFB-CA7E91048BA1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 flipH="1">
            <a:off x="4917745" y="4980045"/>
            <a:ext cx="376463" cy="70728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14611CE-DB2F-754B-BB1D-9B2C96B2BF96}"/>
              </a:ext>
            </a:extLst>
          </p:cNvPr>
          <p:cNvCxnSpPr>
            <a:stCxn id="17" idx="2"/>
            <a:endCxn id="20" idx="0"/>
          </p:cNvCxnSpPr>
          <p:nvPr/>
        </p:nvCxnSpPr>
        <p:spPr>
          <a:xfrm>
            <a:off x="5294208" y="4980045"/>
            <a:ext cx="321893" cy="710443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2EE43E6-D888-EC49-A1B4-C4E782798FE0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 flipH="1">
            <a:off x="5294208" y="3832560"/>
            <a:ext cx="439908" cy="68582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8E6A57-C11A-1541-AE16-A6E71849379E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>
            <a:off x="5734116" y="3832560"/>
            <a:ext cx="405611" cy="68582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F3B9869-0533-9941-917B-F945FA197710}"/>
                  </a:ext>
                </a:extLst>
              </p:cNvPr>
              <p:cNvSpPr txBox="1"/>
              <p:nvPr/>
            </p:nvSpPr>
            <p:spPr>
              <a:xfrm>
                <a:off x="7584041" y="3370895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NO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F3B9869-0533-9941-917B-F945FA197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041" y="3370895"/>
                <a:ext cx="919675" cy="461665"/>
              </a:xfrm>
              <a:prstGeom prst="rect">
                <a:avLst/>
              </a:prstGeom>
              <a:blipFill>
                <a:blip r:embed="rId9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85619BA-745E-CF46-BB00-6094105538BF}"/>
                  </a:ext>
                </a:extLst>
              </p:cNvPr>
              <p:cNvSpPr txBox="1"/>
              <p:nvPr/>
            </p:nvSpPr>
            <p:spPr>
              <a:xfrm>
                <a:off x="7151993" y="4569208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240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85619BA-745E-CF46-BB00-609410553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993" y="4569208"/>
                <a:ext cx="919675" cy="461665"/>
              </a:xfrm>
              <a:prstGeom prst="rect">
                <a:avLst/>
              </a:prstGeom>
              <a:blipFill>
                <a:blip r:embed="rId10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DA80258-04D9-C240-B451-269ABA48FFC2}"/>
                  </a:ext>
                </a:extLst>
              </p:cNvPr>
              <p:cNvSpPr txBox="1"/>
              <p:nvPr/>
            </p:nvSpPr>
            <p:spPr>
              <a:xfrm>
                <a:off x="7997512" y="4564480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NO" sz="240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DA80258-04D9-C240-B451-269ABA48F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512" y="4564480"/>
                <a:ext cx="919675" cy="461665"/>
              </a:xfrm>
              <a:prstGeom prst="rect">
                <a:avLst/>
              </a:prstGeom>
              <a:blipFill>
                <a:blip r:embed="rId11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C5DDFB6-FFDA-6849-917A-CE359B65AD09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7611831" y="3832560"/>
            <a:ext cx="432048" cy="736648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2A6ED2A-8390-B84B-82DA-9E0AC5D6C227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8043879" y="3832560"/>
            <a:ext cx="413471" cy="731920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BE2B2E8-56D3-D24C-8B06-57D47089AF97}"/>
                  </a:ext>
                </a:extLst>
              </p:cNvPr>
              <p:cNvSpPr txBox="1"/>
              <p:nvPr/>
            </p:nvSpPr>
            <p:spPr>
              <a:xfrm>
                <a:off x="9995897" y="2261014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NO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BE2B2E8-56D3-D24C-8B06-57D47089A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5897" y="2261014"/>
                <a:ext cx="919675" cy="461665"/>
              </a:xfrm>
              <a:prstGeom prst="rect">
                <a:avLst/>
              </a:prstGeom>
              <a:blipFill>
                <a:blip r:embed="rId12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FE79F43-D483-D341-AD1C-D7E7DAEF33C7}"/>
                  </a:ext>
                </a:extLst>
              </p:cNvPr>
              <p:cNvSpPr txBox="1"/>
              <p:nvPr/>
            </p:nvSpPr>
            <p:spPr>
              <a:xfrm>
                <a:off x="9485319" y="3436245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NO" sz="240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FE79F43-D483-D341-AD1C-D7E7DAEF3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5319" y="3436245"/>
                <a:ext cx="919675" cy="461665"/>
              </a:xfrm>
              <a:prstGeom prst="rect">
                <a:avLst/>
              </a:prstGeom>
              <a:blipFill>
                <a:blip r:embed="rId13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8BEA1C1-EA25-DE40-B164-A3C9B7513C59}"/>
                  </a:ext>
                </a:extLst>
              </p:cNvPr>
              <p:cNvSpPr txBox="1"/>
              <p:nvPr/>
            </p:nvSpPr>
            <p:spPr>
              <a:xfrm>
                <a:off x="10533033" y="3422358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240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8BEA1C1-EA25-DE40-B164-A3C9B7513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3033" y="3422358"/>
                <a:ext cx="919675" cy="461665"/>
              </a:xfrm>
              <a:prstGeom prst="rect">
                <a:avLst/>
              </a:prstGeom>
              <a:blipFill>
                <a:blip r:embed="rId14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187D51B-D652-6B47-B939-C25CB627FDB4}"/>
                  </a:ext>
                </a:extLst>
              </p:cNvPr>
              <p:cNvSpPr txBox="1"/>
              <p:nvPr/>
            </p:nvSpPr>
            <p:spPr>
              <a:xfrm>
                <a:off x="9045226" y="4598154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240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187D51B-D652-6B47-B939-C25CB627F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5226" y="4598154"/>
                <a:ext cx="919675" cy="461665"/>
              </a:xfrm>
              <a:prstGeom prst="rect">
                <a:avLst/>
              </a:prstGeom>
              <a:blipFill>
                <a:blip r:embed="rId15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CA7671E-0A82-9847-BA2A-90CF8E013021}"/>
                  </a:ext>
                </a:extLst>
              </p:cNvPr>
              <p:cNvSpPr txBox="1"/>
              <p:nvPr/>
            </p:nvSpPr>
            <p:spPr>
              <a:xfrm>
                <a:off x="9918535" y="4598154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NO" sz="240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CA7671E-0A82-9847-BA2A-90CF8E013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8535" y="4598154"/>
                <a:ext cx="919675" cy="461665"/>
              </a:xfrm>
              <a:prstGeom prst="rect">
                <a:avLst/>
              </a:prstGeom>
              <a:blipFill>
                <a:blip r:embed="rId16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00E26EB-F46A-F840-B546-17F0AB8F4B59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 flipH="1">
            <a:off x="9505064" y="3897910"/>
            <a:ext cx="440093" cy="700244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07634A1-D46C-6443-A87A-2C85BA91054B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>
            <a:off x="9945157" y="3897910"/>
            <a:ext cx="433216" cy="700244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97CFF76-2B62-0C49-A47E-C41C33893DD2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 flipH="1">
            <a:off x="9945157" y="2722679"/>
            <a:ext cx="510578" cy="713566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CF352C3-2050-D549-B4BF-967937A2AC53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>
            <a:off x="10455735" y="2722679"/>
            <a:ext cx="537136" cy="699679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62FA210-1577-C54B-8459-1572853ACE2A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flipH="1">
            <a:off x="5734116" y="2678165"/>
            <a:ext cx="1310474" cy="69273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AD23CAB-DB20-594E-BAED-6C82BDF772E5}"/>
              </a:ext>
            </a:extLst>
          </p:cNvPr>
          <p:cNvCxnSpPr>
            <a:stCxn id="15" idx="2"/>
            <a:endCxn id="25" idx="0"/>
          </p:cNvCxnSpPr>
          <p:nvPr/>
        </p:nvCxnSpPr>
        <p:spPr>
          <a:xfrm>
            <a:off x="7044590" y="2678165"/>
            <a:ext cx="999289" cy="69273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8A96D23-F892-2842-8BBF-5678C83AFD2D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7044590" y="1604735"/>
            <a:ext cx="1781808" cy="611765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97E995A-2858-B34D-8C70-75F040B42FB8}"/>
              </a:ext>
            </a:extLst>
          </p:cNvPr>
          <p:cNvCxnSpPr>
            <a:stCxn id="14" idx="2"/>
            <a:endCxn id="30" idx="0"/>
          </p:cNvCxnSpPr>
          <p:nvPr/>
        </p:nvCxnSpPr>
        <p:spPr>
          <a:xfrm>
            <a:off x="8826398" y="1604735"/>
            <a:ext cx="1629337" cy="656279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519ADB6B-3641-914B-950C-FAD51AE64C1F}"/>
              </a:ext>
            </a:extLst>
          </p:cNvPr>
          <p:cNvSpPr/>
          <p:nvPr/>
        </p:nvSpPr>
        <p:spPr>
          <a:xfrm>
            <a:off x="1411357" y="3811613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2EAB84D-8AD6-9C43-8EE3-02E868DA8342}"/>
              </a:ext>
            </a:extLst>
          </p:cNvPr>
          <p:cNvSpPr/>
          <p:nvPr/>
        </p:nvSpPr>
        <p:spPr>
          <a:xfrm>
            <a:off x="2276061" y="3811613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1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890E880-36FD-A64E-BADB-6219E4D488AF}"/>
              </a:ext>
            </a:extLst>
          </p:cNvPr>
          <p:cNvSpPr/>
          <p:nvPr/>
        </p:nvSpPr>
        <p:spPr>
          <a:xfrm>
            <a:off x="1411357" y="4303555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3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99CC9B5-9026-0743-8AB4-E8AF6C0B1E49}"/>
              </a:ext>
            </a:extLst>
          </p:cNvPr>
          <p:cNvSpPr/>
          <p:nvPr/>
        </p:nvSpPr>
        <p:spPr>
          <a:xfrm>
            <a:off x="2276061" y="4303555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2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3AAA09D-F355-6949-8F79-95F2844C3FA9}"/>
              </a:ext>
            </a:extLst>
          </p:cNvPr>
          <p:cNvSpPr/>
          <p:nvPr/>
        </p:nvSpPr>
        <p:spPr>
          <a:xfrm>
            <a:off x="1411357" y="4792783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4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C80C22A-26F2-E543-AFD7-C272738B5EBD}"/>
              </a:ext>
            </a:extLst>
          </p:cNvPr>
          <p:cNvSpPr/>
          <p:nvPr/>
        </p:nvSpPr>
        <p:spPr>
          <a:xfrm>
            <a:off x="2276061" y="4792783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3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19B0063-2546-1F44-A9E1-B1A9D83201B2}"/>
              </a:ext>
            </a:extLst>
          </p:cNvPr>
          <p:cNvSpPr/>
          <p:nvPr/>
        </p:nvSpPr>
        <p:spPr>
          <a:xfrm>
            <a:off x="1411357" y="5269882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5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86BBBD3-BD7C-6643-84B9-B4C45FA20371}"/>
              </a:ext>
            </a:extLst>
          </p:cNvPr>
          <p:cNvSpPr/>
          <p:nvPr/>
        </p:nvSpPr>
        <p:spPr>
          <a:xfrm>
            <a:off x="2276061" y="5269882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53711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54C82-5EA0-4947-B9CC-AF30B8D24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Memoization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AE9116-7B9E-E84B-98A1-E6B8A60F3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13</a:t>
            </a:fld>
            <a:endParaRPr lang="en-NO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521FF5-CF1C-A548-B24F-77D942494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96043"/>
            <a:ext cx="9935095" cy="4942869"/>
          </a:xfrm>
          <a:solidFill>
            <a:schemeClr val="bg2"/>
          </a:solidFill>
        </p:spPr>
        <p:txBody>
          <a:bodyPr lIns="180000" tIns="180000" rIns="180000" bIns="180000" anchor="ctr">
            <a:normAutofit/>
          </a:bodyPr>
          <a:lstStyle/>
          <a:p>
            <a:pPr marL="0" indent="0">
              <a:buNone/>
            </a:pP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long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withMemoization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(long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n,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long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[]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n1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n-1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n1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-1L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n1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withMemoization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n-1,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6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16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n-1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n1;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n2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n-2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n2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-1L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n2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withMemoization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n-2,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6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16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n-2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n2;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n1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n2;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494838-A75B-6844-BB18-B53651B7DE9A}"/>
              </a:ext>
            </a:extLst>
          </p:cNvPr>
          <p:cNvSpPr txBox="1"/>
          <p:nvPr/>
        </p:nvSpPr>
        <p:spPr>
          <a:xfrm>
            <a:off x="7930168" y="5433020"/>
            <a:ext cx="26661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i="1" dirty="0">
                <a:solidFill>
                  <a:schemeClr val="accent3"/>
                </a:solidFill>
                <a:latin typeface="Montserrat" pitchFamily="2" charset="77"/>
              </a:rPr>
              <a:t>With </a:t>
            </a:r>
            <a:r>
              <a:rPr lang="en-GB" i="1" dirty="0" err="1">
                <a:solidFill>
                  <a:schemeClr val="accent3"/>
                </a:solidFill>
                <a:latin typeface="Montserrat" pitchFamily="2" charset="77"/>
              </a:rPr>
              <a:t>memoization</a:t>
            </a:r>
            <a:r>
              <a:rPr lang="en-GB" i="1" dirty="0">
                <a:solidFill>
                  <a:schemeClr val="accent3"/>
                </a:solidFill>
                <a:latin typeface="Montserrat" pitchFamily="2" charset="77"/>
              </a:rPr>
              <a:t> </a:t>
            </a:r>
            <a:br>
              <a:rPr lang="en-GB" i="1" dirty="0">
                <a:solidFill>
                  <a:schemeClr val="accent3"/>
                </a:solidFill>
                <a:latin typeface="Montserrat" pitchFamily="2" charset="77"/>
              </a:rPr>
            </a:br>
            <a:r>
              <a:rPr lang="en-GB" i="1" dirty="0">
                <a:solidFill>
                  <a:schemeClr val="accent3"/>
                </a:solidFill>
                <a:latin typeface="Montserrat" pitchFamily="2" charset="77"/>
              </a:rPr>
              <a:t>F(50) = 12 586 269 025</a:t>
            </a:r>
            <a:endParaRPr lang="en-NO" i="1" dirty="0">
              <a:solidFill>
                <a:schemeClr val="accent3"/>
              </a:solidFill>
              <a:latin typeface="Montserrat" pitchFamily="2" charset="77"/>
            </a:endParaRPr>
          </a:p>
          <a:p>
            <a:pPr algn="r"/>
            <a:r>
              <a:rPr lang="en-GB" i="1" dirty="0">
                <a:solidFill>
                  <a:schemeClr val="accent3"/>
                </a:solidFill>
                <a:latin typeface="Montserrat" pitchFamily="2" charset="77"/>
              </a:rPr>
              <a:t>Time = </a:t>
            </a:r>
            <a:r>
              <a:rPr lang="en-GB" b="1" i="1" dirty="0">
                <a:solidFill>
                  <a:schemeClr val="accent3"/>
                </a:solidFill>
                <a:latin typeface="Montserrat" pitchFamily="2" charset="77"/>
              </a:rPr>
              <a:t>19 µs</a:t>
            </a:r>
            <a:endParaRPr lang="en-NO" b="1" i="1" dirty="0">
              <a:solidFill>
                <a:schemeClr val="accent3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579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F64AF-AA76-EA44-92F2-6F0817A39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Takeaway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81C6B-33F9-FF4F-A748-6C841017F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NO" sz="3200" dirty="0"/>
              <a:t>Speed up using </a:t>
            </a:r>
            <a:r>
              <a:rPr lang="en-NO" sz="3200" dirty="0">
                <a:solidFill>
                  <a:schemeClr val="accent3"/>
                </a:solidFill>
              </a:rPr>
              <a:t>memoization</a:t>
            </a:r>
            <a:r>
              <a:rPr lang="en-NO" sz="3200" dirty="0"/>
              <a:t> </a:t>
            </a:r>
          </a:p>
          <a:p>
            <a:pPr marL="0" indent="0" algn="ctr">
              <a:buNone/>
            </a:pPr>
            <a:r>
              <a:rPr lang="en-NO" sz="3200" dirty="0"/>
              <a:t>is the biggest benefit</a:t>
            </a:r>
          </a:p>
          <a:p>
            <a:pPr marL="0" indent="0" algn="ctr">
              <a:buNone/>
            </a:pPr>
            <a:r>
              <a:rPr lang="en-NO" sz="3200" dirty="0"/>
              <a:t>of dynamic programming</a:t>
            </a:r>
          </a:p>
          <a:p>
            <a:pPr marL="0" indent="0" algn="ctr">
              <a:buNone/>
            </a:pPr>
            <a:endParaRPr lang="en-NO" sz="3200" dirty="0"/>
          </a:p>
          <a:p>
            <a:pPr marL="0" indent="0" algn="ctr">
              <a:buNone/>
            </a:pPr>
            <a:r>
              <a:rPr lang="en-NO" sz="3200" i="1" dirty="0"/>
              <a:t>But, can we do more?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05B67-531A-664B-B8DB-72788F7A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14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81079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D41F91A0-655B-184C-B403-82AF86A64FC3}"/>
              </a:ext>
            </a:extLst>
          </p:cNvPr>
          <p:cNvSpPr/>
          <p:nvPr/>
        </p:nvSpPr>
        <p:spPr>
          <a:xfrm>
            <a:off x="4631192" y="3252887"/>
            <a:ext cx="2135120" cy="18069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5C8C63-7A83-9345-994E-1F914D52E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Bottom up traversal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A5763-8742-2447-BD24-99CC81625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15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F1E170-0B9D-B54B-8313-B1CA15494EFD}"/>
              </a:ext>
            </a:extLst>
          </p:cNvPr>
          <p:cNvSpPr/>
          <p:nvPr/>
        </p:nvSpPr>
        <p:spPr>
          <a:xfrm>
            <a:off x="1680762" y="2338487"/>
            <a:ext cx="775252" cy="417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FFFCDA-93B5-824E-8BAD-18803371A8B7}"/>
              </a:ext>
            </a:extLst>
          </p:cNvPr>
          <p:cNvSpPr/>
          <p:nvPr/>
        </p:nvSpPr>
        <p:spPr>
          <a:xfrm>
            <a:off x="2545466" y="2338487"/>
            <a:ext cx="775252" cy="417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F(n)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1B4052-EBBC-064E-A6D0-910C4EA6A378}"/>
              </a:ext>
            </a:extLst>
          </p:cNvPr>
          <p:cNvSpPr/>
          <p:nvPr/>
        </p:nvSpPr>
        <p:spPr>
          <a:xfrm>
            <a:off x="1680762" y="2835444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C8C235-F598-7C46-9DDC-8516EF96FA12}"/>
              </a:ext>
            </a:extLst>
          </p:cNvPr>
          <p:cNvSpPr/>
          <p:nvPr/>
        </p:nvSpPr>
        <p:spPr>
          <a:xfrm>
            <a:off x="2545466" y="2835444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8088AD-FF22-0940-9BE1-8D0FB217062B}"/>
              </a:ext>
            </a:extLst>
          </p:cNvPr>
          <p:cNvSpPr/>
          <p:nvPr/>
        </p:nvSpPr>
        <p:spPr>
          <a:xfrm>
            <a:off x="1680762" y="3332401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722875-D098-F148-8EE8-046E73EFFEB6}"/>
              </a:ext>
            </a:extLst>
          </p:cNvPr>
          <p:cNvSpPr/>
          <p:nvPr/>
        </p:nvSpPr>
        <p:spPr>
          <a:xfrm>
            <a:off x="2545466" y="3332401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320E46-72EB-FF40-94BA-F0725BB44475}"/>
              </a:ext>
            </a:extLst>
          </p:cNvPr>
          <p:cNvSpPr txBox="1"/>
          <p:nvPr/>
        </p:nvSpPr>
        <p:spPr>
          <a:xfrm>
            <a:off x="1645034" y="1883879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cache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E04E63-5855-D74F-87CB-26BD2548D856}"/>
              </a:ext>
            </a:extLst>
          </p:cNvPr>
          <p:cNvSpPr/>
          <p:nvPr/>
        </p:nvSpPr>
        <p:spPr>
          <a:xfrm>
            <a:off x="1680762" y="3824343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3181DB-F6FE-6647-93C4-C47037EB47E3}"/>
              </a:ext>
            </a:extLst>
          </p:cNvPr>
          <p:cNvSpPr/>
          <p:nvPr/>
        </p:nvSpPr>
        <p:spPr>
          <a:xfrm>
            <a:off x="2545466" y="3824343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DD6CF1-80F8-AC4E-B555-E76E776CD86E}"/>
              </a:ext>
            </a:extLst>
          </p:cNvPr>
          <p:cNvSpPr/>
          <p:nvPr/>
        </p:nvSpPr>
        <p:spPr>
          <a:xfrm>
            <a:off x="1680762" y="4316285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6893AD-F0EE-B447-9D5C-5D6D30D36AF9}"/>
              </a:ext>
            </a:extLst>
          </p:cNvPr>
          <p:cNvSpPr/>
          <p:nvPr/>
        </p:nvSpPr>
        <p:spPr>
          <a:xfrm>
            <a:off x="2545466" y="4316285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810094-3768-EB49-B8C1-33130264441C}"/>
              </a:ext>
            </a:extLst>
          </p:cNvPr>
          <p:cNvSpPr/>
          <p:nvPr/>
        </p:nvSpPr>
        <p:spPr>
          <a:xfrm>
            <a:off x="1680762" y="4805513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A11FA0-A0BD-0C4C-95B9-D9881B27EF6E}"/>
              </a:ext>
            </a:extLst>
          </p:cNvPr>
          <p:cNvSpPr/>
          <p:nvPr/>
        </p:nvSpPr>
        <p:spPr>
          <a:xfrm>
            <a:off x="2545466" y="4805513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DCBC4E-9116-7C42-8176-CD20258673A4}"/>
              </a:ext>
            </a:extLst>
          </p:cNvPr>
          <p:cNvSpPr/>
          <p:nvPr/>
        </p:nvSpPr>
        <p:spPr>
          <a:xfrm>
            <a:off x="1680762" y="5282612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8B0DB1-E4B8-6D4D-BAC7-8007AFD18E3B}"/>
              </a:ext>
            </a:extLst>
          </p:cNvPr>
          <p:cNvSpPr/>
          <p:nvPr/>
        </p:nvSpPr>
        <p:spPr>
          <a:xfrm>
            <a:off x="2545466" y="5282612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5</a:t>
            </a:r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C49FE4BB-3EB2-5144-8F3D-6F5F33702106}"/>
              </a:ext>
            </a:extLst>
          </p:cNvPr>
          <p:cNvSpPr/>
          <p:nvPr/>
        </p:nvSpPr>
        <p:spPr>
          <a:xfrm>
            <a:off x="2129829" y="2657320"/>
            <a:ext cx="831273" cy="2992582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52394E-0063-2246-90D0-3499CD8804B2}"/>
                  </a:ext>
                </a:extLst>
              </p:cNvPr>
              <p:cNvSpPr txBox="1"/>
              <p:nvPr/>
            </p:nvSpPr>
            <p:spPr>
              <a:xfrm>
                <a:off x="8366560" y="1143070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(5)</m:t>
                      </m:r>
                    </m:oMath>
                  </m:oMathPara>
                </a14:m>
                <a:endParaRPr lang="en-NO" sz="24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52394E-0063-2246-90D0-3499CD880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560" y="1143070"/>
                <a:ext cx="919675" cy="461665"/>
              </a:xfrm>
              <a:prstGeom prst="rect">
                <a:avLst/>
              </a:prstGeom>
              <a:blipFill>
                <a:blip r:embed="rId2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0201001-DF1F-6D48-ADE3-822094DAA4B0}"/>
                  </a:ext>
                </a:extLst>
              </p:cNvPr>
              <p:cNvSpPr txBox="1"/>
              <p:nvPr/>
            </p:nvSpPr>
            <p:spPr>
              <a:xfrm>
                <a:off x="6584752" y="2216500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en-NO" sz="24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0201001-DF1F-6D48-ADE3-822094DAA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752" y="2216500"/>
                <a:ext cx="919675" cy="461665"/>
              </a:xfrm>
              <a:prstGeom prst="rect">
                <a:avLst/>
              </a:prstGeom>
              <a:blipFill>
                <a:blip r:embed="rId3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8840381-F42B-8F4A-9232-6EB6A8A7DE03}"/>
                  </a:ext>
                </a:extLst>
              </p:cNvPr>
              <p:cNvSpPr txBox="1"/>
              <p:nvPr/>
            </p:nvSpPr>
            <p:spPr>
              <a:xfrm>
                <a:off x="5274278" y="3370895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NO" sz="24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8840381-F42B-8F4A-9232-6EB6A8A7D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278" y="3370895"/>
                <a:ext cx="919675" cy="461665"/>
              </a:xfrm>
              <a:prstGeom prst="rect">
                <a:avLst/>
              </a:prstGeom>
              <a:blipFill>
                <a:blip r:embed="rId4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1954266-46E8-A44A-BF1F-40E30D8F2A9E}"/>
                  </a:ext>
                </a:extLst>
              </p:cNvPr>
              <p:cNvSpPr txBox="1"/>
              <p:nvPr/>
            </p:nvSpPr>
            <p:spPr>
              <a:xfrm>
                <a:off x="4834370" y="4518380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NO" sz="24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1954266-46E8-A44A-BF1F-40E30D8F2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370" y="4518380"/>
                <a:ext cx="919675" cy="461665"/>
              </a:xfrm>
              <a:prstGeom prst="rect">
                <a:avLst/>
              </a:prstGeom>
              <a:blipFill>
                <a:blip r:embed="rId5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A96FC0C-2FC9-D94B-90A1-A9F6A2AA7BAE}"/>
                  </a:ext>
                </a:extLst>
              </p:cNvPr>
              <p:cNvSpPr txBox="1"/>
              <p:nvPr/>
            </p:nvSpPr>
            <p:spPr>
              <a:xfrm>
                <a:off x="5679889" y="4518380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A96FC0C-2FC9-D94B-90A1-A9F6A2AA7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889" y="4518380"/>
                <a:ext cx="919675" cy="461665"/>
              </a:xfrm>
              <a:prstGeom prst="rect">
                <a:avLst/>
              </a:prstGeom>
              <a:blipFill>
                <a:blip r:embed="rId6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CA266E9-085D-C040-8AEF-2D8BD8000FDA}"/>
                  </a:ext>
                </a:extLst>
              </p:cNvPr>
              <p:cNvSpPr txBox="1"/>
              <p:nvPr/>
            </p:nvSpPr>
            <p:spPr>
              <a:xfrm>
                <a:off x="4457907" y="5687325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CA266E9-085D-C040-8AEF-2D8BD8000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907" y="5687325"/>
                <a:ext cx="919675" cy="461665"/>
              </a:xfrm>
              <a:prstGeom prst="rect">
                <a:avLst/>
              </a:prstGeom>
              <a:blipFill>
                <a:blip r:embed="rId7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9EB9635-A01F-C847-A232-C8E9C824179E}"/>
                  </a:ext>
                </a:extLst>
              </p:cNvPr>
              <p:cNvSpPr txBox="1"/>
              <p:nvPr/>
            </p:nvSpPr>
            <p:spPr>
              <a:xfrm>
                <a:off x="5156263" y="5690488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NO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9EB9635-A01F-C847-A232-C8E9C8241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263" y="5690488"/>
                <a:ext cx="919675" cy="461665"/>
              </a:xfrm>
              <a:prstGeom prst="rect">
                <a:avLst/>
              </a:prstGeom>
              <a:blipFill>
                <a:blip r:embed="rId8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2156B8A-2B9F-334D-97AF-6327B0483F28}"/>
              </a:ext>
            </a:extLst>
          </p:cNvPr>
          <p:cNvCxnSpPr>
            <a:stCxn id="24" idx="2"/>
            <a:endCxn id="26" idx="0"/>
          </p:cNvCxnSpPr>
          <p:nvPr/>
        </p:nvCxnSpPr>
        <p:spPr>
          <a:xfrm flipH="1">
            <a:off x="4917745" y="4980045"/>
            <a:ext cx="376463" cy="70728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6B7AB6D-5CB8-9C49-B823-ED5882CA1BD4}"/>
              </a:ext>
            </a:extLst>
          </p:cNvPr>
          <p:cNvCxnSpPr>
            <a:stCxn id="24" idx="2"/>
            <a:endCxn id="27" idx="0"/>
          </p:cNvCxnSpPr>
          <p:nvPr/>
        </p:nvCxnSpPr>
        <p:spPr>
          <a:xfrm>
            <a:off x="5294208" y="4980045"/>
            <a:ext cx="321893" cy="710443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50070C1-5D1D-6E47-96DB-A7D93CFBE412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 flipH="1">
            <a:off x="5294208" y="3832560"/>
            <a:ext cx="439908" cy="68582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D3C480-35D2-924A-8D65-80D818645656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>
            <a:off x="5734116" y="3832560"/>
            <a:ext cx="405611" cy="68582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6EF0EAB-1F9B-0A4D-861F-BC1EE3A2E66A}"/>
                  </a:ext>
                </a:extLst>
              </p:cNvPr>
              <p:cNvSpPr txBox="1"/>
              <p:nvPr/>
            </p:nvSpPr>
            <p:spPr>
              <a:xfrm>
                <a:off x="7584041" y="3370895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NO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6EF0EAB-1F9B-0A4D-861F-BC1EE3A2E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041" y="3370895"/>
                <a:ext cx="919675" cy="461665"/>
              </a:xfrm>
              <a:prstGeom prst="rect">
                <a:avLst/>
              </a:prstGeom>
              <a:blipFill>
                <a:blip r:embed="rId9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03CDFDA-5956-2A4F-9671-52B23FBD396A}"/>
                  </a:ext>
                </a:extLst>
              </p:cNvPr>
              <p:cNvSpPr txBox="1"/>
              <p:nvPr/>
            </p:nvSpPr>
            <p:spPr>
              <a:xfrm>
                <a:off x="7151993" y="4569208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240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03CDFDA-5956-2A4F-9671-52B23FBD3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993" y="4569208"/>
                <a:ext cx="919675" cy="461665"/>
              </a:xfrm>
              <a:prstGeom prst="rect">
                <a:avLst/>
              </a:prstGeom>
              <a:blipFill>
                <a:blip r:embed="rId10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B796F6D-733B-D64A-AC62-24582C2B58C0}"/>
                  </a:ext>
                </a:extLst>
              </p:cNvPr>
              <p:cNvSpPr txBox="1"/>
              <p:nvPr/>
            </p:nvSpPr>
            <p:spPr>
              <a:xfrm>
                <a:off x="7997512" y="4564480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NO" sz="240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B796F6D-733B-D64A-AC62-24582C2B5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512" y="4564480"/>
                <a:ext cx="919675" cy="461665"/>
              </a:xfrm>
              <a:prstGeom prst="rect">
                <a:avLst/>
              </a:prstGeom>
              <a:blipFill>
                <a:blip r:embed="rId11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9C85FB1-5360-2C4E-87F1-10A6C61C3329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 flipH="1">
            <a:off x="7611831" y="3832560"/>
            <a:ext cx="432048" cy="736648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C210F4D-6E39-2741-8781-5FB8254D5EE6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>
            <a:off x="8043879" y="3832560"/>
            <a:ext cx="413471" cy="731920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527B83D-4450-164C-8ACB-BFEB7A64F4B5}"/>
                  </a:ext>
                </a:extLst>
              </p:cNvPr>
              <p:cNvSpPr txBox="1"/>
              <p:nvPr/>
            </p:nvSpPr>
            <p:spPr>
              <a:xfrm>
                <a:off x="9995897" y="2261014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NO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527B83D-4450-164C-8ACB-BFEB7A64F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5897" y="2261014"/>
                <a:ext cx="919675" cy="461665"/>
              </a:xfrm>
              <a:prstGeom prst="rect">
                <a:avLst/>
              </a:prstGeom>
              <a:blipFill>
                <a:blip r:embed="rId12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C0D76D2-DB24-7947-8985-40DD03A26121}"/>
                  </a:ext>
                </a:extLst>
              </p:cNvPr>
              <p:cNvSpPr txBox="1"/>
              <p:nvPr/>
            </p:nvSpPr>
            <p:spPr>
              <a:xfrm>
                <a:off x="9485319" y="3436245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NO" sz="240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C0D76D2-DB24-7947-8985-40DD03A26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5319" y="3436245"/>
                <a:ext cx="919675" cy="461665"/>
              </a:xfrm>
              <a:prstGeom prst="rect">
                <a:avLst/>
              </a:prstGeom>
              <a:blipFill>
                <a:blip r:embed="rId13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905DA69-0DB1-304C-BE88-7E5C7AB0900A}"/>
                  </a:ext>
                </a:extLst>
              </p:cNvPr>
              <p:cNvSpPr txBox="1"/>
              <p:nvPr/>
            </p:nvSpPr>
            <p:spPr>
              <a:xfrm>
                <a:off x="10533033" y="3422358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240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905DA69-0DB1-304C-BE88-7E5C7AB09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3033" y="3422358"/>
                <a:ext cx="919675" cy="461665"/>
              </a:xfrm>
              <a:prstGeom prst="rect">
                <a:avLst/>
              </a:prstGeom>
              <a:blipFill>
                <a:blip r:embed="rId14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B1E6341-1414-C444-8C33-BEB567CF17D0}"/>
                  </a:ext>
                </a:extLst>
              </p:cNvPr>
              <p:cNvSpPr txBox="1"/>
              <p:nvPr/>
            </p:nvSpPr>
            <p:spPr>
              <a:xfrm>
                <a:off x="9045226" y="4598154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240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B1E6341-1414-C444-8C33-BEB567CF1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5226" y="4598154"/>
                <a:ext cx="919675" cy="461665"/>
              </a:xfrm>
              <a:prstGeom prst="rect">
                <a:avLst/>
              </a:prstGeom>
              <a:blipFill>
                <a:blip r:embed="rId15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57C4DC3-C5CC-F343-B944-FA705DB876E6}"/>
                  </a:ext>
                </a:extLst>
              </p:cNvPr>
              <p:cNvSpPr txBox="1"/>
              <p:nvPr/>
            </p:nvSpPr>
            <p:spPr>
              <a:xfrm>
                <a:off x="9918535" y="4598154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NO" sz="240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57C4DC3-C5CC-F343-B944-FA705DB87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8535" y="4598154"/>
                <a:ext cx="919675" cy="461665"/>
              </a:xfrm>
              <a:prstGeom prst="rect">
                <a:avLst/>
              </a:prstGeom>
              <a:blipFill>
                <a:blip r:embed="rId16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380E9F2-2B31-924F-B7F2-2357C508C878}"/>
              </a:ext>
            </a:extLst>
          </p:cNvPr>
          <p:cNvCxnSpPr>
            <a:cxnSpLocks/>
            <a:stCxn id="38" idx="2"/>
            <a:endCxn id="40" idx="0"/>
          </p:cNvCxnSpPr>
          <p:nvPr/>
        </p:nvCxnSpPr>
        <p:spPr>
          <a:xfrm flipH="1">
            <a:off x="9505064" y="3897910"/>
            <a:ext cx="440093" cy="700244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3A4F1F1-186D-8D49-B0C4-F0D621350605}"/>
              </a:ext>
            </a:extLst>
          </p:cNvPr>
          <p:cNvCxnSpPr>
            <a:cxnSpLocks/>
            <a:stCxn id="38" idx="2"/>
            <a:endCxn id="41" idx="0"/>
          </p:cNvCxnSpPr>
          <p:nvPr/>
        </p:nvCxnSpPr>
        <p:spPr>
          <a:xfrm>
            <a:off x="9945157" y="3897910"/>
            <a:ext cx="433216" cy="700244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990B4EC-F9AA-B440-8FBF-7A798723D867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 flipH="1">
            <a:off x="9945157" y="2722679"/>
            <a:ext cx="510578" cy="713566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D9371A5-CD46-334B-856B-EFBA7A76DD93}"/>
              </a:ext>
            </a:extLst>
          </p:cNvPr>
          <p:cNvCxnSpPr>
            <a:cxnSpLocks/>
            <a:stCxn id="37" idx="2"/>
            <a:endCxn id="39" idx="0"/>
          </p:cNvCxnSpPr>
          <p:nvPr/>
        </p:nvCxnSpPr>
        <p:spPr>
          <a:xfrm>
            <a:off x="10455735" y="2722679"/>
            <a:ext cx="537136" cy="699679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4B15CE7-1DA8-4340-83DF-75E65007FA6C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 flipH="1">
            <a:off x="5734116" y="2678165"/>
            <a:ext cx="1310474" cy="69273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233714A-0409-1E4F-9BCB-78BD4B315859}"/>
              </a:ext>
            </a:extLst>
          </p:cNvPr>
          <p:cNvCxnSpPr>
            <a:stCxn id="22" idx="2"/>
            <a:endCxn id="32" idx="0"/>
          </p:cNvCxnSpPr>
          <p:nvPr/>
        </p:nvCxnSpPr>
        <p:spPr>
          <a:xfrm>
            <a:off x="7044590" y="2678165"/>
            <a:ext cx="999289" cy="69273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8EDAC98-833D-0442-81E5-C577D5A0EB63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7044590" y="1604735"/>
            <a:ext cx="1781808" cy="611765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2E17089-55BD-7F4F-813F-7E347E992BD8}"/>
              </a:ext>
            </a:extLst>
          </p:cNvPr>
          <p:cNvCxnSpPr>
            <a:stCxn id="21" idx="2"/>
            <a:endCxn id="37" idx="0"/>
          </p:cNvCxnSpPr>
          <p:nvPr/>
        </p:nvCxnSpPr>
        <p:spPr>
          <a:xfrm>
            <a:off x="8826398" y="1604735"/>
            <a:ext cx="1629337" cy="656279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8DFEC06-D851-2F4B-AA40-1296CAB92F8C}"/>
              </a:ext>
            </a:extLst>
          </p:cNvPr>
          <p:cNvCxnSpPr>
            <a:stCxn id="24" idx="1"/>
            <a:endCxn id="23" idx="1"/>
          </p:cNvCxnSpPr>
          <p:nvPr/>
        </p:nvCxnSpPr>
        <p:spPr>
          <a:xfrm rot="10800000" flipH="1">
            <a:off x="4834370" y="3601729"/>
            <a:ext cx="439908" cy="1147485"/>
          </a:xfrm>
          <a:prstGeom prst="curvedConnector3">
            <a:avLst>
              <a:gd name="adj1" fmla="val -51965"/>
            </a:avLst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B7E863AC-6090-2E46-990E-09090FCCD99E}"/>
              </a:ext>
            </a:extLst>
          </p:cNvPr>
          <p:cNvCxnSpPr>
            <a:cxnSpLocks/>
            <a:stCxn id="25" idx="3"/>
            <a:endCxn id="23" idx="3"/>
          </p:cNvCxnSpPr>
          <p:nvPr/>
        </p:nvCxnSpPr>
        <p:spPr>
          <a:xfrm flipH="1" flipV="1">
            <a:off x="6193953" y="3601728"/>
            <a:ext cx="405611" cy="1147485"/>
          </a:xfrm>
          <a:prstGeom prst="curvedConnector3">
            <a:avLst>
              <a:gd name="adj1" fmla="val -56359"/>
            </a:avLst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25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A1BB4-5614-AD40-99E1-900222238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Dynamic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20072-70F3-FB4E-B319-EF5AD4807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16</a:t>
            </a:fld>
            <a:endParaRPr lang="en-NO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4995DC-BD9D-AC41-8415-FF0F5894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96044"/>
            <a:ext cx="10267605" cy="4455622"/>
          </a:xfrm>
          <a:solidFill>
            <a:schemeClr val="bg2"/>
          </a:solidFill>
        </p:spPr>
        <p:txBody>
          <a:bodyPr lIns="180000" tIns="180000" rIns="180000" bIns="180000" anchor="ctr">
            <a:normAutofit/>
          </a:bodyPr>
          <a:lstStyle/>
          <a:p>
            <a:pPr marL="0" indent="0"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long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withDynamicProgramming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(long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long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long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n+1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=2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&lt;=n;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++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i-1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i-2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37A47A-E9D4-D049-9C2B-EC6438EE2246}"/>
              </a:ext>
            </a:extLst>
          </p:cNvPr>
          <p:cNvSpPr txBox="1"/>
          <p:nvPr/>
        </p:nvSpPr>
        <p:spPr>
          <a:xfrm>
            <a:off x="7398421" y="4947186"/>
            <a:ext cx="35766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i="1" dirty="0">
                <a:solidFill>
                  <a:schemeClr val="accent3"/>
                </a:solidFill>
                <a:latin typeface="Montserrat" pitchFamily="2" charset="77"/>
              </a:rPr>
              <a:t>With dynamic programming</a:t>
            </a:r>
          </a:p>
          <a:p>
            <a:pPr algn="r"/>
            <a:r>
              <a:rPr lang="en-GB" i="1" dirty="0">
                <a:solidFill>
                  <a:schemeClr val="accent3"/>
                </a:solidFill>
                <a:latin typeface="Montserrat" pitchFamily="2" charset="77"/>
              </a:rPr>
              <a:t>F(50) = 12 586 269 025</a:t>
            </a:r>
            <a:endParaRPr lang="en-NO" i="1" dirty="0">
              <a:solidFill>
                <a:schemeClr val="accent3"/>
              </a:solidFill>
              <a:latin typeface="Montserrat" pitchFamily="2" charset="77"/>
            </a:endParaRPr>
          </a:p>
          <a:p>
            <a:pPr algn="r"/>
            <a:r>
              <a:rPr lang="en-GB" i="1" dirty="0">
                <a:solidFill>
                  <a:schemeClr val="accent3"/>
                </a:solidFill>
                <a:latin typeface="Montserrat" pitchFamily="2" charset="77"/>
              </a:rPr>
              <a:t>Time = 0 </a:t>
            </a:r>
            <a:r>
              <a:rPr lang="en-GB" b="1" i="1" dirty="0">
                <a:solidFill>
                  <a:schemeClr val="accent3"/>
                </a:solidFill>
                <a:latin typeface="Montserrat" pitchFamily="2" charset="77"/>
              </a:rPr>
              <a:t>ns</a:t>
            </a:r>
            <a:endParaRPr lang="en-NO" b="1" i="1" dirty="0">
              <a:solidFill>
                <a:schemeClr val="accent3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66967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F64AF-AA76-EA44-92F2-6F0817A39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So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81C6B-33F9-FF4F-A748-6C841017F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NO" sz="3200" dirty="0"/>
              <a:t>H</a:t>
            </a:r>
            <a:r>
              <a:rPr lang="en-GB" sz="3200" dirty="0"/>
              <a:t>o</a:t>
            </a:r>
            <a:r>
              <a:rPr lang="en-NO" sz="3200" dirty="0"/>
              <a:t>w can we improve our solution </a:t>
            </a:r>
          </a:p>
          <a:p>
            <a:pPr marL="0" indent="0" algn="ctr">
              <a:buNone/>
            </a:pPr>
            <a:r>
              <a:rPr lang="en-NO" sz="3200" dirty="0"/>
              <a:t>to the knapsack problem?</a:t>
            </a:r>
            <a:endParaRPr lang="en-NO" sz="32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05B67-531A-664B-B8DB-72788F7A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17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283348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3A6E8-BA45-634B-92FC-08CF49DAF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With Memoization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Knapsack 0/1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70103-0BF6-7F4F-B4C9-D8B640E04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18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EABEEB-6D03-CB49-8560-6AB0BFC34A5A}"/>
              </a:ext>
            </a:extLst>
          </p:cNvPr>
          <p:cNvSpPr/>
          <p:nvPr/>
        </p:nvSpPr>
        <p:spPr>
          <a:xfrm>
            <a:off x="1562791" y="3009207"/>
            <a:ext cx="1246909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O" dirty="0"/>
              <a:t>Laptop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E2368D-43FE-3342-B8E5-E3176BF328BD}"/>
              </a:ext>
            </a:extLst>
          </p:cNvPr>
          <p:cNvSpPr/>
          <p:nvPr/>
        </p:nvSpPr>
        <p:spPr>
          <a:xfrm>
            <a:off x="2936053" y="2364888"/>
            <a:ext cx="649501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513D32-C6E9-0B4F-A27A-74AF1ABE5809}"/>
              </a:ext>
            </a:extLst>
          </p:cNvPr>
          <p:cNvSpPr/>
          <p:nvPr/>
        </p:nvSpPr>
        <p:spPr>
          <a:xfrm>
            <a:off x="3740725" y="2364888"/>
            <a:ext cx="649501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09792D-810B-6045-82E3-5E450DA0B323}"/>
              </a:ext>
            </a:extLst>
          </p:cNvPr>
          <p:cNvSpPr/>
          <p:nvPr/>
        </p:nvSpPr>
        <p:spPr>
          <a:xfrm>
            <a:off x="4545397" y="2364888"/>
            <a:ext cx="649501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80037C-BD2F-234F-A260-22285361C01F}"/>
              </a:ext>
            </a:extLst>
          </p:cNvPr>
          <p:cNvSpPr/>
          <p:nvPr/>
        </p:nvSpPr>
        <p:spPr>
          <a:xfrm>
            <a:off x="5350069" y="2364888"/>
            <a:ext cx="649501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E7429C-FB73-F848-A570-1253F6F7C822}"/>
              </a:ext>
            </a:extLst>
          </p:cNvPr>
          <p:cNvSpPr/>
          <p:nvPr/>
        </p:nvSpPr>
        <p:spPr>
          <a:xfrm>
            <a:off x="6154741" y="2364888"/>
            <a:ext cx="649501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37883E-2E42-C94D-B494-3518BEA63D03}"/>
              </a:ext>
            </a:extLst>
          </p:cNvPr>
          <p:cNvSpPr/>
          <p:nvPr/>
        </p:nvSpPr>
        <p:spPr>
          <a:xfrm>
            <a:off x="6959413" y="2364888"/>
            <a:ext cx="649501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E50500-8C97-EB41-94AC-32F78E5EBA66}"/>
              </a:ext>
            </a:extLst>
          </p:cNvPr>
          <p:cNvSpPr/>
          <p:nvPr/>
        </p:nvSpPr>
        <p:spPr>
          <a:xfrm>
            <a:off x="7764085" y="2364888"/>
            <a:ext cx="649501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12B7A8-1147-444D-9210-C92B27DDB57B}"/>
              </a:ext>
            </a:extLst>
          </p:cNvPr>
          <p:cNvSpPr/>
          <p:nvPr/>
        </p:nvSpPr>
        <p:spPr>
          <a:xfrm>
            <a:off x="8568757" y="2364888"/>
            <a:ext cx="649501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D128F4-716B-424A-89F6-2BBD5D42FEE7}"/>
              </a:ext>
            </a:extLst>
          </p:cNvPr>
          <p:cNvSpPr/>
          <p:nvPr/>
        </p:nvSpPr>
        <p:spPr>
          <a:xfrm>
            <a:off x="9373429" y="2364888"/>
            <a:ext cx="649501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60FFF3-5F35-1A4B-8636-65EA0E1747D2}"/>
              </a:ext>
            </a:extLst>
          </p:cNvPr>
          <p:cNvSpPr/>
          <p:nvPr/>
        </p:nvSpPr>
        <p:spPr>
          <a:xfrm>
            <a:off x="10178101" y="2364888"/>
            <a:ext cx="649501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4C8226-65EA-2049-B8DD-BE8D248A99C9}"/>
              </a:ext>
            </a:extLst>
          </p:cNvPr>
          <p:cNvSpPr/>
          <p:nvPr/>
        </p:nvSpPr>
        <p:spPr>
          <a:xfrm>
            <a:off x="10982773" y="2364888"/>
            <a:ext cx="649501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10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9121CB-EAB1-5E40-AB56-F0B38944D5BD}"/>
              </a:ext>
            </a:extLst>
          </p:cNvPr>
          <p:cNvSpPr/>
          <p:nvPr/>
        </p:nvSpPr>
        <p:spPr>
          <a:xfrm>
            <a:off x="2936053" y="2993021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7246C8-C3BF-B14E-99AA-674089BD581A}"/>
              </a:ext>
            </a:extLst>
          </p:cNvPr>
          <p:cNvSpPr/>
          <p:nvPr/>
        </p:nvSpPr>
        <p:spPr>
          <a:xfrm>
            <a:off x="3740725" y="2993021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1D5DBA-8338-F04A-AD60-2496D80D3D1E}"/>
              </a:ext>
            </a:extLst>
          </p:cNvPr>
          <p:cNvSpPr/>
          <p:nvPr/>
        </p:nvSpPr>
        <p:spPr>
          <a:xfrm>
            <a:off x="4545397" y="2993021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E88E4B-C4E6-8B48-B813-69031A6F15D1}"/>
              </a:ext>
            </a:extLst>
          </p:cNvPr>
          <p:cNvSpPr/>
          <p:nvPr/>
        </p:nvSpPr>
        <p:spPr>
          <a:xfrm>
            <a:off x="5350069" y="2993021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FFB9B0-6A4A-8A4B-93FF-F4EFF764F116}"/>
              </a:ext>
            </a:extLst>
          </p:cNvPr>
          <p:cNvSpPr/>
          <p:nvPr/>
        </p:nvSpPr>
        <p:spPr>
          <a:xfrm>
            <a:off x="6154741" y="2993021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04BA763-EB1B-214B-B1E4-DB6787DB1B07}"/>
              </a:ext>
            </a:extLst>
          </p:cNvPr>
          <p:cNvSpPr/>
          <p:nvPr/>
        </p:nvSpPr>
        <p:spPr>
          <a:xfrm>
            <a:off x="6959413" y="2993021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92425C9-BF58-0B4E-9E29-E0559D2C8AE7}"/>
              </a:ext>
            </a:extLst>
          </p:cNvPr>
          <p:cNvSpPr/>
          <p:nvPr/>
        </p:nvSpPr>
        <p:spPr>
          <a:xfrm>
            <a:off x="7764085" y="2993021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A73159-A810-AE45-80C0-9BBDBCF698F3}"/>
              </a:ext>
            </a:extLst>
          </p:cNvPr>
          <p:cNvSpPr/>
          <p:nvPr/>
        </p:nvSpPr>
        <p:spPr>
          <a:xfrm>
            <a:off x="8568757" y="2993021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A792B4D-C16A-F34C-8EDF-144583F276BE}"/>
              </a:ext>
            </a:extLst>
          </p:cNvPr>
          <p:cNvSpPr/>
          <p:nvPr/>
        </p:nvSpPr>
        <p:spPr>
          <a:xfrm>
            <a:off x="9373429" y="2993021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3DF384F-1B7E-0348-B152-774F7E63E65D}"/>
              </a:ext>
            </a:extLst>
          </p:cNvPr>
          <p:cNvSpPr/>
          <p:nvPr/>
        </p:nvSpPr>
        <p:spPr>
          <a:xfrm>
            <a:off x="10178101" y="2993021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D223B8B-6276-F441-A9E2-E52CFD729389}"/>
              </a:ext>
            </a:extLst>
          </p:cNvPr>
          <p:cNvSpPr/>
          <p:nvPr/>
        </p:nvSpPr>
        <p:spPr>
          <a:xfrm>
            <a:off x="10982773" y="2993021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9F72600-A58B-7941-A683-C7537EB6BF6E}"/>
              </a:ext>
            </a:extLst>
          </p:cNvPr>
          <p:cNvSpPr/>
          <p:nvPr/>
        </p:nvSpPr>
        <p:spPr>
          <a:xfrm>
            <a:off x="1562791" y="3629244"/>
            <a:ext cx="1246909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O" dirty="0"/>
              <a:t>Books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A7291F7-9A65-0241-8BA5-E6801733F2BB}"/>
              </a:ext>
            </a:extLst>
          </p:cNvPr>
          <p:cNvSpPr/>
          <p:nvPr/>
        </p:nvSpPr>
        <p:spPr>
          <a:xfrm>
            <a:off x="2936053" y="361305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548AC97-9001-7646-A6E4-7DE766B1D2C9}"/>
              </a:ext>
            </a:extLst>
          </p:cNvPr>
          <p:cNvSpPr/>
          <p:nvPr/>
        </p:nvSpPr>
        <p:spPr>
          <a:xfrm>
            <a:off x="3740725" y="361305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06BE25D-24A7-1440-A237-0C8AC9853A2C}"/>
              </a:ext>
            </a:extLst>
          </p:cNvPr>
          <p:cNvSpPr/>
          <p:nvPr/>
        </p:nvSpPr>
        <p:spPr>
          <a:xfrm>
            <a:off x="4545397" y="361305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8199ABB-4913-1447-8A58-F5D703DFDB30}"/>
              </a:ext>
            </a:extLst>
          </p:cNvPr>
          <p:cNvSpPr/>
          <p:nvPr/>
        </p:nvSpPr>
        <p:spPr>
          <a:xfrm>
            <a:off x="5350069" y="361305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024FC34-7AAE-854A-92D5-3AC834561924}"/>
              </a:ext>
            </a:extLst>
          </p:cNvPr>
          <p:cNvSpPr/>
          <p:nvPr/>
        </p:nvSpPr>
        <p:spPr>
          <a:xfrm>
            <a:off x="6154741" y="361305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E5AA133-C145-9346-9166-6C368D760430}"/>
              </a:ext>
            </a:extLst>
          </p:cNvPr>
          <p:cNvSpPr/>
          <p:nvPr/>
        </p:nvSpPr>
        <p:spPr>
          <a:xfrm>
            <a:off x="6959413" y="361305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FFB2987-D369-6342-A7E1-FD4E44C94FB8}"/>
              </a:ext>
            </a:extLst>
          </p:cNvPr>
          <p:cNvSpPr/>
          <p:nvPr/>
        </p:nvSpPr>
        <p:spPr>
          <a:xfrm>
            <a:off x="7764085" y="361305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FD5EBD8-3DCA-4E43-91D7-C2C9BDF5ECE3}"/>
              </a:ext>
            </a:extLst>
          </p:cNvPr>
          <p:cNvSpPr/>
          <p:nvPr/>
        </p:nvSpPr>
        <p:spPr>
          <a:xfrm>
            <a:off x="8568757" y="361305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7015D7E-0B1B-6144-9D6F-7D451FC2DB56}"/>
              </a:ext>
            </a:extLst>
          </p:cNvPr>
          <p:cNvSpPr/>
          <p:nvPr/>
        </p:nvSpPr>
        <p:spPr>
          <a:xfrm>
            <a:off x="9373429" y="361305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8FF4EAB-A448-6346-9A5E-D3C89EEBA07C}"/>
              </a:ext>
            </a:extLst>
          </p:cNvPr>
          <p:cNvSpPr/>
          <p:nvPr/>
        </p:nvSpPr>
        <p:spPr>
          <a:xfrm>
            <a:off x="10178101" y="361305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157846D-ADE8-5B46-8ABC-E1ED1F9E876A}"/>
              </a:ext>
            </a:extLst>
          </p:cNvPr>
          <p:cNvSpPr/>
          <p:nvPr/>
        </p:nvSpPr>
        <p:spPr>
          <a:xfrm>
            <a:off x="10982773" y="361305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4C19B29-ADBF-5445-B78C-5502520A9716}"/>
              </a:ext>
            </a:extLst>
          </p:cNvPr>
          <p:cNvSpPr/>
          <p:nvPr/>
        </p:nvSpPr>
        <p:spPr>
          <a:xfrm>
            <a:off x="1562791" y="4262904"/>
            <a:ext cx="1246909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O" dirty="0"/>
              <a:t>Guitar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25BF82F-279C-DF43-883D-068CE5B7589A}"/>
              </a:ext>
            </a:extLst>
          </p:cNvPr>
          <p:cNvSpPr/>
          <p:nvPr/>
        </p:nvSpPr>
        <p:spPr>
          <a:xfrm>
            <a:off x="2936053" y="424671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7784603-8A66-2642-B1D1-2897F455DF56}"/>
              </a:ext>
            </a:extLst>
          </p:cNvPr>
          <p:cNvSpPr/>
          <p:nvPr/>
        </p:nvSpPr>
        <p:spPr>
          <a:xfrm>
            <a:off x="3740725" y="424671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1341252-B53A-3D48-864E-1024D20959C4}"/>
              </a:ext>
            </a:extLst>
          </p:cNvPr>
          <p:cNvSpPr/>
          <p:nvPr/>
        </p:nvSpPr>
        <p:spPr>
          <a:xfrm>
            <a:off x="4545397" y="424671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2A9C496-4EA3-B34F-9F82-D2CA512BF42B}"/>
              </a:ext>
            </a:extLst>
          </p:cNvPr>
          <p:cNvSpPr/>
          <p:nvPr/>
        </p:nvSpPr>
        <p:spPr>
          <a:xfrm>
            <a:off x="5350069" y="424671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FFB7DB7-24C4-9448-A5FD-05A77BACD6C7}"/>
              </a:ext>
            </a:extLst>
          </p:cNvPr>
          <p:cNvSpPr/>
          <p:nvPr/>
        </p:nvSpPr>
        <p:spPr>
          <a:xfrm>
            <a:off x="6154741" y="424671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ED54B3B-0487-2B42-935C-59DA9A86FB8C}"/>
              </a:ext>
            </a:extLst>
          </p:cNvPr>
          <p:cNvSpPr/>
          <p:nvPr/>
        </p:nvSpPr>
        <p:spPr>
          <a:xfrm>
            <a:off x="6959413" y="424671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88E14ED-B049-B248-8B9B-BBE1EB43960B}"/>
              </a:ext>
            </a:extLst>
          </p:cNvPr>
          <p:cNvSpPr/>
          <p:nvPr/>
        </p:nvSpPr>
        <p:spPr>
          <a:xfrm>
            <a:off x="7764085" y="424671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E71983C-E965-004F-B8FE-0BBEEEA3E69A}"/>
              </a:ext>
            </a:extLst>
          </p:cNvPr>
          <p:cNvSpPr/>
          <p:nvPr/>
        </p:nvSpPr>
        <p:spPr>
          <a:xfrm>
            <a:off x="8568757" y="424671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F1D7D37-C2AB-7545-ABEC-F87791E38C87}"/>
              </a:ext>
            </a:extLst>
          </p:cNvPr>
          <p:cNvSpPr/>
          <p:nvPr/>
        </p:nvSpPr>
        <p:spPr>
          <a:xfrm>
            <a:off x="9373429" y="424671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C436569-DD19-D643-8CD2-F790E053BDB8}"/>
              </a:ext>
            </a:extLst>
          </p:cNvPr>
          <p:cNvSpPr/>
          <p:nvPr/>
        </p:nvSpPr>
        <p:spPr>
          <a:xfrm>
            <a:off x="10178101" y="424671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8B30BCF-2B60-844C-82B2-ADF26D042E70}"/>
              </a:ext>
            </a:extLst>
          </p:cNvPr>
          <p:cNvSpPr/>
          <p:nvPr/>
        </p:nvSpPr>
        <p:spPr>
          <a:xfrm>
            <a:off x="10982773" y="424671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18745E4-9492-104D-8DD9-9C25CF19F5F6}"/>
              </a:ext>
            </a:extLst>
          </p:cNvPr>
          <p:cNvSpPr/>
          <p:nvPr/>
        </p:nvSpPr>
        <p:spPr>
          <a:xfrm>
            <a:off x="1562791" y="4878062"/>
            <a:ext cx="1246909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O" dirty="0"/>
              <a:t>Cooking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2BD41BD-315C-3C4C-A012-42E258BD1408}"/>
              </a:ext>
            </a:extLst>
          </p:cNvPr>
          <p:cNvSpPr/>
          <p:nvPr/>
        </p:nvSpPr>
        <p:spPr>
          <a:xfrm>
            <a:off x="2936053" y="4861876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1EB530A-B426-A347-9AFE-1F8AD1456263}"/>
              </a:ext>
            </a:extLst>
          </p:cNvPr>
          <p:cNvSpPr/>
          <p:nvPr/>
        </p:nvSpPr>
        <p:spPr>
          <a:xfrm>
            <a:off x="3740725" y="4861876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4EEFDA0-38C5-F849-B385-802654678C9A}"/>
              </a:ext>
            </a:extLst>
          </p:cNvPr>
          <p:cNvSpPr/>
          <p:nvPr/>
        </p:nvSpPr>
        <p:spPr>
          <a:xfrm>
            <a:off x="4545397" y="4861876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0E1FB18-71E3-EE45-9B59-EC11CDCEE412}"/>
              </a:ext>
            </a:extLst>
          </p:cNvPr>
          <p:cNvSpPr/>
          <p:nvPr/>
        </p:nvSpPr>
        <p:spPr>
          <a:xfrm>
            <a:off x="5350069" y="4861876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30B85D6-F427-974A-B1CE-FC0AFB03D697}"/>
              </a:ext>
            </a:extLst>
          </p:cNvPr>
          <p:cNvSpPr/>
          <p:nvPr/>
        </p:nvSpPr>
        <p:spPr>
          <a:xfrm>
            <a:off x="6154741" y="4861876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185A1C8-E9E6-584B-B737-108C91A9D38F}"/>
              </a:ext>
            </a:extLst>
          </p:cNvPr>
          <p:cNvSpPr/>
          <p:nvPr/>
        </p:nvSpPr>
        <p:spPr>
          <a:xfrm>
            <a:off x="6959413" y="4861876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972BD0A-7C04-1F47-9D76-8E1172A4AC97}"/>
              </a:ext>
            </a:extLst>
          </p:cNvPr>
          <p:cNvSpPr/>
          <p:nvPr/>
        </p:nvSpPr>
        <p:spPr>
          <a:xfrm>
            <a:off x="7764085" y="4861876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A130FB5-165E-2D46-8E74-25683F1B6E43}"/>
              </a:ext>
            </a:extLst>
          </p:cNvPr>
          <p:cNvSpPr/>
          <p:nvPr/>
        </p:nvSpPr>
        <p:spPr>
          <a:xfrm>
            <a:off x="8568757" y="4861876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F86D484-1474-1346-85EC-C31CD214B6AE}"/>
              </a:ext>
            </a:extLst>
          </p:cNvPr>
          <p:cNvSpPr/>
          <p:nvPr/>
        </p:nvSpPr>
        <p:spPr>
          <a:xfrm>
            <a:off x="9373429" y="4861876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96C3704-2605-7C4A-9115-CFA84C9E068A}"/>
              </a:ext>
            </a:extLst>
          </p:cNvPr>
          <p:cNvSpPr/>
          <p:nvPr/>
        </p:nvSpPr>
        <p:spPr>
          <a:xfrm>
            <a:off x="10178101" y="4861876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E75EDED-84F1-E64C-80BB-D0CA509A7A55}"/>
              </a:ext>
            </a:extLst>
          </p:cNvPr>
          <p:cNvSpPr/>
          <p:nvPr/>
        </p:nvSpPr>
        <p:spPr>
          <a:xfrm>
            <a:off x="10982773" y="4861876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0D46D05-93D2-6E49-AB81-F03CF83FBDEF}"/>
              </a:ext>
            </a:extLst>
          </p:cNvPr>
          <p:cNvCxnSpPr>
            <a:cxnSpLocks/>
          </p:cNvCxnSpPr>
          <p:nvPr/>
        </p:nvCxnSpPr>
        <p:spPr>
          <a:xfrm>
            <a:off x="11794374" y="3109835"/>
            <a:ext cx="0" cy="2070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D3023354-EF95-A845-ABEB-B228E2BB1D38}"/>
              </a:ext>
            </a:extLst>
          </p:cNvPr>
          <p:cNvSpPr txBox="1"/>
          <p:nvPr/>
        </p:nvSpPr>
        <p:spPr>
          <a:xfrm>
            <a:off x="478858" y="4861436"/>
            <a:ext cx="1069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8 kg</a:t>
            </a:r>
          </a:p>
          <a:p>
            <a:pPr algn="r"/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 7 000 $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90D26B4-CEC6-3C40-8D45-E6255EAC6BF2}"/>
              </a:ext>
            </a:extLst>
          </p:cNvPr>
          <p:cNvSpPr/>
          <p:nvPr/>
        </p:nvSpPr>
        <p:spPr>
          <a:xfrm>
            <a:off x="9378968" y="4861876"/>
            <a:ext cx="649501" cy="5320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7000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E245F62-6CD8-5A49-9DAD-0121CC24DC3F}"/>
              </a:ext>
            </a:extLst>
          </p:cNvPr>
          <p:cNvSpPr/>
          <p:nvPr/>
        </p:nvSpPr>
        <p:spPr>
          <a:xfrm>
            <a:off x="10178100" y="4861876"/>
            <a:ext cx="649501" cy="5320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7000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C883A55-CF81-5B44-A2BA-41C4B9B00BEE}"/>
              </a:ext>
            </a:extLst>
          </p:cNvPr>
          <p:cNvSpPr/>
          <p:nvPr/>
        </p:nvSpPr>
        <p:spPr>
          <a:xfrm>
            <a:off x="10977234" y="4861876"/>
            <a:ext cx="649501" cy="5320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7000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8ABC7F9-0B2C-E84C-839F-6D6AB30700F6}"/>
              </a:ext>
            </a:extLst>
          </p:cNvPr>
          <p:cNvSpPr/>
          <p:nvPr/>
        </p:nvSpPr>
        <p:spPr>
          <a:xfrm>
            <a:off x="2936052" y="4861437"/>
            <a:ext cx="649501" cy="5320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A47DA8D-34C1-A94C-AF29-62A07F9D1711}"/>
              </a:ext>
            </a:extLst>
          </p:cNvPr>
          <p:cNvSpPr/>
          <p:nvPr/>
        </p:nvSpPr>
        <p:spPr>
          <a:xfrm>
            <a:off x="3738509" y="4861875"/>
            <a:ext cx="649501" cy="5320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5623151-F8B9-2B45-AD2F-3FB6AB5AA0EF}"/>
              </a:ext>
            </a:extLst>
          </p:cNvPr>
          <p:cNvSpPr/>
          <p:nvPr/>
        </p:nvSpPr>
        <p:spPr>
          <a:xfrm>
            <a:off x="4545397" y="4861875"/>
            <a:ext cx="649501" cy="5320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DBD315A-2A59-7E44-8A14-7357E59F670B}"/>
              </a:ext>
            </a:extLst>
          </p:cNvPr>
          <p:cNvSpPr/>
          <p:nvPr/>
        </p:nvSpPr>
        <p:spPr>
          <a:xfrm>
            <a:off x="5364478" y="4861437"/>
            <a:ext cx="649501" cy="5320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3750A6E-C46D-EA40-85EA-F5F95E470910}"/>
              </a:ext>
            </a:extLst>
          </p:cNvPr>
          <p:cNvSpPr/>
          <p:nvPr/>
        </p:nvSpPr>
        <p:spPr>
          <a:xfrm>
            <a:off x="6149202" y="4861437"/>
            <a:ext cx="649501" cy="5320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90BF255-BC31-A742-B1A5-AA2C4E820AA3}"/>
              </a:ext>
            </a:extLst>
          </p:cNvPr>
          <p:cNvSpPr/>
          <p:nvPr/>
        </p:nvSpPr>
        <p:spPr>
          <a:xfrm>
            <a:off x="6966617" y="4861437"/>
            <a:ext cx="649501" cy="5320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ED70DDB-8760-BA47-8A52-94EBC13D87A8}"/>
              </a:ext>
            </a:extLst>
          </p:cNvPr>
          <p:cNvSpPr/>
          <p:nvPr/>
        </p:nvSpPr>
        <p:spPr>
          <a:xfrm>
            <a:off x="7775171" y="4870019"/>
            <a:ext cx="649501" cy="5320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8507C3D-70D2-8145-8FE1-A6A9A3BC9743}"/>
              </a:ext>
            </a:extLst>
          </p:cNvPr>
          <p:cNvSpPr/>
          <p:nvPr/>
        </p:nvSpPr>
        <p:spPr>
          <a:xfrm>
            <a:off x="8576519" y="4861436"/>
            <a:ext cx="649501" cy="5320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E42FA1D-DA55-8041-A2EA-2447EA12C26A}"/>
              </a:ext>
            </a:extLst>
          </p:cNvPr>
          <p:cNvSpPr/>
          <p:nvPr/>
        </p:nvSpPr>
        <p:spPr>
          <a:xfrm>
            <a:off x="2936052" y="4246718"/>
            <a:ext cx="649501" cy="5320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D3FE2BA5-1297-594F-811B-3C99FC7C562E}"/>
              </a:ext>
            </a:extLst>
          </p:cNvPr>
          <p:cNvSpPr/>
          <p:nvPr/>
        </p:nvSpPr>
        <p:spPr>
          <a:xfrm>
            <a:off x="2936052" y="3618585"/>
            <a:ext cx="649501" cy="5320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B83C232-8A17-694F-9E8D-DF1B06C65F29}"/>
              </a:ext>
            </a:extLst>
          </p:cNvPr>
          <p:cNvSpPr/>
          <p:nvPr/>
        </p:nvSpPr>
        <p:spPr>
          <a:xfrm>
            <a:off x="2936052" y="2990452"/>
            <a:ext cx="649501" cy="5320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DFC9CB9F-CB89-6144-8217-3F889D49601F}"/>
              </a:ext>
            </a:extLst>
          </p:cNvPr>
          <p:cNvSpPr txBox="1"/>
          <p:nvPr/>
        </p:nvSpPr>
        <p:spPr>
          <a:xfrm>
            <a:off x="2936052" y="1912413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Capacities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0A693A9-3CF1-4E41-8FCF-82682045A870}"/>
              </a:ext>
            </a:extLst>
          </p:cNvPr>
          <p:cNvSpPr txBox="1"/>
          <p:nvPr/>
        </p:nvSpPr>
        <p:spPr>
          <a:xfrm>
            <a:off x="1573980" y="2595864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Items</a:t>
            </a:r>
          </a:p>
        </p:txBody>
      </p:sp>
    </p:spTree>
    <p:extLst>
      <p:ext uri="{BB962C8B-B14F-4D97-AF65-F5344CB8AC3E}">
        <p14:creationId xmlns:p14="http://schemas.microsoft.com/office/powerpoint/2010/main" val="352835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753A2-F5CE-774D-A969-3A9A0477A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19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EE238D-AC80-D942-9F8E-6A3499189E12}"/>
              </a:ext>
            </a:extLst>
          </p:cNvPr>
          <p:cNvSpPr txBox="1"/>
          <p:nvPr/>
        </p:nvSpPr>
        <p:spPr>
          <a:xfrm>
            <a:off x="731949" y="2316051"/>
            <a:ext cx="9240946" cy="3687503"/>
          </a:xfrm>
          <a:prstGeom prst="rect">
            <a:avLst/>
          </a:prstGeom>
          <a:solidFill>
            <a:schemeClr val="bg2"/>
          </a:solidFill>
        </p:spPr>
        <p:txBody>
          <a:bodyPr wrap="none" lIns="180000" tIns="180000" rIns="180000" bIns="180000" rtlCol="0">
            <a:spAutoFit/>
          </a:bodyPr>
          <a:lstStyle/>
          <a:p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withMemoization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capacity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[][]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items.length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capacity+1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n=0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n&lt;=items.length-1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n++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c=0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c&lt;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capacity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+1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c++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-1;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items.length-1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items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.weight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?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items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.value;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memoize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capacity,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07F03D-A7D3-B346-9B10-6854E21541E5}"/>
              </a:ext>
            </a:extLst>
          </p:cNvPr>
          <p:cNvSpPr txBox="1"/>
          <p:nvPr/>
        </p:nvSpPr>
        <p:spPr>
          <a:xfrm>
            <a:off x="3844550" y="1762053"/>
            <a:ext cx="7615501" cy="4795498"/>
          </a:xfrm>
          <a:prstGeom prst="rect">
            <a:avLst/>
          </a:prstGeom>
          <a:solidFill>
            <a:schemeClr val="bg2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180000" tIns="180000" rIns="180000" bIns="180000" rtlCol="0">
            <a:spAutoFit/>
          </a:bodyPr>
          <a:lstStyle/>
          <a:p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memoize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capacity,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[][]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items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without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index+1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capacity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without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-1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without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memoize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index+1,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capacity,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index+1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capacity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without;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next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Math.max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capacity-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item.weight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with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index+1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next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with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-1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with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item.value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memoize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index+1,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next,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index+1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next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with;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Math.max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with,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without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Aft>
                <a:spcPts val="595"/>
              </a:spcAft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64E776-D131-9B45-8671-6AF0D95B1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400" dirty="0">
                <a:latin typeface="Montserrat" pitchFamily="2" charset="77"/>
              </a:rPr>
              <a:t>With memoization</a:t>
            </a:r>
          </a:p>
        </p:txBody>
      </p:sp>
    </p:spTree>
    <p:extLst>
      <p:ext uri="{BB962C8B-B14F-4D97-AF65-F5344CB8AC3E}">
        <p14:creationId xmlns:p14="http://schemas.microsoft.com/office/powerpoint/2010/main" val="1984999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04516-69C4-8947-BD77-E13747E15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Knapsack Problem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BD87D-B13A-3744-B013-CC19EE4C6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</a:t>
            </a:fld>
            <a:endParaRPr lang="en-NO"/>
          </a:p>
        </p:txBody>
      </p:sp>
      <p:pic>
        <p:nvPicPr>
          <p:cNvPr id="12" name="Graphic 11" descr="Packing Box Open with solid fill">
            <a:extLst>
              <a:ext uri="{FF2B5EF4-FFF2-40B4-BE49-F238E27FC236}">
                <a16:creationId xmlns:a16="http://schemas.microsoft.com/office/drawing/2014/main" id="{5FF80372-4A4C-6A4E-AF9F-F07998D94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6915" y="3790069"/>
            <a:ext cx="2107324" cy="21073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2ECBC1-160C-9446-B24E-AB42ED21E064}"/>
              </a:ext>
            </a:extLst>
          </p:cNvPr>
          <p:cNvSpPr txBox="1"/>
          <p:nvPr/>
        </p:nvSpPr>
        <p:spPr>
          <a:xfrm>
            <a:off x="866915" y="5856069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box (max 10 kg)</a:t>
            </a:r>
          </a:p>
        </p:txBody>
      </p:sp>
      <p:pic>
        <p:nvPicPr>
          <p:cNvPr id="17" name="Graphic 16" descr="Laptop with solid fill">
            <a:extLst>
              <a:ext uri="{FF2B5EF4-FFF2-40B4-BE49-F238E27FC236}">
                <a16:creationId xmlns:a16="http://schemas.microsoft.com/office/drawing/2014/main" id="{0855B3C9-2269-4D4A-B3DB-0220D6DFC7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43951" y="1400538"/>
            <a:ext cx="914400" cy="914400"/>
          </a:xfrm>
          <a:prstGeom prst="rect">
            <a:avLst/>
          </a:prstGeom>
        </p:spPr>
      </p:pic>
      <p:pic>
        <p:nvPicPr>
          <p:cNvPr id="19" name="Graphic 18" descr="Guitar with solid fill">
            <a:extLst>
              <a:ext uri="{FF2B5EF4-FFF2-40B4-BE49-F238E27FC236}">
                <a16:creationId xmlns:a16="http://schemas.microsoft.com/office/drawing/2014/main" id="{5CBA84B2-40AA-BA4D-AC23-ABAAE91214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27059" y="2801446"/>
            <a:ext cx="914400" cy="914400"/>
          </a:xfrm>
          <a:prstGeom prst="rect">
            <a:avLst/>
          </a:prstGeom>
        </p:spPr>
      </p:pic>
      <p:pic>
        <p:nvPicPr>
          <p:cNvPr id="21" name="Graphic 20" descr="Whisk with solid fill">
            <a:extLst>
              <a:ext uri="{FF2B5EF4-FFF2-40B4-BE49-F238E27FC236}">
                <a16:creationId xmlns:a16="http://schemas.microsoft.com/office/drawing/2014/main" id="{F099A5CB-029C-2C46-B992-D55A6C1CF8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88168" y="4155405"/>
            <a:ext cx="914400" cy="914400"/>
          </a:xfrm>
          <a:prstGeom prst="rect">
            <a:avLst/>
          </a:prstGeom>
        </p:spPr>
      </p:pic>
      <p:pic>
        <p:nvPicPr>
          <p:cNvPr id="25" name="Graphic 24" descr="Books with solid fill">
            <a:extLst>
              <a:ext uri="{FF2B5EF4-FFF2-40B4-BE49-F238E27FC236}">
                <a16:creationId xmlns:a16="http://schemas.microsoft.com/office/drawing/2014/main" id="{B6D67C1C-D577-D641-8681-4EDF6CFE1B0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60660" y="1857738"/>
            <a:ext cx="914400" cy="914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21B1E6D-4918-5C44-BC9E-131B00E05E46}"/>
              </a:ext>
            </a:extLst>
          </p:cNvPr>
          <p:cNvSpPr txBox="1"/>
          <p:nvPr/>
        </p:nvSpPr>
        <p:spPr>
          <a:xfrm>
            <a:off x="3577351" y="2801446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7 kg / 3 000 NOK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065AB3-BF2F-AA44-B877-E5883E8674BC}"/>
              </a:ext>
            </a:extLst>
          </p:cNvPr>
          <p:cNvSpPr txBox="1"/>
          <p:nvPr/>
        </p:nvSpPr>
        <p:spPr>
          <a:xfrm>
            <a:off x="6210087" y="3786073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3 kg / 4 000 NOK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78876F-6F6C-8D40-9343-9F1378B47E1F}"/>
              </a:ext>
            </a:extLst>
          </p:cNvPr>
          <p:cNvSpPr txBox="1"/>
          <p:nvPr/>
        </p:nvSpPr>
        <p:spPr>
          <a:xfrm>
            <a:off x="938388" y="2232191"/>
            <a:ext cx="1925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latin typeface="Montserrat" pitchFamily="2" charset="77"/>
              </a:rPr>
              <a:t>2 kg / 9 000 NOK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E387BA-48C0-8B4A-B5E8-12CAB867A70A}"/>
              </a:ext>
            </a:extLst>
          </p:cNvPr>
          <p:cNvSpPr txBox="1"/>
          <p:nvPr/>
        </p:nvSpPr>
        <p:spPr>
          <a:xfrm>
            <a:off x="8678409" y="5200407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8 kg / 7 000 NOK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B36716-731B-CE48-9E69-0B8D1C175DE8}"/>
              </a:ext>
            </a:extLst>
          </p:cNvPr>
          <p:cNvSpPr txBox="1"/>
          <p:nvPr/>
        </p:nvSpPr>
        <p:spPr>
          <a:xfrm>
            <a:off x="1393641" y="2570745"/>
            <a:ext cx="1015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000" dirty="0">
                <a:latin typeface="Montserrat" pitchFamily="2" charset="77"/>
              </a:rPr>
              <a:t>laptop</a:t>
            </a:r>
            <a:endParaRPr lang="en-NO" dirty="0">
              <a:latin typeface="Montserrat" pitchFamily="2" charset="7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C45CC99-0436-9641-A1AF-1A9BE065FC9E}"/>
              </a:ext>
            </a:extLst>
          </p:cNvPr>
          <p:cNvSpPr txBox="1"/>
          <p:nvPr/>
        </p:nvSpPr>
        <p:spPr>
          <a:xfrm>
            <a:off x="4139204" y="3143013"/>
            <a:ext cx="957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000" dirty="0">
                <a:latin typeface="Montserrat" pitchFamily="2" charset="77"/>
              </a:rPr>
              <a:t>books</a:t>
            </a:r>
            <a:endParaRPr lang="en-NO" dirty="0">
              <a:latin typeface="Montserrat" pitchFamily="2" charset="7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7F73C9-EEB7-604B-8922-4B02D623B152}"/>
              </a:ext>
            </a:extLst>
          </p:cNvPr>
          <p:cNvSpPr txBox="1"/>
          <p:nvPr/>
        </p:nvSpPr>
        <p:spPr>
          <a:xfrm>
            <a:off x="5977651" y="4128842"/>
            <a:ext cx="26132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000" dirty="0">
                <a:latin typeface="Montserrat" pitchFamily="2" charset="77"/>
              </a:rPr>
              <a:t>music instruments</a:t>
            </a:r>
            <a:endParaRPr lang="en-NO" dirty="0">
              <a:latin typeface="Montserrat" pitchFamily="2" charset="7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E030C2-D4B7-3145-BE42-C67588435B3F}"/>
              </a:ext>
            </a:extLst>
          </p:cNvPr>
          <p:cNvSpPr txBox="1"/>
          <p:nvPr/>
        </p:nvSpPr>
        <p:spPr>
          <a:xfrm>
            <a:off x="8791421" y="5561308"/>
            <a:ext cx="1907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000" dirty="0">
                <a:latin typeface="Montserrat" pitchFamily="2" charset="77"/>
              </a:rPr>
              <a:t>cooking tools</a:t>
            </a:r>
            <a:endParaRPr lang="en-NO" dirty="0">
              <a:latin typeface="Montserrat" pitchFamily="2" charset="77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BC53706-570D-154C-9A25-64DCE2677409}"/>
              </a:ext>
            </a:extLst>
          </p:cNvPr>
          <p:cNvCxnSpPr>
            <a:stCxn id="31" idx="2"/>
            <a:endCxn id="12" idx="0"/>
          </p:cNvCxnSpPr>
          <p:nvPr/>
        </p:nvCxnSpPr>
        <p:spPr>
          <a:xfrm>
            <a:off x="1901152" y="2970855"/>
            <a:ext cx="19425" cy="8192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CEF45AA-E045-E446-A087-28AA28A30E67}"/>
              </a:ext>
            </a:extLst>
          </p:cNvPr>
          <p:cNvCxnSpPr>
            <a:cxnSpLocks/>
          </p:cNvCxnSpPr>
          <p:nvPr/>
        </p:nvCxnSpPr>
        <p:spPr>
          <a:xfrm flipH="1">
            <a:off x="2768059" y="3280258"/>
            <a:ext cx="1220568" cy="692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D452D45-06DD-7C4E-BDB9-6FD79D463925}"/>
              </a:ext>
            </a:extLst>
          </p:cNvPr>
          <p:cNvCxnSpPr/>
          <p:nvPr/>
        </p:nvCxnSpPr>
        <p:spPr>
          <a:xfrm flipH="1">
            <a:off x="3014413" y="4155405"/>
            <a:ext cx="2818828" cy="373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279D3D3-77B8-CC4D-BDE7-EDD2BB08BFD0}"/>
              </a:ext>
            </a:extLst>
          </p:cNvPr>
          <p:cNvCxnSpPr>
            <a:cxnSpLocks/>
          </p:cNvCxnSpPr>
          <p:nvPr/>
        </p:nvCxnSpPr>
        <p:spPr>
          <a:xfrm flipH="1" flipV="1">
            <a:off x="3014413" y="5069805"/>
            <a:ext cx="5344019" cy="353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47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30" grpId="0"/>
      <p:bldP spid="31" grpId="0"/>
      <p:bldP spid="32" grpId="0"/>
      <p:bldP spid="33" grpId="0"/>
      <p:bldP spid="3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3A6E8-BA45-634B-92FC-08CF49DAF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With Dynamic Programming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Knapsack 0/1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70103-0BF6-7F4F-B4C9-D8B640E04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20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EABEEB-6D03-CB49-8560-6AB0BFC34A5A}"/>
              </a:ext>
            </a:extLst>
          </p:cNvPr>
          <p:cNvSpPr/>
          <p:nvPr/>
        </p:nvSpPr>
        <p:spPr>
          <a:xfrm>
            <a:off x="1562791" y="3009207"/>
            <a:ext cx="1246909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O" dirty="0"/>
              <a:t>Laptop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E2368D-43FE-3342-B8E5-E3176BF328BD}"/>
              </a:ext>
            </a:extLst>
          </p:cNvPr>
          <p:cNvSpPr/>
          <p:nvPr/>
        </p:nvSpPr>
        <p:spPr>
          <a:xfrm>
            <a:off x="2936053" y="2364888"/>
            <a:ext cx="649501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513D32-C6E9-0B4F-A27A-74AF1ABE5809}"/>
              </a:ext>
            </a:extLst>
          </p:cNvPr>
          <p:cNvSpPr/>
          <p:nvPr/>
        </p:nvSpPr>
        <p:spPr>
          <a:xfrm>
            <a:off x="3740725" y="2364888"/>
            <a:ext cx="649501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09792D-810B-6045-82E3-5E450DA0B323}"/>
              </a:ext>
            </a:extLst>
          </p:cNvPr>
          <p:cNvSpPr/>
          <p:nvPr/>
        </p:nvSpPr>
        <p:spPr>
          <a:xfrm>
            <a:off x="4545397" y="2364888"/>
            <a:ext cx="649501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80037C-BD2F-234F-A260-22285361C01F}"/>
              </a:ext>
            </a:extLst>
          </p:cNvPr>
          <p:cNvSpPr/>
          <p:nvPr/>
        </p:nvSpPr>
        <p:spPr>
          <a:xfrm>
            <a:off x="5350069" y="2364888"/>
            <a:ext cx="649501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E7429C-FB73-F848-A570-1253F6F7C822}"/>
              </a:ext>
            </a:extLst>
          </p:cNvPr>
          <p:cNvSpPr/>
          <p:nvPr/>
        </p:nvSpPr>
        <p:spPr>
          <a:xfrm>
            <a:off x="6154741" y="2364888"/>
            <a:ext cx="649501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37883E-2E42-C94D-B494-3518BEA63D03}"/>
              </a:ext>
            </a:extLst>
          </p:cNvPr>
          <p:cNvSpPr/>
          <p:nvPr/>
        </p:nvSpPr>
        <p:spPr>
          <a:xfrm>
            <a:off x="6959413" y="2364888"/>
            <a:ext cx="649501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E50500-8C97-EB41-94AC-32F78E5EBA66}"/>
              </a:ext>
            </a:extLst>
          </p:cNvPr>
          <p:cNvSpPr/>
          <p:nvPr/>
        </p:nvSpPr>
        <p:spPr>
          <a:xfrm>
            <a:off x="7764085" y="2364888"/>
            <a:ext cx="649501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12B7A8-1147-444D-9210-C92B27DDB57B}"/>
              </a:ext>
            </a:extLst>
          </p:cNvPr>
          <p:cNvSpPr/>
          <p:nvPr/>
        </p:nvSpPr>
        <p:spPr>
          <a:xfrm>
            <a:off x="8568757" y="2364888"/>
            <a:ext cx="649501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D128F4-716B-424A-89F6-2BBD5D42FEE7}"/>
              </a:ext>
            </a:extLst>
          </p:cNvPr>
          <p:cNvSpPr/>
          <p:nvPr/>
        </p:nvSpPr>
        <p:spPr>
          <a:xfrm>
            <a:off x="9373429" y="2364888"/>
            <a:ext cx="649501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60FFF3-5F35-1A4B-8636-65EA0E1747D2}"/>
              </a:ext>
            </a:extLst>
          </p:cNvPr>
          <p:cNvSpPr/>
          <p:nvPr/>
        </p:nvSpPr>
        <p:spPr>
          <a:xfrm>
            <a:off x="10178101" y="2364888"/>
            <a:ext cx="649501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4C8226-65EA-2049-B8DD-BE8D248A99C9}"/>
              </a:ext>
            </a:extLst>
          </p:cNvPr>
          <p:cNvSpPr/>
          <p:nvPr/>
        </p:nvSpPr>
        <p:spPr>
          <a:xfrm>
            <a:off x="10982773" y="2364888"/>
            <a:ext cx="649501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10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9121CB-EAB1-5E40-AB56-F0B38944D5BD}"/>
              </a:ext>
            </a:extLst>
          </p:cNvPr>
          <p:cNvSpPr/>
          <p:nvPr/>
        </p:nvSpPr>
        <p:spPr>
          <a:xfrm>
            <a:off x="2936053" y="2993021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7246C8-C3BF-B14E-99AA-674089BD581A}"/>
              </a:ext>
            </a:extLst>
          </p:cNvPr>
          <p:cNvSpPr/>
          <p:nvPr/>
        </p:nvSpPr>
        <p:spPr>
          <a:xfrm>
            <a:off x="3740725" y="2993021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1D5DBA-8338-F04A-AD60-2496D80D3D1E}"/>
              </a:ext>
            </a:extLst>
          </p:cNvPr>
          <p:cNvSpPr/>
          <p:nvPr/>
        </p:nvSpPr>
        <p:spPr>
          <a:xfrm>
            <a:off x="4545397" y="2993021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E88E4B-C4E6-8B48-B813-69031A6F15D1}"/>
              </a:ext>
            </a:extLst>
          </p:cNvPr>
          <p:cNvSpPr/>
          <p:nvPr/>
        </p:nvSpPr>
        <p:spPr>
          <a:xfrm>
            <a:off x="5350069" y="2993021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FFB9B0-6A4A-8A4B-93FF-F4EFF764F116}"/>
              </a:ext>
            </a:extLst>
          </p:cNvPr>
          <p:cNvSpPr/>
          <p:nvPr/>
        </p:nvSpPr>
        <p:spPr>
          <a:xfrm>
            <a:off x="6154741" y="2993021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04BA763-EB1B-214B-B1E4-DB6787DB1B07}"/>
              </a:ext>
            </a:extLst>
          </p:cNvPr>
          <p:cNvSpPr/>
          <p:nvPr/>
        </p:nvSpPr>
        <p:spPr>
          <a:xfrm>
            <a:off x="6959413" y="2993021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92425C9-BF58-0B4E-9E29-E0559D2C8AE7}"/>
              </a:ext>
            </a:extLst>
          </p:cNvPr>
          <p:cNvSpPr/>
          <p:nvPr/>
        </p:nvSpPr>
        <p:spPr>
          <a:xfrm>
            <a:off x="7764085" y="2993021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A73159-A810-AE45-80C0-9BBDBCF698F3}"/>
              </a:ext>
            </a:extLst>
          </p:cNvPr>
          <p:cNvSpPr/>
          <p:nvPr/>
        </p:nvSpPr>
        <p:spPr>
          <a:xfrm>
            <a:off x="8568757" y="2993021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A792B4D-C16A-F34C-8EDF-144583F276BE}"/>
              </a:ext>
            </a:extLst>
          </p:cNvPr>
          <p:cNvSpPr/>
          <p:nvPr/>
        </p:nvSpPr>
        <p:spPr>
          <a:xfrm>
            <a:off x="9373429" y="2993021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3DF384F-1B7E-0348-B152-774F7E63E65D}"/>
              </a:ext>
            </a:extLst>
          </p:cNvPr>
          <p:cNvSpPr/>
          <p:nvPr/>
        </p:nvSpPr>
        <p:spPr>
          <a:xfrm>
            <a:off x="10178101" y="2993021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D223B8B-6276-F441-A9E2-E52CFD729389}"/>
              </a:ext>
            </a:extLst>
          </p:cNvPr>
          <p:cNvSpPr/>
          <p:nvPr/>
        </p:nvSpPr>
        <p:spPr>
          <a:xfrm>
            <a:off x="10982773" y="2993021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9F72600-A58B-7941-A683-C7537EB6BF6E}"/>
              </a:ext>
            </a:extLst>
          </p:cNvPr>
          <p:cNvSpPr/>
          <p:nvPr/>
        </p:nvSpPr>
        <p:spPr>
          <a:xfrm>
            <a:off x="1562791" y="3629244"/>
            <a:ext cx="1246909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O" dirty="0"/>
              <a:t>Books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A7291F7-9A65-0241-8BA5-E6801733F2BB}"/>
              </a:ext>
            </a:extLst>
          </p:cNvPr>
          <p:cNvSpPr/>
          <p:nvPr/>
        </p:nvSpPr>
        <p:spPr>
          <a:xfrm>
            <a:off x="2936053" y="361305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548AC97-9001-7646-A6E4-7DE766B1D2C9}"/>
              </a:ext>
            </a:extLst>
          </p:cNvPr>
          <p:cNvSpPr/>
          <p:nvPr/>
        </p:nvSpPr>
        <p:spPr>
          <a:xfrm>
            <a:off x="3740725" y="361305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06BE25D-24A7-1440-A237-0C8AC9853A2C}"/>
              </a:ext>
            </a:extLst>
          </p:cNvPr>
          <p:cNvSpPr/>
          <p:nvPr/>
        </p:nvSpPr>
        <p:spPr>
          <a:xfrm>
            <a:off x="4545397" y="361305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8199ABB-4913-1447-8A58-F5D703DFDB30}"/>
              </a:ext>
            </a:extLst>
          </p:cNvPr>
          <p:cNvSpPr/>
          <p:nvPr/>
        </p:nvSpPr>
        <p:spPr>
          <a:xfrm>
            <a:off x="5350069" y="361305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024FC34-7AAE-854A-92D5-3AC834561924}"/>
              </a:ext>
            </a:extLst>
          </p:cNvPr>
          <p:cNvSpPr/>
          <p:nvPr/>
        </p:nvSpPr>
        <p:spPr>
          <a:xfrm>
            <a:off x="6154741" y="361305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E5AA133-C145-9346-9166-6C368D760430}"/>
              </a:ext>
            </a:extLst>
          </p:cNvPr>
          <p:cNvSpPr/>
          <p:nvPr/>
        </p:nvSpPr>
        <p:spPr>
          <a:xfrm>
            <a:off x="6959413" y="361305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FFB2987-D369-6342-A7E1-FD4E44C94FB8}"/>
              </a:ext>
            </a:extLst>
          </p:cNvPr>
          <p:cNvSpPr/>
          <p:nvPr/>
        </p:nvSpPr>
        <p:spPr>
          <a:xfrm>
            <a:off x="7764085" y="361305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FD5EBD8-3DCA-4E43-91D7-C2C9BDF5ECE3}"/>
              </a:ext>
            </a:extLst>
          </p:cNvPr>
          <p:cNvSpPr/>
          <p:nvPr/>
        </p:nvSpPr>
        <p:spPr>
          <a:xfrm>
            <a:off x="8568757" y="361305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7015D7E-0B1B-6144-9D6F-7D451FC2DB56}"/>
              </a:ext>
            </a:extLst>
          </p:cNvPr>
          <p:cNvSpPr/>
          <p:nvPr/>
        </p:nvSpPr>
        <p:spPr>
          <a:xfrm>
            <a:off x="9373429" y="361305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8FF4EAB-A448-6346-9A5E-D3C89EEBA07C}"/>
              </a:ext>
            </a:extLst>
          </p:cNvPr>
          <p:cNvSpPr/>
          <p:nvPr/>
        </p:nvSpPr>
        <p:spPr>
          <a:xfrm>
            <a:off x="10178101" y="361305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157846D-ADE8-5B46-8ABC-E1ED1F9E876A}"/>
              </a:ext>
            </a:extLst>
          </p:cNvPr>
          <p:cNvSpPr/>
          <p:nvPr/>
        </p:nvSpPr>
        <p:spPr>
          <a:xfrm>
            <a:off x="10982773" y="361305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4C19B29-ADBF-5445-B78C-5502520A9716}"/>
              </a:ext>
            </a:extLst>
          </p:cNvPr>
          <p:cNvSpPr/>
          <p:nvPr/>
        </p:nvSpPr>
        <p:spPr>
          <a:xfrm>
            <a:off x="1562791" y="4262904"/>
            <a:ext cx="1246909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O" dirty="0"/>
              <a:t>Guitar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25BF82F-279C-DF43-883D-068CE5B7589A}"/>
              </a:ext>
            </a:extLst>
          </p:cNvPr>
          <p:cNvSpPr/>
          <p:nvPr/>
        </p:nvSpPr>
        <p:spPr>
          <a:xfrm>
            <a:off x="2936053" y="424671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7784603-8A66-2642-B1D1-2897F455DF56}"/>
              </a:ext>
            </a:extLst>
          </p:cNvPr>
          <p:cNvSpPr/>
          <p:nvPr/>
        </p:nvSpPr>
        <p:spPr>
          <a:xfrm>
            <a:off x="3740725" y="424671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1341252-B53A-3D48-864E-1024D20959C4}"/>
              </a:ext>
            </a:extLst>
          </p:cNvPr>
          <p:cNvSpPr/>
          <p:nvPr/>
        </p:nvSpPr>
        <p:spPr>
          <a:xfrm>
            <a:off x="4545397" y="424671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2A9C496-4EA3-B34F-9F82-D2CA512BF42B}"/>
              </a:ext>
            </a:extLst>
          </p:cNvPr>
          <p:cNvSpPr/>
          <p:nvPr/>
        </p:nvSpPr>
        <p:spPr>
          <a:xfrm>
            <a:off x="5350069" y="424671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FFB7DB7-24C4-9448-A5FD-05A77BACD6C7}"/>
              </a:ext>
            </a:extLst>
          </p:cNvPr>
          <p:cNvSpPr/>
          <p:nvPr/>
        </p:nvSpPr>
        <p:spPr>
          <a:xfrm>
            <a:off x="6154741" y="424671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ED54B3B-0487-2B42-935C-59DA9A86FB8C}"/>
              </a:ext>
            </a:extLst>
          </p:cNvPr>
          <p:cNvSpPr/>
          <p:nvPr/>
        </p:nvSpPr>
        <p:spPr>
          <a:xfrm>
            <a:off x="6959413" y="424671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88E14ED-B049-B248-8B9B-BBE1EB43960B}"/>
              </a:ext>
            </a:extLst>
          </p:cNvPr>
          <p:cNvSpPr/>
          <p:nvPr/>
        </p:nvSpPr>
        <p:spPr>
          <a:xfrm>
            <a:off x="7764085" y="424671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E71983C-E965-004F-B8FE-0BBEEEA3E69A}"/>
              </a:ext>
            </a:extLst>
          </p:cNvPr>
          <p:cNvSpPr/>
          <p:nvPr/>
        </p:nvSpPr>
        <p:spPr>
          <a:xfrm>
            <a:off x="8568757" y="424671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F1D7D37-C2AB-7545-ABEC-F87791E38C87}"/>
              </a:ext>
            </a:extLst>
          </p:cNvPr>
          <p:cNvSpPr/>
          <p:nvPr/>
        </p:nvSpPr>
        <p:spPr>
          <a:xfrm>
            <a:off x="9373429" y="424671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C436569-DD19-D643-8CD2-F790E053BDB8}"/>
              </a:ext>
            </a:extLst>
          </p:cNvPr>
          <p:cNvSpPr/>
          <p:nvPr/>
        </p:nvSpPr>
        <p:spPr>
          <a:xfrm>
            <a:off x="10178101" y="424671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8B30BCF-2B60-844C-82B2-ADF26D042E70}"/>
              </a:ext>
            </a:extLst>
          </p:cNvPr>
          <p:cNvSpPr/>
          <p:nvPr/>
        </p:nvSpPr>
        <p:spPr>
          <a:xfrm>
            <a:off x="10982773" y="424671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18745E4-9492-104D-8DD9-9C25CF19F5F6}"/>
              </a:ext>
            </a:extLst>
          </p:cNvPr>
          <p:cNvSpPr/>
          <p:nvPr/>
        </p:nvSpPr>
        <p:spPr>
          <a:xfrm>
            <a:off x="1562791" y="4878062"/>
            <a:ext cx="1246909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O" dirty="0"/>
              <a:t>Cooking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2BD41BD-315C-3C4C-A012-42E258BD1408}"/>
              </a:ext>
            </a:extLst>
          </p:cNvPr>
          <p:cNvSpPr/>
          <p:nvPr/>
        </p:nvSpPr>
        <p:spPr>
          <a:xfrm>
            <a:off x="2936053" y="4861876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1EB530A-B426-A347-9AFE-1F8AD1456263}"/>
              </a:ext>
            </a:extLst>
          </p:cNvPr>
          <p:cNvSpPr/>
          <p:nvPr/>
        </p:nvSpPr>
        <p:spPr>
          <a:xfrm>
            <a:off x="3740725" y="4861876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4EEFDA0-38C5-F849-B385-802654678C9A}"/>
              </a:ext>
            </a:extLst>
          </p:cNvPr>
          <p:cNvSpPr/>
          <p:nvPr/>
        </p:nvSpPr>
        <p:spPr>
          <a:xfrm>
            <a:off x="4545397" y="4861876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0E1FB18-71E3-EE45-9B59-EC11CDCEE412}"/>
              </a:ext>
            </a:extLst>
          </p:cNvPr>
          <p:cNvSpPr/>
          <p:nvPr/>
        </p:nvSpPr>
        <p:spPr>
          <a:xfrm>
            <a:off x="5350069" y="4861876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30B85D6-F427-974A-B1CE-FC0AFB03D697}"/>
              </a:ext>
            </a:extLst>
          </p:cNvPr>
          <p:cNvSpPr/>
          <p:nvPr/>
        </p:nvSpPr>
        <p:spPr>
          <a:xfrm>
            <a:off x="6154741" y="4861876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185A1C8-E9E6-584B-B737-108C91A9D38F}"/>
              </a:ext>
            </a:extLst>
          </p:cNvPr>
          <p:cNvSpPr/>
          <p:nvPr/>
        </p:nvSpPr>
        <p:spPr>
          <a:xfrm>
            <a:off x="6959413" y="4861876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972BD0A-7C04-1F47-9D76-8E1172A4AC97}"/>
              </a:ext>
            </a:extLst>
          </p:cNvPr>
          <p:cNvSpPr/>
          <p:nvPr/>
        </p:nvSpPr>
        <p:spPr>
          <a:xfrm>
            <a:off x="7764085" y="4861876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A130FB5-165E-2D46-8E74-25683F1B6E43}"/>
              </a:ext>
            </a:extLst>
          </p:cNvPr>
          <p:cNvSpPr/>
          <p:nvPr/>
        </p:nvSpPr>
        <p:spPr>
          <a:xfrm>
            <a:off x="8568757" y="4861876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F86D484-1474-1346-85EC-C31CD214B6AE}"/>
              </a:ext>
            </a:extLst>
          </p:cNvPr>
          <p:cNvSpPr/>
          <p:nvPr/>
        </p:nvSpPr>
        <p:spPr>
          <a:xfrm>
            <a:off x="9373429" y="4861876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96C3704-2605-7C4A-9115-CFA84C9E068A}"/>
              </a:ext>
            </a:extLst>
          </p:cNvPr>
          <p:cNvSpPr/>
          <p:nvPr/>
        </p:nvSpPr>
        <p:spPr>
          <a:xfrm>
            <a:off x="10178101" y="4861876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E75EDED-84F1-E64C-80BB-D0CA509A7A55}"/>
              </a:ext>
            </a:extLst>
          </p:cNvPr>
          <p:cNvSpPr/>
          <p:nvPr/>
        </p:nvSpPr>
        <p:spPr>
          <a:xfrm>
            <a:off x="10982773" y="4861876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0D46D05-93D2-6E49-AB81-F03CF83FBDEF}"/>
              </a:ext>
            </a:extLst>
          </p:cNvPr>
          <p:cNvCxnSpPr>
            <a:cxnSpLocks/>
          </p:cNvCxnSpPr>
          <p:nvPr/>
        </p:nvCxnSpPr>
        <p:spPr>
          <a:xfrm>
            <a:off x="11794374" y="3109835"/>
            <a:ext cx="0" cy="2070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D3023354-EF95-A845-ABEB-B228E2BB1D38}"/>
              </a:ext>
            </a:extLst>
          </p:cNvPr>
          <p:cNvSpPr txBox="1"/>
          <p:nvPr/>
        </p:nvSpPr>
        <p:spPr>
          <a:xfrm>
            <a:off x="478858" y="4861436"/>
            <a:ext cx="1069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8 kg</a:t>
            </a:r>
          </a:p>
          <a:p>
            <a:pPr algn="r"/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 7 000 $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90D26B4-CEC6-3C40-8D45-E6255EAC6BF2}"/>
              </a:ext>
            </a:extLst>
          </p:cNvPr>
          <p:cNvSpPr/>
          <p:nvPr/>
        </p:nvSpPr>
        <p:spPr>
          <a:xfrm>
            <a:off x="9378968" y="4861876"/>
            <a:ext cx="649501" cy="5320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7000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E245F62-6CD8-5A49-9DAD-0121CC24DC3F}"/>
              </a:ext>
            </a:extLst>
          </p:cNvPr>
          <p:cNvSpPr/>
          <p:nvPr/>
        </p:nvSpPr>
        <p:spPr>
          <a:xfrm>
            <a:off x="10178100" y="4861876"/>
            <a:ext cx="649501" cy="5320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7000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C883A55-CF81-5B44-A2BA-41C4B9B00BEE}"/>
              </a:ext>
            </a:extLst>
          </p:cNvPr>
          <p:cNvSpPr/>
          <p:nvPr/>
        </p:nvSpPr>
        <p:spPr>
          <a:xfrm>
            <a:off x="10977234" y="4861876"/>
            <a:ext cx="649501" cy="5320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7000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8ABC7F9-0B2C-E84C-839F-6D6AB30700F6}"/>
              </a:ext>
            </a:extLst>
          </p:cNvPr>
          <p:cNvSpPr/>
          <p:nvPr/>
        </p:nvSpPr>
        <p:spPr>
          <a:xfrm>
            <a:off x="2936052" y="4861437"/>
            <a:ext cx="649501" cy="5320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A47DA8D-34C1-A94C-AF29-62A07F9D1711}"/>
              </a:ext>
            </a:extLst>
          </p:cNvPr>
          <p:cNvSpPr/>
          <p:nvPr/>
        </p:nvSpPr>
        <p:spPr>
          <a:xfrm>
            <a:off x="3738509" y="4861875"/>
            <a:ext cx="649501" cy="5320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5623151-F8B9-2B45-AD2F-3FB6AB5AA0EF}"/>
              </a:ext>
            </a:extLst>
          </p:cNvPr>
          <p:cNvSpPr/>
          <p:nvPr/>
        </p:nvSpPr>
        <p:spPr>
          <a:xfrm>
            <a:off x="4545397" y="4861875"/>
            <a:ext cx="649501" cy="5320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DBD315A-2A59-7E44-8A14-7357E59F670B}"/>
              </a:ext>
            </a:extLst>
          </p:cNvPr>
          <p:cNvSpPr/>
          <p:nvPr/>
        </p:nvSpPr>
        <p:spPr>
          <a:xfrm>
            <a:off x="5364478" y="4861437"/>
            <a:ext cx="649501" cy="5320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3750A6E-C46D-EA40-85EA-F5F95E470910}"/>
              </a:ext>
            </a:extLst>
          </p:cNvPr>
          <p:cNvSpPr/>
          <p:nvPr/>
        </p:nvSpPr>
        <p:spPr>
          <a:xfrm>
            <a:off x="6149202" y="4861437"/>
            <a:ext cx="649501" cy="5320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90BF255-BC31-A742-B1A5-AA2C4E820AA3}"/>
              </a:ext>
            </a:extLst>
          </p:cNvPr>
          <p:cNvSpPr/>
          <p:nvPr/>
        </p:nvSpPr>
        <p:spPr>
          <a:xfrm>
            <a:off x="6966617" y="4861437"/>
            <a:ext cx="649501" cy="5320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ED70DDB-8760-BA47-8A52-94EBC13D87A8}"/>
              </a:ext>
            </a:extLst>
          </p:cNvPr>
          <p:cNvSpPr/>
          <p:nvPr/>
        </p:nvSpPr>
        <p:spPr>
          <a:xfrm>
            <a:off x="7775171" y="4870019"/>
            <a:ext cx="649501" cy="5320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8507C3D-70D2-8145-8FE1-A6A9A3BC9743}"/>
              </a:ext>
            </a:extLst>
          </p:cNvPr>
          <p:cNvSpPr/>
          <p:nvPr/>
        </p:nvSpPr>
        <p:spPr>
          <a:xfrm>
            <a:off x="8576519" y="4861436"/>
            <a:ext cx="649501" cy="5320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E42FA1D-DA55-8041-A2EA-2447EA12C26A}"/>
              </a:ext>
            </a:extLst>
          </p:cNvPr>
          <p:cNvSpPr/>
          <p:nvPr/>
        </p:nvSpPr>
        <p:spPr>
          <a:xfrm>
            <a:off x="2936052" y="4246718"/>
            <a:ext cx="649501" cy="5320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D3FE2BA5-1297-594F-811B-3C99FC7C562E}"/>
              </a:ext>
            </a:extLst>
          </p:cNvPr>
          <p:cNvSpPr/>
          <p:nvPr/>
        </p:nvSpPr>
        <p:spPr>
          <a:xfrm>
            <a:off x="2936052" y="3618585"/>
            <a:ext cx="649501" cy="5320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B83C232-8A17-694F-9E8D-DF1B06C65F29}"/>
              </a:ext>
            </a:extLst>
          </p:cNvPr>
          <p:cNvSpPr/>
          <p:nvPr/>
        </p:nvSpPr>
        <p:spPr>
          <a:xfrm>
            <a:off x="2936052" y="2990452"/>
            <a:ext cx="649501" cy="5320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DBF1574-35A9-A049-B19E-AE18D69E4614}"/>
              </a:ext>
            </a:extLst>
          </p:cNvPr>
          <p:cNvSpPr/>
          <p:nvPr/>
        </p:nvSpPr>
        <p:spPr>
          <a:xfrm>
            <a:off x="9373429" y="4246717"/>
            <a:ext cx="649501" cy="5320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DA4F04D-8D02-EE4F-B2C8-6107A62CA233}"/>
              </a:ext>
            </a:extLst>
          </p:cNvPr>
          <p:cNvSpPr txBox="1"/>
          <p:nvPr/>
        </p:nvSpPr>
        <p:spPr>
          <a:xfrm>
            <a:off x="478858" y="4236523"/>
            <a:ext cx="1069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3 kg</a:t>
            </a:r>
          </a:p>
          <a:p>
            <a:pPr algn="r"/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 4 000 $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97A3FFA-F9E1-5141-BEA8-2C49B4F33BD6}"/>
              </a:ext>
            </a:extLst>
          </p:cNvPr>
          <p:cNvSpPr/>
          <p:nvPr/>
        </p:nvSpPr>
        <p:spPr>
          <a:xfrm>
            <a:off x="6970220" y="4859874"/>
            <a:ext cx="649501" cy="5320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F18306E-28C6-7E4C-82D4-09E8FABD97BD}"/>
              </a:ext>
            </a:extLst>
          </p:cNvPr>
          <p:cNvSpPr/>
          <p:nvPr/>
        </p:nvSpPr>
        <p:spPr>
          <a:xfrm>
            <a:off x="9373427" y="4870019"/>
            <a:ext cx="649501" cy="5320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7000</a:t>
            </a:r>
          </a:p>
        </p:txBody>
      </p: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3E4CEEBC-91FF-9143-A641-B7F4BFEF1B9C}"/>
              </a:ext>
            </a:extLst>
          </p:cNvPr>
          <p:cNvCxnSpPr>
            <a:stCxn id="125" idx="0"/>
            <a:endCxn id="119" idx="1"/>
          </p:cNvCxnSpPr>
          <p:nvPr/>
        </p:nvCxnSpPr>
        <p:spPr>
          <a:xfrm rot="5400000" flipH="1" flipV="1">
            <a:off x="8160626" y="3647071"/>
            <a:ext cx="347149" cy="2078458"/>
          </a:xfrm>
          <a:prstGeom prst="bentConnector2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4A1768E-9026-1847-A503-AB8527763E08}"/>
              </a:ext>
            </a:extLst>
          </p:cNvPr>
          <p:cNvCxnSpPr>
            <a:stCxn id="127" idx="0"/>
            <a:endCxn id="119" idx="2"/>
          </p:cNvCxnSpPr>
          <p:nvPr/>
        </p:nvCxnSpPr>
        <p:spPr>
          <a:xfrm flipV="1">
            <a:off x="9698178" y="4778732"/>
            <a:ext cx="2" cy="91287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DFC9CB9F-CB89-6144-8217-3F889D49601F}"/>
              </a:ext>
            </a:extLst>
          </p:cNvPr>
          <p:cNvSpPr txBox="1"/>
          <p:nvPr/>
        </p:nvSpPr>
        <p:spPr>
          <a:xfrm>
            <a:off x="2936052" y="1912413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Capacities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0A693A9-3CF1-4E41-8FCF-82682045A870}"/>
              </a:ext>
            </a:extLst>
          </p:cNvPr>
          <p:cNvSpPr txBox="1"/>
          <p:nvPr/>
        </p:nvSpPr>
        <p:spPr>
          <a:xfrm>
            <a:off x="1573980" y="2595864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Items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E641AC1-3E64-0040-BA1B-5D8310B420E1}"/>
              </a:ext>
            </a:extLst>
          </p:cNvPr>
          <p:cNvSpPr/>
          <p:nvPr/>
        </p:nvSpPr>
        <p:spPr>
          <a:xfrm>
            <a:off x="7640536" y="4255500"/>
            <a:ext cx="1317528" cy="2603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+ 4 000 $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8CE1866-7E73-1547-A5AC-28857468B467}"/>
              </a:ext>
            </a:extLst>
          </p:cNvPr>
          <p:cNvSpPr/>
          <p:nvPr/>
        </p:nvSpPr>
        <p:spPr>
          <a:xfrm>
            <a:off x="9369543" y="4251789"/>
            <a:ext cx="649501" cy="5320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7000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1732AA1C-59ED-9C44-B9A2-63B3D786CE75}"/>
              </a:ext>
            </a:extLst>
          </p:cNvPr>
          <p:cNvCxnSpPr>
            <a:cxnSpLocks/>
          </p:cNvCxnSpPr>
          <p:nvPr/>
        </p:nvCxnSpPr>
        <p:spPr>
          <a:xfrm rot="10800000">
            <a:off x="11995935" y="3109834"/>
            <a:ext cx="0" cy="2070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251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2" grpId="0"/>
      <p:bldP spid="125" grpId="0" animBg="1"/>
      <p:bldP spid="127" grpId="0" animBg="1"/>
      <p:bldP spid="139" grpId="0" animBg="1"/>
      <p:bldP spid="14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E776-D131-9B45-8671-6AF0D95B1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400" dirty="0">
                <a:latin typeface="Montserrat" pitchFamily="2" charset="77"/>
              </a:rPr>
              <a:t>With dynamic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753A2-F5CE-774D-A969-3A9A0477A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21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12A594-678F-1643-BE43-12E259C38671}"/>
              </a:ext>
            </a:extLst>
          </p:cNvPr>
          <p:cNvSpPr txBox="1"/>
          <p:nvPr/>
        </p:nvSpPr>
        <p:spPr>
          <a:xfrm>
            <a:off x="838200" y="1755090"/>
            <a:ext cx="9062096" cy="4601260"/>
          </a:xfrm>
          <a:prstGeom prst="rect">
            <a:avLst/>
          </a:prstGeom>
          <a:solidFill>
            <a:schemeClr val="bg2"/>
          </a:solidFill>
        </p:spPr>
        <p:txBody>
          <a:bodyPr wrap="none" rtlCol="0" anchor="ctr">
            <a:spAutoFit/>
          </a:bodyPr>
          <a:lstStyle/>
          <a:p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dynamicProgramming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capacity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[][]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items.length+1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capacity+1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n=0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n&lt;=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items.length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n++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c=0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c&lt;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capacity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+1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c++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items.length-1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items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.weight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?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items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.value;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endParaRPr lang="en-GB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solve(capacity, cache); </a:t>
            </a:r>
          </a:p>
          <a:p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capacity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Aft>
                <a:spcPts val="595"/>
              </a:spcAft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504694-3887-A84E-8390-6AA82CA84A86}"/>
              </a:ext>
            </a:extLst>
          </p:cNvPr>
          <p:cNvSpPr txBox="1"/>
          <p:nvPr/>
        </p:nvSpPr>
        <p:spPr>
          <a:xfrm>
            <a:off x="4458360" y="2291595"/>
            <a:ext cx="6436377" cy="4247317"/>
          </a:xfrm>
          <a:prstGeom prst="rect">
            <a:avLst/>
          </a:prstGeom>
          <a:solidFill>
            <a:schemeClr val="bg2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void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solve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(int[][]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n=items.length-1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n&gt;=0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;n--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c=capacity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c&gt;=0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;c--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items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without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n+1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next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Math.max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c-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item.weight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with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item.weight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?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item.value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n+1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next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Math.max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with,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without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</a:p>
          <a:p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D8DEE9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 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97839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4EE94-9428-8E43-966A-59DB30A3C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15C045-8879-1543-A3D0-58309C7BE4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NO" dirty="0"/>
              <a:t>Recursive algorithm</a:t>
            </a:r>
          </a:p>
          <a:p>
            <a:pPr lvl="1"/>
            <a:r>
              <a:rPr lang="en-NO" dirty="0"/>
              <a:t>may repeat the s</a:t>
            </a:r>
            <a:r>
              <a:rPr lang="en-GB" dirty="0"/>
              <a:t>am</a:t>
            </a:r>
            <a:r>
              <a:rPr lang="en-NO" dirty="0"/>
              <a:t>e computations</a:t>
            </a:r>
          </a:p>
          <a:p>
            <a:endParaRPr lang="en-NO" dirty="0"/>
          </a:p>
          <a:p>
            <a:r>
              <a:rPr lang="en-NO" dirty="0"/>
              <a:t>Dynamic Programming</a:t>
            </a:r>
          </a:p>
          <a:p>
            <a:pPr lvl="1"/>
            <a:r>
              <a:rPr lang="en-NO" dirty="0"/>
              <a:t>Speed up</a:t>
            </a:r>
          </a:p>
          <a:p>
            <a:pPr lvl="2"/>
            <a:r>
              <a:rPr lang="en-NO" dirty="0"/>
              <a:t>trade up memory for time</a:t>
            </a:r>
          </a:p>
          <a:p>
            <a:pPr lvl="1"/>
            <a:r>
              <a:rPr lang="en-NO" dirty="0">
                <a:solidFill>
                  <a:schemeClr val="accent3"/>
                </a:solidFill>
              </a:rPr>
              <a:t>Some</a:t>
            </a:r>
            <a:r>
              <a:rPr lang="en-NO" dirty="0"/>
              <a:t> recursive algorithm</a:t>
            </a:r>
          </a:p>
          <a:p>
            <a:pPr lvl="2"/>
            <a:r>
              <a:rPr lang="en-NO" dirty="0"/>
              <a:t>combinatorial things</a:t>
            </a:r>
          </a:p>
          <a:p>
            <a:pPr lvl="1"/>
            <a:endParaRPr lang="en-NO" dirty="0"/>
          </a:p>
          <a:p>
            <a:r>
              <a:rPr lang="en-NO" dirty="0">
                <a:solidFill>
                  <a:schemeClr val="accent3"/>
                </a:solidFill>
              </a:rPr>
              <a:t>memoization</a:t>
            </a:r>
          </a:p>
          <a:p>
            <a:r>
              <a:rPr lang="en-NO" dirty="0">
                <a:solidFill>
                  <a:schemeClr val="accent3"/>
                </a:solidFill>
              </a:rPr>
              <a:t>bottom up</a:t>
            </a:r>
            <a:r>
              <a:rPr lang="en-NO" dirty="0"/>
              <a:t> traversal</a:t>
            </a:r>
          </a:p>
          <a:p>
            <a:endParaRPr lang="en-NO" dirty="0"/>
          </a:p>
          <a:p>
            <a:endParaRPr lang="en-NO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66A675-51E1-C84C-AA16-4529098D23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>
            <a:normAutofit lnSpcReduction="10000"/>
          </a:bodyPr>
          <a:lstStyle/>
          <a:p>
            <a:r>
              <a:rPr lang="en-NO" dirty="0"/>
              <a:t>Work best when</a:t>
            </a:r>
          </a:p>
          <a:p>
            <a:pPr lvl="1"/>
            <a:r>
              <a:rPr lang="en-NO" dirty="0"/>
              <a:t>natural ordering</a:t>
            </a:r>
          </a:p>
          <a:p>
            <a:pPr lvl="1"/>
            <a:r>
              <a:rPr lang="en-NO" dirty="0"/>
              <a:t>text, arrays, points, etc.</a:t>
            </a:r>
          </a:p>
          <a:p>
            <a:pPr lvl="2"/>
            <a:endParaRPr lang="en-NO" dirty="0"/>
          </a:p>
          <a:p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970E5-3E26-BC4E-B19C-2BCC6F629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22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629200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4AC-C83D-0445-9FCC-BD447C19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Questions, Comments, or Ideas?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EFCF9-DB2F-7345-9777-ABACDCD98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7EF38-E118-6845-BE3F-C60F1F091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FA8DF-4824-E04A-B05E-338E83874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</p:spTree>
    <p:extLst>
      <p:ext uri="{BB962C8B-B14F-4D97-AF65-F5344CB8AC3E}">
        <p14:creationId xmlns:p14="http://schemas.microsoft.com/office/powerpoint/2010/main" val="88981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A27352D-3893-2F43-80E9-7BB1BC41995F}"/>
              </a:ext>
            </a:extLst>
          </p:cNvPr>
          <p:cNvCxnSpPr>
            <a:cxnSpLocks/>
          </p:cNvCxnSpPr>
          <p:nvPr/>
        </p:nvCxnSpPr>
        <p:spPr>
          <a:xfrm>
            <a:off x="2808546" y="6029311"/>
            <a:ext cx="8616543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58451E4-A2D8-0B4A-AD97-374BEB593F9A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110885" y="3905497"/>
            <a:ext cx="464291" cy="933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15D84F3-8358-D941-9267-7CBA841CC85E}"/>
              </a:ext>
            </a:extLst>
          </p:cNvPr>
          <p:cNvCxnSpPr>
            <a:stCxn id="35" idx="5"/>
            <a:endCxn id="14" idx="0"/>
          </p:cNvCxnSpPr>
          <p:nvPr/>
        </p:nvCxnSpPr>
        <p:spPr>
          <a:xfrm>
            <a:off x="4797585" y="3905497"/>
            <a:ext cx="236585" cy="933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5A941E8-DEA9-4C4B-86AB-440E8C247555}"/>
              </a:ext>
            </a:extLst>
          </p:cNvPr>
          <p:cNvCxnSpPr>
            <a:cxnSpLocks/>
          </p:cNvCxnSpPr>
          <p:nvPr/>
        </p:nvCxnSpPr>
        <p:spPr>
          <a:xfrm>
            <a:off x="2781113" y="5009808"/>
            <a:ext cx="8616543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7E89D6E-6F87-8D4C-9FD7-4B334969C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With Recursion?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1DC65-6453-1F47-AA29-A5D285A2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</a:t>
            </a:fld>
            <a:endParaRPr lang="en-NO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299A07-BB3F-1640-B53E-7F13DA0B3FBD}"/>
              </a:ext>
            </a:extLst>
          </p:cNvPr>
          <p:cNvCxnSpPr>
            <a:cxnSpLocks/>
          </p:cNvCxnSpPr>
          <p:nvPr/>
        </p:nvCxnSpPr>
        <p:spPr>
          <a:xfrm>
            <a:off x="2715283" y="3789383"/>
            <a:ext cx="8616543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CD78086-EF7C-8044-8E5C-DB9975137D54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714749" y="2632595"/>
            <a:ext cx="8639051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Graphic 6" descr="Laptop with solid fill">
            <a:extLst>
              <a:ext uri="{FF2B5EF4-FFF2-40B4-BE49-F238E27FC236}">
                <a16:creationId xmlns:a16="http://schemas.microsoft.com/office/drawing/2014/main" id="{48EB02FF-7FC1-DE46-AE48-106D6A47A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94749" y="2272595"/>
            <a:ext cx="720000" cy="720000"/>
          </a:xfrm>
          <a:prstGeom prst="rect">
            <a:avLst/>
          </a:prstGeom>
        </p:spPr>
      </p:pic>
      <p:pic>
        <p:nvPicPr>
          <p:cNvPr id="8" name="Graphic 7" descr="Guitar with solid fill">
            <a:extLst>
              <a:ext uri="{FF2B5EF4-FFF2-40B4-BE49-F238E27FC236}">
                <a16:creationId xmlns:a16="http://schemas.microsoft.com/office/drawing/2014/main" id="{7367141D-C26D-E94A-9F37-E504577F1D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94749" y="4629234"/>
            <a:ext cx="720000" cy="720000"/>
          </a:xfrm>
          <a:prstGeom prst="rect">
            <a:avLst/>
          </a:prstGeom>
        </p:spPr>
      </p:pic>
      <p:pic>
        <p:nvPicPr>
          <p:cNvPr id="9" name="Graphic 8" descr="Whisk with solid fill">
            <a:extLst>
              <a:ext uri="{FF2B5EF4-FFF2-40B4-BE49-F238E27FC236}">
                <a16:creationId xmlns:a16="http://schemas.microsoft.com/office/drawing/2014/main" id="{E4DD9BEE-499F-764C-8DD1-A27256FE03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94749" y="5636350"/>
            <a:ext cx="720000" cy="720000"/>
          </a:xfrm>
          <a:prstGeom prst="rect">
            <a:avLst/>
          </a:prstGeom>
        </p:spPr>
      </p:pic>
      <p:pic>
        <p:nvPicPr>
          <p:cNvPr id="10" name="Graphic 9" descr="Books with solid fill">
            <a:extLst>
              <a:ext uri="{FF2B5EF4-FFF2-40B4-BE49-F238E27FC236}">
                <a16:creationId xmlns:a16="http://schemas.microsoft.com/office/drawing/2014/main" id="{4DC0DEA9-E184-1347-8725-41B7E3DA60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94749" y="3438644"/>
            <a:ext cx="720000" cy="72000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0F8810CB-5742-BD4F-944D-928CEA5D68B6}"/>
              </a:ext>
            </a:extLst>
          </p:cNvPr>
          <p:cNvSpPr/>
          <p:nvPr/>
        </p:nvSpPr>
        <p:spPr>
          <a:xfrm>
            <a:off x="3683366" y="5845654"/>
            <a:ext cx="314533" cy="301396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5EDD1E5-ED52-2D4E-9E29-1AFD3FAAD06B}"/>
              </a:ext>
            </a:extLst>
          </p:cNvPr>
          <p:cNvSpPr/>
          <p:nvPr/>
        </p:nvSpPr>
        <p:spPr>
          <a:xfrm>
            <a:off x="4110885" y="5845653"/>
            <a:ext cx="314533" cy="301396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2997378-9909-934E-A962-B79843E80E5A}"/>
              </a:ext>
            </a:extLst>
          </p:cNvPr>
          <p:cNvSpPr/>
          <p:nvPr/>
        </p:nvSpPr>
        <p:spPr>
          <a:xfrm>
            <a:off x="3953618" y="4838536"/>
            <a:ext cx="314533" cy="301396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CBFE37-B7DF-7D41-9D55-FA52B984F28A}"/>
              </a:ext>
            </a:extLst>
          </p:cNvPr>
          <p:cNvSpPr/>
          <p:nvPr/>
        </p:nvSpPr>
        <p:spPr>
          <a:xfrm>
            <a:off x="4876903" y="4838536"/>
            <a:ext cx="314533" cy="301396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F0D5D8-6A3C-3F47-9FF4-DC4FBFF5B75F}"/>
              </a:ext>
            </a:extLst>
          </p:cNvPr>
          <p:cNvSpPr/>
          <p:nvPr/>
        </p:nvSpPr>
        <p:spPr>
          <a:xfrm>
            <a:off x="4634858" y="5845654"/>
            <a:ext cx="314533" cy="301396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6A309B-00EB-844B-BFFA-34E449F55B06}"/>
              </a:ext>
            </a:extLst>
          </p:cNvPr>
          <p:cNvSpPr/>
          <p:nvPr/>
        </p:nvSpPr>
        <p:spPr>
          <a:xfrm>
            <a:off x="5062377" y="5845653"/>
            <a:ext cx="314533" cy="301396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49DFB8A-EE0E-924B-BE88-7D4B5C2FBA12}"/>
              </a:ext>
            </a:extLst>
          </p:cNvPr>
          <p:cNvSpPr/>
          <p:nvPr/>
        </p:nvSpPr>
        <p:spPr>
          <a:xfrm>
            <a:off x="5596391" y="5845654"/>
            <a:ext cx="314533" cy="301396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F2188FB-7F45-BA43-8B3B-5A5D47B5769C}"/>
              </a:ext>
            </a:extLst>
          </p:cNvPr>
          <p:cNvSpPr/>
          <p:nvPr/>
        </p:nvSpPr>
        <p:spPr>
          <a:xfrm>
            <a:off x="6023910" y="5845653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2B8E554-6246-FC45-A2C0-4878C6FAD426}"/>
              </a:ext>
            </a:extLst>
          </p:cNvPr>
          <p:cNvSpPr/>
          <p:nvPr/>
        </p:nvSpPr>
        <p:spPr>
          <a:xfrm>
            <a:off x="6532032" y="5845654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A026E68-6CF3-CA41-BD8A-BCC12B9353C6}"/>
              </a:ext>
            </a:extLst>
          </p:cNvPr>
          <p:cNvSpPr/>
          <p:nvPr/>
        </p:nvSpPr>
        <p:spPr>
          <a:xfrm>
            <a:off x="6959551" y="5845653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CF71EE-FAEF-0B49-A284-0ECF2276C218}"/>
              </a:ext>
            </a:extLst>
          </p:cNvPr>
          <p:cNvSpPr/>
          <p:nvPr/>
        </p:nvSpPr>
        <p:spPr>
          <a:xfrm>
            <a:off x="7920348" y="5845653"/>
            <a:ext cx="314533" cy="301396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D817327-2E89-0D47-A3CC-EEEFF492D329}"/>
              </a:ext>
            </a:extLst>
          </p:cNvPr>
          <p:cNvSpPr/>
          <p:nvPr/>
        </p:nvSpPr>
        <p:spPr>
          <a:xfrm>
            <a:off x="8347867" y="5845652"/>
            <a:ext cx="314533" cy="3013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6144C8D-4841-DC4A-B6D6-DE1686786854}"/>
              </a:ext>
            </a:extLst>
          </p:cNvPr>
          <p:cNvSpPr/>
          <p:nvPr/>
        </p:nvSpPr>
        <p:spPr>
          <a:xfrm>
            <a:off x="8871840" y="5845653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78DE022-FE40-544D-8DA5-1D9109BBEFDC}"/>
              </a:ext>
            </a:extLst>
          </p:cNvPr>
          <p:cNvSpPr/>
          <p:nvPr/>
        </p:nvSpPr>
        <p:spPr>
          <a:xfrm>
            <a:off x="9299359" y="5845652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1BD2C09-E1F0-CF4A-8149-E94F3E17AB48}"/>
              </a:ext>
            </a:extLst>
          </p:cNvPr>
          <p:cNvSpPr/>
          <p:nvPr/>
        </p:nvSpPr>
        <p:spPr>
          <a:xfrm>
            <a:off x="9833373" y="5845653"/>
            <a:ext cx="314533" cy="301396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CB3CA01-1F43-1241-A47E-DC4059DD78E8}"/>
              </a:ext>
            </a:extLst>
          </p:cNvPr>
          <p:cNvSpPr/>
          <p:nvPr/>
        </p:nvSpPr>
        <p:spPr>
          <a:xfrm>
            <a:off x="10260892" y="5845652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46E596E-9CDA-664E-A4F4-2C1D409EEE98}"/>
              </a:ext>
            </a:extLst>
          </p:cNvPr>
          <p:cNvSpPr/>
          <p:nvPr/>
        </p:nvSpPr>
        <p:spPr>
          <a:xfrm>
            <a:off x="10769014" y="5845653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6AF0E0C-A664-6542-9847-0403A2CF4184}"/>
              </a:ext>
            </a:extLst>
          </p:cNvPr>
          <p:cNvSpPr/>
          <p:nvPr/>
        </p:nvSpPr>
        <p:spPr>
          <a:xfrm>
            <a:off x="11196533" y="5845652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0BBDEF9-836A-774E-9695-4E6696B98C18}"/>
              </a:ext>
            </a:extLst>
          </p:cNvPr>
          <p:cNvSpPr/>
          <p:nvPr/>
        </p:nvSpPr>
        <p:spPr>
          <a:xfrm>
            <a:off x="5831701" y="4838536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73C3CE4-20A0-EE41-9275-FD7F3489A23E}"/>
              </a:ext>
            </a:extLst>
          </p:cNvPr>
          <p:cNvSpPr/>
          <p:nvPr/>
        </p:nvSpPr>
        <p:spPr>
          <a:xfrm>
            <a:off x="6689298" y="4838536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2F92B2-7FB1-B146-9A47-277630FF2CCA}"/>
              </a:ext>
            </a:extLst>
          </p:cNvPr>
          <p:cNvSpPr/>
          <p:nvPr/>
        </p:nvSpPr>
        <p:spPr>
          <a:xfrm>
            <a:off x="8214473" y="4838536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1B1A16E-10B8-8A49-8FB8-927238DE79AB}"/>
              </a:ext>
            </a:extLst>
          </p:cNvPr>
          <p:cNvSpPr/>
          <p:nvPr/>
        </p:nvSpPr>
        <p:spPr>
          <a:xfrm>
            <a:off x="9137758" y="4838536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24F6947-A6D8-D14A-870D-DA9B849DD5ED}"/>
              </a:ext>
            </a:extLst>
          </p:cNvPr>
          <p:cNvSpPr/>
          <p:nvPr/>
        </p:nvSpPr>
        <p:spPr>
          <a:xfrm>
            <a:off x="10092556" y="4838536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4C9C562-8855-E740-A5DF-838D875CA202}"/>
              </a:ext>
            </a:extLst>
          </p:cNvPr>
          <p:cNvSpPr/>
          <p:nvPr/>
        </p:nvSpPr>
        <p:spPr>
          <a:xfrm>
            <a:off x="10950153" y="4838536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0D8E760-9A7B-2F41-955C-416E5B78AA0E}"/>
              </a:ext>
            </a:extLst>
          </p:cNvPr>
          <p:cNvSpPr/>
          <p:nvPr/>
        </p:nvSpPr>
        <p:spPr>
          <a:xfrm>
            <a:off x="4529114" y="3648239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5156A6D-5916-A449-8CF4-25472C51E214}"/>
              </a:ext>
            </a:extLst>
          </p:cNvPr>
          <p:cNvSpPr/>
          <p:nvPr/>
        </p:nvSpPr>
        <p:spPr>
          <a:xfrm>
            <a:off x="6226209" y="3648239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5A59EA3-E2F2-AA4B-A821-A12B68C70E1F}"/>
              </a:ext>
            </a:extLst>
          </p:cNvPr>
          <p:cNvSpPr/>
          <p:nvPr/>
        </p:nvSpPr>
        <p:spPr>
          <a:xfrm>
            <a:off x="8714573" y="3647946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9D24AD9-BFB3-4349-BD17-097750B10B4D}"/>
              </a:ext>
            </a:extLst>
          </p:cNvPr>
          <p:cNvSpPr/>
          <p:nvPr/>
        </p:nvSpPr>
        <p:spPr>
          <a:xfrm>
            <a:off x="10472952" y="3647946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F661F6A-A6B1-7845-BEE0-A130372163F4}"/>
              </a:ext>
            </a:extLst>
          </p:cNvPr>
          <p:cNvSpPr/>
          <p:nvPr/>
        </p:nvSpPr>
        <p:spPr>
          <a:xfrm>
            <a:off x="5433536" y="2481897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3B0572E-8467-1144-87F2-203306E97B77}"/>
              </a:ext>
            </a:extLst>
          </p:cNvPr>
          <p:cNvSpPr/>
          <p:nvPr/>
        </p:nvSpPr>
        <p:spPr>
          <a:xfrm>
            <a:off x="9524120" y="2481897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08D22A8-FCAA-E64F-B568-7D1775E5F92A}"/>
              </a:ext>
            </a:extLst>
          </p:cNvPr>
          <p:cNvCxnSpPr>
            <a:endCxn id="40" idx="1"/>
          </p:cNvCxnSpPr>
          <p:nvPr/>
        </p:nvCxnSpPr>
        <p:spPr>
          <a:xfrm>
            <a:off x="7920348" y="1652556"/>
            <a:ext cx="1649834" cy="873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00844A0-3D30-1D49-B8B5-09C572FC2CB8}"/>
              </a:ext>
            </a:extLst>
          </p:cNvPr>
          <p:cNvCxnSpPr>
            <a:endCxn id="39" idx="0"/>
          </p:cNvCxnSpPr>
          <p:nvPr/>
        </p:nvCxnSpPr>
        <p:spPr>
          <a:xfrm flipH="1">
            <a:off x="5590803" y="1652556"/>
            <a:ext cx="1609545" cy="829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E86351A-7FE0-C441-B827-7E04A6400AAC}"/>
              </a:ext>
            </a:extLst>
          </p:cNvPr>
          <p:cNvCxnSpPr>
            <a:stCxn id="39" idx="3"/>
            <a:endCxn id="35" idx="0"/>
          </p:cNvCxnSpPr>
          <p:nvPr/>
        </p:nvCxnSpPr>
        <p:spPr>
          <a:xfrm flipH="1">
            <a:off x="4686381" y="2739155"/>
            <a:ext cx="793217" cy="9090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84DD59A-6681-9D46-A37F-9E033CD6C705}"/>
              </a:ext>
            </a:extLst>
          </p:cNvPr>
          <p:cNvCxnSpPr>
            <a:stCxn id="39" idx="5"/>
            <a:endCxn id="36" idx="1"/>
          </p:cNvCxnSpPr>
          <p:nvPr/>
        </p:nvCxnSpPr>
        <p:spPr>
          <a:xfrm>
            <a:off x="5702007" y="2739155"/>
            <a:ext cx="570264" cy="9532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E039714-C4EE-1943-8842-CC8915CA9CE0}"/>
              </a:ext>
            </a:extLst>
          </p:cNvPr>
          <p:cNvCxnSpPr>
            <a:cxnSpLocks/>
            <a:stCxn id="13" idx="3"/>
            <a:endCxn id="11" idx="0"/>
          </p:cNvCxnSpPr>
          <p:nvPr/>
        </p:nvCxnSpPr>
        <p:spPr>
          <a:xfrm flipH="1">
            <a:off x="3840633" y="5095794"/>
            <a:ext cx="159047" cy="749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7AFDCCE-3A4C-054A-B09D-FAE7A05E0C2E}"/>
              </a:ext>
            </a:extLst>
          </p:cNvPr>
          <p:cNvCxnSpPr>
            <a:stCxn id="13" idx="5"/>
            <a:endCxn id="12" idx="0"/>
          </p:cNvCxnSpPr>
          <p:nvPr/>
        </p:nvCxnSpPr>
        <p:spPr>
          <a:xfrm>
            <a:off x="4222089" y="5095794"/>
            <a:ext cx="46063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F753BB3-A14D-B44A-829C-9F72A96735F8}"/>
              </a:ext>
            </a:extLst>
          </p:cNvPr>
          <p:cNvCxnSpPr>
            <a:cxnSpLocks/>
            <a:stCxn id="36" idx="3"/>
          </p:cNvCxnSpPr>
          <p:nvPr/>
        </p:nvCxnSpPr>
        <p:spPr>
          <a:xfrm flipH="1">
            <a:off x="5987141" y="3905497"/>
            <a:ext cx="285130" cy="933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36CDF1A-5054-FC4B-A1AC-5E176D2C7131}"/>
              </a:ext>
            </a:extLst>
          </p:cNvPr>
          <p:cNvCxnSpPr>
            <a:stCxn id="36" idx="5"/>
            <a:endCxn id="30" idx="0"/>
          </p:cNvCxnSpPr>
          <p:nvPr/>
        </p:nvCxnSpPr>
        <p:spPr>
          <a:xfrm>
            <a:off x="6494680" y="3905497"/>
            <a:ext cx="351885" cy="933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FF8529E-BFC6-4546-86E1-3830A50BD28A}"/>
              </a:ext>
            </a:extLst>
          </p:cNvPr>
          <p:cNvCxnSpPr>
            <a:stCxn id="14" idx="3"/>
            <a:endCxn id="15" idx="0"/>
          </p:cNvCxnSpPr>
          <p:nvPr/>
        </p:nvCxnSpPr>
        <p:spPr>
          <a:xfrm flipH="1">
            <a:off x="4792125" y="5095794"/>
            <a:ext cx="130840" cy="749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DCDC6B4-1F3A-D244-95A6-6E1D09251366}"/>
              </a:ext>
            </a:extLst>
          </p:cNvPr>
          <p:cNvCxnSpPr>
            <a:stCxn id="14" idx="5"/>
            <a:endCxn id="16" idx="0"/>
          </p:cNvCxnSpPr>
          <p:nvPr/>
        </p:nvCxnSpPr>
        <p:spPr>
          <a:xfrm>
            <a:off x="5145374" y="5095794"/>
            <a:ext cx="74270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A427A37-FABD-D743-BDFF-05EA26629914}"/>
              </a:ext>
            </a:extLst>
          </p:cNvPr>
          <p:cNvCxnSpPr>
            <a:stCxn id="29" idx="3"/>
            <a:endCxn id="17" idx="0"/>
          </p:cNvCxnSpPr>
          <p:nvPr/>
        </p:nvCxnSpPr>
        <p:spPr>
          <a:xfrm flipH="1">
            <a:off x="5753658" y="5095794"/>
            <a:ext cx="124105" cy="749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596FA5E-7F0F-354B-9E6C-8AC7D3972C06}"/>
              </a:ext>
            </a:extLst>
          </p:cNvPr>
          <p:cNvCxnSpPr>
            <a:cxnSpLocks/>
            <a:stCxn id="29" idx="5"/>
            <a:endCxn id="18" idx="0"/>
          </p:cNvCxnSpPr>
          <p:nvPr/>
        </p:nvCxnSpPr>
        <p:spPr>
          <a:xfrm>
            <a:off x="6100172" y="5095794"/>
            <a:ext cx="81005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1DB34DA-BCD2-104D-BE32-9F1DF9DBB788}"/>
              </a:ext>
            </a:extLst>
          </p:cNvPr>
          <p:cNvCxnSpPr>
            <a:cxnSpLocks/>
            <a:stCxn id="30" idx="3"/>
            <a:endCxn id="19" idx="0"/>
          </p:cNvCxnSpPr>
          <p:nvPr/>
        </p:nvCxnSpPr>
        <p:spPr>
          <a:xfrm flipH="1">
            <a:off x="6689299" y="5095794"/>
            <a:ext cx="46061" cy="749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96C74FD-61EC-7D45-BAA5-B0AFF8D99038}"/>
              </a:ext>
            </a:extLst>
          </p:cNvPr>
          <p:cNvCxnSpPr>
            <a:stCxn id="30" idx="5"/>
            <a:endCxn id="20" idx="0"/>
          </p:cNvCxnSpPr>
          <p:nvPr/>
        </p:nvCxnSpPr>
        <p:spPr>
          <a:xfrm>
            <a:off x="6957769" y="5095794"/>
            <a:ext cx="159049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1A965CA-EEA7-3446-85E4-3B6527533F08}"/>
              </a:ext>
            </a:extLst>
          </p:cNvPr>
          <p:cNvCxnSpPr>
            <a:stCxn id="40" idx="3"/>
            <a:endCxn id="37" idx="0"/>
          </p:cNvCxnSpPr>
          <p:nvPr/>
        </p:nvCxnSpPr>
        <p:spPr>
          <a:xfrm flipH="1">
            <a:off x="8871840" y="2739155"/>
            <a:ext cx="698342" cy="9087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B6DAB51-93DB-0B42-A179-807827084A7D}"/>
              </a:ext>
            </a:extLst>
          </p:cNvPr>
          <p:cNvCxnSpPr>
            <a:stCxn id="40" idx="5"/>
            <a:endCxn id="38" idx="1"/>
          </p:cNvCxnSpPr>
          <p:nvPr/>
        </p:nvCxnSpPr>
        <p:spPr>
          <a:xfrm>
            <a:off x="9792591" y="2739155"/>
            <a:ext cx="726423" cy="9529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14FBA2C-85A0-4441-AA04-7AAE08AE9B21}"/>
              </a:ext>
            </a:extLst>
          </p:cNvPr>
          <p:cNvCxnSpPr>
            <a:cxnSpLocks/>
            <a:stCxn id="37" idx="3"/>
            <a:endCxn id="31" idx="0"/>
          </p:cNvCxnSpPr>
          <p:nvPr/>
        </p:nvCxnSpPr>
        <p:spPr>
          <a:xfrm flipH="1">
            <a:off x="8371740" y="3905204"/>
            <a:ext cx="388895" cy="933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275E4ED-2027-854D-A816-BE0A22B1DEB2}"/>
              </a:ext>
            </a:extLst>
          </p:cNvPr>
          <p:cNvCxnSpPr>
            <a:stCxn id="37" idx="5"/>
            <a:endCxn id="32" idx="0"/>
          </p:cNvCxnSpPr>
          <p:nvPr/>
        </p:nvCxnSpPr>
        <p:spPr>
          <a:xfrm>
            <a:off x="8983044" y="3905204"/>
            <a:ext cx="311981" cy="933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E8720E8-0922-7247-8EB0-DB1995DE4148}"/>
              </a:ext>
            </a:extLst>
          </p:cNvPr>
          <p:cNvCxnSpPr>
            <a:stCxn id="31" idx="3"/>
            <a:endCxn id="21" idx="0"/>
          </p:cNvCxnSpPr>
          <p:nvPr/>
        </p:nvCxnSpPr>
        <p:spPr>
          <a:xfrm flipH="1">
            <a:off x="8077615" y="5095794"/>
            <a:ext cx="182920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750FFAF-7F87-F441-9694-CBB95BF0B1B2}"/>
              </a:ext>
            </a:extLst>
          </p:cNvPr>
          <p:cNvCxnSpPr>
            <a:stCxn id="31" idx="5"/>
            <a:endCxn id="22" idx="0"/>
          </p:cNvCxnSpPr>
          <p:nvPr/>
        </p:nvCxnSpPr>
        <p:spPr>
          <a:xfrm>
            <a:off x="8482944" y="5095794"/>
            <a:ext cx="22190" cy="749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D8B2D37-45BE-D544-B6B5-C96851A65E26}"/>
              </a:ext>
            </a:extLst>
          </p:cNvPr>
          <p:cNvCxnSpPr>
            <a:cxnSpLocks/>
            <a:stCxn id="32" idx="3"/>
            <a:endCxn id="23" idx="0"/>
          </p:cNvCxnSpPr>
          <p:nvPr/>
        </p:nvCxnSpPr>
        <p:spPr>
          <a:xfrm flipH="1">
            <a:off x="9029107" y="5095794"/>
            <a:ext cx="154713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542C901-82A4-0241-9788-F255F9A48F5A}"/>
              </a:ext>
            </a:extLst>
          </p:cNvPr>
          <p:cNvCxnSpPr>
            <a:stCxn id="32" idx="5"/>
            <a:endCxn id="24" idx="0"/>
          </p:cNvCxnSpPr>
          <p:nvPr/>
        </p:nvCxnSpPr>
        <p:spPr>
          <a:xfrm>
            <a:off x="9406229" y="5095794"/>
            <a:ext cx="50397" cy="749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223DA1E-FE4B-4D4A-A256-CCDFC906003D}"/>
              </a:ext>
            </a:extLst>
          </p:cNvPr>
          <p:cNvCxnSpPr>
            <a:stCxn id="38" idx="3"/>
            <a:endCxn id="33" idx="0"/>
          </p:cNvCxnSpPr>
          <p:nvPr/>
        </p:nvCxnSpPr>
        <p:spPr>
          <a:xfrm flipH="1">
            <a:off x="10249823" y="3905204"/>
            <a:ext cx="269191" cy="933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C7240A3-65D3-5E49-968D-3CCA6B1FE6CB}"/>
              </a:ext>
            </a:extLst>
          </p:cNvPr>
          <p:cNvCxnSpPr>
            <a:stCxn id="38" idx="5"/>
            <a:endCxn id="34" idx="0"/>
          </p:cNvCxnSpPr>
          <p:nvPr/>
        </p:nvCxnSpPr>
        <p:spPr>
          <a:xfrm>
            <a:off x="10741423" y="3905204"/>
            <a:ext cx="365997" cy="933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57F40E1-EA9F-E445-99F4-CD931A50A262}"/>
              </a:ext>
            </a:extLst>
          </p:cNvPr>
          <p:cNvCxnSpPr>
            <a:stCxn id="33" idx="3"/>
            <a:endCxn id="25" idx="0"/>
          </p:cNvCxnSpPr>
          <p:nvPr/>
        </p:nvCxnSpPr>
        <p:spPr>
          <a:xfrm flipH="1">
            <a:off x="9990640" y="5095794"/>
            <a:ext cx="147978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2EEA588-6048-8F4F-AE87-4D5A416769F1}"/>
              </a:ext>
            </a:extLst>
          </p:cNvPr>
          <p:cNvCxnSpPr>
            <a:stCxn id="33" idx="5"/>
            <a:endCxn id="26" idx="0"/>
          </p:cNvCxnSpPr>
          <p:nvPr/>
        </p:nvCxnSpPr>
        <p:spPr>
          <a:xfrm>
            <a:off x="10361027" y="5095794"/>
            <a:ext cx="57132" cy="749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20F34BF-D13F-744A-B23B-17D3E5CD9991}"/>
              </a:ext>
            </a:extLst>
          </p:cNvPr>
          <p:cNvCxnSpPr>
            <a:stCxn id="34" idx="3"/>
            <a:endCxn id="27" idx="0"/>
          </p:cNvCxnSpPr>
          <p:nvPr/>
        </p:nvCxnSpPr>
        <p:spPr>
          <a:xfrm flipH="1">
            <a:off x="10926281" y="5095794"/>
            <a:ext cx="69934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9E12F0F-5C8B-DB47-ACB9-CFF4497E37B1}"/>
              </a:ext>
            </a:extLst>
          </p:cNvPr>
          <p:cNvCxnSpPr>
            <a:stCxn id="34" idx="5"/>
            <a:endCxn id="28" idx="0"/>
          </p:cNvCxnSpPr>
          <p:nvPr/>
        </p:nvCxnSpPr>
        <p:spPr>
          <a:xfrm>
            <a:off x="11218624" y="5095794"/>
            <a:ext cx="135176" cy="749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8BA0A6C-87AD-6C49-90C9-19587D5FAF75}"/>
              </a:ext>
            </a:extLst>
          </p:cNvPr>
          <p:cNvCxnSpPr>
            <a:cxnSpLocks/>
          </p:cNvCxnSpPr>
          <p:nvPr/>
        </p:nvCxnSpPr>
        <p:spPr>
          <a:xfrm>
            <a:off x="2351645" y="2992595"/>
            <a:ext cx="0" cy="446049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D248A78-E3A6-9A4B-9F43-EE79AEF93A74}"/>
              </a:ext>
            </a:extLst>
          </p:cNvPr>
          <p:cNvCxnSpPr>
            <a:stCxn id="10" idx="2"/>
            <a:endCxn id="8" idx="0"/>
          </p:cNvCxnSpPr>
          <p:nvPr/>
        </p:nvCxnSpPr>
        <p:spPr>
          <a:xfrm>
            <a:off x="2354749" y="4158644"/>
            <a:ext cx="0" cy="47059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3DF2569-DC53-2641-B0F2-081C468F942C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2354749" y="5349234"/>
            <a:ext cx="0" cy="287116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0F8E6C1-E72C-CD4C-B09B-7F11157A2567}"/>
              </a:ext>
            </a:extLst>
          </p:cNvPr>
          <p:cNvSpPr txBox="1"/>
          <p:nvPr/>
        </p:nvSpPr>
        <p:spPr>
          <a:xfrm>
            <a:off x="646465" y="2317810"/>
            <a:ext cx="1311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2 kg </a:t>
            </a:r>
          </a:p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9 000 NOK</a:t>
            </a:r>
            <a:endParaRPr lang="en-NO" sz="1400" i="1" dirty="0">
              <a:solidFill>
                <a:schemeClr val="bg2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7E0D4D1-0110-E944-BCC0-8AEFFD5D7434}"/>
              </a:ext>
            </a:extLst>
          </p:cNvPr>
          <p:cNvSpPr txBox="1"/>
          <p:nvPr/>
        </p:nvSpPr>
        <p:spPr>
          <a:xfrm>
            <a:off x="655968" y="3496995"/>
            <a:ext cx="1301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7 kg</a:t>
            </a:r>
          </a:p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3 000 NOK</a:t>
            </a:r>
            <a:endParaRPr lang="en-NO" sz="1400" i="1" dirty="0">
              <a:solidFill>
                <a:schemeClr val="bg2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BA9432A-7E73-934E-BC7C-C1DB242BA9C7}"/>
              </a:ext>
            </a:extLst>
          </p:cNvPr>
          <p:cNvSpPr txBox="1"/>
          <p:nvPr/>
        </p:nvSpPr>
        <p:spPr>
          <a:xfrm>
            <a:off x="671950" y="4717420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3 kg</a:t>
            </a:r>
          </a:p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4 000 NOK</a:t>
            </a:r>
            <a:endParaRPr lang="en-NO" sz="1400" i="1" dirty="0">
              <a:solidFill>
                <a:schemeClr val="bg2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1D15483-8EB2-CC42-82ED-26DCFAAFBA08}"/>
              </a:ext>
            </a:extLst>
          </p:cNvPr>
          <p:cNvSpPr txBox="1"/>
          <p:nvPr/>
        </p:nvSpPr>
        <p:spPr>
          <a:xfrm>
            <a:off x="693455" y="5736923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8 kg </a:t>
            </a:r>
          </a:p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7 000 NOK</a:t>
            </a:r>
            <a:endParaRPr lang="en-NO" sz="1400" i="1" dirty="0">
              <a:solidFill>
                <a:schemeClr val="bg2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pic>
        <p:nvPicPr>
          <p:cNvPr id="80" name="Graphic 79" descr="Packing Box Open with solid fill">
            <a:extLst>
              <a:ext uri="{FF2B5EF4-FFF2-40B4-BE49-F238E27FC236}">
                <a16:creationId xmlns:a16="http://schemas.microsoft.com/office/drawing/2014/main" id="{2452F7B1-18B9-0849-8B30-3FAA054889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00348" y="1292556"/>
            <a:ext cx="720000" cy="72000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0480342C-CBE1-B644-A3F8-923E82522DD6}"/>
              </a:ext>
            </a:extLst>
          </p:cNvPr>
          <p:cNvSpPr txBox="1"/>
          <p:nvPr/>
        </p:nvSpPr>
        <p:spPr>
          <a:xfrm>
            <a:off x="6531689" y="834390"/>
            <a:ext cx="2130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000" dirty="0">
                <a:latin typeface="Montserrat" pitchFamily="2" charset="77"/>
              </a:rPr>
              <a:t>empty solution</a:t>
            </a:r>
            <a:endParaRPr lang="en-NO" dirty="0">
              <a:latin typeface="Montserrat" pitchFamily="2" charset="7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289E0C8-4F89-EC48-B9A9-67E3C8DD2735}"/>
              </a:ext>
            </a:extLst>
          </p:cNvPr>
          <p:cNvSpPr txBox="1"/>
          <p:nvPr/>
        </p:nvSpPr>
        <p:spPr>
          <a:xfrm>
            <a:off x="6779352" y="2017351"/>
            <a:ext cx="16353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{L,B,M,C} / 10 kg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3E5C878-2FFF-7B4D-A276-3F54AC6F877F}"/>
              </a:ext>
            </a:extLst>
          </p:cNvPr>
          <p:cNvSpPr txBox="1"/>
          <p:nvPr/>
        </p:nvSpPr>
        <p:spPr>
          <a:xfrm>
            <a:off x="4928379" y="2852584"/>
            <a:ext cx="1362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{B,M,C} / 8 kg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6794463-155D-3C4E-84E6-809DE8511410}"/>
              </a:ext>
            </a:extLst>
          </p:cNvPr>
          <p:cNvSpPr txBox="1"/>
          <p:nvPr/>
        </p:nvSpPr>
        <p:spPr>
          <a:xfrm>
            <a:off x="8975219" y="2850642"/>
            <a:ext cx="1431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{B,M,C} / 10 kg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EAC9998-790C-0F45-8A82-8CBC611624A2}"/>
              </a:ext>
            </a:extLst>
          </p:cNvPr>
          <p:cNvSpPr txBox="1"/>
          <p:nvPr/>
        </p:nvSpPr>
        <p:spPr>
          <a:xfrm>
            <a:off x="4103679" y="4012545"/>
            <a:ext cx="11400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{M,C} / 1 kg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8A82AAC-D61E-BE44-A625-8193544B0479}"/>
              </a:ext>
            </a:extLst>
          </p:cNvPr>
          <p:cNvSpPr txBox="1"/>
          <p:nvPr/>
        </p:nvSpPr>
        <p:spPr>
          <a:xfrm>
            <a:off x="5835632" y="401209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{M,C} / 8 kg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0080980-97FC-4D4B-A9BF-E995D96B7151}"/>
              </a:ext>
            </a:extLst>
          </p:cNvPr>
          <p:cNvSpPr txBox="1"/>
          <p:nvPr/>
        </p:nvSpPr>
        <p:spPr>
          <a:xfrm>
            <a:off x="8283376" y="4024290"/>
            <a:ext cx="1176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{M,C} / 3 kg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0B76A18-6F07-2442-A18D-5064CB94A60E}"/>
              </a:ext>
            </a:extLst>
          </p:cNvPr>
          <p:cNvSpPr txBox="1"/>
          <p:nvPr/>
        </p:nvSpPr>
        <p:spPr>
          <a:xfrm>
            <a:off x="9791052" y="4036110"/>
            <a:ext cx="1634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{M,C} / 10 kg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7E012AC-217E-AF45-9E00-3D1C3C9841FA}"/>
              </a:ext>
            </a:extLst>
          </p:cNvPr>
          <p:cNvSpPr txBox="1"/>
          <p:nvPr/>
        </p:nvSpPr>
        <p:spPr>
          <a:xfrm>
            <a:off x="3600394" y="5185015"/>
            <a:ext cx="1037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{C} / -2 kg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7496DA4-55B4-904D-A6CA-69A55E0CCCA1}"/>
              </a:ext>
            </a:extLst>
          </p:cNvPr>
          <p:cNvSpPr txBox="1"/>
          <p:nvPr/>
        </p:nvSpPr>
        <p:spPr>
          <a:xfrm>
            <a:off x="4607038" y="5452937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{C} / 	1 kg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0F322A0-6587-B947-BE6B-F499F7201831}"/>
              </a:ext>
            </a:extLst>
          </p:cNvPr>
          <p:cNvSpPr txBox="1"/>
          <p:nvPr/>
        </p:nvSpPr>
        <p:spPr>
          <a:xfrm>
            <a:off x="5503673" y="5195345"/>
            <a:ext cx="966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{C} / 	5 kg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084AB5B-3F40-0C49-A61B-E0294D1D3DB3}"/>
              </a:ext>
            </a:extLst>
          </p:cNvPr>
          <p:cNvSpPr txBox="1"/>
          <p:nvPr/>
        </p:nvSpPr>
        <p:spPr>
          <a:xfrm>
            <a:off x="6424925" y="5504457"/>
            <a:ext cx="979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{C} / 8 kg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0DCC266-78C1-1841-A779-282CD4EEEDAD}"/>
              </a:ext>
            </a:extLst>
          </p:cNvPr>
          <p:cNvSpPr txBox="1"/>
          <p:nvPr/>
        </p:nvSpPr>
        <p:spPr>
          <a:xfrm>
            <a:off x="7863593" y="5181081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{C} / 0 kg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79AB763-9A6A-9D4A-9D27-4FF627AE5BBC}"/>
              </a:ext>
            </a:extLst>
          </p:cNvPr>
          <p:cNvSpPr txBox="1"/>
          <p:nvPr/>
        </p:nvSpPr>
        <p:spPr>
          <a:xfrm>
            <a:off x="8811557" y="5451890"/>
            <a:ext cx="966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{C} / 3 kg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CF15D99-73E9-8E49-8570-A3D8A2EA8CC0}"/>
              </a:ext>
            </a:extLst>
          </p:cNvPr>
          <p:cNvSpPr txBox="1"/>
          <p:nvPr/>
        </p:nvSpPr>
        <p:spPr>
          <a:xfrm>
            <a:off x="9763951" y="5207607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{C} / 7 kg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46AB1C3-CFED-9A4E-8B8B-DF4CDF83CBC6}"/>
              </a:ext>
            </a:extLst>
          </p:cNvPr>
          <p:cNvSpPr txBox="1"/>
          <p:nvPr/>
        </p:nvSpPr>
        <p:spPr>
          <a:xfrm>
            <a:off x="10635668" y="5465435"/>
            <a:ext cx="1048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{C} / 10 kg</a:t>
            </a:r>
          </a:p>
        </p:txBody>
      </p:sp>
    </p:spTree>
    <p:extLst>
      <p:ext uri="{BB962C8B-B14F-4D97-AF65-F5344CB8AC3E}">
        <p14:creationId xmlns:p14="http://schemas.microsoft.com/office/powerpoint/2010/main" val="58174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A9905-4B13-0C4D-B3B6-E982DFC77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Recursive Solution?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381233-0471-2A42-B463-0BFE06E39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4</a:t>
            </a:fld>
            <a:endParaRPr lang="en-NO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ED08D-8E7A-6840-9A9F-135BF3688FA6}"/>
              </a:ext>
            </a:extLst>
          </p:cNvPr>
          <p:cNvSpPr txBox="1"/>
          <p:nvPr/>
        </p:nvSpPr>
        <p:spPr>
          <a:xfrm>
            <a:off x="838200" y="2223337"/>
            <a:ext cx="9866117" cy="3687503"/>
          </a:xfrm>
          <a:prstGeom prst="rect">
            <a:avLst/>
          </a:prstGeom>
          <a:solidFill>
            <a:schemeClr val="bg2"/>
          </a:solidFill>
        </p:spPr>
        <p:txBody>
          <a:bodyPr wrap="none" lIns="180000" tIns="180000" rIns="180000" bIns="180000" rtlCol="0">
            <a:spAutoFit/>
          </a:bodyPr>
          <a:lstStyle/>
          <a:p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private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recurse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capacity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items.length-1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items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.weight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capacity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items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.value;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else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items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Math.max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recurse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index+1,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capacity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 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item.value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recurse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index+1,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capacity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-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item.weight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Aft>
                <a:spcPts val="595"/>
              </a:spcAft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8539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F64AF-AA76-EA44-92F2-6F0817A39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81C6B-33F9-FF4F-A748-6C841017F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NO" sz="3200" i="1" dirty="0"/>
              <a:t>How to avoid</a:t>
            </a:r>
          </a:p>
          <a:p>
            <a:pPr marL="0" indent="0" algn="ctr">
              <a:buNone/>
            </a:pPr>
            <a:r>
              <a:rPr lang="en-NO" sz="3200" i="1" dirty="0"/>
              <a:t>computing solving the same problem</a:t>
            </a:r>
          </a:p>
          <a:p>
            <a:pPr marL="0" indent="0" algn="ctr">
              <a:buNone/>
            </a:pPr>
            <a:r>
              <a:rPr lang="en-NO" sz="3200" i="1" dirty="0"/>
              <a:t>again and again?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05B67-531A-664B-B8DB-72788F7A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5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20440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E1C2-564D-484B-823F-CF0E18F5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AD51-7B27-8948-9CAC-C66C5FA8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Fibonnacci Sequence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Dynamic Programming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Caching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Ordering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Bact to the Knapsack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Recap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21BB4-977C-324F-81C6-2BA59100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6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485800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19FF9-14C6-F44C-BB22-1F1C13F7B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Dynamic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D0D68-8180-4749-8B00-624F577B4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7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A63486-CB73-0547-AC31-C40BA7B4619A}"/>
              </a:ext>
            </a:extLst>
          </p:cNvPr>
          <p:cNvSpPr txBox="1"/>
          <p:nvPr/>
        </p:nvSpPr>
        <p:spPr>
          <a:xfrm>
            <a:off x="838200" y="2890391"/>
            <a:ext cx="491352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3200" dirty="0">
                <a:latin typeface="Montserrat" pitchFamily="2" charset="77"/>
              </a:rPr>
              <a:t>Memoization</a:t>
            </a:r>
          </a:p>
          <a:p>
            <a:pPr algn="ctr"/>
            <a:r>
              <a:rPr lang="en-NO" sz="3200" dirty="0">
                <a:latin typeface="Montserrat" pitchFamily="2" charset="77"/>
              </a:rPr>
              <a:t>(caching computation)</a:t>
            </a:r>
          </a:p>
        </p:txBody>
      </p:sp>
      <p:pic>
        <p:nvPicPr>
          <p:cNvPr id="7" name="Graphic 6" descr="Add with solid fill">
            <a:extLst>
              <a:ext uri="{FF2B5EF4-FFF2-40B4-BE49-F238E27FC236}">
                <a16:creationId xmlns:a16="http://schemas.microsoft.com/office/drawing/2014/main" id="{FE510222-61A8-9C49-BAFA-3194EF92E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77000" y="2971800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05AE7E-9352-F147-9DED-F5D715D5C08A}"/>
              </a:ext>
            </a:extLst>
          </p:cNvPr>
          <p:cNvSpPr txBox="1"/>
          <p:nvPr/>
        </p:nvSpPr>
        <p:spPr>
          <a:xfrm>
            <a:off x="8548774" y="2971800"/>
            <a:ext cx="259878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3200" dirty="0">
                <a:latin typeface="Montserrat" pitchFamily="2" charset="77"/>
              </a:rPr>
              <a:t>Bottom-up </a:t>
            </a:r>
          </a:p>
          <a:p>
            <a:pPr algn="ctr"/>
            <a:r>
              <a:rPr lang="en-NO" sz="3200" dirty="0">
                <a:latin typeface="Montserrat" pitchFamily="2" charset="77"/>
              </a:rPr>
              <a:t>traversal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BF07DC-3B70-C54A-B8E9-F9FBCFF88120}"/>
              </a:ext>
            </a:extLst>
          </p:cNvPr>
          <p:cNvSpPr txBox="1"/>
          <p:nvPr/>
        </p:nvSpPr>
        <p:spPr>
          <a:xfrm>
            <a:off x="5850409" y="5538871"/>
            <a:ext cx="21675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3200" dirty="0">
                <a:solidFill>
                  <a:schemeClr val="accent3"/>
                </a:solidFill>
                <a:latin typeface="Montserrat" pitchFamily="2" charset="77"/>
              </a:rPr>
              <a:t>save time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802167-62A9-E341-977B-4AD3BB464184}"/>
              </a:ext>
            </a:extLst>
          </p:cNvPr>
          <p:cNvCxnSpPr>
            <a:cxnSpLocks/>
            <a:stCxn id="5" idx="2"/>
            <a:endCxn id="9" idx="1"/>
          </p:cNvCxnSpPr>
          <p:nvPr/>
        </p:nvCxnSpPr>
        <p:spPr>
          <a:xfrm rot="16200000" flipH="1">
            <a:off x="3640861" y="3621711"/>
            <a:ext cx="1863650" cy="2555446"/>
          </a:xfrm>
          <a:prstGeom prst="bentConnector2">
            <a:avLst/>
          </a:prstGeom>
          <a:ln w="1905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57C75E-5F94-6045-B6D8-2860161D4754}"/>
              </a:ext>
            </a:extLst>
          </p:cNvPr>
          <p:cNvCxnSpPr>
            <a:cxnSpLocks/>
            <a:stCxn id="8" idx="2"/>
            <a:endCxn id="9" idx="3"/>
          </p:cNvCxnSpPr>
          <p:nvPr/>
        </p:nvCxnSpPr>
        <p:spPr>
          <a:xfrm rot="5400000">
            <a:off x="8041959" y="4025049"/>
            <a:ext cx="1782241" cy="1830178"/>
          </a:xfrm>
          <a:prstGeom prst="bentConnector2">
            <a:avLst/>
          </a:prstGeom>
          <a:ln w="1905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71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FDB5-E49A-C046-80E4-4019A77F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Fibonacci 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0A6D79-5586-2548-9756-E0C64E0E71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87027" y="3174198"/>
                <a:ext cx="5904345" cy="124007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−2)</m:t>
                                </m:r>
                              </m:e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0A6D79-5586-2548-9756-E0C64E0E71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87027" y="3174198"/>
                <a:ext cx="5904345" cy="1240078"/>
              </a:xfrm>
              <a:blipFill>
                <a:blip r:embed="rId2"/>
                <a:stretch>
                  <a:fillRect l="-18884" t="-224490" b="-30510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EDABB-F385-AB4A-BB73-E8F05AD2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8</a:t>
            </a:fld>
            <a:endParaRPr lang="en-NO" dirty="0"/>
          </a:p>
        </p:txBody>
      </p:sp>
      <p:pic>
        <p:nvPicPr>
          <p:cNvPr id="13" name="Picture 12" descr="A picture containing chart&#10;&#10;Description automatically generated">
            <a:extLst>
              <a:ext uri="{FF2B5EF4-FFF2-40B4-BE49-F238E27FC236}">
                <a16:creationId xmlns:a16="http://schemas.microsoft.com/office/drawing/2014/main" id="{336FA5A6-A732-504B-859C-2E6436247E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38200" y="2184074"/>
            <a:ext cx="4767468" cy="300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403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F6FE0-BF25-FC42-B0E5-29205E3D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Fibonacci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AEBF9-E81B-FC4B-8B03-EC6BC7BED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12877"/>
          </a:xfrm>
          <a:solidFill>
            <a:schemeClr val="bg2"/>
          </a:solidFill>
        </p:spPr>
        <p:txBody>
          <a:bodyPr lIns="180000" tIns="180000" rIns="180000" bIns="180000" anchor="ctr"/>
          <a:lstStyle/>
          <a:p>
            <a:pPr marL="0" indent="0"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long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recursive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(long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recursive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n-1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recursive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n-2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FBBE6-7F9B-EE44-A71D-8AAC9A55E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9</a:t>
            </a:fld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52F644-EDC3-1249-AB80-2C3ECEB25803}"/>
              </a:ext>
            </a:extLst>
          </p:cNvPr>
          <p:cNvSpPr txBox="1"/>
          <p:nvPr/>
        </p:nvSpPr>
        <p:spPr>
          <a:xfrm>
            <a:off x="8626771" y="2008141"/>
            <a:ext cx="2727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chemeClr val="accent3"/>
                </a:solidFill>
                <a:latin typeface="Montserrat" pitchFamily="2" charset="77"/>
              </a:rPr>
              <a:t>With recursion</a:t>
            </a:r>
          </a:p>
          <a:p>
            <a:r>
              <a:rPr lang="en-GB" i="1" dirty="0">
                <a:solidFill>
                  <a:schemeClr val="accent3"/>
                </a:solidFill>
                <a:latin typeface="Montserrat" pitchFamily="2" charset="77"/>
              </a:rPr>
              <a:t>F(50) = 12 586 269 025</a:t>
            </a:r>
            <a:endParaRPr lang="en-NO" i="1" dirty="0">
              <a:solidFill>
                <a:schemeClr val="accent3"/>
              </a:solidFill>
              <a:latin typeface="Montserrat" pitchFamily="2" charset="77"/>
            </a:endParaRPr>
          </a:p>
          <a:p>
            <a:r>
              <a:rPr lang="en-GB" i="1" dirty="0">
                <a:solidFill>
                  <a:schemeClr val="accent3"/>
                </a:solidFill>
                <a:latin typeface="Montserrat" pitchFamily="2" charset="77"/>
              </a:rPr>
              <a:t>Time = </a:t>
            </a:r>
            <a:r>
              <a:rPr lang="en-GB" b="1" i="1" dirty="0">
                <a:solidFill>
                  <a:schemeClr val="accent3"/>
                </a:solidFill>
                <a:latin typeface="Montserrat" pitchFamily="2" charset="77"/>
              </a:rPr>
              <a:t>41 320 </a:t>
            </a:r>
            <a:r>
              <a:rPr lang="en-GB" b="1" i="1" dirty="0" err="1">
                <a:solidFill>
                  <a:schemeClr val="accent3"/>
                </a:solidFill>
                <a:latin typeface="Montserrat" pitchFamily="2" charset="77"/>
              </a:rPr>
              <a:t>ms</a:t>
            </a:r>
            <a:endParaRPr lang="en-NO" b="1" i="1" dirty="0">
              <a:solidFill>
                <a:schemeClr val="accent3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01583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ord">
      <a:dk1>
        <a:srgbClr val="4C5669"/>
      </a:dk1>
      <a:lt1>
        <a:srgbClr val="ECEFF3"/>
      </a:lt1>
      <a:dk2>
        <a:srgbClr val="2E3440"/>
      </a:dk2>
      <a:lt2>
        <a:srgbClr val="D8DEE9"/>
      </a:lt2>
      <a:accent1>
        <a:srgbClr val="5E81AC"/>
      </a:accent1>
      <a:accent2>
        <a:srgbClr val="81A1C1"/>
      </a:accent2>
      <a:accent3>
        <a:srgbClr val="EBCB8B"/>
      </a:accent3>
      <a:accent4>
        <a:srgbClr val="D08770"/>
      </a:accent4>
      <a:accent5>
        <a:srgbClr val="BF6169"/>
      </a:accent5>
      <a:accent6>
        <a:srgbClr val="A3BE8C"/>
      </a:accent6>
      <a:hlink>
        <a:srgbClr val="8FBCBB"/>
      </a:hlink>
      <a:folHlink>
        <a:srgbClr val="88C0D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s_template" id="{1671021C-1A89-AE47-87F0-D0EE29541BA6}" vid="{2DFF9D6A-246C-5548-BA0B-EC333E6AA0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3275</TotalTime>
  <Words>1828</Words>
  <Application>Microsoft Macintosh PowerPoint</Application>
  <PresentationFormat>Widescreen</PresentationFormat>
  <Paragraphs>529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Cambria Math</vt:lpstr>
      <vt:lpstr>Courier New</vt:lpstr>
      <vt:lpstr>Montserrat</vt:lpstr>
      <vt:lpstr>Montserrat Light</vt:lpstr>
      <vt:lpstr>Share Tech Mono</vt:lpstr>
      <vt:lpstr>Verdana</vt:lpstr>
      <vt:lpstr>Office Theme</vt:lpstr>
      <vt:lpstr>Dynamic Programming</vt:lpstr>
      <vt:lpstr>Knapsack Problem</vt:lpstr>
      <vt:lpstr>With Recursion?</vt:lpstr>
      <vt:lpstr>Recursive Solution?</vt:lpstr>
      <vt:lpstr>Question</vt:lpstr>
      <vt:lpstr>Agenda</vt:lpstr>
      <vt:lpstr>Dynamic Programming</vt:lpstr>
      <vt:lpstr>Fibonacci Sequence</vt:lpstr>
      <vt:lpstr>The Code Fibonacci Sequence</vt:lpstr>
      <vt:lpstr>Recursion Tree</vt:lpstr>
      <vt:lpstr>Memoization</vt:lpstr>
      <vt:lpstr>Memoization aka Caching</vt:lpstr>
      <vt:lpstr>The Code Memoization</vt:lpstr>
      <vt:lpstr>Takeaway</vt:lpstr>
      <vt:lpstr>Bottom up traversal</vt:lpstr>
      <vt:lpstr>The Code Dynamic Programming</vt:lpstr>
      <vt:lpstr>So What?</vt:lpstr>
      <vt:lpstr>With Memoization Knapsack 0/1</vt:lpstr>
      <vt:lpstr>The Code With memoization</vt:lpstr>
      <vt:lpstr>With Dynamic Programming Knapsack 0/1</vt:lpstr>
      <vt:lpstr>The Code With dynamic programming</vt:lpstr>
      <vt:lpstr>Recap</vt:lpstr>
      <vt:lpstr>Questions, Comments, or Ideas?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Franck Chauvel</dc:creator>
  <cp:lastModifiedBy>Franck Chauvel</cp:lastModifiedBy>
  <cp:revision>6</cp:revision>
  <dcterms:created xsi:type="dcterms:W3CDTF">2021-10-28T04:17:33Z</dcterms:created>
  <dcterms:modified xsi:type="dcterms:W3CDTF">2022-10-31T09:18:02Z</dcterms:modified>
</cp:coreProperties>
</file>