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8" r:id="rId4"/>
    <p:sldId id="260" r:id="rId5"/>
    <p:sldId id="270" r:id="rId6"/>
    <p:sldId id="271" r:id="rId7"/>
    <p:sldId id="275" r:id="rId8"/>
    <p:sldId id="277" r:id="rId9"/>
    <p:sldId id="278" r:id="rId10"/>
    <p:sldId id="272" r:id="rId11"/>
    <p:sldId id="279" r:id="rId12"/>
    <p:sldId id="269" r:id="rId13"/>
    <p:sldId id="280" r:id="rId14"/>
    <p:sldId id="287" r:id="rId15"/>
    <p:sldId id="273" r:id="rId16"/>
    <p:sldId id="274" r:id="rId17"/>
    <p:sldId id="291" r:id="rId18"/>
    <p:sldId id="282" r:id="rId19"/>
    <p:sldId id="283" r:id="rId20"/>
    <p:sldId id="285" r:id="rId21"/>
    <p:sldId id="290" r:id="rId22"/>
    <p:sldId id="289" r:id="rId23"/>
    <p:sldId id="276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31/10/2022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40783140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Sudok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sp_By_GA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Combinatorial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Permutations, Arrangements, Subsets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E4AD2-DF8D-A107-1944-EBFD5B1A12B7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A99-8787-214C-9CD1-C3E9E48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big is a Million?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8BBC-6C5C-FA4F-BCD1-0FE1029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1924C-F228-C54E-8334-BC4365294740}"/>
              </a:ext>
            </a:extLst>
          </p:cNvPr>
          <p:cNvSpPr txBox="1"/>
          <p:nvPr/>
        </p:nvSpPr>
        <p:spPr>
          <a:xfrm>
            <a:off x="1768585" y="3592286"/>
            <a:ext cx="3345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millions of operation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per second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E844-0920-1E49-9D39-B014E602360F}"/>
              </a:ext>
            </a:extLst>
          </p:cNvPr>
          <p:cNvSpPr txBox="1"/>
          <p:nvPr/>
        </p:nvSpPr>
        <p:spPr>
          <a:xfrm>
            <a:off x="7048734" y="1861458"/>
            <a:ext cx="317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1 048 576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partitions in a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20</a:t>
            </a:r>
            <a:r>
              <a:rPr lang="en-NO" sz="2400" dirty="0">
                <a:latin typeface="Montserrat" pitchFamily="2" charset="77"/>
              </a:rPr>
              <a:t>-item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9DB40-EB89-8347-A8F3-F201A0F56329}"/>
              </a:ext>
            </a:extLst>
          </p:cNvPr>
          <p:cNvSpPr txBox="1"/>
          <p:nvPr/>
        </p:nvSpPr>
        <p:spPr>
          <a:xfrm>
            <a:off x="6875869" y="3587719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3 628 800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2400" dirty="0">
                <a:latin typeface="Montserrat" pitchFamily="2" charset="77"/>
              </a:rPr>
              <a:t>-item permutations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C337-3418-144A-B4C3-AC6A23179EFF}"/>
              </a:ext>
            </a:extLst>
          </p:cNvPr>
          <p:cNvSpPr txBox="1"/>
          <p:nvPr/>
        </p:nvSpPr>
        <p:spPr>
          <a:xfrm>
            <a:off x="7048734" y="4944648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11 881 376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  <a:r>
              <a:rPr lang="en-NO" sz="2400" dirty="0">
                <a:latin typeface="Montserrat" pitchFamily="2" charset="77"/>
              </a:rPr>
              <a:t>-letter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78013-8A92-F542-B566-067CA979BF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13796" y="2461623"/>
            <a:ext cx="1934938" cy="154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E2DE6-0957-CA42-BCA4-F8836B55A68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13796" y="4003218"/>
            <a:ext cx="1762073" cy="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A8FE0-BD7B-414F-8262-C1E487AD47C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113796" y="4007785"/>
            <a:ext cx="1934938" cy="135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695F-B83C-0D4B-8EC1-67746818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Enumerating all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CA1-B219-0449-BD87-1080CF3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53A2C-D3CA-6B43-8304-4C1055AAA324}"/>
              </a:ext>
            </a:extLst>
          </p:cNvPr>
          <p:cNvSpPr/>
          <p:nvPr/>
        </p:nvSpPr>
        <p:spPr>
          <a:xfrm>
            <a:off x="2052144" y="3056993"/>
            <a:ext cx="627993" cy="6279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F43A-E4FD-EE44-AAF6-3AFDD372D7B7}"/>
              </a:ext>
            </a:extLst>
          </p:cNvPr>
          <p:cNvSpPr txBox="1"/>
          <p:nvPr/>
        </p:nvSpPr>
        <p:spPr>
          <a:xfrm>
            <a:off x="1740808" y="2170981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3283C-5F39-834E-83F0-C1DAFA96AE23}"/>
              </a:ext>
            </a:extLst>
          </p:cNvPr>
          <p:cNvSpPr/>
          <p:nvPr/>
        </p:nvSpPr>
        <p:spPr>
          <a:xfrm>
            <a:off x="3708050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A04F-188C-124D-B293-995D069BCF76}"/>
              </a:ext>
            </a:extLst>
          </p:cNvPr>
          <p:cNvSpPr/>
          <p:nvPr/>
        </p:nvSpPr>
        <p:spPr>
          <a:xfrm>
            <a:off x="5161631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E48342-D29A-C549-98A7-BC1C6808D486}"/>
              </a:ext>
            </a:extLst>
          </p:cNvPr>
          <p:cNvSpPr/>
          <p:nvPr/>
        </p:nvSpPr>
        <p:spPr>
          <a:xfrm>
            <a:off x="6615212" y="3158155"/>
            <a:ext cx="425668" cy="425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BB559-33B3-7C43-9D26-F5766F9B82BD}"/>
              </a:ext>
            </a:extLst>
          </p:cNvPr>
          <p:cNvSpPr/>
          <p:nvPr/>
        </p:nvSpPr>
        <p:spPr>
          <a:xfrm>
            <a:off x="8068793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F46B8-FA2E-3445-9CAA-F8B698FFA097}"/>
              </a:ext>
            </a:extLst>
          </p:cNvPr>
          <p:cNvSpPr txBox="1"/>
          <p:nvPr/>
        </p:nvSpPr>
        <p:spPr>
          <a:xfrm>
            <a:off x="3334025" y="2495569"/>
            <a:ext cx="117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1st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9B667-43CC-3342-8946-666E72B2577C}"/>
              </a:ext>
            </a:extLst>
          </p:cNvPr>
          <p:cNvSpPr txBox="1"/>
          <p:nvPr/>
        </p:nvSpPr>
        <p:spPr>
          <a:xfrm>
            <a:off x="4718676" y="250663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2nd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D8C64-2F40-AD40-A4E3-21EA18A8400C}"/>
              </a:ext>
            </a:extLst>
          </p:cNvPr>
          <p:cNvSpPr txBox="1"/>
          <p:nvPr/>
        </p:nvSpPr>
        <p:spPr>
          <a:xfrm>
            <a:off x="7603396" y="249556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n-th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4545C-58EB-7244-B1F0-3D7D27BDEF9F}"/>
              </a:ext>
            </a:extLst>
          </p:cNvPr>
          <p:cNvSpPr/>
          <p:nvPr/>
        </p:nvSpPr>
        <p:spPr>
          <a:xfrm>
            <a:off x="9421207" y="3056993"/>
            <a:ext cx="627993" cy="62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7382A-3D96-F34C-9564-0263BC69DFB8}"/>
              </a:ext>
            </a:extLst>
          </p:cNvPr>
          <p:cNvSpPr txBox="1"/>
          <p:nvPr/>
        </p:nvSpPr>
        <p:spPr>
          <a:xfrm>
            <a:off x="9109873" y="2134194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Valid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5420D-E40D-BE44-AB1B-7A7EA3CA41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680137" y="3370989"/>
            <a:ext cx="1027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2BFC54-E679-9C4A-AB3C-E585493296F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3718" y="3370989"/>
            <a:ext cx="1027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FB38-1488-3A46-944F-6BFA581048A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587299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4810D8-C31A-5F4F-8EF6-0807910CC9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40880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7519A-0614-7245-9C16-98E6590C7324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8494461" y="3370989"/>
            <a:ext cx="9267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Packing Box Open with solid fill">
            <a:extLst>
              <a:ext uri="{FF2B5EF4-FFF2-40B4-BE49-F238E27FC236}">
                <a16:creationId xmlns:a16="http://schemas.microsoft.com/office/drawing/2014/main" id="{5053516D-CF41-9B43-BC37-126D792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49" y="4542694"/>
            <a:ext cx="1080000" cy="1080000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CC4FE584-5A71-2A46-B542-6E772B008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1244" y="4722694"/>
            <a:ext cx="720000" cy="720000"/>
          </a:xfrm>
          <a:prstGeom prst="rect">
            <a:avLst/>
          </a:prstGeom>
        </p:spPr>
      </p:pic>
      <p:pic>
        <p:nvPicPr>
          <p:cNvPr id="29" name="Graphic 28" descr="Guitar with solid fill">
            <a:extLst>
              <a:ext uri="{FF2B5EF4-FFF2-40B4-BE49-F238E27FC236}">
                <a16:creationId xmlns:a16="http://schemas.microsoft.com/office/drawing/2014/main" id="{81C09ECD-5F5B-5247-9486-6CA7B9F85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860" y="4722694"/>
            <a:ext cx="720000" cy="720000"/>
          </a:xfrm>
          <a:prstGeom prst="rect">
            <a:avLst/>
          </a:prstGeom>
        </p:spPr>
      </p:pic>
      <p:pic>
        <p:nvPicPr>
          <p:cNvPr id="30" name="Graphic 29" descr="Whisk with solid fill">
            <a:extLst>
              <a:ext uri="{FF2B5EF4-FFF2-40B4-BE49-F238E27FC236}">
                <a16:creationId xmlns:a16="http://schemas.microsoft.com/office/drawing/2014/main" id="{ADD28B4C-B407-7F4D-BE0E-2D04E71C7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1627" y="4722694"/>
            <a:ext cx="720000" cy="720000"/>
          </a:xfrm>
          <a:prstGeom prst="rect">
            <a:avLst/>
          </a:prstGeom>
        </p:spPr>
      </p:pic>
      <p:pic>
        <p:nvPicPr>
          <p:cNvPr id="31" name="Graphic 30" descr="Books with solid fill">
            <a:extLst>
              <a:ext uri="{FF2B5EF4-FFF2-40B4-BE49-F238E27FC236}">
                <a16:creationId xmlns:a16="http://schemas.microsoft.com/office/drawing/2014/main" id="{2906251E-E5E0-F84E-B21F-E6DEE817E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4465" y="4722694"/>
            <a:ext cx="720000" cy="720000"/>
          </a:xfrm>
          <a:prstGeom prst="rect">
            <a:avLst/>
          </a:prstGeom>
        </p:spPr>
      </p:pic>
      <p:pic>
        <p:nvPicPr>
          <p:cNvPr id="33" name="Graphic 32" descr="Box with solid fill">
            <a:extLst>
              <a:ext uri="{FF2B5EF4-FFF2-40B4-BE49-F238E27FC236}">
                <a16:creationId xmlns:a16="http://schemas.microsoft.com/office/drawing/2014/main" id="{E312FDB3-F684-7D40-82BE-2890ED684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004" y="46254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5" grpId="1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5CFBDB2-B29E-7647-A564-AE732732A722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0A2A39-064A-5A4B-B81B-38780B05DF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1BEDE3-8C95-8542-A007-2C35966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Backtracking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Enumerate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7800-BD95-F64F-B5EF-C2E8479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C88B9846-5570-324E-B83A-4B50A3B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572ADC63-480E-BA41-A0A0-968E5034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7" name="Graphic 6" descr="Guitar with solid fill">
            <a:extLst>
              <a:ext uri="{FF2B5EF4-FFF2-40B4-BE49-F238E27FC236}">
                <a16:creationId xmlns:a16="http://schemas.microsoft.com/office/drawing/2014/main" id="{B2BCD1CC-64E6-BB48-B592-730DD9A1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8" name="Graphic 7" descr="Whisk with solid fill">
            <a:extLst>
              <a:ext uri="{FF2B5EF4-FFF2-40B4-BE49-F238E27FC236}">
                <a16:creationId xmlns:a16="http://schemas.microsoft.com/office/drawing/2014/main" id="{CA4815EC-CABD-254D-B670-4F6842BC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044A4B76-35B7-3642-948C-8A8175FDB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0BB606-F688-EC4E-BFC4-73FBC8429177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FE9E9-3AC5-6F42-BC23-BB98C75A1AC1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BDD2D3-5967-6745-A452-4C3E13655C7D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67EF5F-8B94-AF47-8552-02C6F614006C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316782-97C2-9F4B-A8BD-7F2341B47E42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04172-5F95-FB43-9814-7FD2B565D0A4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F1C399-2139-B74C-BA3F-AFA897FAB9E3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C02CE7-50A7-8245-AAC4-A525DE57D9D2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2D6B-EBD0-0C4E-9840-B211F87018EC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B6E2C-23FA-274B-8912-1FEE8C406D72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CE810-93F0-8E4C-979B-516711240389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78B8-6604-3F41-BFE2-C36DB8A07F1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18578D-AF2B-A041-98C8-269AD97506FD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5A11C3-058C-9548-A060-5B750A1CB876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2318E0-41DA-534B-941F-1182F5866216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CEC0E-62EA-5C4C-BB62-59E3C9119EFA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89E2B-0E22-194B-BA76-6F3AD25F9972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FE100-7B4D-F844-9F0B-2C25A2B5AE1B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DE0EF4-965E-914D-A063-D5527E01468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8F9D2-FAD9-5147-8FEE-E71CD54DF98A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84A749-2D55-A646-8A80-8C6F6F80743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53B81D-46A3-4840-BCF9-CDB29524BDEE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1F9BDA-D03C-F04A-B4D4-237991D5E40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B5F846-2B21-9742-A0B1-59BFA44D46F0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5DDE88-C16D-D74A-BDB2-545495EA9252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A617B8-4225-4842-8343-FB3FDE342FAC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BF7E0-15F4-2148-8AD9-F46B55953EE6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A11DE-4653-0145-958D-988C3C5FE1EE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F13BBA-E07A-234A-97F6-3BF72248AF8C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0EC0B5-46BD-7E48-99E4-8EEB1394C961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D20E86-07A7-AD4A-AD62-21BA2360F22B}"/>
              </a:ext>
            </a:extLst>
          </p:cNvPr>
          <p:cNvCxnSpPr>
            <a:stCxn id="5" idx="3"/>
            <a:endCxn id="46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8C2A9-8033-BA4F-BE7F-AFC2DBEEAC41}"/>
              </a:ext>
            </a:extLst>
          </p:cNvPr>
          <p:cNvCxnSpPr>
            <a:stCxn id="5" idx="1"/>
            <a:endCxn id="45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F49D0-BBC3-5449-AA44-DE8F4FF6D6BC}"/>
              </a:ext>
            </a:extLst>
          </p:cNvPr>
          <p:cNvCxnSpPr>
            <a:stCxn id="45" idx="3"/>
            <a:endCxn id="41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A325F-27EE-AC40-8DB8-564D94EEB953}"/>
              </a:ext>
            </a:extLst>
          </p:cNvPr>
          <p:cNvCxnSpPr>
            <a:stCxn id="45" idx="5"/>
            <a:endCxn id="42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82F930-D8C9-BF42-8B59-DF7E8C9BDB90}"/>
              </a:ext>
            </a:extLst>
          </p:cNvPr>
          <p:cNvCxnSpPr>
            <a:cxnSpLocks/>
            <a:stCxn id="41" idx="3"/>
            <a:endCxn id="14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C65A89-32F1-9E42-89B1-AE075A5C276F}"/>
              </a:ext>
            </a:extLst>
          </p:cNvPr>
          <p:cNvCxnSpPr>
            <a:stCxn id="41" idx="5"/>
            <a:endCxn id="15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DE588-480D-8240-B50C-331855E4482F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68E162-EC1A-0041-BAA5-254ECDA21AB7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783523-9F1A-534E-A59E-E0131B91171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DFCE5F-53F9-0340-B0D7-86E80CB57D74}"/>
              </a:ext>
            </a:extLst>
          </p:cNvPr>
          <p:cNvCxnSpPr>
            <a:stCxn id="42" idx="5"/>
            <a:endCxn id="36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85776D-13C1-5B43-BA2F-A30A4FC6CA62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600F44-4DC1-8E47-8B5F-AE093C8DBD44}"/>
              </a:ext>
            </a:extLst>
          </p:cNvPr>
          <p:cNvCxnSpPr>
            <a:stCxn id="15" idx="5"/>
            <a:endCxn id="21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9FD12D-5E84-1245-8F44-0DB7ED86B23A}"/>
              </a:ext>
            </a:extLst>
          </p:cNvPr>
          <p:cNvCxnSpPr>
            <a:stCxn id="35" idx="3"/>
            <a:endCxn id="22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DB031A-B71F-D442-AC32-AE477E6E8616}"/>
              </a:ext>
            </a:extLst>
          </p:cNvPr>
          <p:cNvCxnSpPr>
            <a:cxnSpLocks/>
            <a:stCxn id="35" idx="5"/>
            <a:endCxn id="23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03EC7-15D0-BA41-80AC-66C95A08273E}"/>
              </a:ext>
            </a:extLst>
          </p:cNvPr>
          <p:cNvCxnSpPr>
            <a:cxnSpLocks/>
            <a:stCxn id="36" idx="3"/>
            <a:endCxn id="24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C5DD-78EC-D745-97F5-7A01BDE0DEF9}"/>
              </a:ext>
            </a:extLst>
          </p:cNvPr>
          <p:cNvCxnSpPr>
            <a:stCxn id="36" idx="5"/>
            <a:endCxn id="25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72BB1-43DE-2449-896D-1391CCABED9B}"/>
              </a:ext>
            </a:extLst>
          </p:cNvPr>
          <p:cNvCxnSpPr>
            <a:stCxn id="46" idx="3"/>
            <a:endCxn id="43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B315CA-000E-CA4D-A42C-DA792304525A}"/>
              </a:ext>
            </a:extLst>
          </p:cNvPr>
          <p:cNvCxnSpPr>
            <a:stCxn id="46" idx="5"/>
            <a:endCxn id="44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7F7A5A-9D5E-D149-9E4E-961F79BB8A90}"/>
              </a:ext>
            </a:extLst>
          </p:cNvPr>
          <p:cNvCxnSpPr>
            <a:cxnSpLocks/>
            <a:stCxn id="43" idx="3"/>
            <a:endCxn id="37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AD0033-22DA-1342-BC61-A67144824EBF}"/>
              </a:ext>
            </a:extLst>
          </p:cNvPr>
          <p:cNvCxnSpPr>
            <a:stCxn id="43" idx="5"/>
            <a:endCxn id="38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BD3717-A6ED-BB43-9373-F537B3D12DA7}"/>
              </a:ext>
            </a:extLst>
          </p:cNvPr>
          <p:cNvCxnSpPr>
            <a:stCxn id="37" idx="3"/>
            <a:endCxn id="27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1AC93D-DCB1-ED44-A542-09C5B14C5DCD}"/>
              </a:ext>
            </a:extLst>
          </p:cNvPr>
          <p:cNvCxnSpPr>
            <a:stCxn id="37" idx="5"/>
            <a:endCxn id="28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E7D263-A0CB-DA4D-850E-B541FC868623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EBB13D-E944-B34D-BBAC-7787FCB2795A}"/>
              </a:ext>
            </a:extLst>
          </p:cNvPr>
          <p:cNvCxnSpPr>
            <a:stCxn id="38" idx="5"/>
            <a:endCxn id="30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90EEDE-0DB7-0A4E-B6B8-040DA6A6F675}"/>
              </a:ext>
            </a:extLst>
          </p:cNvPr>
          <p:cNvCxnSpPr>
            <a:stCxn id="44" idx="3"/>
            <a:endCxn id="39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8B4ED1-FC84-2C4B-979C-1F3597A74336}"/>
              </a:ext>
            </a:extLst>
          </p:cNvPr>
          <p:cNvCxnSpPr>
            <a:stCxn id="44" idx="5"/>
            <a:endCxn id="40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38B9DB-1065-6142-AFD3-9DEA222187C2}"/>
              </a:ext>
            </a:extLst>
          </p:cNvPr>
          <p:cNvCxnSpPr>
            <a:stCxn id="39" idx="3"/>
            <a:endCxn id="31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A1EEEE-3ADF-4447-AF12-E84A9EA400F1}"/>
              </a:ext>
            </a:extLst>
          </p:cNvPr>
          <p:cNvCxnSpPr>
            <a:stCxn id="39" idx="5"/>
            <a:endCxn id="32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1AEB30-A34C-B84E-8C30-B1125A39320A}"/>
              </a:ext>
            </a:extLst>
          </p:cNvPr>
          <p:cNvCxnSpPr>
            <a:stCxn id="40" idx="3"/>
            <a:endCxn id="33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09D62D-3175-584A-9902-3D9FFC20D602}"/>
              </a:ext>
            </a:extLst>
          </p:cNvPr>
          <p:cNvCxnSpPr>
            <a:stCxn id="40" idx="5"/>
            <a:endCxn id="34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93F76-A967-F642-9A68-DB3B91603FE1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B0057C-3DA4-2F4F-BFC6-E0FB2AE7444C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4FF0B9-5092-D04D-BC87-E618328CF99B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2AC2EA-1BC2-3E4C-A74E-6C01F64CEE3B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AE344A-7530-CF4E-B21D-3D0EAB881A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3E7384-826B-EF4E-BB5B-7284C40993E3}"/>
              </a:ext>
            </a:extLst>
          </p:cNvPr>
          <p:cNvSpPr txBox="1"/>
          <p:nvPr/>
        </p:nvSpPr>
        <p:spPr>
          <a:xfrm>
            <a:off x="1096910" y="231781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2AC4EC-1887-344F-BC34-53ADA5E5409B}"/>
              </a:ext>
            </a:extLst>
          </p:cNvPr>
          <p:cNvSpPr txBox="1"/>
          <p:nvPr/>
        </p:nvSpPr>
        <p:spPr>
          <a:xfrm>
            <a:off x="1096794" y="3496995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1FD56A-CF76-7947-AC5F-35224870EB03}"/>
              </a:ext>
            </a:extLst>
          </p:cNvPr>
          <p:cNvSpPr txBox="1"/>
          <p:nvPr/>
        </p:nvSpPr>
        <p:spPr>
          <a:xfrm>
            <a:off x="1133615" y="471742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D67853-9161-A246-BB86-1C26D14944E5}"/>
              </a:ext>
            </a:extLst>
          </p:cNvPr>
          <p:cNvSpPr txBox="1"/>
          <p:nvPr/>
        </p:nvSpPr>
        <p:spPr>
          <a:xfrm>
            <a:off x="1139090" y="573692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B11835-7C1C-9942-9BC9-6CD4EF1D772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1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6" grpId="2" animBg="1"/>
      <p:bldP spid="126" grpId="0"/>
      <p:bldP spid="127" grpId="0"/>
      <p:bldP spid="128" grpId="0"/>
      <p:bldP spid="129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C01-A3FB-C943-B1F8-74EA456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62D-D0FE-844C-B5EF-3205B97943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Configuration backtrack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 problem, Configuration configuration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20A1-AB4C-4E48-BBF9-7E70449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9973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How can we avoid building</a:t>
            </a:r>
          </a:p>
          <a:p>
            <a:pPr marL="0" indent="0" algn="ctr">
              <a:buNone/>
            </a:pPr>
            <a:r>
              <a:rPr lang="en-NO" sz="3600" dirty="0"/>
              <a:t>invalid solutions?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Use Pruning</a:t>
            </a:r>
          </a:p>
          <a:p>
            <a:pPr marL="0" indent="0" algn="ctr">
              <a:buNone/>
            </a:pP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40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922965" y="2206771"/>
            <a:ext cx="562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4062691" y="336549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F28C1E-AE5F-0F48-BF47-0ED2EF58E942}"/>
              </a:ext>
            </a:extLst>
          </p:cNvPr>
          <p:cNvSpPr txBox="1"/>
          <p:nvPr/>
        </p:nvSpPr>
        <p:spPr>
          <a:xfrm>
            <a:off x="6464887" y="334943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5354887" y="45435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6360706" y="618869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A31EA9-0F74-9340-A073-3CC410BFFF60}"/>
              </a:ext>
            </a:extLst>
          </p:cNvPr>
          <p:cNvSpPr txBox="1"/>
          <p:nvPr/>
        </p:nvSpPr>
        <p:spPr>
          <a:xfrm>
            <a:off x="6984424" y="452421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02AB0-7A3D-1B45-9937-A1CB4845AADE}"/>
              </a:ext>
            </a:extLst>
          </p:cNvPr>
          <p:cNvSpPr txBox="1"/>
          <p:nvPr/>
        </p:nvSpPr>
        <p:spPr>
          <a:xfrm>
            <a:off x="8172281" y="334943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B411C5-13A2-584A-9E55-215A99ED5F0E}"/>
              </a:ext>
            </a:extLst>
          </p:cNvPr>
          <p:cNvSpPr txBox="1"/>
          <p:nvPr/>
        </p:nvSpPr>
        <p:spPr>
          <a:xfrm>
            <a:off x="7743233" y="4509411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2275AC-A845-554C-9793-139947F2632C}"/>
              </a:ext>
            </a:extLst>
          </p:cNvPr>
          <p:cNvSpPr txBox="1"/>
          <p:nvPr/>
        </p:nvSpPr>
        <p:spPr>
          <a:xfrm>
            <a:off x="9632753" y="4509410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3 kg</a:t>
            </a:r>
          </a:p>
        </p:txBody>
      </p:sp>
    </p:spTree>
    <p:extLst>
      <p:ext uri="{BB962C8B-B14F-4D97-AF65-F5344CB8AC3E}">
        <p14:creationId xmlns:p14="http://schemas.microsoft.com/office/powerpoint/2010/main" val="473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0" grpId="0" animBg="1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6" grpId="0"/>
      <p:bldP spid="87" grpId="0"/>
      <p:bldP spid="8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A48-4626-EC47-B492-46D577F5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9FC0-A8AC-DA42-9CBB-7DA6DAB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AE640-82F9-4548-8B31-7637C700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5F99C-0468-A849-8EFC-D1BE639D2DAC}"/>
              </a:ext>
            </a:extLst>
          </p:cNvPr>
          <p:cNvSpPr/>
          <p:nvPr/>
        </p:nvSpPr>
        <p:spPr>
          <a:xfrm>
            <a:off x="1117369" y="3161667"/>
            <a:ext cx="3084518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85E67-7EDB-164A-8875-5F947B8B8CB6}"/>
              </a:ext>
            </a:extLst>
          </p:cNvPr>
          <p:cNvSpPr txBox="1"/>
          <p:nvPr/>
        </p:nvSpPr>
        <p:spPr>
          <a:xfrm>
            <a:off x="7032172" y="3011086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We discard sub tree that do not fit</a:t>
            </a:r>
            <a:br>
              <a:rPr lang="en-NO" i="1" dirty="0">
                <a:latin typeface="Montserrat" pitchFamily="2" charset="77"/>
              </a:rPr>
            </a:br>
            <a:r>
              <a:rPr lang="en-NO" i="1" dirty="0">
                <a:latin typeface="Montserrat" pitchFamily="2" charset="77"/>
              </a:rPr>
              <a:t>the problem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C0C44-927D-3C4A-96AC-C4501160077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01887" y="3334252"/>
            <a:ext cx="283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/>
              <a:t>We can find a solution.</a:t>
            </a:r>
          </a:p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What about the best solution?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Why not enumerate in descending order </a:t>
            </a:r>
          </a:p>
          <a:p>
            <a:pPr marL="0" indent="0" algn="ctr">
              <a:buNone/>
            </a:pPr>
            <a:r>
              <a:rPr lang="en-NO" sz="3600" i="1" dirty="0"/>
              <a:t>and take the first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044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3FEFD12-8EF5-7B4B-906F-33F8B5ACF850}"/>
              </a:ext>
            </a:extLst>
          </p:cNvPr>
          <p:cNvSpPr/>
          <p:nvPr/>
        </p:nvSpPr>
        <p:spPr>
          <a:xfrm>
            <a:off x="8769621" y="2832357"/>
            <a:ext cx="1875288" cy="2787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4C37-C196-6E47-BCF8-784FB9DE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764C3-39F4-7744-B650-3EF172FA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45804" cy="4351338"/>
          </a:xfrm>
        </p:spPr>
        <p:txBody>
          <a:bodyPr anchor="ctr"/>
          <a:lstStyle/>
          <a:p>
            <a:r>
              <a:rPr lang="en-NO" dirty="0"/>
              <a:t>Heuristic function</a:t>
            </a:r>
          </a:p>
          <a:p>
            <a:r>
              <a:rPr lang="en-NO" dirty="0"/>
              <a:t>Bound the relevance</a:t>
            </a:r>
          </a:p>
          <a:p>
            <a:r>
              <a:rPr lang="en-NO" dirty="0"/>
              <a:t>Relax constraints</a:t>
            </a:r>
          </a:p>
          <a:p>
            <a:r>
              <a:rPr lang="en-NO" dirty="0"/>
              <a:t>Used for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9246-8171-764B-A89C-D0E8179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2ACE69-6AEC-0049-BC01-9DA8009360C6}"/>
              </a:ext>
            </a:extLst>
          </p:cNvPr>
          <p:cNvCxnSpPr>
            <a:cxnSpLocks/>
            <a:stCxn id="79" idx="3"/>
            <a:endCxn id="69" idx="0"/>
          </p:cNvCxnSpPr>
          <p:nvPr/>
        </p:nvCxnSpPr>
        <p:spPr>
          <a:xfrm flipH="1">
            <a:off x="7422278" y="3240859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07FB1A-1A90-3C41-BFAC-CFC49F28CBA0}"/>
              </a:ext>
            </a:extLst>
          </p:cNvPr>
          <p:cNvCxnSpPr>
            <a:stCxn id="79" idx="5"/>
            <a:endCxn id="70" idx="0"/>
          </p:cNvCxnSpPr>
          <p:nvPr/>
        </p:nvCxnSpPr>
        <p:spPr>
          <a:xfrm>
            <a:off x="8108978" y="3240859"/>
            <a:ext cx="236585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E41FD-FCB1-D649-83EC-E01815C24955}"/>
              </a:ext>
            </a:extLst>
          </p:cNvPr>
          <p:cNvCxnSpPr>
            <a:cxnSpLocks/>
          </p:cNvCxnSpPr>
          <p:nvPr/>
        </p:nvCxnSpPr>
        <p:spPr>
          <a:xfrm>
            <a:off x="6666075" y="5345078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2578D-0E24-2A4A-AA6A-DDD9187A07FD}"/>
              </a:ext>
            </a:extLst>
          </p:cNvPr>
          <p:cNvCxnSpPr>
            <a:cxnSpLocks/>
          </p:cNvCxnSpPr>
          <p:nvPr/>
        </p:nvCxnSpPr>
        <p:spPr>
          <a:xfrm>
            <a:off x="6651064" y="4325575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235B68-70CE-A946-8211-E64DA1B679EA}"/>
              </a:ext>
            </a:extLst>
          </p:cNvPr>
          <p:cNvCxnSpPr>
            <a:cxnSpLocks/>
          </p:cNvCxnSpPr>
          <p:nvPr/>
        </p:nvCxnSpPr>
        <p:spPr>
          <a:xfrm>
            <a:off x="6615043" y="3105150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B6ABBE-0DAA-6C49-B877-85490F97D7FE}"/>
              </a:ext>
            </a:extLst>
          </p:cNvPr>
          <p:cNvCxnSpPr>
            <a:cxnSpLocks/>
          </p:cNvCxnSpPr>
          <p:nvPr/>
        </p:nvCxnSpPr>
        <p:spPr>
          <a:xfrm>
            <a:off x="6615043" y="2000314"/>
            <a:ext cx="472715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Graphic 62" descr="Laptop with solid fill">
            <a:extLst>
              <a:ext uri="{FF2B5EF4-FFF2-40B4-BE49-F238E27FC236}">
                <a16:creationId xmlns:a16="http://schemas.microsoft.com/office/drawing/2014/main" id="{447E4BD7-6E27-B147-BEEA-20EEB4E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2200" y="1607957"/>
            <a:ext cx="720000" cy="720000"/>
          </a:xfrm>
          <a:prstGeom prst="rect">
            <a:avLst/>
          </a:prstGeom>
        </p:spPr>
      </p:pic>
      <p:pic>
        <p:nvPicPr>
          <p:cNvPr id="64" name="Graphic 63" descr="Guitar with solid fill">
            <a:extLst>
              <a:ext uri="{FF2B5EF4-FFF2-40B4-BE49-F238E27FC236}">
                <a16:creationId xmlns:a16="http://schemas.microsoft.com/office/drawing/2014/main" id="{23E30700-93DF-934A-ACFC-2F44F1C25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200" y="3964596"/>
            <a:ext cx="720000" cy="720000"/>
          </a:xfrm>
          <a:prstGeom prst="rect">
            <a:avLst/>
          </a:prstGeom>
        </p:spPr>
      </p:pic>
      <p:pic>
        <p:nvPicPr>
          <p:cNvPr id="65" name="Graphic 64" descr="Whisk with solid fill">
            <a:extLst>
              <a:ext uri="{FF2B5EF4-FFF2-40B4-BE49-F238E27FC236}">
                <a16:creationId xmlns:a16="http://schemas.microsoft.com/office/drawing/2014/main" id="{A234246A-5FBA-2448-88B3-E3C8560CA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200" y="4971712"/>
            <a:ext cx="720000" cy="720000"/>
          </a:xfrm>
          <a:prstGeom prst="rect">
            <a:avLst/>
          </a:prstGeom>
        </p:spPr>
      </p:pic>
      <p:pic>
        <p:nvPicPr>
          <p:cNvPr id="66" name="Graphic 65" descr="Books with solid fill">
            <a:extLst>
              <a:ext uri="{FF2B5EF4-FFF2-40B4-BE49-F238E27FC236}">
                <a16:creationId xmlns:a16="http://schemas.microsoft.com/office/drawing/2014/main" id="{782BFF01-27A6-AC4E-A522-541476DCF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2200" y="2774006"/>
            <a:ext cx="720000" cy="7200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EDC96DC5-9742-2648-A30C-300303D9211F}"/>
              </a:ext>
            </a:extLst>
          </p:cNvPr>
          <p:cNvSpPr/>
          <p:nvPr/>
        </p:nvSpPr>
        <p:spPr>
          <a:xfrm>
            <a:off x="6994759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947918-2EBC-3544-96A9-DC62E68CB9F3}"/>
              </a:ext>
            </a:extLst>
          </p:cNvPr>
          <p:cNvSpPr/>
          <p:nvPr/>
        </p:nvSpPr>
        <p:spPr>
          <a:xfrm>
            <a:off x="7422278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CCAB2-950B-4440-86AF-36B254439C03}"/>
              </a:ext>
            </a:extLst>
          </p:cNvPr>
          <p:cNvSpPr/>
          <p:nvPr/>
        </p:nvSpPr>
        <p:spPr>
          <a:xfrm>
            <a:off x="7265011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BBCB74-671E-7F41-8B4F-642FD593FD2E}"/>
              </a:ext>
            </a:extLst>
          </p:cNvPr>
          <p:cNvSpPr/>
          <p:nvPr/>
        </p:nvSpPr>
        <p:spPr>
          <a:xfrm>
            <a:off x="8188296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C284DA-A67D-2F41-B89F-A784A7EAE5C2}"/>
              </a:ext>
            </a:extLst>
          </p:cNvPr>
          <p:cNvSpPr/>
          <p:nvPr/>
        </p:nvSpPr>
        <p:spPr>
          <a:xfrm>
            <a:off x="7946251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4D6B66-0FC3-C945-B21E-C7A5683A3CAF}"/>
              </a:ext>
            </a:extLst>
          </p:cNvPr>
          <p:cNvSpPr/>
          <p:nvPr/>
        </p:nvSpPr>
        <p:spPr>
          <a:xfrm>
            <a:off x="8373770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BE3388-45DF-5548-98FE-E6A799B704DE}"/>
              </a:ext>
            </a:extLst>
          </p:cNvPr>
          <p:cNvSpPr/>
          <p:nvPr/>
        </p:nvSpPr>
        <p:spPr>
          <a:xfrm>
            <a:off x="8907784" y="518101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9C4A2-DF55-4F40-8E35-D7221D562BBD}"/>
              </a:ext>
            </a:extLst>
          </p:cNvPr>
          <p:cNvSpPr/>
          <p:nvPr/>
        </p:nvSpPr>
        <p:spPr>
          <a:xfrm>
            <a:off x="9335303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C4596-ABD1-6145-823D-460FCBF1E2F5}"/>
              </a:ext>
            </a:extLst>
          </p:cNvPr>
          <p:cNvSpPr/>
          <p:nvPr/>
        </p:nvSpPr>
        <p:spPr>
          <a:xfrm>
            <a:off x="9843425" y="518101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43BAE43-9016-344A-B5F1-11D8ED818AC3}"/>
              </a:ext>
            </a:extLst>
          </p:cNvPr>
          <p:cNvSpPr/>
          <p:nvPr/>
        </p:nvSpPr>
        <p:spPr>
          <a:xfrm>
            <a:off x="10270944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152716-D410-EB40-9D7D-E4D752B4DB84}"/>
              </a:ext>
            </a:extLst>
          </p:cNvPr>
          <p:cNvSpPr/>
          <p:nvPr/>
        </p:nvSpPr>
        <p:spPr>
          <a:xfrm>
            <a:off x="9143094" y="4173898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54C0B7-764B-1A42-8C14-81E425D652E8}"/>
              </a:ext>
            </a:extLst>
          </p:cNvPr>
          <p:cNvSpPr/>
          <p:nvPr/>
        </p:nvSpPr>
        <p:spPr>
          <a:xfrm>
            <a:off x="10000691" y="4173898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D3CBE6-3746-4C44-8B70-E3D7FE7B8658}"/>
              </a:ext>
            </a:extLst>
          </p:cNvPr>
          <p:cNvSpPr/>
          <p:nvPr/>
        </p:nvSpPr>
        <p:spPr>
          <a:xfrm>
            <a:off x="7840507" y="2983601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00B1CA-BA63-B64B-8551-6C0D45C2722F}"/>
              </a:ext>
            </a:extLst>
          </p:cNvPr>
          <p:cNvSpPr/>
          <p:nvPr/>
        </p:nvSpPr>
        <p:spPr>
          <a:xfrm>
            <a:off x="9537602" y="2983601"/>
            <a:ext cx="314533" cy="3013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D0F2FC-71CA-E542-A472-C1977B24B2DF}"/>
              </a:ext>
            </a:extLst>
          </p:cNvPr>
          <p:cNvSpPr/>
          <p:nvPr/>
        </p:nvSpPr>
        <p:spPr>
          <a:xfrm>
            <a:off x="8744929" y="181725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2D4E2B-69F5-114D-8931-6346831F333C}"/>
              </a:ext>
            </a:extLst>
          </p:cNvPr>
          <p:cNvCxnSpPr>
            <a:stCxn id="81" idx="3"/>
            <a:endCxn id="79" idx="0"/>
          </p:cNvCxnSpPr>
          <p:nvPr/>
        </p:nvCxnSpPr>
        <p:spPr>
          <a:xfrm flipH="1">
            <a:off x="7997774" y="2074517"/>
            <a:ext cx="793217" cy="9090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4EF2B1-1112-C84F-8C64-1B6175659270}"/>
              </a:ext>
            </a:extLst>
          </p:cNvPr>
          <p:cNvCxnSpPr>
            <a:stCxn id="81" idx="5"/>
            <a:endCxn id="80" idx="1"/>
          </p:cNvCxnSpPr>
          <p:nvPr/>
        </p:nvCxnSpPr>
        <p:spPr>
          <a:xfrm>
            <a:off x="9013400" y="2074517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5DB50-B23C-A141-A333-E04491B5A72E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flipH="1">
            <a:off x="7152026" y="4431156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4B4201-8738-B542-97E3-2D7D69D2D89C}"/>
              </a:ext>
            </a:extLst>
          </p:cNvPr>
          <p:cNvCxnSpPr>
            <a:stCxn id="69" idx="5"/>
            <a:endCxn id="68" idx="0"/>
          </p:cNvCxnSpPr>
          <p:nvPr/>
        </p:nvCxnSpPr>
        <p:spPr>
          <a:xfrm>
            <a:off x="7533482" y="4431156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7CF0D1-ECAB-DC43-A067-CE6CBA22061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98534" y="3240859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3284CF-C522-4E4B-BF71-2D3696E242DB}"/>
              </a:ext>
            </a:extLst>
          </p:cNvPr>
          <p:cNvCxnSpPr>
            <a:stCxn id="80" idx="5"/>
            <a:endCxn id="78" idx="0"/>
          </p:cNvCxnSpPr>
          <p:nvPr/>
        </p:nvCxnSpPr>
        <p:spPr>
          <a:xfrm>
            <a:off x="9806073" y="3240859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0FAA7-C838-3C49-B3D1-C07F319BBD73}"/>
              </a:ext>
            </a:extLst>
          </p:cNvPr>
          <p:cNvCxnSpPr>
            <a:stCxn id="70" idx="3"/>
            <a:endCxn id="71" idx="0"/>
          </p:cNvCxnSpPr>
          <p:nvPr/>
        </p:nvCxnSpPr>
        <p:spPr>
          <a:xfrm flipH="1">
            <a:off x="8103518" y="4431156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B684D6-2842-9346-A26A-8B9C13EF50D4}"/>
              </a:ext>
            </a:extLst>
          </p:cNvPr>
          <p:cNvCxnSpPr>
            <a:stCxn id="70" idx="5"/>
            <a:endCxn id="72" idx="0"/>
          </p:cNvCxnSpPr>
          <p:nvPr/>
        </p:nvCxnSpPr>
        <p:spPr>
          <a:xfrm>
            <a:off x="8456767" y="4431156"/>
            <a:ext cx="7427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0FFE49-6008-7D4F-8597-A0672857510A}"/>
              </a:ext>
            </a:extLst>
          </p:cNvPr>
          <p:cNvCxnSpPr>
            <a:stCxn id="77" idx="3"/>
            <a:endCxn id="73" idx="0"/>
          </p:cNvCxnSpPr>
          <p:nvPr/>
        </p:nvCxnSpPr>
        <p:spPr>
          <a:xfrm flipH="1">
            <a:off x="9065051" y="4431156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14F701-30C9-1148-BC5F-CBF992C741F2}"/>
              </a:ext>
            </a:extLst>
          </p:cNvPr>
          <p:cNvCxnSpPr>
            <a:cxnSpLocks/>
            <a:stCxn id="77" idx="5"/>
            <a:endCxn id="74" idx="0"/>
          </p:cNvCxnSpPr>
          <p:nvPr/>
        </p:nvCxnSpPr>
        <p:spPr>
          <a:xfrm>
            <a:off x="9411565" y="4431156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6D4B52-AE67-EB48-BAC4-0EB706D9727E}"/>
              </a:ext>
            </a:extLst>
          </p:cNvPr>
          <p:cNvCxnSpPr>
            <a:cxnSpLocks/>
            <a:stCxn id="78" idx="3"/>
            <a:endCxn id="75" idx="0"/>
          </p:cNvCxnSpPr>
          <p:nvPr/>
        </p:nvCxnSpPr>
        <p:spPr>
          <a:xfrm flipH="1">
            <a:off x="10000692" y="4431156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229FE-4CFF-B54A-9E09-37A03A870201}"/>
              </a:ext>
            </a:extLst>
          </p:cNvPr>
          <p:cNvCxnSpPr>
            <a:stCxn id="78" idx="5"/>
            <a:endCxn id="76" idx="0"/>
          </p:cNvCxnSpPr>
          <p:nvPr/>
        </p:nvCxnSpPr>
        <p:spPr>
          <a:xfrm>
            <a:off x="10269162" y="4431156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2D7B8B6-C2C1-6443-BBC7-E25F0113565B}"/>
              </a:ext>
            </a:extLst>
          </p:cNvPr>
          <p:cNvCxnSpPr>
            <a:cxnSpLocks/>
          </p:cNvCxnSpPr>
          <p:nvPr/>
        </p:nvCxnSpPr>
        <p:spPr>
          <a:xfrm>
            <a:off x="6229096" y="2327957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2D5B08-1A63-9A45-B918-AFFD64845E5A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>
            <a:off x="6232200" y="3494006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BB4948-11CF-EC49-AB99-963D0F773FD8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232200" y="4684596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95153C7-F014-3C41-A7CE-E344703DFDCF}"/>
              </a:ext>
            </a:extLst>
          </p:cNvPr>
          <p:cNvSpPr txBox="1"/>
          <p:nvPr/>
        </p:nvSpPr>
        <p:spPr>
          <a:xfrm>
            <a:off x="4523916" y="165317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0B1163-E7EB-824E-94FB-769ADA29FA24}"/>
              </a:ext>
            </a:extLst>
          </p:cNvPr>
          <p:cNvSpPr txBox="1"/>
          <p:nvPr/>
        </p:nvSpPr>
        <p:spPr>
          <a:xfrm>
            <a:off x="4533419" y="283235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38BCD9-B32A-7C48-A8B1-88033FFD2D96}"/>
              </a:ext>
            </a:extLst>
          </p:cNvPr>
          <p:cNvSpPr txBox="1"/>
          <p:nvPr/>
        </p:nvSpPr>
        <p:spPr>
          <a:xfrm>
            <a:off x="4549401" y="405278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348D0-7F0C-BA4B-956D-B406320C7D75}"/>
              </a:ext>
            </a:extLst>
          </p:cNvPr>
          <p:cNvSpPr txBox="1"/>
          <p:nvPr/>
        </p:nvSpPr>
        <p:spPr>
          <a:xfrm>
            <a:off x="4570906" y="5072285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BC19DE-99B9-C743-9987-4E43255A17A7}"/>
              </a:ext>
            </a:extLst>
          </p:cNvPr>
          <p:cNvSpPr txBox="1"/>
          <p:nvPr/>
        </p:nvSpPr>
        <p:spPr>
          <a:xfrm>
            <a:off x="7464519" y="141903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D48627-7A2E-0F45-8790-95333FFD3CD1}"/>
              </a:ext>
            </a:extLst>
          </p:cNvPr>
          <p:cNvSpPr txBox="1"/>
          <p:nvPr/>
        </p:nvSpPr>
        <p:spPr>
          <a:xfrm>
            <a:off x="9857865" y="258193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D45234-DEB9-A041-8400-1A9343EBFA8A}"/>
              </a:ext>
            </a:extLst>
          </p:cNvPr>
          <p:cNvSpPr txBox="1"/>
          <p:nvPr/>
        </p:nvSpPr>
        <p:spPr>
          <a:xfrm>
            <a:off x="7442345" y="5619743"/>
            <a:ext cx="1425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i="1" dirty="0">
                <a:solidFill>
                  <a:schemeClr val="accent6"/>
                </a:solidFill>
                <a:latin typeface="Montserrat" pitchFamily="2" charset="77"/>
              </a:rPr>
              <a:t>Upper bound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13 kg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F77B04-63EE-1E4A-9036-2BA2257206A6}"/>
              </a:ext>
            </a:extLst>
          </p:cNvPr>
          <p:cNvSpPr txBox="1"/>
          <p:nvPr/>
        </p:nvSpPr>
        <p:spPr>
          <a:xfrm>
            <a:off x="10550898" y="5599186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5"/>
                </a:solidFill>
                <a:latin typeface="Montserrat" pitchFamily="2" charset="77"/>
              </a:rPr>
              <a:t>Lower bound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12 000 NOK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AC5E8C66-6272-A84C-9360-3E9384293595}"/>
              </a:ext>
            </a:extLst>
          </p:cNvPr>
          <p:cNvCxnSpPr>
            <a:cxnSpLocks/>
            <a:stCxn id="73" idx="4"/>
            <a:endCxn id="103" idx="3"/>
          </p:cNvCxnSpPr>
          <p:nvPr/>
        </p:nvCxnSpPr>
        <p:spPr>
          <a:xfrm rot="5400000">
            <a:off x="8713062" y="5637085"/>
            <a:ext cx="506663" cy="1973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866D09A-EB3C-2443-8165-BE879B47DD83}"/>
              </a:ext>
            </a:extLst>
          </p:cNvPr>
          <p:cNvCxnSpPr>
            <a:stCxn id="76" idx="4"/>
            <a:endCxn id="111" idx="1"/>
          </p:cNvCxnSpPr>
          <p:nvPr/>
        </p:nvCxnSpPr>
        <p:spPr>
          <a:xfrm rot="16200000" flipH="1">
            <a:off x="10246501" y="5664120"/>
            <a:ext cx="486107" cy="1226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4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153126" y="2083676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3345387" y="322360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4802132" y="429113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5658347" y="6187496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F4ABF-AECA-0246-9A84-BC67961D8D76}"/>
              </a:ext>
            </a:extLst>
          </p:cNvPr>
          <p:cNvSpPr txBox="1"/>
          <p:nvPr/>
        </p:nvSpPr>
        <p:spPr>
          <a:xfrm>
            <a:off x="5779186" y="13464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CE77E5-69F9-DA4C-ADA3-B846F2E15395}"/>
              </a:ext>
            </a:extLst>
          </p:cNvPr>
          <p:cNvSpPr txBox="1"/>
          <p:nvPr/>
        </p:nvSpPr>
        <p:spPr>
          <a:xfrm>
            <a:off x="3960299" y="26649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407CFF-5779-4945-9D5C-58088043242D}"/>
              </a:ext>
            </a:extLst>
          </p:cNvPr>
          <p:cNvSpPr txBox="1"/>
          <p:nvPr/>
        </p:nvSpPr>
        <p:spPr>
          <a:xfrm>
            <a:off x="6582871" y="384151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26904-58D0-F647-84C2-E9B298FC636E}"/>
              </a:ext>
            </a:extLst>
          </p:cNvPr>
          <p:cNvSpPr txBox="1"/>
          <p:nvPr/>
        </p:nvSpPr>
        <p:spPr>
          <a:xfrm>
            <a:off x="8135162" y="264326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14 000 NOK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96C6AF-81D0-EB4D-9141-6774D4AD47A1}"/>
              </a:ext>
            </a:extLst>
          </p:cNvPr>
          <p:cNvSpPr txBox="1"/>
          <p:nvPr/>
        </p:nvSpPr>
        <p:spPr>
          <a:xfrm>
            <a:off x="3182368" y="38266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4BABC7-96AC-9341-888E-28A35033AA71}"/>
              </a:ext>
            </a:extLst>
          </p:cNvPr>
          <p:cNvSpPr txBox="1"/>
          <p:nvPr/>
        </p:nvSpPr>
        <p:spPr>
          <a:xfrm>
            <a:off x="6957870" y="503373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418C52-4C8A-864D-9F1D-81465E254EAA}"/>
              </a:ext>
            </a:extLst>
          </p:cNvPr>
          <p:cNvSpPr txBox="1"/>
          <p:nvPr/>
        </p:nvSpPr>
        <p:spPr>
          <a:xfrm>
            <a:off x="9899528" y="62329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Best so far: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65B810-EFA2-DE4E-AFE2-F80AFF837714}"/>
              </a:ext>
            </a:extLst>
          </p:cNvPr>
          <p:cNvSpPr txBox="1"/>
          <p:nvPr/>
        </p:nvSpPr>
        <p:spPr>
          <a:xfrm>
            <a:off x="10394158" y="886170"/>
            <a:ext cx="77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BDEF12-A172-7846-A8FB-16D7AB85FE8C}"/>
              </a:ext>
            </a:extLst>
          </p:cNvPr>
          <p:cNvSpPr txBox="1"/>
          <p:nvPr/>
        </p:nvSpPr>
        <p:spPr>
          <a:xfrm>
            <a:off x="9943715" y="879005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8ED325-558D-C14B-A5F9-1FE6DE2B4809}"/>
              </a:ext>
            </a:extLst>
          </p:cNvPr>
          <p:cNvSpPr txBox="1"/>
          <p:nvPr/>
        </p:nvSpPr>
        <p:spPr>
          <a:xfrm>
            <a:off x="9943714" y="88617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E283EF-ABA7-6349-A62A-674CE7EEF176}"/>
              </a:ext>
            </a:extLst>
          </p:cNvPr>
          <p:cNvSpPr txBox="1"/>
          <p:nvPr/>
        </p:nvSpPr>
        <p:spPr>
          <a:xfrm>
            <a:off x="9943714" y="88823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</p:spTree>
    <p:extLst>
      <p:ext uri="{BB962C8B-B14F-4D97-AF65-F5344CB8AC3E}">
        <p14:creationId xmlns:p14="http://schemas.microsoft.com/office/powerpoint/2010/main" val="7171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92" grpId="0"/>
      <p:bldP spid="93" grpId="0"/>
      <p:bldP spid="93" grpId="1"/>
      <p:bldP spid="94" grpId="0"/>
      <p:bldP spid="94" grpId="1"/>
      <p:bldP spid="96" grpId="0"/>
      <p:bldP spid="97" grpId="0"/>
      <p:bldP spid="97" grpId="1"/>
      <p:bldP spid="98" grpId="0"/>
      <p:bldP spid="98" grpId="1"/>
      <p:bldP spid="100" grpId="0"/>
      <p:bldP spid="101" grpId="0"/>
      <p:bldP spid="101" grpId="1"/>
      <p:bldP spid="102" grpId="0"/>
      <p:bldP spid="102" grpId="2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Breaking in</a:t>
            </a:r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7F8B4408-6782-9F47-BE6C-F3A9EBA1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522703"/>
            <a:ext cx="2438400" cy="243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17392-3CA5-7D43-ADCE-EA00B99FE87B}"/>
              </a:ext>
            </a:extLst>
          </p:cNvPr>
          <p:cNvSpPr/>
          <p:nvPr/>
        </p:nvSpPr>
        <p:spPr>
          <a:xfrm>
            <a:off x="3468414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FA31-6583-CC4C-91DC-3E3137EC2067}"/>
              </a:ext>
            </a:extLst>
          </p:cNvPr>
          <p:cNvSpPr/>
          <p:nvPr/>
        </p:nvSpPr>
        <p:spPr>
          <a:xfrm>
            <a:off x="4866291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8C81C-C364-3443-B7D3-68F7F79DE547}"/>
              </a:ext>
            </a:extLst>
          </p:cNvPr>
          <p:cNvSpPr/>
          <p:nvPr/>
        </p:nvSpPr>
        <p:spPr>
          <a:xfrm>
            <a:off x="6264168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71D35-98BA-5148-9164-DC81A5438B62}"/>
              </a:ext>
            </a:extLst>
          </p:cNvPr>
          <p:cNvSpPr/>
          <p:nvPr/>
        </p:nvSpPr>
        <p:spPr>
          <a:xfrm>
            <a:off x="7662045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The order matters!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Branch-and-bound works best </a:t>
            </a:r>
          </a:p>
          <a:p>
            <a:pPr marL="0" indent="0" algn="ctr">
              <a:buNone/>
            </a:pPr>
            <a:r>
              <a:rPr lang="en-NO" sz="3600" dirty="0"/>
              <a:t>if we find the good solution quickly</a:t>
            </a: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6096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30F-BC0B-D84E-B413-29DBCAB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Branch-and-Bound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9982168-7D32-B149-84DF-6F874BE62C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branchAndBound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PriorityQueue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problem.zeroConfiguration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candidates.poll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problem.bound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Check if it’s better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NO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Refine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6F21-12B2-A344-8361-8B9B9ACB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0FF0E-C667-EC4E-B601-67C67AA380D0}"/>
              </a:ext>
            </a:extLst>
          </p:cNvPr>
          <p:cNvSpPr txBox="1"/>
          <p:nvPr/>
        </p:nvSpPr>
        <p:spPr>
          <a:xfrm>
            <a:off x="6760029" y="1459068"/>
            <a:ext cx="5061001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BDF5F-04D1-1941-9968-4737888512A0}"/>
              </a:ext>
            </a:extLst>
          </p:cNvPr>
          <p:cNvSpPr txBox="1"/>
          <p:nvPr/>
        </p:nvSpPr>
        <p:spPr>
          <a:xfrm>
            <a:off x="4094847" y="4834676"/>
            <a:ext cx="7811754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problem.nextExtension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lternatives.add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021DE-E113-B74C-91AD-3C7C67DEF9C0}"/>
              </a:ext>
            </a:extLst>
          </p:cNvPr>
          <p:cNvSpPr/>
          <p:nvPr/>
        </p:nvSpPr>
        <p:spPr>
          <a:xfrm>
            <a:off x="2184170" y="3864020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230DD-DC8B-A143-8DDE-09F202F73736}"/>
              </a:ext>
            </a:extLst>
          </p:cNvPr>
          <p:cNvSpPr/>
          <p:nvPr/>
        </p:nvSpPr>
        <p:spPr>
          <a:xfrm>
            <a:off x="2184170" y="4392468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E081FA7-0EC0-924B-9787-6928887A0202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4419600" y="2197732"/>
            <a:ext cx="2340429" cy="1838873"/>
          </a:xfrm>
          <a:prstGeom prst="bentConnector3">
            <a:avLst>
              <a:gd name="adj1" fmla="val 80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DF083B-57B3-3A4A-BE65-6B04E256565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284201" y="4762694"/>
            <a:ext cx="835702" cy="785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D85104-43E1-894E-8C15-DA822180B25A}"/>
              </a:ext>
            </a:extLst>
          </p:cNvPr>
          <p:cNvSpPr/>
          <p:nvPr/>
        </p:nvSpPr>
        <p:spPr>
          <a:xfrm>
            <a:off x="2955360" y="2025147"/>
            <a:ext cx="314064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712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A9B-0319-7445-B324-03100DA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DFS vs. BFS vs.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2F3C-24DB-4E49-965E-3D22103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5F05D989-040E-F844-BC5F-8AADC69A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790" y="1501856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E0DD59-DF67-D54F-825C-F900581CB1A6}"/>
              </a:ext>
            </a:extLst>
          </p:cNvPr>
          <p:cNvSpPr/>
          <p:nvPr/>
        </p:nvSpPr>
        <p:spPr>
          <a:xfrm>
            <a:off x="2194808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8888B-A06A-0D4B-8485-F27F179CDA00}"/>
              </a:ext>
            </a:extLst>
          </p:cNvPr>
          <p:cNvSpPr/>
          <p:nvPr/>
        </p:nvSpPr>
        <p:spPr>
          <a:xfrm>
            <a:off x="2622327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44B29-41EA-8D4B-88A8-E6C0CA7AB2DE}"/>
              </a:ext>
            </a:extLst>
          </p:cNvPr>
          <p:cNvSpPr/>
          <p:nvPr/>
        </p:nvSpPr>
        <p:spPr>
          <a:xfrm>
            <a:off x="2465060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77893-E9FC-8849-809B-D84B43FADABE}"/>
              </a:ext>
            </a:extLst>
          </p:cNvPr>
          <p:cNvSpPr/>
          <p:nvPr/>
        </p:nvSpPr>
        <p:spPr>
          <a:xfrm>
            <a:off x="338834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76172-D8D6-0D4D-9D45-3DFB4C746ED0}"/>
              </a:ext>
            </a:extLst>
          </p:cNvPr>
          <p:cNvSpPr/>
          <p:nvPr/>
        </p:nvSpPr>
        <p:spPr>
          <a:xfrm>
            <a:off x="3146300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152D7F-7F82-D142-8110-D632E683B3D9}"/>
              </a:ext>
            </a:extLst>
          </p:cNvPr>
          <p:cNvSpPr/>
          <p:nvPr/>
        </p:nvSpPr>
        <p:spPr>
          <a:xfrm>
            <a:off x="3573819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60890E-7185-D74D-8327-569A8FE27EB5}"/>
              </a:ext>
            </a:extLst>
          </p:cNvPr>
          <p:cNvSpPr/>
          <p:nvPr/>
        </p:nvSpPr>
        <p:spPr>
          <a:xfrm>
            <a:off x="4107833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8778F7-F732-844C-BA8A-78F7CAC3A0CD}"/>
              </a:ext>
            </a:extLst>
          </p:cNvPr>
          <p:cNvSpPr/>
          <p:nvPr/>
        </p:nvSpPr>
        <p:spPr>
          <a:xfrm>
            <a:off x="4535352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7B2392-E743-324E-9EC3-62521F582070}"/>
              </a:ext>
            </a:extLst>
          </p:cNvPr>
          <p:cNvSpPr/>
          <p:nvPr/>
        </p:nvSpPr>
        <p:spPr>
          <a:xfrm>
            <a:off x="5043474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66621D-7347-6743-8768-A2692B09D962}"/>
              </a:ext>
            </a:extLst>
          </p:cNvPr>
          <p:cNvSpPr/>
          <p:nvPr/>
        </p:nvSpPr>
        <p:spPr>
          <a:xfrm>
            <a:off x="5470993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8E6F-F105-0B48-9E8A-5D1DD63F2F81}"/>
              </a:ext>
            </a:extLst>
          </p:cNvPr>
          <p:cNvSpPr/>
          <p:nvPr/>
        </p:nvSpPr>
        <p:spPr>
          <a:xfrm>
            <a:off x="6431790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339EF5-C68E-834F-8E7A-D97D85855542}"/>
              </a:ext>
            </a:extLst>
          </p:cNvPr>
          <p:cNvSpPr/>
          <p:nvPr/>
        </p:nvSpPr>
        <p:spPr>
          <a:xfrm>
            <a:off x="6859309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2464EC-714A-B547-B5E6-B7FFDAB2336A}"/>
              </a:ext>
            </a:extLst>
          </p:cNvPr>
          <p:cNvSpPr/>
          <p:nvPr/>
        </p:nvSpPr>
        <p:spPr>
          <a:xfrm>
            <a:off x="7383282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569E5A-5818-D241-9AFE-6151BD1AD873}"/>
              </a:ext>
            </a:extLst>
          </p:cNvPr>
          <p:cNvSpPr/>
          <p:nvPr/>
        </p:nvSpPr>
        <p:spPr>
          <a:xfrm>
            <a:off x="7810801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30A8C-7EFC-0F48-84CE-09A26DC22CCE}"/>
              </a:ext>
            </a:extLst>
          </p:cNvPr>
          <p:cNvSpPr/>
          <p:nvPr/>
        </p:nvSpPr>
        <p:spPr>
          <a:xfrm>
            <a:off x="8344815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5CEE8D-E486-0D45-9858-A35E2CD4BE0F}"/>
              </a:ext>
            </a:extLst>
          </p:cNvPr>
          <p:cNvSpPr/>
          <p:nvPr/>
        </p:nvSpPr>
        <p:spPr>
          <a:xfrm>
            <a:off x="8772334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16DC9A-6732-5541-92FA-DF1323E3B0EA}"/>
              </a:ext>
            </a:extLst>
          </p:cNvPr>
          <p:cNvSpPr/>
          <p:nvPr/>
        </p:nvSpPr>
        <p:spPr>
          <a:xfrm>
            <a:off x="9280456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9E80C-6A2F-E345-9E7D-5ABB22BF54D1}"/>
              </a:ext>
            </a:extLst>
          </p:cNvPr>
          <p:cNvSpPr/>
          <p:nvPr/>
        </p:nvSpPr>
        <p:spPr>
          <a:xfrm>
            <a:off x="9707975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E8711-8BF6-FC47-907A-51DD67D9EE9B}"/>
              </a:ext>
            </a:extLst>
          </p:cNvPr>
          <p:cNvSpPr/>
          <p:nvPr/>
        </p:nvSpPr>
        <p:spPr>
          <a:xfrm>
            <a:off x="4343143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B161CD-6183-C243-A102-5B189E772E57}"/>
              </a:ext>
            </a:extLst>
          </p:cNvPr>
          <p:cNvSpPr/>
          <p:nvPr/>
        </p:nvSpPr>
        <p:spPr>
          <a:xfrm>
            <a:off x="520074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4ABC45-BC20-2D4C-B47C-76CC4FA1DD25}"/>
              </a:ext>
            </a:extLst>
          </p:cNvPr>
          <p:cNvSpPr/>
          <p:nvPr/>
        </p:nvSpPr>
        <p:spPr>
          <a:xfrm>
            <a:off x="6725915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06B0D9-810F-7A46-BC30-A18A10B8A130}"/>
              </a:ext>
            </a:extLst>
          </p:cNvPr>
          <p:cNvSpPr/>
          <p:nvPr/>
        </p:nvSpPr>
        <p:spPr>
          <a:xfrm>
            <a:off x="764920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D36794-F64E-D34F-9DBB-42FC471CDBC6}"/>
              </a:ext>
            </a:extLst>
          </p:cNvPr>
          <p:cNvSpPr/>
          <p:nvPr/>
        </p:nvSpPr>
        <p:spPr>
          <a:xfrm>
            <a:off x="8603998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1674FC-8E5E-3540-AF91-0CDCE273EF01}"/>
              </a:ext>
            </a:extLst>
          </p:cNvPr>
          <p:cNvSpPr/>
          <p:nvPr/>
        </p:nvSpPr>
        <p:spPr>
          <a:xfrm>
            <a:off x="946159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42E134-6A0E-F64D-8446-6100129B3516}"/>
              </a:ext>
            </a:extLst>
          </p:cNvPr>
          <p:cNvSpPr/>
          <p:nvPr/>
        </p:nvSpPr>
        <p:spPr>
          <a:xfrm>
            <a:off x="3040556" y="38575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4C1CF6-1173-BE45-B2E4-2C24942BB886}"/>
              </a:ext>
            </a:extLst>
          </p:cNvPr>
          <p:cNvSpPr/>
          <p:nvPr/>
        </p:nvSpPr>
        <p:spPr>
          <a:xfrm>
            <a:off x="4737651" y="38575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94BB81-754A-AA4F-80BA-36C4DA35242D}"/>
              </a:ext>
            </a:extLst>
          </p:cNvPr>
          <p:cNvSpPr/>
          <p:nvPr/>
        </p:nvSpPr>
        <p:spPr>
          <a:xfrm>
            <a:off x="7226015" y="38572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9A343-2CE9-BA48-AF6A-B69DB1485C3D}"/>
              </a:ext>
            </a:extLst>
          </p:cNvPr>
          <p:cNvSpPr/>
          <p:nvPr/>
        </p:nvSpPr>
        <p:spPr>
          <a:xfrm>
            <a:off x="8984394" y="38572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821A4-7EA3-DF48-A70E-5FC966E4A620}"/>
              </a:ext>
            </a:extLst>
          </p:cNvPr>
          <p:cNvSpPr/>
          <p:nvPr/>
        </p:nvSpPr>
        <p:spPr>
          <a:xfrm>
            <a:off x="3944978" y="26911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F8B4EF-21AF-7A47-A25F-7D3B9AA6D676}"/>
              </a:ext>
            </a:extLst>
          </p:cNvPr>
          <p:cNvSpPr/>
          <p:nvPr/>
        </p:nvSpPr>
        <p:spPr>
          <a:xfrm>
            <a:off x="8035562" y="26911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A427DE-689F-2840-BF2E-E68C3A173D16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6431790" y="18618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1AD810-8612-D849-B97A-AD9980B5DF6A}"/>
              </a:ext>
            </a:extLst>
          </p:cNvPr>
          <p:cNvCxnSpPr>
            <a:stCxn id="5" idx="1"/>
            <a:endCxn id="34" idx="0"/>
          </p:cNvCxnSpPr>
          <p:nvPr/>
        </p:nvCxnSpPr>
        <p:spPr>
          <a:xfrm flipH="1">
            <a:off x="4102245" y="18618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9AE9F-72E3-1544-AFD1-114A82ADB963}"/>
              </a:ext>
            </a:extLst>
          </p:cNvPr>
          <p:cNvCxnSpPr>
            <a:stCxn id="34" idx="3"/>
            <a:endCxn id="30" idx="0"/>
          </p:cNvCxnSpPr>
          <p:nvPr/>
        </p:nvCxnSpPr>
        <p:spPr>
          <a:xfrm flipH="1">
            <a:off x="3197823" y="29484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3D453-5603-D244-801F-526726818D24}"/>
              </a:ext>
            </a:extLst>
          </p:cNvPr>
          <p:cNvCxnSpPr>
            <a:stCxn id="34" idx="5"/>
            <a:endCxn id="31" idx="1"/>
          </p:cNvCxnSpPr>
          <p:nvPr/>
        </p:nvCxnSpPr>
        <p:spPr>
          <a:xfrm>
            <a:off x="4213449" y="29484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375D50-6FDF-9048-A9B3-247A6A0B7DAD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 flipH="1">
            <a:off x="2622327" y="41147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E23F54-8058-3645-A702-201A85DF0FD8}"/>
              </a:ext>
            </a:extLst>
          </p:cNvPr>
          <p:cNvCxnSpPr>
            <a:stCxn id="30" idx="5"/>
            <a:endCxn id="9" idx="0"/>
          </p:cNvCxnSpPr>
          <p:nvPr/>
        </p:nvCxnSpPr>
        <p:spPr>
          <a:xfrm>
            <a:off x="3309027" y="41147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5790A-9E89-2D48-A681-D4E9ECBCA0F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2352075" y="53050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5C7DA-00B0-7C45-BDEC-C68186726BDB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2733531" y="53050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62C35-AD75-A34A-BA8C-DB6B22897F5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98583" y="41147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543E0-5B6B-6849-A765-C4697DB90A2F}"/>
              </a:ext>
            </a:extLst>
          </p:cNvPr>
          <p:cNvCxnSpPr>
            <a:stCxn id="31" idx="5"/>
            <a:endCxn id="25" idx="0"/>
          </p:cNvCxnSpPr>
          <p:nvPr/>
        </p:nvCxnSpPr>
        <p:spPr>
          <a:xfrm>
            <a:off x="5006122" y="41147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F7AF2-F489-3F44-92B8-1A01EFF0B2FF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3303567" y="53050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0B734F-DC25-AB44-B138-DB2B6D7E6A3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3656816" y="53050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6B13B-3BA2-0B4D-96CA-E67FA961888D}"/>
              </a:ext>
            </a:extLst>
          </p:cNvPr>
          <p:cNvCxnSpPr>
            <a:stCxn id="24" idx="3"/>
            <a:endCxn id="12" idx="0"/>
          </p:cNvCxnSpPr>
          <p:nvPr/>
        </p:nvCxnSpPr>
        <p:spPr>
          <a:xfrm flipH="1">
            <a:off x="4265100" y="53050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9E1D09-B091-DB43-BC57-2E34F4677DA6}"/>
              </a:ext>
            </a:extLst>
          </p:cNvPr>
          <p:cNvCxnSpPr>
            <a:cxnSpLocks/>
            <a:stCxn id="24" idx="5"/>
            <a:endCxn id="13" idx="0"/>
          </p:cNvCxnSpPr>
          <p:nvPr/>
        </p:nvCxnSpPr>
        <p:spPr>
          <a:xfrm>
            <a:off x="4611614" y="53050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8D8B60-80CA-B941-974F-8BE0CB55CFA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5200741" y="53050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232591-E3C4-D546-94C1-DC11A78FB77C}"/>
              </a:ext>
            </a:extLst>
          </p:cNvPr>
          <p:cNvCxnSpPr>
            <a:stCxn id="25" idx="5"/>
            <a:endCxn id="15" idx="0"/>
          </p:cNvCxnSpPr>
          <p:nvPr/>
        </p:nvCxnSpPr>
        <p:spPr>
          <a:xfrm>
            <a:off x="5469211" y="53050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1EE52-1FD6-1841-98AD-F61E56A299CF}"/>
              </a:ext>
            </a:extLst>
          </p:cNvPr>
          <p:cNvCxnSpPr>
            <a:stCxn id="35" idx="3"/>
            <a:endCxn id="32" idx="0"/>
          </p:cNvCxnSpPr>
          <p:nvPr/>
        </p:nvCxnSpPr>
        <p:spPr>
          <a:xfrm flipH="1">
            <a:off x="7383282" y="29484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F9EF04-19CD-C44E-A1F9-B1D3B9A650A7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8304033" y="29484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C781E-FD59-1044-8B0D-9EA96A89FB38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flipH="1">
            <a:off x="6883182" y="41145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6C9455-8301-714B-B9FD-0380EAAFCE2E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7494486" y="41145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FA9C95-D3C3-5A4F-85C7-2FEDA6CBC1B9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 flipH="1">
            <a:off x="6589057" y="53050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17F72E-E3F6-9244-B6B8-54C802B4FD47}"/>
              </a:ext>
            </a:extLst>
          </p:cNvPr>
          <p:cNvCxnSpPr>
            <a:stCxn id="26" idx="5"/>
            <a:endCxn id="17" idx="0"/>
          </p:cNvCxnSpPr>
          <p:nvPr/>
        </p:nvCxnSpPr>
        <p:spPr>
          <a:xfrm>
            <a:off x="6994386" y="53050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31297F-6441-BA4A-BBEB-B0318D3A26B2}"/>
              </a:ext>
            </a:extLst>
          </p:cNvPr>
          <p:cNvCxnSpPr>
            <a:cxnSpLocks/>
            <a:stCxn id="27" idx="3"/>
            <a:endCxn id="18" idx="0"/>
          </p:cNvCxnSpPr>
          <p:nvPr/>
        </p:nvCxnSpPr>
        <p:spPr>
          <a:xfrm flipH="1">
            <a:off x="7540549" y="53050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2CF7CD-3161-6C40-A67E-1DF71B86F543}"/>
              </a:ext>
            </a:extLst>
          </p:cNvPr>
          <p:cNvCxnSpPr>
            <a:stCxn id="27" idx="5"/>
            <a:endCxn id="19" idx="0"/>
          </p:cNvCxnSpPr>
          <p:nvPr/>
        </p:nvCxnSpPr>
        <p:spPr>
          <a:xfrm>
            <a:off x="7917671" y="53050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7EC8A-C02B-F845-BE30-FA6A90AF39D8}"/>
              </a:ext>
            </a:extLst>
          </p:cNvPr>
          <p:cNvCxnSpPr>
            <a:stCxn id="33" idx="3"/>
            <a:endCxn id="28" idx="0"/>
          </p:cNvCxnSpPr>
          <p:nvPr/>
        </p:nvCxnSpPr>
        <p:spPr>
          <a:xfrm flipH="1">
            <a:off x="8761265" y="41145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AA8A52-3423-944B-9AF7-F3B8C86E3481}"/>
              </a:ext>
            </a:extLst>
          </p:cNvPr>
          <p:cNvCxnSpPr>
            <a:stCxn id="33" idx="5"/>
            <a:endCxn id="29" idx="0"/>
          </p:cNvCxnSpPr>
          <p:nvPr/>
        </p:nvCxnSpPr>
        <p:spPr>
          <a:xfrm>
            <a:off x="9252865" y="41145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C3EC-618D-D647-9673-3B7DB697649E}"/>
              </a:ext>
            </a:extLst>
          </p:cNvPr>
          <p:cNvCxnSpPr>
            <a:stCxn id="28" idx="3"/>
            <a:endCxn id="20" idx="0"/>
          </p:cNvCxnSpPr>
          <p:nvPr/>
        </p:nvCxnSpPr>
        <p:spPr>
          <a:xfrm flipH="1">
            <a:off x="8502082" y="53050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A9914B-69A5-F549-A66C-C0BCE1C9789B}"/>
              </a:ext>
            </a:extLst>
          </p:cNvPr>
          <p:cNvCxnSpPr>
            <a:stCxn id="28" idx="5"/>
            <a:endCxn id="21" idx="0"/>
          </p:cNvCxnSpPr>
          <p:nvPr/>
        </p:nvCxnSpPr>
        <p:spPr>
          <a:xfrm>
            <a:off x="8872469" y="53050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E8784-74F1-B84D-87F0-966AB8D9FC1B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 flipH="1">
            <a:off x="9437723" y="53050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E2BFB7-9E53-F941-AFB3-6646AEC73A66}"/>
              </a:ext>
            </a:extLst>
          </p:cNvPr>
          <p:cNvCxnSpPr>
            <a:stCxn id="29" idx="5"/>
            <a:endCxn id="23" idx="0"/>
          </p:cNvCxnSpPr>
          <p:nvPr/>
        </p:nvCxnSpPr>
        <p:spPr>
          <a:xfrm>
            <a:off x="9730066" y="53050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86996CFE-1CE4-CB43-8529-D9CFD61F45AA}"/>
              </a:ext>
            </a:extLst>
          </p:cNvPr>
          <p:cNvSpPr/>
          <p:nvPr/>
        </p:nvSpPr>
        <p:spPr>
          <a:xfrm>
            <a:off x="2352073" y="5405163"/>
            <a:ext cx="7620037" cy="51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BFS</a:t>
            </a:r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8582F8FA-F934-6B48-8035-9F0C168688A8}"/>
              </a:ext>
            </a:extLst>
          </p:cNvPr>
          <p:cNvSpPr/>
          <p:nvPr/>
        </p:nvSpPr>
        <p:spPr>
          <a:xfrm>
            <a:off x="10306358" y="1501856"/>
            <a:ext cx="531628" cy="49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/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 </a:t>
                </a:r>
              </a:p>
              <a:p>
                <a:pPr algn="r"/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blipFill>
                <a:blip r:embed="rId4"/>
                <a:stretch>
                  <a:fillRect l="-1333" r="-2667" b="-134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/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changes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2086-F8B4-5142-8D9E-F8D6A88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5A6-4833-264D-9556-29E44EB43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Combinatorial Search</a:t>
            </a:r>
          </a:p>
          <a:p>
            <a:pPr lvl="1"/>
            <a:r>
              <a:rPr lang="en-NO" dirty="0"/>
              <a:t>Enumerate all solutions</a:t>
            </a:r>
          </a:p>
          <a:p>
            <a:pPr lvl="1"/>
            <a:r>
              <a:rPr lang="en-NO" dirty="0"/>
              <a:t>Partitions, Combinations, Permutations, etc.</a:t>
            </a:r>
          </a:p>
          <a:p>
            <a:pPr lvl="1"/>
            <a:endParaRPr lang="en-NO" dirty="0"/>
          </a:p>
          <a:p>
            <a:r>
              <a:rPr lang="en-NO" dirty="0"/>
              <a:t>Many Problems</a:t>
            </a:r>
          </a:p>
          <a:p>
            <a:pPr lvl="1"/>
            <a:r>
              <a:rPr lang="en-NO" dirty="0"/>
              <a:t>TSP, VRP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Knapsack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Constraint Satisfaction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10CCE-300C-9746-8B48-7AB766FEA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  <a:p>
            <a:r>
              <a:rPr lang="en-NO" dirty="0"/>
              <a:t>Search any solution</a:t>
            </a:r>
          </a:p>
          <a:p>
            <a:pPr lvl="1"/>
            <a:r>
              <a:rPr lang="en-NO" dirty="0"/>
              <a:t>Can stop early!</a:t>
            </a:r>
          </a:p>
          <a:p>
            <a:pPr lvl="1"/>
            <a:r>
              <a:rPr lang="en-NO" dirty="0"/>
              <a:t>Back-tracking + pruning</a:t>
            </a:r>
          </a:p>
          <a:p>
            <a:pPr lvl="1"/>
            <a:endParaRPr lang="en-NO" dirty="0"/>
          </a:p>
          <a:p>
            <a:r>
              <a:rPr lang="en-NO" dirty="0"/>
              <a:t>Optimal Solution</a:t>
            </a:r>
          </a:p>
          <a:p>
            <a:pPr lvl="1"/>
            <a:r>
              <a:rPr lang="en-NO" dirty="0"/>
              <a:t>Need to check all branches!</a:t>
            </a:r>
          </a:p>
          <a:p>
            <a:pPr lvl="1"/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5F36-6806-FE40-B0A3-15A30937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547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CA26-921C-A54E-80D6-0450E6A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D8B6-6878-4F4F-A82F-1B3CDDA4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0771" cy="4351338"/>
          </a:xfrm>
        </p:spPr>
        <p:txBody>
          <a:bodyPr anchor="ctr"/>
          <a:lstStyle/>
          <a:p>
            <a:r>
              <a:rPr lang="en-NO" dirty="0"/>
              <a:t>Try out all the possible solutions!</a:t>
            </a:r>
          </a:p>
          <a:p>
            <a:endParaRPr lang="en-NO" dirty="0"/>
          </a:p>
          <a:p>
            <a:r>
              <a:rPr lang="en-NO" dirty="0"/>
              <a:t>10 000 PIN code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7CA07-6464-304E-B327-98ECCBE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7D606-485A-DD44-A549-A85903BBC5B8}"/>
              </a:ext>
            </a:extLst>
          </p:cNvPr>
          <p:cNvSpPr txBox="1"/>
          <p:nvPr/>
        </p:nvSpPr>
        <p:spPr>
          <a:xfrm>
            <a:off x="4504809" y="2434541"/>
            <a:ext cx="7394286" cy="3133505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breakIn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(Vault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Math.power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vault.opensWith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RuntimeError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"Could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key!"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5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Size Problem: How big is a million?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Back-tracking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Pruning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055D-9610-0545-8274-D736012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 Queens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0F797-5F18-4E45-8A74-B86294E5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4062" cy="4351338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AC072038-0A4F-5541-BD39-4788101E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6822" y="0"/>
            <a:ext cx="646517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D6FA-7FCC-B84E-A69D-01F99F3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11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7DD-F6CB-7243-A138-838B3BE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Sudoku</a:t>
            </a:r>
          </a:p>
        </p:txBody>
      </p:sp>
      <p:pic>
        <p:nvPicPr>
          <p:cNvPr id="6" name="Content Placeholder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BC48F51-C198-C64D-8442-9B6E28F07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42D08-55AD-DE46-965B-976A43481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Found one grid </a:t>
            </a:r>
          </a:p>
          <a:p>
            <a:r>
              <a:rPr lang="en-NO" dirty="0"/>
              <a:t>that satisfies all the constraintsq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FA61-EFCF-4A45-95A9-D1AECBA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61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CB4-E26E-464A-8685-9D13402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8682B-A42A-934D-9F81-61A7BB7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10CE0-5A60-624F-BC84-38B36E412A2E}"/>
              </a:ext>
            </a:extLst>
          </p:cNvPr>
          <p:cNvSpPr/>
          <p:nvPr/>
        </p:nvSpPr>
        <p:spPr>
          <a:xfrm>
            <a:off x="8715704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38BD-3DEE-814C-B574-4427CB4E539E}"/>
              </a:ext>
            </a:extLst>
          </p:cNvPr>
          <p:cNvSpPr/>
          <p:nvPr/>
        </p:nvSpPr>
        <p:spPr>
          <a:xfrm>
            <a:off x="8715704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EACA-4A1A-F04B-B186-25ADB2706FB8}"/>
              </a:ext>
            </a:extLst>
          </p:cNvPr>
          <p:cNvSpPr/>
          <p:nvPr/>
        </p:nvSpPr>
        <p:spPr>
          <a:xfrm>
            <a:off x="8715704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72675-FCAB-714E-9613-8EAB61E7669A}"/>
              </a:ext>
            </a:extLst>
          </p:cNvPr>
          <p:cNvSpPr/>
          <p:nvPr/>
        </p:nvSpPr>
        <p:spPr>
          <a:xfrm>
            <a:off x="8715704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A9FCC-59E8-DC44-BE24-8232F47FC8B9}"/>
              </a:ext>
            </a:extLst>
          </p:cNvPr>
          <p:cNvSpPr/>
          <p:nvPr/>
        </p:nvSpPr>
        <p:spPr>
          <a:xfrm>
            <a:off x="8715704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A86ED-89D3-4344-A12F-04C58AEDDEB2}"/>
              </a:ext>
            </a:extLst>
          </p:cNvPr>
          <p:cNvSpPr/>
          <p:nvPr/>
        </p:nvSpPr>
        <p:spPr>
          <a:xfrm>
            <a:off x="7906407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2256D-8719-A84C-9288-B9037456DE76}"/>
              </a:ext>
            </a:extLst>
          </p:cNvPr>
          <p:cNvSpPr/>
          <p:nvPr/>
        </p:nvSpPr>
        <p:spPr>
          <a:xfrm>
            <a:off x="7906407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9F280-9DD5-E14B-9547-52EBCC23DAFB}"/>
              </a:ext>
            </a:extLst>
          </p:cNvPr>
          <p:cNvSpPr/>
          <p:nvPr/>
        </p:nvSpPr>
        <p:spPr>
          <a:xfrm>
            <a:off x="7906407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D1240-8BA8-C14D-83A6-3EC924EF3760}"/>
              </a:ext>
            </a:extLst>
          </p:cNvPr>
          <p:cNvSpPr/>
          <p:nvPr/>
        </p:nvSpPr>
        <p:spPr>
          <a:xfrm>
            <a:off x="7906407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B7885-1790-1D47-939A-2A6511F38584}"/>
              </a:ext>
            </a:extLst>
          </p:cNvPr>
          <p:cNvSpPr/>
          <p:nvPr/>
        </p:nvSpPr>
        <p:spPr>
          <a:xfrm>
            <a:off x="7906407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D0FCB-DF41-4245-B0A2-BFEA18A09455}"/>
              </a:ext>
            </a:extLst>
          </p:cNvPr>
          <p:cNvSpPr/>
          <p:nvPr/>
        </p:nvSpPr>
        <p:spPr>
          <a:xfrm>
            <a:off x="7097110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84026-3D12-FD41-906C-533770EEF127}"/>
              </a:ext>
            </a:extLst>
          </p:cNvPr>
          <p:cNvSpPr/>
          <p:nvPr/>
        </p:nvSpPr>
        <p:spPr>
          <a:xfrm>
            <a:off x="7097110" y="437013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0713CA-27D8-4649-AB21-B37108AC08D9}"/>
              </a:ext>
            </a:extLst>
          </p:cNvPr>
          <p:cNvSpPr/>
          <p:nvPr/>
        </p:nvSpPr>
        <p:spPr>
          <a:xfrm>
            <a:off x="7097110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F91B79-2986-E943-95AD-8A99E50BD745}"/>
              </a:ext>
            </a:extLst>
          </p:cNvPr>
          <p:cNvSpPr/>
          <p:nvPr/>
        </p:nvSpPr>
        <p:spPr>
          <a:xfrm>
            <a:off x="7097110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288EC-7D9E-6249-8965-9AC86988CE09}"/>
              </a:ext>
            </a:extLst>
          </p:cNvPr>
          <p:cNvSpPr/>
          <p:nvPr/>
        </p:nvSpPr>
        <p:spPr>
          <a:xfrm>
            <a:off x="7097110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DEE63-598B-3A4A-A7CE-BAA3396AAD6B}"/>
              </a:ext>
            </a:extLst>
          </p:cNvPr>
          <p:cNvSpPr/>
          <p:nvPr/>
        </p:nvSpPr>
        <p:spPr>
          <a:xfrm>
            <a:off x="6261538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770E9-6FFC-B344-B088-C555AFBA6952}"/>
              </a:ext>
            </a:extLst>
          </p:cNvPr>
          <p:cNvSpPr/>
          <p:nvPr/>
        </p:nvSpPr>
        <p:spPr>
          <a:xfrm>
            <a:off x="6261538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D966C9-006A-7B43-97B9-026A43AFA1AF}"/>
              </a:ext>
            </a:extLst>
          </p:cNvPr>
          <p:cNvSpPr/>
          <p:nvPr/>
        </p:nvSpPr>
        <p:spPr>
          <a:xfrm>
            <a:off x="6261538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5E6E-5BE9-5445-AA03-4814959B3B57}"/>
              </a:ext>
            </a:extLst>
          </p:cNvPr>
          <p:cNvSpPr/>
          <p:nvPr/>
        </p:nvSpPr>
        <p:spPr>
          <a:xfrm>
            <a:off x="6261538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5DB568-E9A3-574F-A3DC-8C5499ECAF52}"/>
              </a:ext>
            </a:extLst>
          </p:cNvPr>
          <p:cNvSpPr/>
          <p:nvPr/>
        </p:nvSpPr>
        <p:spPr>
          <a:xfrm>
            <a:off x="6261538" y="1890018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7B4ED-14B2-5145-8729-C97F674E047F}"/>
              </a:ext>
            </a:extLst>
          </p:cNvPr>
          <p:cNvSpPr/>
          <p:nvPr/>
        </p:nvSpPr>
        <p:spPr>
          <a:xfrm>
            <a:off x="5425966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8B97EC-C222-694B-80B8-4068D04A3FDF}"/>
              </a:ext>
            </a:extLst>
          </p:cNvPr>
          <p:cNvSpPr/>
          <p:nvPr/>
        </p:nvSpPr>
        <p:spPr>
          <a:xfrm>
            <a:off x="5425966" y="4370133"/>
            <a:ext cx="670034" cy="6700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54C6A-F4ED-164F-A85F-88780FC1695D}"/>
              </a:ext>
            </a:extLst>
          </p:cNvPr>
          <p:cNvSpPr/>
          <p:nvPr/>
        </p:nvSpPr>
        <p:spPr>
          <a:xfrm>
            <a:off x="5425966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438CC-81A6-7A45-BF5E-882D6B166AF2}"/>
              </a:ext>
            </a:extLst>
          </p:cNvPr>
          <p:cNvSpPr/>
          <p:nvPr/>
        </p:nvSpPr>
        <p:spPr>
          <a:xfrm>
            <a:off x="5425966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A3232-C904-1843-B424-02639CEF04B3}"/>
              </a:ext>
            </a:extLst>
          </p:cNvPr>
          <p:cNvSpPr/>
          <p:nvPr/>
        </p:nvSpPr>
        <p:spPr>
          <a:xfrm>
            <a:off x="5425966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Graphic 6" descr="Monkey with solid fill">
            <a:extLst>
              <a:ext uri="{FF2B5EF4-FFF2-40B4-BE49-F238E27FC236}">
                <a16:creationId xmlns:a16="http://schemas.microsoft.com/office/drawing/2014/main" id="{907C3200-AAB6-B044-8DFB-DA7911DD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1" y="5223440"/>
            <a:ext cx="591207" cy="591207"/>
          </a:xfrm>
          <a:prstGeom prst="rect">
            <a:avLst/>
          </a:prstGeom>
        </p:spPr>
      </p:pic>
      <p:pic>
        <p:nvPicPr>
          <p:cNvPr id="9" name="Graphic 8" descr="Banana with solid fill">
            <a:extLst>
              <a:ext uri="{FF2B5EF4-FFF2-40B4-BE49-F238E27FC236}">
                <a16:creationId xmlns:a16="http://schemas.microsoft.com/office/drawing/2014/main" id="{4759BAFE-9E1A-AA42-9D32-F53D0F62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236" y="1937316"/>
            <a:ext cx="556722" cy="556722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1D8B3C8A-3299-F748-84F1-B8501A47F09A}"/>
              </a:ext>
            </a:extLst>
          </p:cNvPr>
          <p:cNvSpPr/>
          <p:nvPr/>
        </p:nvSpPr>
        <p:spPr>
          <a:xfrm>
            <a:off x="6034250" y="5390456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6CC7C58-0B16-444D-9E1E-DDC617D46C54}"/>
              </a:ext>
            </a:extLst>
          </p:cNvPr>
          <p:cNvSpPr/>
          <p:nvPr/>
        </p:nvSpPr>
        <p:spPr>
          <a:xfrm rot="16200000">
            <a:off x="5472607" y="4844575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49" name="Graphic 48" descr="Monkey with solid fill">
            <a:extLst>
              <a:ext uri="{FF2B5EF4-FFF2-40B4-BE49-F238E27FC236}">
                <a16:creationId xmlns:a16="http://schemas.microsoft.com/office/drawing/2014/main" id="{D592EABB-E662-8B4D-B82B-FDF5691B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658" y="3359662"/>
            <a:ext cx="591207" cy="5912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32010BFF-7BAE-6645-BC0F-4F035DC2655A}"/>
              </a:ext>
            </a:extLst>
          </p:cNvPr>
          <p:cNvSpPr/>
          <p:nvPr/>
        </p:nvSpPr>
        <p:spPr>
          <a:xfrm>
            <a:off x="3166902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EE080CE-9372-824D-A46D-81703A3311F1}"/>
              </a:ext>
            </a:extLst>
          </p:cNvPr>
          <p:cNvSpPr/>
          <p:nvPr/>
        </p:nvSpPr>
        <p:spPr>
          <a:xfrm rot="16200000">
            <a:off x="2498833" y="285664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BD02A46-A08B-6848-98A2-5C90014D8E68}"/>
              </a:ext>
            </a:extLst>
          </p:cNvPr>
          <p:cNvSpPr/>
          <p:nvPr/>
        </p:nvSpPr>
        <p:spPr>
          <a:xfrm rot="5400000">
            <a:off x="2516574" y="417306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2B89B5B-B0F5-D546-A704-8997552E4F2B}"/>
              </a:ext>
            </a:extLst>
          </p:cNvPr>
          <p:cNvSpPr/>
          <p:nvPr/>
        </p:nvSpPr>
        <p:spPr>
          <a:xfrm rot="10800000">
            <a:off x="1800886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18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96D-4FDC-7A49-8BBC-C3BE8F6D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86" y="178457"/>
            <a:ext cx="3505200" cy="1794464"/>
          </a:xfrm>
        </p:spPr>
        <p:txBody>
          <a:bodyPr>
            <a:normAutofit fontScale="90000"/>
          </a:bodyPr>
          <a:lstStyle/>
          <a:p>
            <a:r>
              <a:rPr lang="en-NO" dirty="0"/>
              <a:t>Traveling Salesperson Problem</a:t>
            </a:r>
          </a:p>
        </p:txBody>
      </p:sp>
      <p:pic>
        <p:nvPicPr>
          <p:cNvPr id="11" name="Content Placeholder 10" descr="Chart, radar chart&#10;&#10;Description automatically generated">
            <a:extLst>
              <a:ext uri="{FF2B5EF4-FFF2-40B4-BE49-F238E27FC236}">
                <a16:creationId xmlns:a16="http://schemas.microsoft.com/office/drawing/2014/main" id="{557DAA97-86EB-DE43-A559-555DE8853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7954"/>
            <a:ext cx="7441517" cy="690595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FC58FE-CAED-8C4A-BC54-B0F945D8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6786" y="2317531"/>
            <a:ext cx="3697014" cy="3859432"/>
          </a:xfrm>
        </p:spPr>
        <p:txBody>
          <a:bodyPr/>
          <a:lstStyle/>
          <a:p>
            <a:r>
              <a:rPr lang="en-NO" dirty="0"/>
              <a:t>Find an hamiltonian circuit</a:t>
            </a:r>
          </a:p>
          <a:p>
            <a:pPr lvl="1"/>
            <a:r>
              <a:rPr lang="en-NO" dirty="0"/>
              <a:t>pass everywhere once</a:t>
            </a:r>
          </a:p>
          <a:p>
            <a:pPr lvl="1"/>
            <a:r>
              <a:rPr lang="en-NO" dirty="0"/>
              <a:t>ends where it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BBBB-6E9E-B046-BF27-8076410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654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8274</TotalTime>
  <Words>1111</Words>
  <Application>Microsoft Macintosh PowerPoint</Application>
  <PresentationFormat>Widescreen</PresentationFormat>
  <Paragraphs>412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Combinatorial Search</vt:lpstr>
      <vt:lpstr>Breaking in</vt:lpstr>
      <vt:lpstr>Brute Force</vt:lpstr>
      <vt:lpstr>Agenda</vt:lpstr>
      <vt:lpstr>N Queens</vt:lpstr>
      <vt:lpstr>Sudoku</vt:lpstr>
      <vt:lpstr>Motion Planning</vt:lpstr>
      <vt:lpstr>Traveling Salesperson Problem</vt:lpstr>
      <vt:lpstr>Knapsack Problem</vt:lpstr>
      <vt:lpstr>How big is a Million?</vt:lpstr>
      <vt:lpstr>Enumerating all Solutions</vt:lpstr>
      <vt:lpstr>Backtracking Enumerate All</vt:lpstr>
      <vt:lpstr>The Code Backtracking</vt:lpstr>
      <vt:lpstr>PowerPoint Presentation</vt:lpstr>
      <vt:lpstr>Pruning</vt:lpstr>
      <vt:lpstr>The Code With Pruning</vt:lpstr>
      <vt:lpstr>PowerPoint Presentation</vt:lpstr>
      <vt:lpstr>Branch-and-Bound</vt:lpstr>
      <vt:lpstr>Branch-and-Bound</vt:lpstr>
      <vt:lpstr>PowerPoint Presentation</vt:lpstr>
      <vt:lpstr>The Code Branch-and-Bound</vt:lpstr>
      <vt:lpstr>DFS vs. BFS vs. Priorities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Search</dc:title>
  <dc:creator>Franck Chauvel</dc:creator>
  <cp:lastModifiedBy>Franck Chauvel</cp:lastModifiedBy>
  <cp:revision>7</cp:revision>
  <dcterms:created xsi:type="dcterms:W3CDTF">2021-10-21T04:16:41Z</dcterms:created>
  <dcterms:modified xsi:type="dcterms:W3CDTF">2022-10-31T07:52:51Z</dcterms:modified>
</cp:coreProperties>
</file>