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78" r:id="rId5"/>
    <p:sldId id="296" r:id="rId6"/>
    <p:sldId id="269" r:id="rId7"/>
    <p:sldId id="280" r:id="rId8"/>
    <p:sldId id="279" r:id="rId9"/>
    <p:sldId id="276" r:id="rId10"/>
    <p:sldId id="282" r:id="rId11"/>
    <p:sldId id="283" r:id="rId12"/>
    <p:sldId id="295" r:id="rId13"/>
    <p:sldId id="270" r:id="rId14"/>
    <p:sldId id="284" r:id="rId15"/>
    <p:sldId id="274" r:id="rId16"/>
    <p:sldId id="281" r:id="rId17"/>
    <p:sldId id="271" r:id="rId18"/>
    <p:sldId id="275" r:id="rId19"/>
    <p:sldId id="287" r:id="rId20"/>
    <p:sldId id="285" r:id="rId21"/>
    <p:sldId id="288" r:id="rId22"/>
    <p:sldId id="289" r:id="rId23"/>
    <p:sldId id="292" r:id="rId24"/>
    <p:sldId id="290" r:id="rId25"/>
    <p:sldId id="286" r:id="rId26"/>
    <p:sldId id="293" r:id="rId27"/>
    <p:sldId id="294" r:id="rId28"/>
    <p:sldId id="291" r:id="rId29"/>
    <p:sldId id="272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Heuristic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Search through Infinite 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3E40F-224B-B81C-5704-4784C883AF81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solution?</a:t>
            </a:r>
            <a:br>
              <a:rPr lang="en-NO" dirty="0"/>
            </a:br>
            <a:br>
              <a:rPr lang="en-NO" dirty="0"/>
            </a:br>
            <a:r>
              <a:rPr lang="en-NO" sz="2800" dirty="0">
                <a:solidFill>
                  <a:schemeClr val="tx1"/>
                </a:solidFill>
                <a:latin typeface="Montserrat" pitchFamily="2" charset="77"/>
              </a:rPr>
              <a:t>when the problem is large or infinite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054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58C-84B9-564A-BE73-59F6A55F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6538-190D-9B41-B559-9A03BDF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 anchor="ctr"/>
          <a:lstStyle/>
          <a:p>
            <a:r>
              <a:rPr lang="en-NO" dirty="0"/>
              <a:t>We walk the solution space randomly</a:t>
            </a:r>
          </a:p>
          <a:p>
            <a:r>
              <a:rPr lang="en-NO" dirty="0"/>
              <a:t>Remembering the best solution we found.</a:t>
            </a:r>
          </a:p>
          <a:p>
            <a:r>
              <a:rPr lang="en-NO" dirty="0"/>
              <a:t>Stop when we are bored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52B8-F63E-9F4C-B1D8-4C857C4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E6CD6-97AB-BD44-9827-3075CB5C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0"/>
            <a:ext cx="768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B596D-1C60-0944-911D-44D12DE69525}"/>
              </a:ext>
            </a:extLst>
          </p:cNvPr>
          <p:cNvSpPr txBox="1"/>
          <p:nvPr/>
        </p:nvSpPr>
        <p:spPr>
          <a:xfrm>
            <a:off x="5098943" y="5801689"/>
            <a:ext cx="6864380" cy="830997"/>
          </a:xfrm>
          <a:prstGeom prst="rect">
            <a:avLst/>
          </a:prstGeom>
          <a:solidFill>
            <a:srgbClr val="73809B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If we wait long enough, </a:t>
            </a:r>
          </a:p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we are guaranteed to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86209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6F8-5536-4D4E-8CD1-E8D29F5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7F60-9880-7A4B-9ED6-FA0B42C8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E6DDF-9830-EF41-B585-15A1D935EEB0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randomWalk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41FBCB-35C2-E748-810D-71CCBB38545D}"/>
              </a:ext>
            </a:extLst>
          </p:cNvPr>
          <p:cNvCxnSpPr>
            <a:cxnSpLocks/>
          </p:cNvCxnSpPr>
          <p:nvPr/>
        </p:nvCxnSpPr>
        <p:spPr>
          <a:xfrm>
            <a:off x="1785806" y="485339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0A0E0-74D6-5740-B506-D715F63D9897}"/>
              </a:ext>
            </a:extLst>
          </p:cNvPr>
          <p:cNvCxnSpPr>
            <a:cxnSpLocks/>
          </p:cNvCxnSpPr>
          <p:nvPr/>
        </p:nvCxnSpPr>
        <p:spPr>
          <a:xfrm flipV="1">
            <a:off x="3768025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C0E98-7A13-6F48-9DC9-622006585093}"/>
              </a:ext>
            </a:extLst>
          </p:cNvPr>
          <p:cNvCxnSpPr>
            <a:cxnSpLocks/>
          </p:cNvCxnSpPr>
          <p:nvPr/>
        </p:nvCxnSpPr>
        <p:spPr>
          <a:xfrm>
            <a:off x="1785805" y="528081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06A94-D23E-2A43-9F66-C0CBB080FE74}"/>
              </a:ext>
            </a:extLst>
          </p:cNvPr>
          <p:cNvCxnSpPr>
            <a:cxnSpLocks/>
          </p:cNvCxnSpPr>
          <p:nvPr/>
        </p:nvCxnSpPr>
        <p:spPr>
          <a:xfrm>
            <a:off x="1785805" y="2019785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16E8A-1FFC-7E41-B7B9-69950AF86F61}"/>
              </a:ext>
            </a:extLst>
          </p:cNvPr>
          <p:cNvCxnSpPr>
            <a:cxnSpLocks/>
          </p:cNvCxnSpPr>
          <p:nvPr/>
        </p:nvCxnSpPr>
        <p:spPr>
          <a:xfrm flipV="1">
            <a:off x="2184614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1F3DC-634A-2342-9DB8-2812CA4D676C}"/>
              </a:ext>
            </a:extLst>
          </p:cNvPr>
          <p:cNvCxnSpPr>
            <a:cxnSpLocks/>
          </p:cNvCxnSpPr>
          <p:nvPr/>
        </p:nvCxnSpPr>
        <p:spPr>
          <a:xfrm flipV="1">
            <a:off x="10507851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EB44F1-09EE-4145-A51A-EFD198D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Good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DDA6-7E43-EF4C-A017-D6A9DB70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25233-DCC8-534E-9257-CD3A79D3D089}"/>
              </a:ext>
            </a:extLst>
          </p:cNvPr>
          <p:cNvCxnSpPr>
            <a:cxnSpLocks/>
          </p:cNvCxnSpPr>
          <p:nvPr/>
        </p:nvCxnSpPr>
        <p:spPr>
          <a:xfrm>
            <a:off x="1566942" y="5815519"/>
            <a:ext cx="9408099" cy="3561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AFFFD-DF65-4F41-9B6B-B03B63EC4823}"/>
              </a:ext>
            </a:extLst>
          </p:cNvPr>
          <p:cNvCxnSpPr>
            <a:cxnSpLocks/>
          </p:cNvCxnSpPr>
          <p:nvPr/>
        </p:nvCxnSpPr>
        <p:spPr>
          <a:xfrm flipV="1">
            <a:off x="1945123" y="1577189"/>
            <a:ext cx="0" cy="4554419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A2175-057C-A540-8CEB-C697D4C6AACC}"/>
              </a:ext>
            </a:extLst>
          </p:cNvPr>
          <p:cNvSpPr txBox="1"/>
          <p:nvPr/>
        </p:nvSpPr>
        <p:spPr>
          <a:xfrm>
            <a:off x="656953" y="154815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cheapest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7ABB-3E62-9649-94ED-AF9161BB2DA3}"/>
              </a:ext>
            </a:extLst>
          </p:cNvPr>
          <p:cNvSpPr txBox="1"/>
          <p:nvPr/>
        </p:nvSpPr>
        <p:spPr>
          <a:xfrm>
            <a:off x="10781810" y="5919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A2586C-D202-5944-A4B9-94E6EC2EFA33}"/>
              </a:ext>
            </a:extLst>
          </p:cNvPr>
          <p:cNvSpPr/>
          <p:nvPr/>
        </p:nvSpPr>
        <p:spPr>
          <a:xfrm>
            <a:off x="2185261" y="2076773"/>
            <a:ext cx="8322590" cy="3208149"/>
          </a:xfrm>
          <a:custGeom>
            <a:avLst/>
            <a:gdLst>
              <a:gd name="connsiteX0" fmla="*/ 0 w 8322590"/>
              <a:gd name="connsiteY0" fmla="*/ 0 h 3208149"/>
              <a:gd name="connsiteX1" fmla="*/ 201478 w 8322590"/>
              <a:gd name="connsiteY1" fmla="*/ 790413 h 3208149"/>
              <a:gd name="connsiteX2" fmla="*/ 402956 w 8322590"/>
              <a:gd name="connsiteY2" fmla="*/ 1038386 h 3208149"/>
              <a:gd name="connsiteX3" fmla="*/ 480447 w 8322590"/>
              <a:gd name="connsiteY3" fmla="*/ 1735810 h 3208149"/>
              <a:gd name="connsiteX4" fmla="*/ 681925 w 8322590"/>
              <a:gd name="connsiteY4" fmla="*/ 1890793 h 3208149"/>
              <a:gd name="connsiteX5" fmla="*/ 743919 w 8322590"/>
              <a:gd name="connsiteY5" fmla="*/ 2216258 h 3208149"/>
              <a:gd name="connsiteX6" fmla="*/ 945397 w 8322590"/>
              <a:gd name="connsiteY6" fmla="*/ 2386739 h 3208149"/>
              <a:gd name="connsiteX7" fmla="*/ 1100380 w 8322590"/>
              <a:gd name="connsiteY7" fmla="*/ 2603715 h 3208149"/>
              <a:gd name="connsiteX8" fmla="*/ 1410346 w 8322590"/>
              <a:gd name="connsiteY8" fmla="*/ 2727702 h 3208149"/>
              <a:gd name="connsiteX9" fmla="*/ 1658319 w 8322590"/>
              <a:gd name="connsiteY9" fmla="*/ 2805193 h 3208149"/>
              <a:gd name="connsiteX10" fmla="*/ 2309247 w 8322590"/>
              <a:gd name="connsiteY10" fmla="*/ 2960176 h 3208149"/>
              <a:gd name="connsiteX11" fmla="*/ 3316637 w 8322590"/>
              <a:gd name="connsiteY11" fmla="*/ 3037668 h 3208149"/>
              <a:gd name="connsiteX12" fmla="*/ 5253925 w 8322590"/>
              <a:gd name="connsiteY12" fmla="*/ 3068664 h 3208149"/>
              <a:gd name="connsiteX13" fmla="*/ 6540285 w 8322590"/>
              <a:gd name="connsiteY13" fmla="*/ 3115159 h 3208149"/>
              <a:gd name="connsiteX14" fmla="*/ 7563173 w 8322590"/>
              <a:gd name="connsiteY14" fmla="*/ 3161654 h 3208149"/>
              <a:gd name="connsiteX15" fmla="*/ 8322590 w 8322590"/>
              <a:gd name="connsiteY15" fmla="*/ 3208149 h 32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22590" h="3208149">
                <a:moveTo>
                  <a:pt x="0" y="0"/>
                </a:moveTo>
                <a:cubicBezTo>
                  <a:pt x="67159" y="308674"/>
                  <a:pt x="134319" y="617349"/>
                  <a:pt x="201478" y="790413"/>
                </a:cubicBezTo>
                <a:cubicBezTo>
                  <a:pt x="268637" y="963477"/>
                  <a:pt x="356461" y="880820"/>
                  <a:pt x="402956" y="1038386"/>
                </a:cubicBezTo>
                <a:cubicBezTo>
                  <a:pt x="449451" y="1195952"/>
                  <a:pt x="433952" y="1593742"/>
                  <a:pt x="480447" y="1735810"/>
                </a:cubicBezTo>
                <a:cubicBezTo>
                  <a:pt x="526942" y="1877878"/>
                  <a:pt x="638013" y="1810718"/>
                  <a:pt x="681925" y="1890793"/>
                </a:cubicBezTo>
                <a:cubicBezTo>
                  <a:pt x="725837" y="1970868"/>
                  <a:pt x="700007" y="2133600"/>
                  <a:pt x="743919" y="2216258"/>
                </a:cubicBezTo>
                <a:cubicBezTo>
                  <a:pt x="787831" y="2298916"/>
                  <a:pt x="885987" y="2322163"/>
                  <a:pt x="945397" y="2386739"/>
                </a:cubicBezTo>
                <a:cubicBezTo>
                  <a:pt x="1004807" y="2451315"/>
                  <a:pt x="1022889" y="2546888"/>
                  <a:pt x="1100380" y="2603715"/>
                </a:cubicBezTo>
                <a:cubicBezTo>
                  <a:pt x="1177871" y="2660542"/>
                  <a:pt x="1317356" y="2694122"/>
                  <a:pt x="1410346" y="2727702"/>
                </a:cubicBezTo>
                <a:cubicBezTo>
                  <a:pt x="1503336" y="2761282"/>
                  <a:pt x="1508502" y="2766447"/>
                  <a:pt x="1658319" y="2805193"/>
                </a:cubicBezTo>
                <a:cubicBezTo>
                  <a:pt x="1808136" y="2843939"/>
                  <a:pt x="2032861" y="2921430"/>
                  <a:pt x="2309247" y="2960176"/>
                </a:cubicBezTo>
                <a:cubicBezTo>
                  <a:pt x="2585633" y="2998922"/>
                  <a:pt x="2825857" y="3019587"/>
                  <a:pt x="3316637" y="3037668"/>
                </a:cubicBezTo>
                <a:cubicBezTo>
                  <a:pt x="3807417" y="3055749"/>
                  <a:pt x="4716650" y="3055749"/>
                  <a:pt x="5253925" y="3068664"/>
                </a:cubicBezTo>
                <a:cubicBezTo>
                  <a:pt x="5791200" y="3081579"/>
                  <a:pt x="6540285" y="3115159"/>
                  <a:pt x="6540285" y="3115159"/>
                </a:cubicBezTo>
                <a:lnTo>
                  <a:pt x="7563173" y="3161654"/>
                </a:lnTo>
                <a:lnTo>
                  <a:pt x="8322590" y="3208149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C53587-68A0-514A-A111-0748A532929B}"/>
              </a:ext>
            </a:extLst>
          </p:cNvPr>
          <p:cNvSpPr/>
          <p:nvPr/>
        </p:nvSpPr>
        <p:spPr>
          <a:xfrm>
            <a:off x="3704095" y="478946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DA37A-7546-C94C-A260-13BFAB740DA8}"/>
              </a:ext>
            </a:extLst>
          </p:cNvPr>
          <p:cNvSpPr/>
          <p:nvPr/>
        </p:nvSpPr>
        <p:spPr>
          <a:xfrm>
            <a:off x="10418227" y="521688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FAE6E-EE9A-ED4B-AD54-1146DEBBF1AF}"/>
              </a:ext>
            </a:extLst>
          </p:cNvPr>
          <p:cNvSpPr txBox="1"/>
          <p:nvPr/>
        </p:nvSpPr>
        <p:spPr>
          <a:xfrm>
            <a:off x="3895887" y="4207059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sub optimal 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B207A-53AB-E849-81AB-DCC9BFECA8B8}"/>
              </a:ext>
            </a:extLst>
          </p:cNvPr>
          <p:cNvSpPr txBox="1"/>
          <p:nvPr/>
        </p:nvSpPr>
        <p:spPr>
          <a:xfrm>
            <a:off x="10587584" y="4893714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optimal </a:t>
            </a:r>
          </a:p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2B43DB-AD02-1C4C-9B8D-F4C61854C9FC}"/>
              </a:ext>
            </a:extLst>
          </p:cNvPr>
          <p:cNvSpPr/>
          <p:nvPr/>
        </p:nvSpPr>
        <p:spPr>
          <a:xfrm>
            <a:off x="2121330" y="1948409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3847-C3D2-C440-B291-E30F7173C1F7}"/>
              </a:ext>
            </a:extLst>
          </p:cNvPr>
          <p:cNvSpPr txBox="1"/>
          <p:nvPr/>
        </p:nvSpPr>
        <p:spPr>
          <a:xfrm>
            <a:off x="2272067" y="1696620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initial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EEF0AF-E2A7-784E-B3E5-7DC294CCDC17}"/>
              </a:ext>
            </a:extLst>
          </p:cNvPr>
          <p:cNvCxnSpPr/>
          <p:nvPr/>
        </p:nvCxnSpPr>
        <p:spPr>
          <a:xfrm>
            <a:off x="3566547" y="2008474"/>
            <a:ext cx="0" cy="284105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DE9570-D3AA-C442-8685-946A35CFB14A}"/>
              </a:ext>
            </a:extLst>
          </p:cNvPr>
          <p:cNvCxnSpPr>
            <a:cxnSpLocks/>
          </p:cNvCxnSpPr>
          <p:nvPr/>
        </p:nvCxnSpPr>
        <p:spPr>
          <a:xfrm>
            <a:off x="2184614" y="5000120"/>
            <a:ext cx="1582765" cy="113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AFBA7-AFA6-0342-8CF3-8E7C93820FA5}"/>
              </a:ext>
            </a:extLst>
          </p:cNvPr>
          <p:cNvCxnSpPr>
            <a:cxnSpLocks/>
          </p:cNvCxnSpPr>
          <p:nvPr/>
        </p:nvCxnSpPr>
        <p:spPr>
          <a:xfrm>
            <a:off x="3829449" y="5523731"/>
            <a:ext cx="6648297" cy="1877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D37F83-40D7-C34C-AEA6-7937196491FB}"/>
              </a:ext>
            </a:extLst>
          </p:cNvPr>
          <p:cNvCxnSpPr>
            <a:cxnSpLocks/>
          </p:cNvCxnSpPr>
          <p:nvPr/>
        </p:nvCxnSpPr>
        <p:spPr>
          <a:xfrm>
            <a:off x="4008060" y="4849525"/>
            <a:ext cx="0" cy="49669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3BD6B-8875-7446-92D7-596C20ACC61D}"/>
              </a:ext>
            </a:extLst>
          </p:cNvPr>
          <p:cNvSpPr txBox="1"/>
          <p:nvPr/>
        </p:nvSpPr>
        <p:spPr>
          <a:xfrm>
            <a:off x="4628133" y="2413934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optimal solution may not worth 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time it takes to find it.</a:t>
            </a:r>
          </a:p>
        </p:txBody>
      </p:sp>
    </p:spTree>
    <p:extLst>
      <p:ext uri="{BB962C8B-B14F-4D97-AF65-F5344CB8AC3E}">
        <p14:creationId xmlns:p14="http://schemas.microsoft.com/office/powerpoint/2010/main" val="15052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 </a:t>
            </a:r>
            <a:r>
              <a:rPr lang="en-NO" i="1" dirty="0"/>
              <a:t>faster</a:t>
            </a:r>
            <a:r>
              <a:rPr lang="en-NO" dirty="0"/>
              <a:t>?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1945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1C7-16D4-8345-9FE7-A1B8976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870A-BA2F-CB40-9645-05BB342E5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Move to the fittest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if it is increase the fitness</a:t>
            </a:r>
          </a:p>
          <a:p>
            <a:pPr>
              <a:lnSpc>
                <a:spcPct val="150000"/>
              </a:lnSpc>
            </a:pPr>
            <a:r>
              <a:rPr lang="en-NO" dirty="0"/>
              <a:t>Steppest ascent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E357-AB04-0A49-AC32-6EB41DF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8E19F-0312-2844-BC43-F676EED2626E}"/>
              </a:ext>
            </a:extLst>
          </p:cNvPr>
          <p:cNvSpPr/>
          <p:nvPr/>
        </p:nvSpPr>
        <p:spPr>
          <a:xfrm>
            <a:off x="2913680" y="3679704"/>
            <a:ext cx="755543" cy="755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4A87B9-041A-694A-9AD0-231A6240554A}"/>
              </a:ext>
            </a:extLst>
          </p:cNvPr>
          <p:cNvSpPr/>
          <p:nvPr/>
        </p:nvSpPr>
        <p:spPr>
          <a:xfrm>
            <a:off x="4721170" y="3670071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715D3E-57C0-1E4C-96FA-BEA19077684C}"/>
              </a:ext>
            </a:extLst>
          </p:cNvPr>
          <p:cNvSpPr/>
          <p:nvPr/>
        </p:nvSpPr>
        <p:spPr>
          <a:xfrm>
            <a:off x="3873606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726A-911B-A649-8DA0-D15F371CFF96}"/>
              </a:ext>
            </a:extLst>
          </p:cNvPr>
          <p:cNvSpPr/>
          <p:nvPr/>
        </p:nvSpPr>
        <p:spPr>
          <a:xfrm>
            <a:off x="1861733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F56E9-34F0-CB46-8244-1840FE6E2218}"/>
              </a:ext>
            </a:extLst>
          </p:cNvPr>
          <p:cNvSpPr/>
          <p:nvPr/>
        </p:nvSpPr>
        <p:spPr>
          <a:xfrm>
            <a:off x="1106190" y="3679703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09B7C-0811-F74C-B8B8-A4779CB5049C}"/>
              </a:ext>
            </a:extLst>
          </p:cNvPr>
          <p:cNvSpPr/>
          <p:nvPr/>
        </p:nvSpPr>
        <p:spPr>
          <a:xfrm>
            <a:off x="1856445" y="492788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DCB17-F6BA-3D48-BC58-7E93963E716C}"/>
              </a:ext>
            </a:extLst>
          </p:cNvPr>
          <p:cNvSpPr/>
          <p:nvPr/>
        </p:nvSpPr>
        <p:spPr>
          <a:xfrm>
            <a:off x="3873606" y="4927888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0D03A-BF11-7B4D-87EE-AD57E43C7B22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3558576" y="3019405"/>
            <a:ext cx="425677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B61A2-15DD-9141-BD70-39AA5D1D21C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669223" y="4047843"/>
            <a:ext cx="1051947" cy="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F2BFA-B990-E34E-A64D-9F915D2213CF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1861733" y="4057475"/>
            <a:ext cx="10519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D5208-1233-384E-971B-FDFF36B6E244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>
          <a:xfrm flipH="1" flipV="1">
            <a:off x="2506629" y="3019405"/>
            <a:ext cx="517698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83642-5526-AC4D-BC12-FF02B390963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3558576" y="4324600"/>
            <a:ext cx="425677" cy="7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F076F-5757-4D42-8C00-992866B70F41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2501341" y="4324600"/>
            <a:ext cx="522986" cy="71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89E-F01C-7A46-97C9-26C72BD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Hill Climbing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E73-CD79-7742-AE2D-689D720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74279-13D9-464B-9846-EFD1567C7045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hillClimbing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problem.neighboursOf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1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027-3F84-F741-83F2-4B240E8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Traps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5E0A23-C4EA-884C-8149-4DC63E87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3764" cy="4351338"/>
          </a:xfrm>
        </p:spPr>
        <p:txBody>
          <a:bodyPr anchor="ctr"/>
          <a:lstStyle/>
          <a:p>
            <a:r>
              <a:rPr lang="en-NO" dirty="0"/>
              <a:t>Follow the slope</a:t>
            </a:r>
          </a:p>
          <a:p>
            <a:r>
              <a:rPr lang="en-NO" dirty="0"/>
              <a:t>Problem</a:t>
            </a:r>
          </a:p>
          <a:p>
            <a:pPr lvl="1"/>
            <a:r>
              <a:rPr lang="en-NO" dirty="0"/>
              <a:t>Local extrema</a:t>
            </a:r>
          </a:p>
          <a:p>
            <a:pPr lvl="1"/>
            <a:r>
              <a:rPr lang="en-NO" dirty="0"/>
              <a:t>plateau/shoulder</a:t>
            </a:r>
          </a:p>
          <a:p>
            <a:pPr lvl="1"/>
            <a:r>
              <a:rPr lang="en-NO" dirty="0"/>
              <a:t>ridges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D746-0B4E-3643-9096-D89DD50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9EFA8-A87D-374C-8DB9-CBF53D5DC442}"/>
              </a:ext>
            </a:extLst>
          </p:cNvPr>
          <p:cNvCxnSpPr>
            <a:cxnSpLocks/>
          </p:cNvCxnSpPr>
          <p:nvPr/>
        </p:nvCxnSpPr>
        <p:spPr>
          <a:xfrm>
            <a:off x="5563264" y="566053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99406C-C13C-524D-8DFF-051A149DB43D}"/>
              </a:ext>
            </a:extLst>
          </p:cNvPr>
          <p:cNvCxnSpPr>
            <a:cxnSpLocks/>
          </p:cNvCxnSpPr>
          <p:nvPr/>
        </p:nvCxnSpPr>
        <p:spPr>
          <a:xfrm flipH="1" flipV="1">
            <a:off x="5941443" y="178026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5E433-0E41-8147-9746-32D74580061D}"/>
              </a:ext>
            </a:extLst>
          </p:cNvPr>
          <p:cNvSpPr txBox="1"/>
          <p:nvPr/>
        </p:nvSpPr>
        <p:spPr>
          <a:xfrm>
            <a:off x="4881966" y="17802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fitness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920E8-E6B0-B841-A33F-7032B0AD1134}"/>
              </a:ext>
            </a:extLst>
          </p:cNvPr>
          <p:cNvSpPr txBox="1"/>
          <p:nvPr/>
        </p:nvSpPr>
        <p:spPr>
          <a:xfrm>
            <a:off x="10361732" y="56961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solutions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62CBA6-C2C0-2941-940E-07FB4A31CBDB}"/>
              </a:ext>
            </a:extLst>
          </p:cNvPr>
          <p:cNvSpPr/>
          <p:nvPr/>
        </p:nvSpPr>
        <p:spPr>
          <a:xfrm>
            <a:off x="5997844" y="2293714"/>
            <a:ext cx="5486400" cy="3134734"/>
          </a:xfrm>
          <a:custGeom>
            <a:avLst/>
            <a:gdLst>
              <a:gd name="connsiteX0" fmla="*/ 0 w 5486400"/>
              <a:gd name="connsiteY0" fmla="*/ 2080096 h 2632566"/>
              <a:gd name="connsiteX1" fmla="*/ 402956 w 5486400"/>
              <a:gd name="connsiteY1" fmla="*/ 2622537 h 2632566"/>
              <a:gd name="connsiteX2" fmla="*/ 1007390 w 5486400"/>
              <a:gd name="connsiteY2" fmla="*/ 1661642 h 2632566"/>
              <a:gd name="connsiteX3" fmla="*/ 1456841 w 5486400"/>
              <a:gd name="connsiteY3" fmla="*/ 2142089 h 2632566"/>
              <a:gd name="connsiteX4" fmla="*/ 2340244 w 5486400"/>
              <a:gd name="connsiteY4" fmla="*/ 34320 h 2632566"/>
              <a:gd name="connsiteX5" fmla="*/ 2603715 w 5486400"/>
              <a:gd name="connsiteY5" fmla="*/ 824733 h 2632566"/>
              <a:gd name="connsiteX6" fmla="*/ 3115159 w 5486400"/>
              <a:gd name="connsiteY6" fmla="*/ 685249 h 2632566"/>
              <a:gd name="connsiteX7" fmla="*/ 3688597 w 5486400"/>
              <a:gd name="connsiteY7" fmla="*/ 1615147 h 2632566"/>
              <a:gd name="connsiteX8" fmla="*/ 4277532 w 5486400"/>
              <a:gd name="connsiteY8" fmla="*/ 1367174 h 2632566"/>
              <a:gd name="connsiteX9" fmla="*/ 4695987 w 5486400"/>
              <a:gd name="connsiteY9" fmla="*/ 2622537 h 2632566"/>
              <a:gd name="connsiteX10" fmla="*/ 4959458 w 5486400"/>
              <a:gd name="connsiteY10" fmla="*/ 1863120 h 2632566"/>
              <a:gd name="connsiteX11" fmla="*/ 5486400 w 5486400"/>
              <a:gd name="connsiteY11" fmla="*/ 1770130 h 2632566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3134734"/>
              <a:gd name="connsiteX1" fmla="*/ 402956 w 5486400"/>
              <a:gd name="connsiteY1" fmla="*/ 2619250 h 3134734"/>
              <a:gd name="connsiteX2" fmla="*/ 1007390 w 5486400"/>
              <a:gd name="connsiteY2" fmla="*/ 1658355 h 3134734"/>
              <a:gd name="connsiteX3" fmla="*/ 1456841 w 5486400"/>
              <a:gd name="connsiteY3" fmla="*/ 2138802 h 3134734"/>
              <a:gd name="connsiteX4" fmla="*/ 2340244 w 5486400"/>
              <a:gd name="connsiteY4" fmla="*/ 31033 h 3134734"/>
              <a:gd name="connsiteX5" fmla="*/ 2603715 w 5486400"/>
              <a:gd name="connsiteY5" fmla="*/ 821446 h 3134734"/>
              <a:gd name="connsiteX6" fmla="*/ 3146156 w 5486400"/>
              <a:gd name="connsiteY6" fmla="*/ 821448 h 3134734"/>
              <a:gd name="connsiteX7" fmla="*/ 3688597 w 5486400"/>
              <a:gd name="connsiteY7" fmla="*/ 1611860 h 3134734"/>
              <a:gd name="connsiteX8" fmla="*/ 4277532 w 5486400"/>
              <a:gd name="connsiteY8" fmla="*/ 1363887 h 3134734"/>
              <a:gd name="connsiteX9" fmla="*/ 4695987 w 5486400"/>
              <a:gd name="connsiteY9" fmla="*/ 3130694 h 3134734"/>
              <a:gd name="connsiteX10" fmla="*/ 4959458 w 5486400"/>
              <a:gd name="connsiteY10" fmla="*/ 1859833 h 3134734"/>
              <a:gd name="connsiteX11" fmla="*/ 5486400 w 5486400"/>
              <a:gd name="connsiteY11" fmla="*/ 1766843 h 313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86400" h="3134734">
                <a:moveTo>
                  <a:pt x="0" y="2076809"/>
                </a:moveTo>
                <a:cubicBezTo>
                  <a:pt x="117529" y="2382900"/>
                  <a:pt x="235058" y="2688992"/>
                  <a:pt x="402956" y="2619250"/>
                </a:cubicBezTo>
                <a:cubicBezTo>
                  <a:pt x="570854" y="2549508"/>
                  <a:pt x="831743" y="1738430"/>
                  <a:pt x="1007390" y="1658355"/>
                </a:cubicBezTo>
                <a:cubicBezTo>
                  <a:pt x="1183037" y="1578280"/>
                  <a:pt x="1234699" y="2410022"/>
                  <a:pt x="1456841" y="2138802"/>
                </a:cubicBezTo>
                <a:cubicBezTo>
                  <a:pt x="1678983" y="1867582"/>
                  <a:pt x="2149098" y="250592"/>
                  <a:pt x="2340244" y="31033"/>
                </a:cubicBezTo>
                <a:cubicBezTo>
                  <a:pt x="2531390" y="-188526"/>
                  <a:pt x="2298914" y="829195"/>
                  <a:pt x="2603715" y="821446"/>
                </a:cubicBezTo>
                <a:cubicBezTo>
                  <a:pt x="2908516" y="813697"/>
                  <a:pt x="2531391" y="813699"/>
                  <a:pt x="3146156" y="821448"/>
                </a:cubicBezTo>
                <a:cubicBezTo>
                  <a:pt x="3760921" y="829197"/>
                  <a:pt x="3500034" y="1521454"/>
                  <a:pt x="3688597" y="1611860"/>
                </a:cubicBezTo>
                <a:cubicBezTo>
                  <a:pt x="3877160" y="1702267"/>
                  <a:pt x="4109634" y="1110748"/>
                  <a:pt x="4277532" y="1363887"/>
                </a:cubicBezTo>
                <a:cubicBezTo>
                  <a:pt x="4445430" y="1617026"/>
                  <a:pt x="4582333" y="3048036"/>
                  <a:pt x="4695987" y="3130694"/>
                </a:cubicBezTo>
                <a:cubicBezTo>
                  <a:pt x="4809641" y="3213352"/>
                  <a:pt x="4827723" y="2001901"/>
                  <a:pt x="4959458" y="1859833"/>
                </a:cubicBezTo>
                <a:cubicBezTo>
                  <a:pt x="5091193" y="1717765"/>
                  <a:pt x="5288796" y="1742304"/>
                  <a:pt x="5486400" y="1766843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AB1DD-8212-704A-B505-0FA6CE3568AF}"/>
              </a:ext>
            </a:extLst>
          </p:cNvPr>
          <p:cNvSpPr/>
          <p:nvPr/>
        </p:nvSpPr>
        <p:spPr>
          <a:xfrm>
            <a:off x="7750368" y="3535734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B3781-EBD3-1744-9234-2CB8A5B32B94}"/>
              </a:ext>
            </a:extLst>
          </p:cNvPr>
          <p:cNvSpPr/>
          <p:nvPr/>
        </p:nvSpPr>
        <p:spPr>
          <a:xfrm>
            <a:off x="7626989" y="3812733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BD0849-2E25-274A-956E-6941C18C33DD}"/>
              </a:ext>
            </a:extLst>
          </p:cNvPr>
          <p:cNvSpPr/>
          <p:nvPr/>
        </p:nvSpPr>
        <p:spPr>
          <a:xfrm>
            <a:off x="6870714" y="388647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3DAF7-8EFB-0E44-8D10-11114741B520}"/>
              </a:ext>
            </a:extLst>
          </p:cNvPr>
          <p:cNvSpPr/>
          <p:nvPr/>
        </p:nvSpPr>
        <p:spPr>
          <a:xfrm>
            <a:off x="6731837" y="4163478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B32795-CD14-2748-A63A-72FF02D6A6BF}"/>
              </a:ext>
            </a:extLst>
          </p:cNvPr>
          <p:cNvSpPr/>
          <p:nvPr/>
        </p:nvSpPr>
        <p:spPr>
          <a:xfrm>
            <a:off x="7864871" y="3219646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2846CB-8CD3-8F40-B29A-B70925793657}"/>
              </a:ext>
            </a:extLst>
          </p:cNvPr>
          <p:cNvSpPr/>
          <p:nvPr/>
        </p:nvSpPr>
        <p:spPr>
          <a:xfrm>
            <a:off x="7981107" y="289108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EB0DC0-180D-6C43-9C68-66E25CF7DEF7}"/>
              </a:ext>
            </a:extLst>
          </p:cNvPr>
          <p:cNvSpPr/>
          <p:nvPr/>
        </p:nvSpPr>
        <p:spPr>
          <a:xfrm>
            <a:off x="8081463" y="2536747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F99325-7A0A-4844-AA41-CEF915EF3802}"/>
              </a:ext>
            </a:extLst>
          </p:cNvPr>
          <p:cNvSpPr/>
          <p:nvPr/>
        </p:nvSpPr>
        <p:spPr>
          <a:xfrm>
            <a:off x="8280080" y="2201381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93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AB6-AA31-F74E-847E-6257FA9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Climbings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9ACC-1540-444F-A631-4F9425A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CD7DC-D1D8-E44B-9DE3-4FEBAB8BAD2F}"/>
              </a:ext>
            </a:extLst>
          </p:cNvPr>
          <p:cNvSpPr txBox="1"/>
          <p:nvPr/>
        </p:nvSpPr>
        <p:spPr>
          <a:xfrm>
            <a:off x="1543492" y="438602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Gradient Descent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Follow the derivative of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the fitness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04DC2-90B7-004B-9C13-AD00C9359168}"/>
              </a:ext>
            </a:extLst>
          </p:cNvPr>
          <p:cNvSpPr txBox="1"/>
          <p:nvPr/>
        </p:nvSpPr>
        <p:spPr>
          <a:xfrm>
            <a:off x="1439297" y="2545394"/>
            <a:ext cx="387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Stochastic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Pick a better neighbor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at random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F933-6FBC-AA43-AE88-D192AB22F6CB}"/>
              </a:ext>
            </a:extLst>
          </p:cNvPr>
          <p:cNvSpPr txBox="1"/>
          <p:nvPr/>
        </p:nvSpPr>
        <p:spPr>
          <a:xfrm>
            <a:off x="7441717" y="4386020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Beam Search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best k-neighbours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of k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A6C62-899D-A94B-9264-9F92D4BEBDB1}"/>
              </a:ext>
            </a:extLst>
          </p:cNvPr>
          <p:cNvSpPr txBox="1"/>
          <p:nvPr/>
        </p:nvSpPr>
        <p:spPr>
          <a:xfrm>
            <a:off x="7239739" y="2545393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Iterated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Rince and Repeat</a:t>
            </a:r>
          </a:p>
        </p:txBody>
      </p:sp>
    </p:spTree>
    <p:extLst>
      <p:ext uri="{BB962C8B-B14F-4D97-AF65-F5344CB8AC3E}">
        <p14:creationId xmlns:p14="http://schemas.microsoft.com/office/powerpoint/2010/main" val="33170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B7EBA6-5AF7-404A-A46E-2132A03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9B305-8798-E34E-B77C-BD74A726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way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9948-D70F-B640-B735-64A5C084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1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Just too many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41D34-27D2-A049-B87C-ECCCE3F494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Hard problems</a:t>
            </a:r>
          </a:p>
          <a:p>
            <a:r>
              <a:rPr lang="en-NO" dirty="0"/>
              <a:t>TSP, SAT, Clique, vertex cover, subsets, etc.</a:t>
            </a:r>
          </a:p>
          <a:p>
            <a:r>
              <a:rPr lang="en-NO" dirty="0"/>
              <a:t>A set of 100 elements has </a:t>
            </a:r>
          </a:p>
          <a:p>
            <a:pPr lvl="1"/>
            <a:r>
              <a:rPr lang="en-GB" dirty="0"/>
              <a:t>1,26x 10^30 partition</a:t>
            </a:r>
          </a:p>
          <a:p>
            <a:r>
              <a:rPr lang="en-NO" dirty="0"/>
              <a:t>Total number of DNA pair on Earth (biomass) is 3.6 x 10^37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D585-5F05-BF45-937B-D90A4E637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Infinitely many solution?</a:t>
            </a:r>
          </a:p>
          <a:p>
            <a:pPr lvl="1"/>
            <a:r>
              <a:rPr lang="en-NO" dirty="0"/>
              <a:t>Continuous domain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D26A-5D61-6E46-9F9B-32BFFAAD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Annealing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D5FF-DCDB-7F47-BED4-5B5A3F76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A5BF79-585D-C64A-B148-AC9396390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Metallurgy</a:t>
            </a:r>
          </a:p>
          <a:p>
            <a:r>
              <a:rPr lang="en-NO" dirty="0"/>
              <a:t>Change in hardness</a:t>
            </a:r>
          </a:p>
          <a:p>
            <a:r>
              <a:rPr lang="en-NO" dirty="0"/>
              <a:t>by heat and cooling down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3F6B7-4550-1849-9B2B-385D287C0918}"/>
              </a:ext>
            </a:extLst>
          </p:cNvPr>
          <p:cNvCxnSpPr>
            <a:cxnSpLocks/>
          </p:cNvCxnSpPr>
          <p:nvPr/>
        </p:nvCxnSpPr>
        <p:spPr>
          <a:xfrm>
            <a:off x="5625257" y="595140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96715-81AB-C040-B428-0C0E25300C93}"/>
              </a:ext>
            </a:extLst>
          </p:cNvPr>
          <p:cNvCxnSpPr>
            <a:cxnSpLocks/>
          </p:cNvCxnSpPr>
          <p:nvPr/>
        </p:nvCxnSpPr>
        <p:spPr>
          <a:xfrm flipH="1" flipV="1">
            <a:off x="6003436" y="207113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CEBDF1-3D5C-0B43-92BC-1C97F6CA6467}"/>
              </a:ext>
            </a:extLst>
          </p:cNvPr>
          <p:cNvSpPr txBox="1"/>
          <p:nvPr/>
        </p:nvSpPr>
        <p:spPr>
          <a:xfrm>
            <a:off x="4297188" y="22106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52D14-E7A1-4B4E-89A6-09FDC785FDD3}"/>
              </a:ext>
            </a:extLst>
          </p:cNvPr>
          <p:cNvSpPr txBox="1"/>
          <p:nvPr/>
        </p:nvSpPr>
        <p:spPr>
          <a:xfrm>
            <a:off x="10991840" y="59870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6A3E60-24E2-6847-9B76-08C37B3FF648}"/>
              </a:ext>
            </a:extLst>
          </p:cNvPr>
          <p:cNvSpPr/>
          <p:nvPr/>
        </p:nvSpPr>
        <p:spPr>
          <a:xfrm>
            <a:off x="6013342" y="3099661"/>
            <a:ext cx="5517397" cy="2836190"/>
          </a:xfrm>
          <a:custGeom>
            <a:avLst/>
            <a:gdLst>
              <a:gd name="connsiteX0" fmla="*/ 0 w 5517397"/>
              <a:gd name="connsiteY0" fmla="*/ 2836190 h 2836190"/>
              <a:gd name="connsiteX1" fmla="*/ 666427 w 5517397"/>
              <a:gd name="connsiteY1" fmla="*/ 15498 h 2836190"/>
              <a:gd name="connsiteX2" fmla="*/ 1983783 w 5517397"/>
              <a:gd name="connsiteY2" fmla="*/ 0 h 2836190"/>
              <a:gd name="connsiteX3" fmla="*/ 2572719 w 5517397"/>
              <a:gd name="connsiteY3" fmla="*/ 1084881 h 2836190"/>
              <a:gd name="connsiteX4" fmla="*/ 4355024 w 5517397"/>
              <a:gd name="connsiteY4" fmla="*/ 1084881 h 2836190"/>
              <a:gd name="connsiteX5" fmla="*/ 5517397 w 5517397"/>
              <a:gd name="connsiteY5" fmla="*/ 2665708 h 28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7397" h="2836190">
                <a:moveTo>
                  <a:pt x="0" y="2836190"/>
                </a:moveTo>
                <a:lnTo>
                  <a:pt x="666427" y="15498"/>
                </a:lnTo>
                <a:lnTo>
                  <a:pt x="1983783" y="0"/>
                </a:lnTo>
                <a:lnTo>
                  <a:pt x="2572719" y="1084881"/>
                </a:lnTo>
                <a:lnTo>
                  <a:pt x="4355024" y="1084881"/>
                </a:lnTo>
                <a:lnTo>
                  <a:pt x="5517397" y="2665708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75E2D-C339-C749-8937-9440B03A981B}"/>
              </a:ext>
            </a:extLst>
          </p:cNvPr>
          <p:cNvCxnSpPr/>
          <p:nvPr/>
        </p:nvCxnSpPr>
        <p:spPr>
          <a:xfrm>
            <a:off x="5987074" y="3429000"/>
            <a:ext cx="5543665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32575-8631-B342-8892-402AD5D4CD6D}"/>
              </a:ext>
            </a:extLst>
          </p:cNvPr>
          <p:cNvSpPr txBox="1"/>
          <p:nvPr/>
        </p:nvSpPr>
        <p:spPr>
          <a:xfrm>
            <a:off x="9692829" y="30187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crystallisation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E931D-0A17-BE41-9ED9-ED04F70F519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65343" y="3115159"/>
            <a:ext cx="14426" cy="305652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DC52D-6DEF-A144-8E33-5871FBF20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980116" y="3099661"/>
            <a:ext cx="17009" cy="30720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BA487-8E65-8140-A77F-D51BBFCF415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550970" y="4184542"/>
            <a:ext cx="35091" cy="198714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1B5B8-C87B-3646-8991-43F640B19C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0368366" y="4184542"/>
            <a:ext cx="8822" cy="20223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/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/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/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/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341-B234-CF47-9774-31E06A5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1221-F24F-5A45-8E2A-75A3623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05FC0-FA19-434A-95A6-42C5094CF89E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4E3CB-0811-7E45-B230-3467368E06EF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41284D-0060-A54B-AE37-86D3923870C7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432C2-5CA3-A949-87B3-37795A966749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039A2-F4D2-3546-9B7A-1B9E210664E7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6D235-27BD-FB44-9815-5C2EAAEB49C2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43F72-36FC-1C4D-A891-FC360F1C25EE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CD7A2-5328-1047-A3A6-7010FF504807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5D376-3D4F-9F4F-989E-76752789C9FB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2A7D0-9E31-E94B-BB0D-641C80356680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3B696-910E-9749-BAE8-B2035DA5D6B4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32421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A63-B5DA-474F-8C52-15C2EC7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Simulated Annealing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25A8-82F6-BC44-A6EE-A3C697E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2A38A3-8F38-C04C-B884-2EFF83CB28DF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simulatedAnnealing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schedule.temperatureAt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problem.profit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Math.exp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profit/temperature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++time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9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5DD-D8F1-A448-BB2F-6139BDEB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341-12F1-7944-A0C9-EF57A0A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 algn="ctr">
              <a:buNone/>
            </a:pPr>
            <a:r>
              <a:rPr lang="en-NO" sz="3600" dirty="0"/>
              <a:t>Given an infinte time, simulated annealing will  eventually find the global optima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6FC8-1ABE-574E-86AC-4828B93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26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8245E-E0B2-3D46-A776-4775ACA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Tabu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4FD35-6C89-FF47-9AD0-D12C8B370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we remember the past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42A4-4FC7-CB4C-9B89-1304C0D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025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C1F6A6-5A05-5B44-80BB-A29D6307273E}"/>
              </a:ext>
            </a:extLst>
          </p:cNvPr>
          <p:cNvCxnSpPr>
            <a:cxnSpLocks/>
          </p:cNvCxnSpPr>
          <p:nvPr/>
        </p:nvCxnSpPr>
        <p:spPr>
          <a:xfrm>
            <a:off x="6052433" y="1992684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435619-9388-0748-B357-D8096202A8E6}"/>
              </a:ext>
            </a:extLst>
          </p:cNvPr>
          <p:cNvCxnSpPr>
            <a:cxnSpLocks/>
          </p:cNvCxnSpPr>
          <p:nvPr/>
        </p:nvCxnSpPr>
        <p:spPr>
          <a:xfrm>
            <a:off x="6052433" y="3104008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DF512E-67DC-A04E-84D2-F462B34C332C}"/>
              </a:ext>
            </a:extLst>
          </p:cNvPr>
          <p:cNvCxnSpPr>
            <a:cxnSpLocks/>
          </p:cNvCxnSpPr>
          <p:nvPr/>
        </p:nvCxnSpPr>
        <p:spPr>
          <a:xfrm>
            <a:off x="6052433" y="4215332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7FAB59-4DD4-9E4E-B942-63A24BA70EDA}"/>
              </a:ext>
            </a:extLst>
          </p:cNvPr>
          <p:cNvCxnSpPr>
            <a:cxnSpLocks/>
          </p:cNvCxnSpPr>
          <p:nvPr/>
        </p:nvCxnSpPr>
        <p:spPr>
          <a:xfrm>
            <a:off x="6052433" y="5326657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AD2F56-FF6F-3F4D-9B8E-F186C9E46429}"/>
              </a:ext>
            </a:extLst>
          </p:cNvPr>
          <p:cNvGrpSpPr/>
          <p:nvPr/>
        </p:nvGrpSpPr>
        <p:grpSpPr>
          <a:xfrm rot="5400000">
            <a:off x="6100707" y="1858749"/>
            <a:ext cx="4838007" cy="3333973"/>
            <a:chOff x="6204833" y="2145084"/>
            <a:chExt cx="4838007" cy="33339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63D276-6B0A-704B-A2F1-AEA8AEA16B6A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2145084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A65741-1AF1-6540-BAC8-2BA1E4139F62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3256408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CC3D9-3D37-D342-B91A-70E993086E11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4367732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ADDAE4-AA5C-E647-9420-30202998C91F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5479057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2191C-A727-9747-A270-16C78FF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178844A9-D54E-774F-AF02-573A16221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Accept “bad moves”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pick the best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Remember some past</a:t>
            </a:r>
          </a:p>
          <a:p>
            <a:pPr>
              <a:lnSpc>
                <a:spcPct val="150000"/>
              </a:lnSpc>
            </a:pPr>
            <a:r>
              <a:rPr lang="en-NO" dirty="0"/>
              <a:t>Don’t go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B27F-1A58-D94D-949A-F8C9505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1113E7-0117-0E47-8156-78BFDA71CFC9}"/>
              </a:ext>
            </a:extLst>
          </p:cNvPr>
          <p:cNvSpPr/>
          <p:nvPr/>
        </p:nvSpPr>
        <p:spPr>
          <a:xfrm>
            <a:off x="6725755" y="2930645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AFA32-EF12-D644-A766-B6B0801597E6}"/>
              </a:ext>
            </a:extLst>
          </p:cNvPr>
          <p:cNvSpPr/>
          <p:nvPr/>
        </p:nvSpPr>
        <p:spPr>
          <a:xfrm>
            <a:off x="6707963" y="18434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E3652-EDAE-9C40-B7AB-03DF3229983D}"/>
              </a:ext>
            </a:extLst>
          </p:cNvPr>
          <p:cNvSpPr/>
          <p:nvPr/>
        </p:nvSpPr>
        <p:spPr>
          <a:xfrm>
            <a:off x="7862345" y="18618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4F47B-E683-324D-867A-9013E10E3506}"/>
              </a:ext>
            </a:extLst>
          </p:cNvPr>
          <p:cNvSpPr/>
          <p:nvPr/>
        </p:nvSpPr>
        <p:spPr>
          <a:xfrm>
            <a:off x="7822640" y="29616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3610D-78E8-BB42-A12C-A90F09FEFC19}"/>
              </a:ext>
            </a:extLst>
          </p:cNvPr>
          <p:cNvSpPr/>
          <p:nvPr/>
        </p:nvSpPr>
        <p:spPr>
          <a:xfrm>
            <a:off x="8981053" y="2946096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4CCBEE-BE88-2B49-8836-11D1C24C20CC}"/>
              </a:ext>
            </a:extLst>
          </p:cNvPr>
          <p:cNvSpPr/>
          <p:nvPr/>
        </p:nvSpPr>
        <p:spPr>
          <a:xfrm>
            <a:off x="8946683" y="1823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014634-8960-7F49-B317-3175F0B1F906}"/>
              </a:ext>
            </a:extLst>
          </p:cNvPr>
          <p:cNvSpPr/>
          <p:nvPr/>
        </p:nvSpPr>
        <p:spPr>
          <a:xfrm>
            <a:off x="10051192" y="182169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6A5FC1-9953-614B-9856-A439AF62B38F}"/>
              </a:ext>
            </a:extLst>
          </p:cNvPr>
          <p:cNvSpPr/>
          <p:nvPr/>
        </p:nvSpPr>
        <p:spPr>
          <a:xfrm>
            <a:off x="10042576" y="295582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28D11B-BFAF-C74F-BE8F-971F341447F9}"/>
              </a:ext>
            </a:extLst>
          </p:cNvPr>
          <p:cNvSpPr/>
          <p:nvPr/>
        </p:nvSpPr>
        <p:spPr>
          <a:xfrm>
            <a:off x="6720196" y="516557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48CE0D-B824-9C4C-A4D8-AE15B4ACD2DB}"/>
              </a:ext>
            </a:extLst>
          </p:cNvPr>
          <p:cNvSpPr/>
          <p:nvPr/>
        </p:nvSpPr>
        <p:spPr>
          <a:xfrm>
            <a:off x="6738958" y="4024151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8729E-C485-2742-8747-41D1FE1140F4}"/>
              </a:ext>
            </a:extLst>
          </p:cNvPr>
          <p:cNvSpPr/>
          <p:nvPr/>
        </p:nvSpPr>
        <p:spPr>
          <a:xfrm>
            <a:off x="7839084" y="40605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A1D41B-C03B-E34A-A72D-5CE4A770A285}"/>
              </a:ext>
            </a:extLst>
          </p:cNvPr>
          <p:cNvSpPr/>
          <p:nvPr/>
        </p:nvSpPr>
        <p:spPr>
          <a:xfrm>
            <a:off x="7850320" y="51625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A5ED34-3BB4-E640-B612-5BBAC28F4391}"/>
              </a:ext>
            </a:extLst>
          </p:cNvPr>
          <p:cNvSpPr/>
          <p:nvPr/>
        </p:nvSpPr>
        <p:spPr>
          <a:xfrm>
            <a:off x="8968089" y="5174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C68BB-D30E-2A42-A583-AECF38C66D21}"/>
              </a:ext>
            </a:extLst>
          </p:cNvPr>
          <p:cNvSpPr/>
          <p:nvPr/>
        </p:nvSpPr>
        <p:spPr>
          <a:xfrm>
            <a:off x="8936547" y="4068098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EF7D53-D822-8B4C-B256-B2046C665F48}"/>
              </a:ext>
            </a:extLst>
          </p:cNvPr>
          <p:cNvSpPr/>
          <p:nvPr/>
        </p:nvSpPr>
        <p:spPr>
          <a:xfrm>
            <a:off x="10041072" y="407251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74333C-C523-514C-80D0-EB17828C7B03}"/>
              </a:ext>
            </a:extLst>
          </p:cNvPr>
          <p:cNvSpPr/>
          <p:nvPr/>
        </p:nvSpPr>
        <p:spPr>
          <a:xfrm>
            <a:off x="10050758" y="51881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5278A-F0C9-A741-90AC-DAE82257FD51}"/>
              </a:ext>
            </a:extLst>
          </p:cNvPr>
          <p:cNvSpPr txBox="1"/>
          <p:nvPr/>
        </p:nvSpPr>
        <p:spPr>
          <a:xfrm>
            <a:off x="6455255" y="5388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A3605-0067-B345-9507-DD55D6DA4B18}"/>
              </a:ext>
            </a:extLst>
          </p:cNvPr>
          <p:cNvSpPr txBox="1"/>
          <p:nvPr/>
        </p:nvSpPr>
        <p:spPr>
          <a:xfrm>
            <a:off x="6449409" y="42023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74412-2863-F54A-9851-4B65944E7F91}"/>
              </a:ext>
            </a:extLst>
          </p:cNvPr>
          <p:cNvSpPr txBox="1"/>
          <p:nvPr/>
        </p:nvSpPr>
        <p:spPr>
          <a:xfrm>
            <a:off x="7577534" y="2027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4F79C-9282-9842-9F18-C78C011190DF}"/>
              </a:ext>
            </a:extLst>
          </p:cNvPr>
          <p:cNvSpPr txBox="1"/>
          <p:nvPr/>
        </p:nvSpPr>
        <p:spPr>
          <a:xfrm>
            <a:off x="7560677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56356-2EB8-824C-9895-D846AFDD08D0}"/>
              </a:ext>
            </a:extLst>
          </p:cNvPr>
          <p:cNvSpPr txBox="1"/>
          <p:nvPr/>
        </p:nvSpPr>
        <p:spPr>
          <a:xfrm>
            <a:off x="7598172" y="42362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054DF-60B7-5F4C-8552-C816ECC5127F}"/>
              </a:ext>
            </a:extLst>
          </p:cNvPr>
          <p:cNvSpPr txBox="1"/>
          <p:nvPr/>
        </p:nvSpPr>
        <p:spPr>
          <a:xfrm>
            <a:off x="8754789" y="31564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26922-1C2A-9542-AE34-68F82779558F}"/>
              </a:ext>
            </a:extLst>
          </p:cNvPr>
          <p:cNvSpPr txBox="1"/>
          <p:nvPr/>
        </p:nvSpPr>
        <p:spPr>
          <a:xfrm>
            <a:off x="8694058" y="42863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E485-739E-1F4F-9C3F-3E7587CDF062}"/>
              </a:ext>
            </a:extLst>
          </p:cNvPr>
          <p:cNvSpPr txBox="1"/>
          <p:nvPr/>
        </p:nvSpPr>
        <p:spPr>
          <a:xfrm>
            <a:off x="9903729" y="223794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5F9DE1-F35E-6B45-80F6-8A9C128494B6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H="1" flipV="1">
            <a:off x="7969874" y="3256135"/>
            <a:ext cx="16444" cy="8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2459BC-1969-D847-8440-F89783F30530}"/>
              </a:ext>
            </a:extLst>
          </p:cNvPr>
          <p:cNvSpPr txBox="1"/>
          <p:nvPr/>
        </p:nvSpPr>
        <p:spPr>
          <a:xfrm>
            <a:off x="6419907" y="30893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5FCEEA-E421-3841-964B-5B163BF5BA08}"/>
              </a:ext>
            </a:extLst>
          </p:cNvPr>
          <p:cNvSpPr txBox="1"/>
          <p:nvPr/>
        </p:nvSpPr>
        <p:spPr>
          <a:xfrm>
            <a:off x="6397292" y="198215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1E0889-5698-2647-83A0-78DEBBB97591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7986318" y="4354988"/>
            <a:ext cx="11236" cy="80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C27EEB-49F2-6A46-9718-53E2118DF833}"/>
              </a:ext>
            </a:extLst>
          </p:cNvPr>
          <p:cNvSpPr txBox="1"/>
          <p:nvPr/>
        </p:nvSpPr>
        <p:spPr>
          <a:xfrm>
            <a:off x="8619830" y="19980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9C8A5-AE9D-E440-B795-94EB1BBB3576}"/>
              </a:ext>
            </a:extLst>
          </p:cNvPr>
          <p:cNvSpPr txBox="1"/>
          <p:nvPr/>
        </p:nvSpPr>
        <p:spPr>
          <a:xfrm>
            <a:off x="8717183" y="54014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32D97-A078-9E4C-AD1A-E13327C4CF87}"/>
              </a:ext>
            </a:extLst>
          </p:cNvPr>
          <p:cNvSpPr txBox="1"/>
          <p:nvPr/>
        </p:nvSpPr>
        <p:spPr>
          <a:xfrm>
            <a:off x="9849390" y="43278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3621A-4913-D242-B303-2545B56F6E3E}"/>
              </a:ext>
            </a:extLst>
          </p:cNvPr>
          <p:cNvSpPr txBox="1"/>
          <p:nvPr/>
        </p:nvSpPr>
        <p:spPr>
          <a:xfrm>
            <a:off x="9805382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A4E2A1-43AB-4248-8C4A-A25D5432396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117108" y="3093330"/>
            <a:ext cx="863945" cy="1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EF2B29-6BA8-734B-AC6C-F3579F6559C8}"/>
              </a:ext>
            </a:extLst>
          </p:cNvPr>
          <p:cNvSpPr txBox="1"/>
          <p:nvPr/>
        </p:nvSpPr>
        <p:spPr>
          <a:xfrm>
            <a:off x="7593698" y="53806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4ED7EC-6A35-444E-AF97-44CAA0FDD117}"/>
              </a:ext>
            </a:extLst>
          </p:cNvPr>
          <p:cNvSpPr txBox="1"/>
          <p:nvPr/>
        </p:nvSpPr>
        <p:spPr>
          <a:xfrm>
            <a:off x="9828800" y="535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80471A-19B0-E948-9125-51C584875EB9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275521" y="3093330"/>
            <a:ext cx="767055" cy="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582920-2AD0-0743-8AD8-05B24A39DE74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10189810" y="2116160"/>
            <a:ext cx="8616" cy="83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5B3B696-CB7D-7047-989F-B9070683B993}"/>
              </a:ext>
            </a:extLst>
          </p:cNvPr>
          <p:cNvSpPr/>
          <p:nvPr/>
        </p:nvSpPr>
        <p:spPr>
          <a:xfrm>
            <a:off x="6706566" y="5162778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73C026-78D3-C049-8868-FD8F59B980D1}"/>
              </a:ext>
            </a:extLst>
          </p:cNvPr>
          <p:cNvCxnSpPr>
            <a:cxnSpLocks/>
            <a:stCxn id="86" idx="6"/>
            <a:endCxn id="20" idx="2"/>
          </p:cNvCxnSpPr>
          <p:nvPr/>
        </p:nvCxnSpPr>
        <p:spPr>
          <a:xfrm flipV="1">
            <a:off x="7001034" y="5309801"/>
            <a:ext cx="849286" cy="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10F8F65-2C00-2746-A309-2D861FD967E4}"/>
              </a:ext>
            </a:extLst>
          </p:cNvPr>
          <p:cNvSpPr/>
          <p:nvPr/>
        </p:nvSpPr>
        <p:spPr>
          <a:xfrm>
            <a:off x="7857609" y="5149537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D154D6-C89E-0941-BA9D-4800F42F36BA}"/>
              </a:ext>
            </a:extLst>
          </p:cNvPr>
          <p:cNvSpPr/>
          <p:nvPr/>
        </p:nvSpPr>
        <p:spPr>
          <a:xfrm>
            <a:off x="7843483" y="4071452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7F0FF0-C869-F94D-A1B5-BF90D9086C40}"/>
              </a:ext>
            </a:extLst>
          </p:cNvPr>
          <p:cNvSpPr/>
          <p:nvPr/>
        </p:nvSpPr>
        <p:spPr>
          <a:xfrm>
            <a:off x="7828063" y="2974565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12DEA50-347F-5043-89A3-A60314DA8A1C}"/>
              </a:ext>
            </a:extLst>
          </p:cNvPr>
          <p:cNvSpPr/>
          <p:nvPr/>
        </p:nvSpPr>
        <p:spPr>
          <a:xfrm>
            <a:off x="8961031" y="2945280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20C3A7-0680-334A-AF18-41A20EB0030C}"/>
              </a:ext>
            </a:extLst>
          </p:cNvPr>
          <p:cNvSpPr/>
          <p:nvPr/>
        </p:nvSpPr>
        <p:spPr>
          <a:xfrm>
            <a:off x="10058660" y="2960720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5F9EE0-51E8-B74D-BB22-D0F280F4EAFB}"/>
              </a:ext>
            </a:extLst>
          </p:cNvPr>
          <p:cNvSpPr/>
          <p:nvPr/>
        </p:nvSpPr>
        <p:spPr>
          <a:xfrm>
            <a:off x="10058660" y="1832748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71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D26-E98D-C14F-98BF-21A9BFA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48C6-AFF3-574A-9C0D-6AF49409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tabuSearch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problem.bestNeighbour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spcAft>
                <a:spcPts val="595"/>
              </a:spcAft>
              <a:buNone/>
            </a:pP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0437-0C17-0E4C-8291-CA6237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0E21-39CF-AF4D-BF9A-9E9EB72A549D}"/>
              </a:ext>
            </a:extLst>
          </p:cNvPr>
          <p:cNvSpPr/>
          <p:nvPr/>
        </p:nvSpPr>
        <p:spPr>
          <a:xfrm>
            <a:off x="1478517" y="2342468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B0055-817F-334E-BFAF-3A41EFD50255}"/>
              </a:ext>
            </a:extLst>
          </p:cNvPr>
          <p:cNvSpPr/>
          <p:nvPr/>
        </p:nvSpPr>
        <p:spPr>
          <a:xfrm>
            <a:off x="3659222" y="4181303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1921E-2A20-CB48-8501-41583C8EAD6A}"/>
              </a:ext>
            </a:extLst>
          </p:cNvPr>
          <p:cNvSpPr/>
          <p:nvPr/>
        </p:nvSpPr>
        <p:spPr>
          <a:xfrm>
            <a:off x="2149076" y="4883598"/>
            <a:ext cx="2988189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873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1C3-25EE-A74B-8204-8204E54E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Many More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50B8-7773-F241-B641-4140D239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6729-B6A6-B447-AA8C-2741C0845AB4}"/>
              </a:ext>
            </a:extLst>
          </p:cNvPr>
          <p:cNvSpPr txBox="1"/>
          <p:nvPr/>
        </p:nvSpPr>
        <p:spPr>
          <a:xfrm>
            <a:off x="1656503" y="2545394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Linear Programming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Breaking Linear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65CE-2336-A24B-88EC-F3CB389B64A5}"/>
              </a:ext>
            </a:extLst>
          </p:cNvPr>
          <p:cNvSpPr txBox="1"/>
          <p:nvPr/>
        </p:nvSpPr>
        <p:spPr>
          <a:xfrm>
            <a:off x="1662113" y="4476717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Genetic Algorithms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and evolution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3376C-75A5-764D-8EEC-F4DF8FE1CC78}"/>
              </a:ext>
            </a:extLst>
          </p:cNvPr>
          <p:cNvSpPr txBox="1"/>
          <p:nvPr/>
        </p:nvSpPr>
        <p:spPr>
          <a:xfrm>
            <a:off x="6558781" y="2545394"/>
            <a:ext cx="464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PSO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Particle Swarm Optimization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8B51F-421B-474E-96B8-3C4E0E402F4F}"/>
              </a:ext>
            </a:extLst>
          </p:cNvPr>
          <p:cNvSpPr txBox="1"/>
          <p:nvPr/>
        </p:nvSpPr>
        <p:spPr>
          <a:xfrm>
            <a:off x="7051050" y="4476717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Ant Colonny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how ants find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and exploit resources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139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43E-85AC-0A44-ADAC-84D9B6D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Tackling Hard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578D3-E48E-1C4D-986D-F41079C4D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Read solution and similar problems</a:t>
            </a:r>
          </a:p>
          <a:p>
            <a:pPr lvl="1"/>
            <a:r>
              <a:rPr lang="en-NO" dirty="0"/>
              <a:t>What neighborhood</a:t>
            </a:r>
          </a:p>
          <a:p>
            <a:pPr lvl="1"/>
            <a:r>
              <a:rPr lang="en-NO" dirty="0"/>
              <a:t>what fitness</a:t>
            </a:r>
          </a:p>
          <a:p>
            <a:r>
              <a:rPr lang="en-NO" dirty="0"/>
              <a:t>Select a set of problem instances </a:t>
            </a:r>
          </a:p>
          <a:p>
            <a:r>
              <a:rPr lang="en-NO" dirty="0"/>
              <a:t>Develop a simple/na</a:t>
            </a:r>
            <a:r>
              <a:rPr lang="en-GB" dirty="0" err="1"/>
              <a:t>ï</a:t>
            </a:r>
            <a:r>
              <a:rPr lang="en-NO" dirty="0"/>
              <a:t>ve solution</a:t>
            </a:r>
          </a:p>
          <a:p>
            <a:r>
              <a:rPr lang="en-NO" dirty="0"/>
              <a:t>Collect statistics </a:t>
            </a:r>
          </a:p>
          <a:p>
            <a:r>
              <a:rPr lang="en-NO" dirty="0"/>
              <a:t>Improve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6E86C-3179-BA49-9068-E14061303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ORTools</a:t>
            </a:r>
          </a:p>
          <a:p>
            <a:r>
              <a:rPr lang="en-NO" dirty="0"/>
              <a:t>Z3 </a:t>
            </a:r>
          </a:p>
          <a:p>
            <a:r>
              <a:rPr lang="en-NO" dirty="0"/>
              <a:t>Depends on the problem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VRP</a:t>
            </a:r>
          </a:p>
          <a:p>
            <a:pPr lvl="1"/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DD91-3818-7A45-B200-A1419D7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618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C08A-C8E4-7E43-85C3-18D04A7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Further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FC26-FD1B-604A-94A1-0EA103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pic>
        <p:nvPicPr>
          <p:cNvPr id="2050" name="Picture 2" descr="Artificial Intelligence">
            <a:extLst>
              <a:ext uri="{FF2B5EF4-FFF2-40B4-BE49-F238E27FC236}">
                <a16:creationId xmlns:a16="http://schemas.microsoft.com/office/drawing/2014/main" id="{F62706CF-4AD9-D349-8CD2-E962BCB6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894"/>
            <a:ext cx="25527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F6DE6-A02E-6249-992C-6920F510C253}"/>
              </a:ext>
            </a:extLst>
          </p:cNvPr>
          <p:cNvSpPr txBox="1"/>
          <p:nvPr/>
        </p:nvSpPr>
        <p:spPr>
          <a:xfrm>
            <a:off x="3589544" y="2271894"/>
            <a:ext cx="501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Artificial Intelligence: A Modern Approach</a:t>
            </a:r>
            <a:br>
              <a:rPr lang="en-GB" dirty="0">
                <a:latin typeface="Montserrat" pitchFamily="2" charset="77"/>
              </a:rPr>
            </a:br>
            <a:r>
              <a:rPr lang="en-GB" dirty="0">
                <a:latin typeface="Montserrat" pitchFamily="2" charset="77"/>
              </a:rPr>
              <a:t>by Peter </a:t>
            </a:r>
            <a:r>
              <a:rPr lang="en-GB" dirty="0" err="1">
                <a:latin typeface="Montserrat" pitchFamily="2" charset="77"/>
              </a:rPr>
              <a:t>Norvig</a:t>
            </a:r>
            <a:r>
              <a:rPr lang="en-GB" dirty="0">
                <a:latin typeface="Montserrat" pitchFamily="2" charset="77"/>
              </a:rPr>
              <a:t> and Stuart J. Russell</a:t>
            </a:r>
          </a:p>
          <a:p>
            <a:r>
              <a:rPr lang="en-GB" dirty="0">
                <a:latin typeface="Montserrat" pitchFamily="2" charset="77"/>
              </a:rPr>
              <a:t>4</a:t>
            </a:r>
            <a:r>
              <a:rPr lang="en-GB" baseline="30000" dirty="0">
                <a:latin typeface="Montserrat" pitchFamily="2" charset="77"/>
              </a:rPr>
              <a:t>th</a:t>
            </a:r>
            <a:r>
              <a:rPr lang="en-GB" dirty="0">
                <a:latin typeface="Montserrat" pitchFamily="2" charset="77"/>
              </a:rPr>
              <a:t> Edition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4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What is Optimization?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Random Walks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Hill Climbing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Simulated Annealing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Tabu Search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18B-5D82-F140-85DD-A1297D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5D0D-EEFB-5A49-9D50-FC2460627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What is a solution</a:t>
            </a:r>
          </a:p>
          <a:p>
            <a:pPr>
              <a:lnSpc>
                <a:spcPct val="150000"/>
              </a:lnSpc>
            </a:pPr>
            <a:r>
              <a:rPr lang="en-NO" dirty="0"/>
              <a:t>What can we change? </a:t>
            </a:r>
          </a:p>
          <a:p>
            <a:pPr>
              <a:lnSpc>
                <a:spcPct val="150000"/>
              </a:lnSpc>
            </a:pPr>
            <a:r>
              <a:rPr lang="en-NO" dirty="0"/>
              <a:t>Constraint &amp; Reachability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96D8-6822-0A4B-9D4C-EC6A24B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007-EC74-1740-BB46-D7B7D9CDE621}"/>
              </a:ext>
            </a:extLst>
          </p:cNvPr>
          <p:cNvSpPr txBox="1"/>
          <p:nvPr/>
        </p:nvSpPr>
        <p:spPr>
          <a:xfrm>
            <a:off x="6678908" y="2121136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6A719-4232-3C44-BE88-FB4F66DC12E8}"/>
              </a:ext>
            </a:extLst>
          </p:cNvPr>
          <p:cNvSpPr txBox="1"/>
          <p:nvPr/>
        </p:nvSpPr>
        <p:spPr>
          <a:xfrm>
            <a:off x="6678908" y="4771000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{L}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E86E-BE0D-334A-BBC8-11E371184C07}"/>
              </a:ext>
            </a:extLst>
          </p:cNvPr>
          <p:cNvSpPr txBox="1"/>
          <p:nvPr/>
        </p:nvSpPr>
        <p:spPr>
          <a:xfrm>
            <a:off x="7731806" y="358605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1E32-EF09-A54D-AA7C-2412BE07E9F6}"/>
              </a:ext>
            </a:extLst>
          </p:cNvPr>
          <p:cNvSpPr txBox="1"/>
          <p:nvPr/>
        </p:nvSpPr>
        <p:spPr>
          <a:xfrm>
            <a:off x="8875137" y="2116980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{B, C, L}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9465-3F7E-0047-BCA8-00A9014F5523}"/>
              </a:ext>
            </a:extLst>
          </p:cNvPr>
          <p:cNvSpPr txBox="1"/>
          <p:nvPr/>
        </p:nvSpPr>
        <p:spPr>
          <a:xfrm>
            <a:off x="8923158" y="4785877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L, M}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E1511E-2F68-2549-A5FB-1B1770C0405B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H="1" flipV="1">
            <a:off x="7056576" y="2705911"/>
            <a:ext cx="675230" cy="117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B8B31-B052-174E-8D80-3FEEAAD6450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7030126" y="3878444"/>
            <a:ext cx="701680" cy="8925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7FFA8-4B89-3E4A-9E2A-22C82DF176F0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923158" y="2701755"/>
            <a:ext cx="799327" cy="117668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DB060-BA02-A44A-B9DE-0B910AF58BB2}"/>
              </a:ext>
            </a:extLst>
          </p:cNvPr>
          <p:cNvCxnSpPr>
            <a:stCxn id="8" idx="3"/>
          </p:cNvCxnSpPr>
          <p:nvPr/>
        </p:nvCxnSpPr>
        <p:spPr>
          <a:xfrm>
            <a:off x="8923158" y="3878444"/>
            <a:ext cx="888224" cy="10088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F1DD3-B3A7-A749-B387-A2B39452EEC8}"/>
              </a:ext>
            </a:extLst>
          </p:cNvPr>
          <p:cNvSpPr txBox="1"/>
          <p:nvPr/>
        </p:nvSpPr>
        <p:spPr>
          <a:xfrm>
            <a:off x="6867952" y="30301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F3A4A-0983-8D4D-9287-64C0A5BCC6A6}"/>
              </a:ext>
            </a:extLst>
          </p:cNvPr>
          <p:cNvSpPr txBox="1"/>
          <p:nvPr/>
        </p:nvSpPr>
        <p:spPr>
          <a:xfrm>
            <a:off x="6760388" y="42026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DA879-9A22-EC48-894F-D1EC80F9A6A3}"/>
              </a:ext>
            </a:extLst>
          </p:cNvPr>
          <p:cNvSpPr txBox="1"/>
          <p:nvPr/>
        </p:nvSpPr>
        <p:spPr>
          <a:xfrm>
            <a:off x="9500675" y="31321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14E0B-79CD-024A-9794-1DA1D94BD155}"/>
              </a:ext>
            </a:extLst>
          </p:cNvPr>
          <p:cNvSpPr txBox="1"/>
          <p:nvPr/>
        </p:nvSpPr>
        <p:spPr>
          <a:xfrm>
            <a:off x="9573332" y="42026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+M</a:t>
            </a:r>
          </a:p>
        </p:txBody>
      </p:sp>
    </p:spTree>
    <p:extLst>
      <p:ext uri="{BB962C8B-B14F-4D97-AF65-F5344CB8AC3E}">
        <p14:creationId xmlns:p14="http://schemas.microsoft.com/office/powerpoint/2010/main" val="37575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Solution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Fitness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9C8A58-11F4-004A-A229-6D9BD913486C}"/>
              </a:ext>
            </a:extLst>
          </p:cNvPr>
          <p:cNvSpPr txBox="1"/>
          <p:nvPr/>
        </p:nvSpPr>
        <p:spPr>
          <a:xfrm>
            <a:off x="3295946" y="44202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D5C4DE-52D4-F042-8F78-BBF9A5A63553}"/>
              </a:ext>
            </a:extLst>
          </p:cNvPr>
          <p:cNvSpPr txBox="1"/>
          <p:nvPr/>
        </p:nvSpPr>
        <p:spPr>
          <a:xfrm>
            <a:off x="3380172" y="287918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5A911F-B6EB-E847-A8C6-6DFE46629229}"/>
              </a:ext>
            </a:extLst>
          </p:cNvPr>
          <p:cNvSpPr txBox="1"/>
          <p:nvPr/>
        </p:nvSpPr>
        <p:spPr>
          <a:xfrm>
            <a:off x="3334941" y="36750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DB135-34F4-C74A-B8B2-95D3AF309D73}"/>
              </a:ext>
            </a:extLst>
          </p:cNvPr>
          <p:cNvSpPr txBox="1"/>
          <p:nvPr/>
        </p:nvSpPr>
        <p:spPr>
          <a:xfrm>
            <a:off x="3322223" y="52579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F195DB-6AF0-9F43-97E7-C9FBDDE23E0C}"/>
              </a:ext>
            </a:extLst>
          </p:cNvPr>
          <p:cNvSpPr txBox="1"/>
          <p:nvPr/>
        </p:nvSpPr>
        <p:spPr>
          <a:xfrm>
            <a:off x="5307540" y="604857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844188-2319-A34F-8B30-A6BF16D4A591}"/>
              </a:ext>
            </a:extLst>
          </p:cNvPr>
          <p:cNvSpPr txBox="1"/>
          <p:nvPr/>
        </p:nvSpPr>
        <p:spPr>
          <a:xfrm>
            <a:off x="5220004" y="52679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F9109B-ED86-C949-8FCF-89A7C8C1EBA7}"/>
              </a:ext>
            </a:extLst>
          </p:cNvPr>
          <p:cNvSpPr txBox="1"/>
          <p:nvPr/>
        </p:nvSpPr>
        <p:spPr>
          <a:xfrm>
            <a:off x="5131851" y="444980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64C558-D9B5-974C-A41A-02C8F62271C4}"/>
              </a:ext>
            </a:extLst>
          </p:cNvPr>
          <p:cNvSpPr txBox="1"/>
          <p:nvPr/>
        </p:nvSpPr>
        <p:spPr>
          <a:xfrm>
            <a:off x="5087295" y="369322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390E7E-97D2-4246-B662-346385FA8B30}"/>
              </a:ext>
            </a:extLst>
          </p:cNvPr>
          <p:cNvSpPr txBox="1"/>
          <p:nvPr/>
        </p:nvSpPr>
        <p:spPr>
          <a:xfrm>
            <a:off x="5046572" y="296320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531923-AA5B-284B-B8A1-271A3559DD4D}"/>
              </a:ext>
            </a:extLst>
          </p:cNvPr>
          <p:cNvSpPr txBox="1"/>
          <p:nvPr/>
        </p:nvSpPr>
        <p:spPr>
          <a:xfrm>
            <a:off x="5049504" y="208092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 kg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861231-1F32-B14C-B650-5199EFE93B35}"/>
              </a:ext>
            </a:extLst>
          </p:cNvPr>
          <p:cNvSpPr txBox="1"/>
          <p:nvPr/>
        </p:nvSpPr>
        <p:spPr>
          <a:xfrm>
            <a:off x="9259840" y="41740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 kg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BF4477-4C96-8E4A-8DD3-B6A6B0E7CC94}"/>
              </a:ext>
            </a:extLst>
          </p:cNvPr>
          <p:cNvSpPr txBox="1"/>
          <p:nvPr/>
        </p:nvSpPr>
        <p:spPr>
          <a:xfrm>
            <a:off x="6912008" y="292291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 kg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70D110-65F1-FD4F-95A1-AB5E71E06BB8}"/>
              </a:ext>
            </a:extLst>
          </p:cNvPr>
          <p:cNvSpPr txBox="1"/>
          <p:nvPr/>
        </p:nvSpPr>
        <p:spPr>
          <a:xfrm>
            <a:off x="6958135" y="369100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 kg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B18AE-9147-0141-AD39-573D41A630C4}"/>
              </a:ext>
            </a:extLst>
          </p:cNvPr>
          <p:cNvSpPr txBox="1"/>
          <p:nvPr/>
        </p:nvSpPr>
        <p:spPr>
          <a:xfrm>
            <a:off x="6912423" y="4459089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 kg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304588-75C5-7B4F-A581-287212F4A0E1}"/>
              </a:ext>
            </a:extLst>
          </p:cNvPr>
          <p:cNvSpPr txBox="1"/>
          <p:nvPr/>
        </p:nvSpPr>
        <p:spPr>
          <a:xfrm>
            <a:off x="6926414" y="522827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 kg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AB0D35-9476-9D48-B357-D03B3FADF0B9}"/>
              </a:ext>
            </a:extLst>
          </p:cNvPr>
          <p:cNvSpPr txBox="1"/>
          <p:nvPr/>
        </p:nvSpPr>
        <p:spPr>
          <a:xfrm>
            <a:off x="2639997" y="253249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3 000 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B4B85-0027-724E-BEB5-BE6B7773AFE8}"/>
              </a:ext>
            </a:extLst>
          </p:cNvPr>
          <p:cNvSpPr txBox="1"/>
          <p:nvPr/>
        </p:nvSpPr>
        <p:spPr>
          <a:xfrm>
            <a:off x="1485809" y="36411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A97141-1051-EB49-9E57-0E3AA346A9A0}"/>
              </a:ext>
            </a:extLst>
          </p:cNvPr>
          <p:cNvSpPr txBox="1"/>
          <p:nvPr/>
        </p:nvSpPr>
        <p:spPr>
          <a:xfrm>
            <a:off x="1652512" y="412848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 kg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0F0313-1ED0-FE42-8619-8A7F56D4C45D}"/>
              </a:ext>
            </a:extLst>
          </p:cNvPr>
          <p:cNvSpPr txBox="1"/>
          <p:nvPr/>
        </p:nvSpPr>
        <p:spPr>
          <a:xfrm>
            <a:off x="2613376" y="411244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9 000  NOK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D1D3A-339E-994E-80D1-765AA29D1CAC}"/>
              </a:ext>
            </a:extLst>
          </p:cNvPr>
          <p:cNvSpPr txBox="1"/>
          <p:nvPr/>
        </p:nvSpPr>
        <p:spPr>
          <a:xfrm>
            <a:off x="2563938" y="335593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ABEC1F-B4F8-B94B-9408-31CCE9552043}"/>
              </a:ext>
            </a:extLst>
          </p:cNvPr>
          <p:cNvSpPr txBox="1"/>
          <p:nvPr/>
        </p:nvSpPr>
        <p:spPr>
          <a:xfrm>
            <a:off x="2561889" y="48684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4 000  NOK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EBA76-D5F1-5D45-B54F-4C640524F9AC}"/>
              </a:ext>
            </a:extLst>
          </p:cNvPr>
          <p:cNvSpPr txBox="1"/>
          <p:nvPr/>
        </p:nvSpPr>
        <p:spPr>
          <a:xfrm>
            <a:off x="4358723" y="176406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10 000  NOK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02F760-AFCC-F54E-B0BA-164730891AD5}"/>
              </a:ext>
            </a:extLst>
          </p:cNvPr>
          <p:cNvSpPr txBox="1"/>
          <p:nvPr/>
        </p:nvSpPr>
        <p:spPr>
          <a:xfrm>
            <a:off x="4336281" y="253172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12 000  NOK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BD3035-E033-DD41-99AA-6922E1E1E543}"/>
              </a:ext>
            </a:extLst>
          </p:cNvPr>
          <p:cNvSpPr txBox="1"/>
          <p:nvPr/>
        </p:nvSpPr>
        <p:spPr>
          <a:xfrm>
            <a:off x="4336281" y="335407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74D8AD-1C93-FD4F-AFE9-F882C4408E3C}"/>
              </a:ext>
            </a:extLst>
          </p:cNvPr>
          <p:cNvSpPr txBox="1"/>
          <p:nvPr/>
        </p:nvSpPr>
        <p:spPr>
          <a:xfrm>
            <a:off x="4401362" y="41554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16 000 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B38106-48B5-384E-8AE2-F67F98E25FF2}"/>
              </a:ext>
            </a:extLst>
          </p:cNvPr>
          <p:cNvSpPr txBox="1"/>
          <p:nvPr/>
        </p:nvSpPr>
        <p:spPr>
          <a:xfrm>
            <a:off x="4367994" y="491206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11 000  NOK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69F843-6D07-BA4D-A74E-86C273C5B13C}"/>
              </a:ext>
            </a:extLst>
          </p:cNvPr>
          <p:cNvSpPr txBox="1"/>
          <p:nvPr/>
        </p:nvSpPr>
        <p:spPr>
          <a:xfrm>
            <a:off x="4401362" y="572960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13 000  NOK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8E826-F9FF-734D-B41C-7777F5B5EAA7}"/>
              </a:ext>
            </a:extLst>
          </p:cNvPr>
          <p:cNvSpPr txBox="1"/>
          <p:nvPr/>
        </p:nvSpPr>
        <p:spPr>
          <a:xfrm>
            <a:off x="6246866" y="24628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19 000  NOK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55055B-4CF9-994C-B32B-C27B3F142460}"/>
              </a:ext>
            </a:extLst>
          </p:cNvPr>
          <p:cNvSpPr txBox="1"/>
          <p:nvPr/>
        </p:nvSpPr>
        <p:spPr>
          <a:xfrm>
            <a:off x="6311157" y="335407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CC0C4C-D8C8-6A4D-AF20-54B117897B3D}"/>
              </a:ext>
            </a:extLst>
          </p:cNvPr>
          <p:cNvSpPr txBox="1"/>
          <p:nvPr/>
        </p:nvSpPr>
        <p:spPr>
          <a:xfrm>
            <a:off x="6243793" y="420080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0FB322-7C9C-0442-A63C-4569269EB415}"/>
              </a:ext>
            </a:extLst>
          </p:cNvPr>
          <p:cNvSpPr txBox="1"/>
          <p:nvPr/>
        </p:nvSpPr>
        <p:spPr>
          <a:xfrm>
            <a:off x="6225101" y="48784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20 000  NOK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069170-B00D-4B44-A79A-19472519FC55}"/>
              </a:ext>
            </a:extLst>
          </p:cNvPr>
          <p:cNvSpPr txBox="1"/>
          <p:nvPr/>
        </p:nvSpPr>
        <p:spPr>
          <a:xfrm>
            <a:off x="8523209" y="362484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23 000  NOK</a:t>
            </a:r>
          </a:p>
        </p:txBody>
      </p:sp>
    </p:spTree>
    <p:extLst>
      <p:ext uri="{BB962C8B-B14F-4D97-AF65-F5344CB8AC3E}">
        <p14:creationId xmlns:p14="http://schemas.microsoft.com/office/powerpoint/2010/main" val="8404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1" grpId="1"/>
      <p:bldP spid="102" grpId="0"/>
      <p:bldP spid="102" grpId="1"/>
      <p:bldP spid="103" grpId="0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Looking at NOK/kg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Fitness Landscape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4E04F4-5A95-CA49-8DFA-F5143FA86A37}"/>
              </a:ext>
            </a:extLst>
          </p:cNvPr>
          <p:cNvSpPr txBox="1"/>
          <p:nvPr/>
        </p:nvSpPr>
        <p:spPr>
          <a:xfrm>
            <a:off x="3097174" y="244282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1"/>
                </a:solidFill>
                <a:latin typeface="Montserrat" pitchFamily="2" charset="77"/>
              </a:rPr>
              <a:t>428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5D23E5-3492-A14D-AFF9-47B24C9FB228}"/>
              </a:ext>
            </a:extLst>
          </p:cNvPr>
          <p:cNvSpPr txBox="1"/>
          <p:nvPr/>
        </p:nvSpPr>
        <p:spPr>
          <a:xfrm>
            <a:off x="3174482" y="3464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875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5FCEAE-4A4D-604E-8BA0-4BB9A2B435BD}"/>
              </a:ext>
            </a:extLst>
          </p:cNvPr>
          <p:cNvSpPr txBox="1"/>
          <p:nvPr/>
        </p:nvSpPr>
        <p:spPr>
          <a:xfrm>
            <a:off x="2944396" y="41755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4 500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AD49A6-1BDC-6B4C-88E7-C54D2562880C}"/>
              </a:ext>
            </a:extLst>
          </p:cNvPr>
          <p:cNvSpPr txBox="1"/>
          <p:nvPr/>
        </p:nvSpPr>
        <p:spPr>
          <a:xfrm>
            <a:off x="3085324" y="4993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1 333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CF995F-9678-C644-B58A-7CA9055D81F3}"/>
              </a:ext>
            </a:extLst>
          </p:cNvPr>
          <p:cNvSpPr txBox="1"/>
          <p:nvPr/>
        </p:nvSpPr>
        <p:spPr>
          <a:xfrm>
            <a:off x="5011213" y="18831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666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FF6A3-8B16-794C-BE19-3CAEA1AAD114}"/>
              </a:ext>
            </a:extLst>
          </p:cNvPr>
          <p:cNvSpPr txBox="1"/>
          <p:nvPr/>
        </p:nvSpPr>
        <p:spPr>
          <a:xfrm>
            <a:off x="4974636" y="271335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1333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D4B504-4F79-034D-ABC3-64ACAF4A58D9}"/>
              </a:ext>
            </a:extLst>
          </p:cNvPr>
          <p:cNvSpPr txBox="1"/>
          <p:nvPr/>
        </p:nvSpPr>
        <p:spPr>
          <a:xfrm>
            <a:off x="5045609" y="34691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D862A2-3606-5E4A-A503-F4133E5A5F7B}"/>
              </a:ext>
            </a:extLst>
          </p:cNvPr>
          <p:cNvSpPr txBox="1"/>
          <p:nvPr/>
        </p:nvSpPr>
        <p:spPr>
          <a:xfrm>
            <a:off x="4891409" y="41708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1 600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6FC-B1C1-9F48-AF67-D0F4DF54A5BE}"/>
              </a:ext>
            </a:extLst>
          </p:cNvPr>
          <p:cNvSpPr txBox="1"/>
          <p:nvPr/>
        </p:nvSpPr>
        <p:spPr>
          <a:xfrm>
            <a:off x="4862255" y="50133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157E9C-4D9B-4841-BF7A-38C4281875E4}"/>
              </a:ext>
            </a:extLst>
          </p:cNvPr>
          <p:cNvSpPr txBox="1"/>
          <p:nvPr/>
        </p:nvSpPr>
        <p:spPr>
          <a:xfrm>
            <a:off x="4851750" y="57630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2 600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4D559F-6E0C-3C4A-B055-FE3840462943}"/>
              </a:ext>
            </a:extLst>
          </p:cNvPr>
          <p:cNvSpPr txBox="1"/>
          <p:nvPr/>
        </p:nvSpPr>
        <p:spPr>
          <a:xfrm>
            <a:off x="6808902" y="26400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1 117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C09D85-B7B0-5C41-9631-B8FFB4DBED7A}"/>
              </a:ext>
            </a:extLst>
          </p:cNvPr>
          <p:cNvSpPr txBox="1"/>
          <p:nvPr/>
        </p:nvSpPr>
        <p:spPr>
          <a:xfrm>
            <a:off x="693548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777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60BB02-D7DF-B242-9CFA-FDDCBAEC7EF0}"/>
              </a:ext>
            </a:extLst>
          </p:cNvPr>
          <p:cNvSpPr txBox="1"/>
          <p:nvPr/>
        </p:nvSpPr>
        <p:spPr>
          <a:xfrm>
            <a:off x="6892604" y="42284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1166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8748-3DF8-804E-99FC-774CA32E40DB}"/>
              </a:ext>
            </a:extLst>
          </p:cNvPr>
          <p:cNvSpPr txBox="1"/>
          <p:nvPr/>
        </p:nvSpPr>
        <p:spPr>
          <a:xfrm>
            <a:off x="6841833" y="49821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1538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4D784-FDD6-CA4C-8D11-112536CA8234}"/>
              </a:ext>
            </a:extLst>
          </p:cNvPr>
          <p:cNvSpPr txBox="1"/>
          <p:nvPr/>
        </p:nvSpPr>
        <p:spPr>
          <a:xfrm>
            <a:off x="9080491" y="38245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/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blipFill>
                <a:blip r:embed="rId2"/>
                <a:stretch>
                  <a:fillRect l="-2564" t="-4348" r="-2564" b="-195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7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43C1520D-6D26-1249-94C5-C9B4053BAB8C}"/>
              </a:ext>
            </a:extLst>
          </p:cNvPr>
          <p:cNvSpPr/>
          <p:nvPr/>
        </p:nvSpPr>
        <p:spPr>
          <a:xfrm>
            <a:off x="8630768" y="907541"/>
            <a:ext cx="1493118" cy="14931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66107F-49D8-E443-BDCD-6DCF376B03B3}"/>
              </a:ext>
            </a:extLst>
          </p:cNvPr>
          <p:cNvSpPr/>
          <p:nvPr/>
        </p:nvSpPr>
        <p:spPr>
          <a:xfrm>
            <a:off x="6096000" y="1533323"/>
            <a:ext cx="1238986" cy="12389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A2EB5D-6521-D745-A8D9-EA8CE85C23FA}"/>
              </a:ext>
            </a:extLst>
          </p:cNvPr>
          <p:cNvSpPr/>
          <p:nvPr/>
        </p:nvSpPr>
        <p:spPr>
          <a:xfrm>
            <a:off x="4974956" y="2425342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C5D7D4-1C79-644B-90FB-3453095B476E}"/>
              </a:ext>
            </a:extLst>
          </p:cNvPr>
          <p:cNvSpPr/>
          <p:nvPr/>
        </p:nvSpPr>
        <p:spPr>
          <a:xfrm>
            <a:off x="3067085" y="3106139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ED1CE49-94B6-4740-9A12-0E9100C05C14}"/>
              </a:ext>
            </a:extLst>
          </p:cNvPr>
          <p:cNvSpPr/>
          <p:nvPr/>
        </p:nvSpPr>
        <p:spPr>
          <a:xfrm>
            <a:off x="1690109" y="5630400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2A6F384-E2AD-0949-9402-265D29411524}"/>
              </a:ext>
            </a:extLst>
          </p:cNvPr>
          <p:cNvSpPr/>
          <p:nvPr/>
        </p:nvSpPr>
        <p:spPr>
          <a:xfrm>
            <a:off x="2436813" y="3910971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28842-38FA-A646-A92A-02402F4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92"/>
            <a:ext cx="10515600" cy="1240078"/>
          </a:xfrm>
        </p:spPr>
        <p:txBody>
          <a:bodyPr/>
          <a:lstStyle/>
          <a:p>
            <a:r>
              <a:rPr lang="en-NO" dirty="0"/>
              <a:t>Mutliple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5630-4362-064C-94E5-C8FFCC2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173BC2-B6DC-9F4E-B227-B98FCE80A968}"/>
              </a:ext>
            </a:extLst>
          </p:cNvPr>
          <p:cNvCxnSpPr/>
          <p:nvPr/>
        </p:nvCxnSpPr>
        <p:spPr>
          <a:xfrm>
            <a:off x="1332227" y="6127527"/>
            <a:ext cx="900853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B9F37-C248-BC4C-A7DC-33E0C96C0E7A}"/>
              </a:ext>
            </a:extLst>
          </p:cNvPr>
          <p:cNvCxnSpPr>
            <a:cxnSpLocks/>
          </p:cNvCxnSpPr>
          <p:nvPr/>
        </p:nvCxnSpPr>
        <p:spPr>
          <a:xfrm flipH="1" flipV="1">
            <a:off x="1710405" y="1400538"/>
            <a:ext cx="1" cy="5043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E57D72-C8AA-8642-87C5-34CA2B318908}"/>
              </a:ext>
            </a:extLst>
          </p:cNvPr>
          <p:cNvSpPr txBox="1"/>
          <p:nvPr/>
        </p:nvSpPr>
        <p:spPr>
          <a:xfrm>
            <a:off x="859438" y="147654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23 000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27B1-F8DA-4B4E-998C-9ACB75902485}"/>
              </a:ext>
            </a:extLst>
          </p:cNvPr>
          <p:cNvSpPr txBox="1"/>
          <p:nvPr/>
        </p:nvSpPr>
        <p:spPr>
          <a:xfrm>
            <a:off x="8692684" y="14694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78139-F00F-AF4C-B63B-99D2BB3A100F}"/>
              </a:ext>
            </a:extLst>
          </p:cNvPr>
          <p:cNvSpPr txBox="1"/>
          <p:nvPr/>
        </p:nvSpPr>
        <p:spPr>
          <a:xfrm>
            <a:off x="9281446" y="61948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9C27C-9125-FA4A-9E1E-607633268CF9}"/>
              </a:ext>
            </a:extLst>
          </p:cNvPr>
          <p:cNvSpPr txBox="1"/>
          <p:nvPr/>
        </p:nvSpPr>
        <p:spPr>
          <a:xfrm>
            <a:off x="1279425" y="57879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C134F-DE75-EC48-A667-7284AD6BDC36}"/>
              </a:ext>
            </a:extLst>
          </p:cNvPr>
          <p:cNvSpPr txBox="1"/>
          <p:nvPr/>
        </p:nvSpPr>
        <p:spPr>
          <a:xfrm>
            <a:off x="1828938" y="619481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70781-4DE4-684F-A0BF-BB3E8844C63C}"/>
              </a:ext>
            </a:extLst>
          </p:cNvPr>
          <p:cNvSpPr txBox="1"/>
          <p:nvPr/>
        </p:nvSpPr>
        <p:spPr>
          <a:xfrm>
            <a:off x="1828259" y="57315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4DF7D-26C2-9245-A3F9-8E0A1089A5DC}"/>
              </a:ext>
            </a:extLst>
          </p:cNvPr>
          <p:cNvSpPr txBox="1"/>
          <p:nvPr/>
        </p:nvSpPr>
        <p:spPr>
          <a:xfrm>
            <a:off x="4070837" y="5161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7C7F5-FEE1-F94D-B096-C2AD93A73AF3}"/>
              </a:ext>
            </a:extLst>
          </p:cNvPr>
          <p:cNvSpPr txBox="1"/>
          <p:nvPr/>
        </p:nvSpPr>
        <p:spPr>
          <a:xfrm>
            <a:off x="4182246" y="61948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F1AA8-1197-C347-A9AA-C2CBA958DE49}"/>
              </a:ext>
            </a:extLst>
          </p:cNvPr>
          <p:cNvSpPr txBox="1"/>
          <p:nvPr/>
        </p:nvSpPr>
        <p:spPr>
          <a:xfrm>
            <a:off x="947603" y="52205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3 000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F7054-0FC2-BE44-B118-3E41772F9D7A}"/>
              </a:ext>
            </a:extLst>
          </p:cNvPr>
          <p:cNvSpPr txBox="1"/>
          <p:nvPr/>
        </p:nvSpPr>
        <p:spPr>
          <a:xfrm>
            <a:off x="4485670" y="44891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390E1-1489-844C-9435-54EB529DDC62}"/>
              </a:ext>
            </a:extLst>
          </p:cNvPr>
          <p:cNvSpPr txBox="1"/>
          <p:nvPr/>
        </p:nvSpPr>
        <p:spPr>
          <a:xfrm>
            <a:off x="4601152" y="619481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5D5CE-6F96-C54B-97CB-F7DE2E568C86}"/>
              </a:ext>
            </a:extLst>
          </p:cNvPr>
          <p:cNvSpPr txBox="1"/>
          <p:nvPr/>
        </p:nvSpPr>
        <p:spPr>
          <a:xfrm>
            <a:off x="942794" y="449775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7 000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0EED6-9B05-4142-8823-3510DAD6F6E7}"/>
              </a:ext>
            </a:extLst>
          </p:cNvPr>
          <p:cNvSpPr txBox="1"/>
          <p:nvPr/>
        </p:nvSpPr>
        <p:spPr>
          <a:xfrm>
            <a:off x="2512576" y="40259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39116-39D3-2449-9FB9-5C1F7AFBD7CB}"/>
              </a:ext>
            </a:extLst>
          </p:cNvPr>
          <p:cNvSpPr txBox="1"/>
          <p:nvPr/>
        </p:nvSpPr>
        <p:spPr>
          <a:xfrm>
            <a:off x="2606352" y="61948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E1CA7-774A-1B4A-8F02-E20118B56ACE}"/>
              </a:ext>
            </a:extLst>
          </p:cNvPr>
          <p:cNvSpPr txBox="1"/>
          <p:nvPr/>
        </p:nvSpPr>
        <p:spPr>
          <a:xfrm>
            <a:off x="901116" y="414609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9 000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2D54D-CFBA-CC40-B3A6-915CE05AC8E3}"/>
              </a:ext>
            </a:extLst>
          </p:cNvPr>
          <p:cNvSpPr txBox="1"/>
          <p:nvPr/>
        </p:nvSpPr>
        <p:spPr>
          <a:xfrm>
            <a:off x="2893610" y="49893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E9544-17C0-F348-B629-9D2FED4D1CEA}"/>
              </a:ext>
            </a:extLst>
          </p:cNvPr>
          <p:cNvSpPr txBox="1"/>
          <p:nvPr/>
        </p:nvSpPr>
        <p:spPr>
          <a:xfrm>
            <a:off x="303066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B3D8B-BA6B-0145-878C-BA801B2CC141}"/>
              </a:ext>
            </a:extLst>
          </p:cNvPr>
          <p:cNvSpPr txBox="1"/>
          <p:nvPr/>
        </p:nvSpPr>
        <p:spPr>
          <a:xfrm>
            <a:off x="933176" y="502322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4 000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080E8-7A60-324F-BD75-FE6C2433D615}"/>
              </a:ext>
            </a:extLst>
          </p:cNvPr>
          <p:cNvSpPr txBox="1"/>
          <p:nvPr/>
        </p:nvSpPr>
        <p:spPr>
          <a:xfrm>
            <a:off x="7111207" y="40095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7EDC3-EC7F-F549-9270-5B5B3BBB4282}"/>
              </a:ext>
            </a:extLst>
          </p:cNvPr>
          <p:cNvSpPr txBox="1"/>
          <p:nvPr/>
        </p:nvSpPr>
        <p:spPr>
          <a:xfrm>
            <a:off x="7331482" y="619481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912F3-1565-CD49-A361-8AA59AD939F6}"/>
              </a:ext>
            </a:extLst>
          </p:cNvPr>
          <p:cNvSpPr txBox="1"/>
          <p:nvPr/>
        </p:nvSpPr>
        <p:spPr>
          <a:xfrm>
            <a:off x="875468" y="394014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10 000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B8DE3-0C90-CC44-AED6-A260EFEDBF66}"/>
              </a:ext>
            </a:extLst>
          </p:cNvPr>
          <p:cNvSpPr txBox="1"/>
          <p:nvPr/>
        </p:nvSpPr>
        <p:spPr>
          <a:xfrm>
            <a:off x="4759718" y="34435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745F9-2701-9440-971C-3D440746048A}"/>
              </a:ext>
            </a:extLst>
          </p:cNvPr>
          <p:cNvSpPr txBox="1"/>
          <p:nvPr/>
        </p:nvSpPr>
        <p:spPr>
          <a:xfrm>
            <a:off x="4977438" y="6194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6117E-9219-F740-8985-52C4AE9BB799}"/>
              </a:ext>
            </a:extLst>
          </p:cNvPr>
          <p:cNvSpPr txBox="1"/>
          <p:nvPr/>
        </p:nvSpPr>
        <p:spPr>
          <a:xfrm>
            <a:off x="889895" y="3538907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12 000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3A054-B0B5-AB47-9FD7-D746F5A99606}"/>
              </a:ext>
            </a:extLst>
          </p:cNvPr>
          <p:cNvSpPr txBox="1"/>
          <p:nvPr/>
        </p:nvSpPr>
        <p:spPr>
          <a:xfrm>
            <a:off x="5079515" y="44835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D67134-C715-3A44-B61A-2733594AE973}"/>
              </a:ext>
            </a:extLst>
          </p:cNvPr>
          <p:cNvSpPr txBox="1"/>
          <p:nvPr/>
        </p:nvSpPr>
        <p:spPr>
          <a:xfrm>
            <a:off x="5344376" y="61948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BC5ED-AFBC-F94F-9E3D-3AD7122A4CAB}"/>
              </a:ext>
            </a:extLst>
          </p:cNvPr>
          <p:cNvSpPr txBox="1"/>
          <p:nvPr/>
        </p:nvSpPr>
        <p:spPr>
          <a:xfrm>
            <a:off x="5087684" y="27096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4837C-387A-3948-B7BD-A266AD248B98}"/>
              </a:ext>
            </a:extLst>
          </p:cNvPr>
          <p:cNvSpPr txBox="1"/>
          <p:nvPr/>
        </p:nvSpPr>
        <p:spPr>
          <a:xfrm>
            <a:off x="885086" y="276740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16 000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73779A-38C3-DE46-ACD7-3F260576DCFE}"/>
              </a:ext>
            </a:extLst>
          </p:cNvPr>
          <p:cNvSpPr txBox="1"/>
          <p:nvPr/>
        </p:nvSpPr>
        <p:spPr>
          <a:xfrm>
            <a:off x="5472572" y="36799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7B985-966B-4346-8CDB-850C4EA208DD}"/>
              </a:ext>
            </a:extLst>
          </p:cNvPr>
          <p:cNvSpPr txBox="1"/>
          <p:nvPr/>
        </p:nvSpPr>
        <p:spPr>
          <a:xfrm>
            <a:off x="5794666" y="619481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1E308F-9694-2641-B958-585323EFC631}"/>
              </a:ext>
            </a:extLst>
          </p:cNvPr>
          <p:cNvSpPr txBox="1"/>
          <p:nvPr/>
        </p:nvSpPr>
        <p:spPr>
          <a:xfrm>
            <a:off x="921955" y="374661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11 000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6CB23-5B12-2947-8C0F-C056684EB8D3}"/>
              </a:ext>
            </a:extLst>
          </p:cNvPr>
          <p:cNvSpPr txBox="1"/>
          <p:nvPr/>
        </p:nvSpPr>
        <p:spPr>
          <a:xfrm>
            <a:off x="3156552" y="34119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A86C7-2AF7-BD48-BFCB-37B9337A3D08}"/>
              </a:ext>
            </a:extLst>
          </p:cNvPr>
          <p:cNvSpPr txBox="1"/>
          <p:nvPr/>
        </p:nvSpPr>
        <p:spPr>
          <a:xfrm>
            <a:off x="891498" y="3356718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13 000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9CB7A-DA35-4B44-90B9-D64730DEE05F}"/>
              </a:ext>
            </a:extLst>
          </p:cNvPr>
          <p:cNvSpPr txBox="1"/>
          <p:nvPr/>
        </p:nvSpPr>
        <p:spPr>
          <a:xfrm>
            <a:off x="340314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67AF7-01F4-1140-BE11-3C5502B4B689}"/>
              </a:ext>
            </a:extLst>
          </p:cNvPr>
          <p:cNvSpPr txBox="1"/>
          <p:nvPr/>
        </p:nvSpPr>
        <p:spPr>
          <a:xfrm>
            <a:off x="7761908" y="22253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8A881-BA2D-B147-BFAE-638550DBAA45}"/>
              </a:ext>
            </a:extLst>
          </p:cNvPr>
          <p:cNvSpPr txBox="1"/>
          <p:nvPr/>
        </p:nvSpPr>
        <p:spPr>
          <a:xfrm>
            <a:off x="8093198" y="619481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AEEEE4-FD66-434B-BFA6-63F6BE322384}"/>
              </a:ext>
            </a:extLst>
          </p:cNvPr>
          <p:cNvSpPr txBox="1"/>
          <p:nvPr/>
        </p:nvSpPr>
        <p:spPr>
          <a:xfrm>
            <a:off x="885086" y="224543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19 000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16E682-795C-6C4F-82EC-4FABAF7CFCBD}"/>
              </a:ext>
            </a:extLst>
          </p:cNvPr>
          <p:cNvSpPr txBox="1"/>
          <p:nvPr/>
        </p:nvSpPr>
        <p:spPr>
          <a:xfrm>
            <a:off x="7852415" y="31456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8F3123-BC98-774F-89ED-5676B20F9C6D}"/>
              </a:ext>
            </a:extLst>
          </p:cNvPr>
          <p:cNvSpPr txBox="1"/>
          <p:nvPr/>
        </p:nvSpPr>
        <p:spPr>
          <a:xfrm>
            <a:off x="8487510" y="619481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1CF0AA-4C09-144F-B462-1B79F5BD1B25}"/>
              </a:ext>
            </a:extLst>
          </p:cNvPr>
          <p:cNvSpPr txBox="1"/>
          <p:nvPr/>
        </p:nvSpPr>
        <p:spPr>
          <a:xfrm>
            <a:off x="877071" y="31502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14 000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B6F4D-EEEC-0740-A5CF-DB5BD85BC1E4}"/>
              </a:ext>
            </a:extLst>
          </p:cNvPr>
          <p:cNvCxnSpPr>
            <a:cxnSpLocks/>
          </p:cNvCxnSpPr>
          <p:nvPr/>
        </p:nvCxnSpPr>
        <p:spPr>
          <a:xfrm flipH="1">
            <a:off x="197023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56AF-01F5-BF46-98DF-629410D77FBA}"/>
              </a:ext>
            </a:extLst>
          </p:cNvPr>
          <p:cNvCxnSpPr>
            <a:cxnSpLocks/>
          </p:cNvCxnSpPr>
          <p:nvPr/>
        </p:nvCxnSpPr>
        <p:spPr>
          <a:xfrm flipH="1">
            <a:off x="236567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4C3E6D-7BA6-7B4D-B0D6-C1163DB219ED}"/>
              </a:ext>
            </a:extLst>
          </p:cNvPr>
          <p:cNvCxnSpPr>
            <a:cxnSpLocks/>
          </p:cNvCxnSpPr>
          <p:nvPr/>
        </p:nvCxnSpPr>
        <p:spPr>
          <a:xfrm flipH="1">
            <a:off x="276111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9BFDB9-FBFA-1742-8447-8EC80F1CE7EA}"/>
              </a:ext>
            </a:extLst>
          </p:cNvPr>
          <p:cNvCxnSpPr>
            <a:cxnSpLocks/>
          </p:cNvCxnSpPr>
          <p:nvPr/>
        </p:nvCxnSpPr>
        <p:spPr>
          <a:xfrm flipH="1">
            <a:off x="315655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7446EC-A30A-3D44-8CC0-6EC07B834D05}"/>
              </a:ext>
            </a:extLst>
          </p:cNvPr>
          <p:cNvCxnSpPr>
            <a:cxnSpLocks/>
          </p:cNvCxnSpPr>
          <p:nvPr/>
        </p:nvCxnSpPr>
        <p:spPr>
          <a:xfrm flipH="1">
            <a:off x="355199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9AD3B9-3CC2-8048-8F7D-CFB7AF377857}"/>
              </a:ext>
            </a:extLst>
          </p:cNvPr>
          <p:cNvCxnSpPr>
            <a:cxnSpLocks/>
          </p:cNvCxnSpPr>
          <p:nvPr/>
        </p:nvCxnSpPr>
        <p:spPr>
          <a:xfrm flipH="1">
            <a:off x="394742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F0FA7-2827-C945-AA39-CEEDAE05DB02}"/>
              </a:ext>
            </a:extLst>
          </p:cNvPr>
          <p:cNvCxnSpPr>
            <a:cxnSpLocks/>
          </p:cNvCxnSpPr>
          <p:nvPr/>
        </p:nvCxnSpPr>
        <p:spPr>
          <a:xfrm flipH="1">
            <a:off x="434286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7AA1C1-EFFC-4D4C-A549-8B7A377C5FEF}"/>
              </a:ext>
            </a:extLst>
          </p:cNvPr>
          <p:cNvCxnSpPr>
            <a:cxnSpLocks/>
          </p:cNvCxnSpPr>
          <p:nvPr/>
        </p:nvCxnSpPr>
        <p:spPr>
          <a:xfrm flipH="1">
            <a:off x="473830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33C98-A8B2-DA45-9DD2-1B2771558600}"/>
              </a:ext>
            </a:extLst>
          </p:cNvPr>
          <p:cNvCxnSpPr>
            <a:cxnSpLocks/>
          </p:cNvCxnSpPr>
          <p:nvPr/>
        </p:nvCxnSpPr>
        <p:spPr>
          <a:xfrm flipH="1">
            <a:off x="513374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541E32-F170-634B-BD00-C537BBC44541}"/>
              </a:ext>
            </a:extLst>
          </p:cNvPr>
          <p:cNvCxnSpPr>
            <a:cxnSpLocks/>
          </p:cNvCxnSpPr>
          <p:nvPr/>
        </p:nvCxnSpPr>
        <p:spPr>
          <a:xfrm flipH="1">
            <a:off x="552918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1324F-E275-694F-B361-D76F238D8864}"/>
              </a:ext>
            </a:extLst>
          </p:cNvPr>
          <p:cNvCxnSpPr>
            <a:cxnSpLocks/>
          </p:cNvCxnSpPr>
          <p:nvPr/>
        </p:nvCxnSpPr>
        <p:spPr>
          <a:xfrm flipH="1">
            <a:off x="592461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319EE-7CEF-5C4A-851A-3978595E0CD8}"/>
              </a:ext>
            </a:extLst>
          </p:cNvPr>
          <p:cNvCxnSpPr>
            <a:cxnSpLocks/>
          </p:cNvCxnSpPr>
          <p:nvPr/>
        </p:nvCxnSpPr>
        <p:spPr>
          <a:xfrm flipH="1">
            <a:off x="632005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4D1ACA-13D1-BE4B-A39C-A223F88AF681}"/>
              </a:ext>
            </a:extLst>
          </p:cNvPr>
          <p:cNvCxnSpPr>
            <a:cxnSpLocks/>
          </p:cNvCxnSpPr>
          <p:nvPr/>
        </p:nvCxnSpPr>
        <p:spPr>
          <a:xfrm flipH="1">
            <a:off x="671549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6091C5-3FB0-BE4C-BFBE-98E4A727A553}"/>
              </a:ext>
            </a:extLst>
          </p:cNvPr>
          <p:cNvCxnSpPr>
            <a:cxnSpLocks/>
          </p:cNvCxnSpPr>
          <p:nvPr/>
        </p:nvCxnSpPr>
        <p:spPr>
          <a:xfrm flipH="1">
            <a:off x="711093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D1FB2-C87C-3A41-9D13-4614EDAA6B3E}"/>
              </a:ext>
            </a:extLst>
          </p:cNvPr>
          <p:cNvCxnSpPr>
            <a:cxnSpLocks/>
          </p:cNvCxnSpPr>
          <p:nvPr/>
        </p:nvCxnSpPr>
        <p:spPr>
          <a:xfrm flipH="1">
            <a:off x="750637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C2A2E0-5ED0-914A-8B6C-AC1256E107B5}"/>
              </a:ext>
            </a:extLst>
          </p:cNvPr>
          <p:cNvCxnSpPr>
            <a:cxnSpLocks/>
          </p:cNvCxnSpPr>
          <p:nvPr/>
        </p:nvCxnSpPr>
        <p:spPr>
          <a:xfrm flipH="1">
            <a:off x="790180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3C7BBD-380B-2C44-AB4E-04E017335113}"/>
              </a:ext>
            </a:extLst>
          </p:cNvPr>
          <p:cNvCxnSpPr>
            <a:cxnSpLocks/>
          </p:cNvCxnSpPr>
          <p:nvPr/>
        </p:nvCxnSpPr>
        <p:spPr>
          <a:xfrm flipH="1">
            <a:off x="829724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1B69A5-9C6D-F34B-B1C7-7C99CE6509CF}"/>
              </a:ext>
            </a:extLst>
          </p:cNvPr>
          <p:cNvCxnSpPr>
            <a:cxnSpLocks/>
          </p:cNvCxnSpPr>
          <p:nvPr/>
        </p:nvCxnSpPr>
        <p:spPr>
          <a:xfrm flipH="1">
            <a:off x="869268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35F247-7631-6F43-AD48-54607918B046}"/>
              </a:ext>
            </a:extLst>
          </p:cNvPr>
          <p:cNvCxnSpPr>
            <a:cxnSpLocks/>
          </p:cNvCxnSpPr>
          <p:nvPr/>
        </p:nvCxnSpPr>
        <p:spPr>
          <a:xfrm flipH="1">
            <a:off x="908812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947519-85EB-4647-83FE-9FBE7395ED2B}"/>
              </a:ext>
            </a:extLst>
          </p:cNvPr>
          <p:cNvCxnSpPr>
            <a:cxnSpLocks/>
          </p:cNvCxnSpPr>
          <p:nvPr/>
        </p:nvCxnSpPr>
        <p:spPr>
          <a:xfrm flipH="1">
            <a:off x="9483557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64476D-D129-424E-8CC7-519FFF0D76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0131" y="171045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EC717C-9FCE-5E4B-B848-18CA1FB3DA98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8993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798ED4-D333-C841-A63E-1A53E86F2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08822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8DC33D-9B6C-4646-9358-750694472F5E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27711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6E70E3-A727-6048-903C-854C2492600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46599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7DB43F-5915-A544-8711-21E635C556F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65488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900C2B-41C2-1845-BF4A-68BD46E3352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84377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41546A-F7A3-2C48-87C2-2B3A6EB8607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03265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462FDC-0F8C-3148-B386-2E1E1EA69E32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22154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1B6B74-4725-BF43-8A8B-13BD146C302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41042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C5BF74-B6EA-194A-B7FF-4B5272AEDD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59931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000491-528B-D34A-B134-D9342E2A6FF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78820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FB0B38-B8D5-184B-9349-DFD1AAE2581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97708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C74B41-AB3A-0242-A3F3-997F9042A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16597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D8C366-6CFB-224E-A52D-BADCCB189A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35485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3C3DB-233B-D145-A26A-EB7362D4F54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54374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A36C40-A139-5243-8AED-6B186D0A1A5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73263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9D76C9-CFA5-6749-86AF-6E4BFCC4FDC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92151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70C3D7-7B9D-A345-8EF1-025C01CBA31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11040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FDBB73-5216-B142-B83D-82F2F1D613B7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29928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3CFB3A-D36E-B446-A56E-3AA15E82689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48817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62D1BF-2DA1-C84F-82D8-D47A75B8B2F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67706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F0A543F-99D5-BE4C-ABFB-D04D699499D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865952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289CF4-4393-4B4C-9D5F-56CA9BF5807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5170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3ED0B1-DECB-FE45-A10B-B9CF07FCCC0F}"/>
              </a:ext>
            </a:extLst>
          </p:cNvPr>
          <p:cNvSpPr txBox="1"/>
          <p:nvPr/>
        </p:nvSpPr>
        <p:spPr>
          <a:xfrm>
            <a:off x="8884478" y="617937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3DD253-9672-CE43-9EA2-506BEE591330}"/>
              </a:ext>
            </a:extLst>
          </p:cNvPr>
          <p:cNvSpPr txBox="1"/>
          <p:nvPr/>
        </p:nvSpPr>
        <p:spPr>
          <a:xfrm>
            <a:off x="5770414" y="311801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B77DEE-AFED-D644-92B3-62E4EE06B847}"/>
              </a:ext>
            </a:extLst>
          </p:cNvPr>
          <p:cNvSpPr txBox="1"/>
          <p:nvPr/>
        </p:nvSpPr>
        <p:spPr>
          <a:xfrm>
            <a:off x="6153208" y="620824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485246-291F-5C4D-AC89-185F93F73814}"/>
              </a:ext>
            </a:extLst>
          </p:cNvPr>
          <p:cNvSpPr txBox="1"/>
          <p:nvPr/>
        </p:nvSpPr>
        <p:spPr>
          <a:xfrm>
            <a:off x="6173518" y="19685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5A8F04-C59F-9047-9344-92685183D3AD}"/>
              </a:ext>
            </a:extLst>
          </p:cNvPr>
          <p:cNvSpPr txBox="1"/>
          <p:nvPr/>
        </p:nvSpPr>
        <p:spPr>
          <a:xfrm>
            <a:off x="843408" y="205067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20 000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1F21F4-538F-6B4B-B707-C2DFA2BBDD02}"/>
              </a:ext>
            </a:extLst>
          </p:cNvPr>
          <p:cNvSpPr txBox="1"/>
          <p:nvPr/>
        </p:nvSpPr>
        <p:spPr>
          <a:xfrm>
            <a:off x="6539805" y="622143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1C76A2A-DC2F-A84B-B5BC-3811E5C5B9FE}"/>
              </a:ext>
            </a:extLst>
          </p:cNvPr>
          <p:cNvCxnSpPr/>
          <p:nvPr/>
        </p:nvCxnSpPr>
        <p:spPr>
          <a:xfrm flipV="1">
            <a:off x="527201" y="1588565"/>
            <a:ext cx="0" cy="78381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5903D42-DCE9-4048-8776-156A019AD1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5758" y="6235851"/>
            <a:ext cx="0" cy="78381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AF6B93-BC08-DE44-9A55-BAA8E1724A54}"/>
              </a:ext>
            </a:extLst>
          </p:cNvPr>
          <p:cNvSpPr txBox="1"/>
          <p:nvPr/>
        </p:nvSpPr>
        <p:spPr>
          <a:xfrm>
            <a:off x="3581481" y="180621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pareto front</a:t>
            </a:r>
          </a:p>
        </p:txBody>
      </p:sp>
    </p:spTree>
    <p:extLst>
      <p:ext uri="{BB962C8B-B14F-4D97-AF65-F5344CB8AC3E}">
        <p14:creationId xmlns:p14="http://schemas.microsoft.com/office/powerpoint/2010/main" val="308470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2322</TotalTime>
  <Words>1452</Words>
  <Application>Microsoft Macintosh PowerPoint</Application>
  <PresentationFormat>Widescreen</PresentationFormat>
  <Paragraphs>414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Heuristic Search</vt:lpstr>
      <vt:lpstr>Just too many</vt:lpstr>
      <vt:lpstr>Agenda</vt:lpstr>
      <vt:lpstr>Knapsack Problem</vt:lpstr>
      <vt:lpstr>Neighbourhood</vt:lpstr>
      <vt:lpstr>Solution Landscape</vt:lpstr>
      <vt:lpstr>Fitness Landscape</vt:lpstr>
      <vt:lpstr>Looking at NOK/kg Fitness Landscape</vt:lpstr>
      <vt:lpstr>Mutliple Objectives</vt:lpstr>
      <vt:lpstr>How to find the optimal solution?  when the problem is large or infinite </vt:lpstr>
      <vt:lpstr>Random Walk</vt:lpstr>
      <vt:lpstr>The Code Random Walk</vt:lpstr>
      <vt:lpstr>Good Enough</vt:lpstr>
      <vt:lpstr>How to find the optimal solution faster? </vt:lpstr>
      <vt:lpstr>Hill Climbing</vt:lpstr>
      <vt:lpstr>The Code Hill Climbing</vt:lpstr>
      <vt:lpstr>Traps</vt:lpstr>
      <vt:lpstr>Hill Climbings Variants</vt:lpstr>
      <vt:lpstr>Simulated Annealing</vt:lpstr>
      <vt:lpstr>Annealing</vt:lpstr>
      <vt:lpstr>Simulated Annealing</vt:lpstr>
      <vt:lpstr>The Code Simulated Annealing</vt:lpstr>
      <vt:lpstr>Takeaway</vt:lpstr>
      <vt:lpstr>Tabu Search</vt:lpstr>
      <vt:lpstr>The Idea Tabu Search</vt:lpstr>
      <vt:lpstr>The Code Tabu Search</vt:lpstr>
      <vt:lpstr>Many More Algorithms</vt:lpstr>
      <vt:lpstr>Tackling Hard Problems</vt:lpstr>
      <vt:lpstr>Further Readings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</dc:title>
  <dc:creator>Franck Chauvel</dc:creator>
  <cp:lastModifiedBy>Franck Chauvel</cp:lastModifiedBy>
  <cp:revision>10</cp:revision>
  <dcterms:created xsi:type="dcterms:W3CDTF">2021-10-26T03:44:51Z</dcterms:created>
  <dcterms:modified xsi:type="dcterms:W3CDTF">2023-10-29T06:21:38Z</dcterms:modified>
</cp:coreProperties>
</file>